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71" r:id="rId4"/>
    <p:sldId id="272" r:id="rId5"/>
    <p:sldId id="273" r:id="rId6"/>
    <p:sldId id="274" r:id="rId7"/>
    <p:sldId id="275" r:id="rId8"/>
    <p:sldId id="276" r:id="rId9"/>
    <p:sldId id="277" r:id="rId10"/>
    <p:sldId id="280" r:id="rId11"/>
    <p:sldId id="258" r:id="rId12"/>
    <p:sldId id="261" r:id="rId13"/>
    <p:sldId id="259" r:id="rId14"/>
    <p:sldId id="279"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660"/>
  </p:normalViewPr>
  <p:slideViewPr>
    <p:cSldViewPr snapToGrid="0">
      <p:cViewPr varScale="1">
        <p:scale>
          <a:sx n="78" d="100"/>
          <a:sy n="78" d="100"/>
        </p:scale>
        <p:origin x="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380D8D89-767C-4942-97E8-D9F1792FF42E}" type="datetimeFigureOut">
              <a:rPr lang="en-IL" smtClean="0"/>
              <a:t>04/10/2021</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EF89050A-76D1-45F8-923C-FFB0381BDD47}" type="slidenum">
              <a:rPr lang="en-IL" smtClean="0"/>
              <a:t>‹#›</a:t>
            </a:fld>
            <a:endParaRPr lang="en-IL"/>
          </a:p>
        </p:txBody>
      </p:sp>
    </p:spTree>
    <p:extLst>
      <p:ext uri="{BB962C8B-B14F-4D97-AF65-F5344CB8AC3E}">
        <p14:creationId xmlns:p14="http://schemas.microsoft.com/office/powerpoint/2010/main" val="88262120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יצירת </a:t>
            </a:r>
            <a:r>
              <a:rPr lang="en-US" dirty="0"/>
              <a:t>issue</a:t>
            </a:r>
            <a:r>
              <a:rPr lang="he-IL" dirty="0"/>
              <a:t> לכל משימה, אפשרות לבחור מי אחראי עליה  , לבחור תגית מסוימת , לבחור לאיזה מייל סטון שייך כולל דד ליין.</a:t>
            </a:r>
            <a:endParaRPr lang="en-IL" dirty="0"/>
          </a:p>
        </p:txBody>
      </p:sp>
      <p:sp>
        <p:nvSpPr>
          <p:cNvPr id="4" name="מציין מיקום של מספר שקופית 3"/>
          <p:cNvSpPr>
            <a:spLocks noGrp="1"/>
          </p:cNvSpPr>
          <p:nvPr>
            <p:ph type="sldNum" sz="quarter" idx="5"/>
          </p:nvPr>
        </p:nvSpPr>
        <p:spPr/>
        <p:txBody>
          <a:bodyPr/>
          <a:lstStyle/>
          <a:p>
            <a:fld id="{EF89050A-76D1-45F8-923C-FFB0381BDD47}" type="slidenum">
              <a:rPr lang="en-IL" smtClean="0"/>
              <a:t>11</a:t>
            </a:fld>
            <a:endParaRPr lang="en-IL"/>
          </a:p>
        </p:txBody>
      </p:sp>
    </p:spTree>
    <p:extLst>
      <p:ext uri="{BB962C8B-B14F-4D97-AF65-F5344CB8AC3E}">
        <p14:creationId xmlns:p14="http://schemas.microsoft.com/office/powerpoint/2010/main" val="52270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אפשרות לבחור את העדיפות של כל משימה </a:t>
            </a:r>
            <a:endParaRPr lang="en-IL" dirty="0"/>
          </a:p>
        </p:txBody>
      </p:sp>
      <p:sp>
        <p:nvSpPr>
          <p:cNvPr id="4" name="מציין מיקום של מספר שקופית 3"/>
          <p:cNvSpPr>
            <a:spLocks noGrp="1"/>
          </p:cNvSpPr>
          <p:nvPr>
            <p:ph type="sldNum" sz="quarter" idx="5"/>
          </p:nvPr>
        </p:nvSpPr>
        <p:spPr/>
        <p:txBody>
          <a:bodyPr/>
          <a:lstStyle/>
          <a:p>
            <a:fld id="{EF89050A-76D1-45F8-923C-FFB0381BDD47}" type="slidenum">
              <a:rPr lang="en-IL" smtClean="0"/>
              <a:t>12</a:t>
            </a:fld>
            <a:endParaRPr lang="en-IL"/>
          </a:p>
        </p:txBody>
      </p:sp>
    </p:spTree>
    <p:extLst>
      <p:ext uri="{BB962C8B-B14F-4D97-AF65-F5344CB8AC3E}">
        <p14:creationId xmlns:p14="http://schemas.microsoft.com/office/powerpoint/2010/main" val="148232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מעקב אחרי </a:t>
            </a:r>
            <a:r>
              <a:rPr lang="he-IL" dirty="0" err="1"/>
              <a:t>המיילסטון</a:t>
            </a:r>
            <a:r>
              <a:rPr lang="he-IL" dirty="0"/>
              <a:t> ,</a:t>
            </a:r>
            <a:r>
              <a:rPr lang="en-US" dirty="0"/>
              <a:t> </a:t>
            </a:r>
            <a:r>
              <a:rPr lang="he-IL" dirty="0"/>
              <a:t>יש זמן, אפשר רק עם </a:t>
            </a:r>
            <a:r>
              <a:rPr lang="he-IL" dirty="0" err="1"/>
              <a:t>מיילסטון</a:t>
            </a:r>
            <a:r>
              <a:rPr lang="he-IL" dirty="0"/>
              <a:t> לציין זמן למשימה</a:t>
            </a:r>
            <a:endParaRPr lang="en-IL" dirty="0"/>
          </a:p>
        </p:txBody>
      </p:sp>
      <p:sp>
        <p:nvSpPr>
          <p:cNvPr id="4" name="מציין מיקום של מספר שקופית 3"/>
          <p:cNvSpPr>
            <a:spLocks noGrp="1"/>
          </p:cNvSpPr>
          <p:nvPr>
            <p:ph type="sldNum" sz="quarter" idx="5"/>
          </p:nvPr>
        </p:nvSpPr>
        <p:spPr/>
        <p:txBody>
          <a:bodyPr/>
          <a:lstStyle/>
          <a:p>
            <a:fld id="{EF89050A-76D1-45F8-923C-FFB0381BDD47}" type="slidenum">
              <a:rPr lang="en-IL" smtClean="0"/>
              <a:t>13</a:t>
            </a:fld>
            <a:endParaRPr lang="en-IL"/>
          </a:p>
        </p:txBody>
      </p:sp>
    </p:spTree>
    <p:extLst>
      <p:ext uri="{BB962C8B-B14F-4D97-AF65-F5344CB8AC3E}">
        <p14:creationId xmlns:p14="http://schemas.microsoft.com/office/powerpoint/2010/main" val="1841828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מעקב אחרי </a:t>
            </a:r>
            <a:r>
              <a:rPr lang="he-IL" dirty="0" err="1"/>
              <a:t>המיילסטון</a:t>
            </a:r>
            <a:r>
              <a:rPr lang="he-IL" dirty="0"/>
              <a:t> ,</a:t>
            </a:r>
            <a:r>
              <a:rPr lang="en-US" dirty="0"/>
              <a:t> </a:t>
            </a:r>
            <a:r>
              <a:rPr lang="he-IL" dirty="0"/>
              <a:t>יש זמן, אפשר רק עם </a:t>
            </a:r>
            <a:r>
              <a:rPr lang="he-IL" dirty="0" err="1"/>
              <a:t>מיילסטון</a:t>
            </a:r>
            <a:r>
              <a:rPr lang="he-IL" dirty="0"/>
              <a:t> לציין זמן למשימה</a:t>
            </a:r>
            <a:endParaRPr lang="en-IL" dirty="0"/>
          </a:p>
        </p:txBody>
      </p:sp>
      <p:sp>
        <p:nvSpPr>
          <p:cNvPr id="4" name="מציין מיקום של מספר שקופית 3"/>
          <p:cNvSpPr>
            <a:spLocks noGrp="1"/>
          </p:cNvSpPr>
          <p:nvPr>
            <p:ph type="sldNum" sz="quarter" idx="5"/>
          </p:nvPr>
        </p:nvSpPr>
        <p:spPr/>
        <p:txBody>
          <a:bodyPr/>
          <a:lstStyle/>
          <a:p>
            <a:fld id="{EF89050A-76D1-45F8-923C-FFB0381BDD47}" type="slidenum">
              <a:rPr lang="en-IL" smtClean="0"/>
              <a:t>14</a:t>
            </a:fld>
            <a:endParaRPr lang="en-IL"/>
          </a:p>
        </p:txBody>
      </p:sp>
    </p:spTree>
    <p:extLst>
      <p:ext uri="{BB962C8B-B14F-4D97-AF65-F5344CB8AC3E}">
        <p14:creationId xmlns:p14="http://schemas.microsoft.com/office/powerpoint/2010/main" val="361152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E5059C3-6A89-4494-99FF-5A4D6FFD50EB}" type="datetimeFigureOut">
              <a:rPr lang="en-US" dirty="0"/>
              <a:t>4/10/2021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609285" y="2851331"/>
            <a:ext cx="3893623"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666635" y="2851331"/>
            <a:ext cx="3899798"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7D525BB-DA17-4BA0-B3C8-3AC3ABC827E6}" type="datetimeFigureOut">
              <a:rPr lang="en-US" dirty="0"/>
              <a:t>4/10/2021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16C4C9A-3960-41CF-A4E9-2A8FB932454B}" type="datetimeFigureOut">
              <a:rPr lang="en-US" dirty="0"/>
              <a:t>4/10/2021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4/10/2021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כותרת 1">
            <a:extLst>
              <a:ext uri="{FF2B5EF4-FFF2-40B4-BE49-F238E27FC236}">
                <a16:creationId xmlns:a16="http://schemas.microsoft.com/office/drawing/2014/main" id="{040847F6-7C1C-4646-9936-32C060D208FB}"/>
              </a:ext>
            </a:extLst>
          </p:cNvPr>
          <p:cNvSpPr>
            <a:spLocks noGrp="1"/>
          </p:cNvSpPr>
          <p:nvPr>
            <p:ph type="ctrTitle"/>
          </p:nvPr>
        </p:nvSpPr>
        <p:spPr>
          <a:xfrm>
            <a:off x="1996297" y="2105201"/>
            <a:ext cx="7908513" cy="2495051"/>
          </a:xfrm>
        </p:spPr>
        <p:txBody>
          <a:bodyPr anchor="b">
            <a:normAutofit/>
          </a:bodyPr>
          <a:lstStyle/>
          <a:p>
            <a:pPr algn="ctr"/>
            <a:r>
              <a:rPr lang="en-US" sz="2800" dirty="0"/>
              <a:t>Group members:</a:t>
            </a:r>
            <a:br>
              <a:rPr lang="en-US" sz="2100" dirty="0"/>
            </a:br>
            <a:r>
              <a:rPr lang="en-US" sz="2100" dirty="0"/>
              <a:t>Elad Solomon</a:t>
            </a:r>
            <a:br>
              <a:rPr lang="en-US" sz="2100" dirty="0"/>
            </a:br>
            <a:r>
              <a:rPr lang="en-US" sz="2100" dirty="0" err="1"/>
              <a:t>Erez</a:t>
            </a:r>
            <a:r>
              <a:rPr lang="en-US" sz="2100" dirty="0"/>
              <a:t> </a:t>
            </a:r>
            <a:r>
              <a:rPr lang="en-US" sz="2100" dirty="0" err="1"/>
              <a:t>Shmueli</a:t>
            </a:r>
            <a:br>
              <a:rPr lang="en-US" sz="2100" dirty="0"/>
            </a:br>
            <a:r>
              <a:rPr lang="en-US" sz="2100" dirty="0"/>
              <a:t>Or </a:t>
            </a:r>
            <a:r>
              <a:rPr lang="en-US" sz="2100" dirty="0" err="1"/>
              <a:t>Kandabi</a:t>
            </a:r>
            <a:br>
              <a:rPr lang="en-US" sz="2100" dirty="0"/>
            </a:br>
            <a:r>
              <a:rPr lang="en-US" sz="2100" dirty="0"/>
              <a:t>Shahar </a:t>
            </a:r>
            <a:r>
              <a:rPr lang="en-US" sz="2100" dirty="0" err="1"/>
              <a:t>Bardugo</a:t>
            </a:r>
            <a:br>
              <a:rPr lang="en-US" sz="2100" dirty="0"/>
            </a:br>
            <a:r>
              <a:rPr lang="en-US" sz="2100" dirty="0" err="1"/>
              <a:t>Dorin</a:t>
            </a:r>
            <a:r>
              <a:rPr lang="en-US" sz="2100" dirty="0"/>
              <a:t> </a:t>
            </a:r>
            <a:r>
              <a:rPr lang="en-US" sz="2100" dirty="0" err="1"/>
              <a:t>Matzrafi</a:t>
            </a:r>
            <a:br>
              <a:rPr lang="en-US" sz="2100" dirty="0"/>
            </a:br>
            <a:endParaRPr lang="en-IL" sz="2100" dirty="0"/>
          </a:p>
        </p:txBody>
      </p:sp>
      <p:sp>
        <p:nvSpPr>
          <p:cNvPr id="3" name="כותרת משנה 2">
            <a:extLst>
              <a:ext uri="{FF2B5EF4-FFF2-40B4-BE49-F238E27FC236}">
                <a16:creationId xmlns:a16="http://schemas.microsoft.com/office/drawing/2014/main" id="{1CB53F42-1CEA-44A9-8D26-A65B542F48D8}"/>
              </a:ext>
            </a:extLst>
          </p:cNvPr>
          <p:cNvSpPr>
            <a:spLocks noGrp="1"/>
          </p:cNvSpPr>
          <p:nvPr>
            <p:ph type="subTitle" idx="1"/>
          </p:nvPr>
        </p:nvSpPr>
        <p:spPr>
          <a:xfrm>
            <a:off x="3271754" y="277569"/>
            <a:ext cx="5357600" cy="1160213"/>
          </a:xfrm>
        </p:spPr>
        <p:txBody>
          <a:bodyPr anchor="t">
            <a:normAutofit/>
          </a:bodyPr>
          <a:lstStyle/>
          <a:p>
            <a:pPr algn="ctr"/>
            <a:r>
              <a:rPr lang="en-US" sz="2800" dirty="0"/>
              <a:t>Version 1 Presentation</a:t>
            </a:r>
            <a:endParaRPr lang="en-IL" sz="2800" dirty="0"/>
          </a:p>
        </p:txBody>
      </p:sp>
    </p:spTree>
    <p:extLst>
      <p:ext uri="{BB962C8B-B14F-4D97-AF65-F5344CB8AC3E}">
        <p14:creationId xmlns:p14="http://schemas.microsoft.com/office/powerpoint/2010/main" val="418406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769B0E-81D4-442E-A516-360148AD8805}"/>
              </a:ext>
            </a:extLst>
          </p:cNvPr>
          <p:cNvSpPr>
            <a:spLocks noGrp="1"/>
          </p:cNvSpPr>
          <p:nvPr>
            <p:ph type="title"/>
          </p:nvPr>
        </p:nvSpPr>
        <p:spPr/>
        <p:txBody>
          <a:bodyPr/>
          <a:lstStyle/>
          <a:p>
            <a:r>
              <a:rPr lang="he-IL" dirty="0"/>
              <a:t>בדיקות הקבלה</a:t>
            </a:r>
          </a:p>
        </p:txBody>
      </p:sp>
      <p:sp>
        <p:nvSpPr>
          <p:cNvPr id="3" name="מציין מיקום תוכן 2">
            <a:extLst>
              <a:ext uri="{FF2B5EF4-FFF2-40B4-BE49-F238E27FC236}">
                <a16:creationId xmlns:a16="http://schemas.microsoft.com/office/drawing/2014/main" id="{69DFFDFF-056C-4DC9-A951-7C8197BF333A}"/>
              </a:ext>
            </a:extLst>
          </p:cNvPr>
          <p:cNvSpPr>
            <a:spLocks noGrp="1"/>
          </p:cNvSpPr>
          <p:nvPr>
            <p:ph idx="1"/>
          </p:nvPr>
        </p:nvSpPr>
        <p:spPr>
          <a:xfrm>
            <a:off x="2970244" y="626438"/>
            <a:ext cx="7796540" cy="3997828"/>
          </a:xfrm>
        </p:spPr>
        <p:txBody>
          <a:bodyPr/>
          <a:lstStyle/>
          <a:p>
            <a:pPr algn="r" rtl="1"/>
            <a:r>
              <a:rPr lang="he-IL" dirty="0"/>
              <a:t> בבדיקות הקבלה נגדיר מצב של מערכת ה</a:t>
            </a:r>
            <a:r>
              <a:rPr lang="en-US" dirty="0"/>
              <a:t>trading system</a:t>
            </a:r>
            <a:r>
              <a:rPr lang="he-IL" dirty="0"/>
              <a:t> בה יוגדרו מספר חנויות, מוצרים ומשתמשים ונגדיר מצב סופי אליו נרצה להגיע. </a:t>
            </a:r>
            <a:br>
              <a:rPr lang="en-US" dirty="0"/>
            </a:br>
            <a:r>
              <a:rPr lang="he-IL" dirty="0"/>
              <a:t>בדיקות הקבלה יריצו טיימר אשר בכל נקודת זמן מוגדרת מראש תבצע בקשה מהשרת ללקוח. </a:t>
            </a:r>
            <a:br>
              <a:rPr lang="en-US" dirty="0"/>
            </a:br>
            <a:r>
              <a:rPr lang="he-IL" dirty="0"/>
              <a:t>לאחר הרצת הטיימר נשווה את המצב הסופי למצב אליו ציפינו להגיע. </a:t>
            </a:r>
          </a:p>
        </p:txBody>
      </p:sp>
    </p:spTree>
    <p:extLst>
      <p:ext uri="{BB962C8B-B14F-4D97-AF65-F5344CB8AC3E}">
        <p14:creationId xmlns:p14="http://schemas.microsoft.com/office/powerpoint/2010/main" val="82182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0"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2" name="Rectangle 3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B70FED-889D-464A-B1B1-D07D2E914D6B}"/>
              </a:ext>
            </a:extLst>
          </p:cNvPr>
          <p:cNvSpPr>
            <a:spLocks noGrp="1"/>
          </p:cNvSpPr>
          <p:nvPr>
            <p:ph type="title"/>
          </p:nvPr>
        </p:nvSpPr>
        <p:spPr>
          <a:xfrm>
            <a:off x="1005398" y="87928"/>
            <a:ext cx="7979981" cy="720128"/>
          </a:xfrm>
        </p:spPr>
        <p:txBody>
          <a:bodyPr>
            <a:normAutofit fontScale="90000"/>
          </a:bodyPr>
          <a:lstStyle/>
          <a:p>
            <a:pPr algn="l"/>
            <a:r>
              <a:rPr lang="en-US" sz="4800" dirty="0"/>
              <a:t>Version 0 fixes</a:t>
            </a:r>
            <a:endParaRPr lang="en-IL" sz="4800" dirty="0"/>
          </a:p>
        </p:txBody>
      </p:sp>
      <p:sp>
        <p:nvSpPr>
          <p:cNvPr id="3" name="מציין מיקום תוכן 2">
            <a:extLst>
              <a:ext uri="{FF2B5EF4-FFF2-40B4-BE49-F238E27FC236}">
                <a16:creationId xmlns:a16="http://schemas.microsoft.com/office/drawing/2014/main" id="{C8107364-3190-470B-96A7-2707CE67C26B}"/>
              </a:ext>
            </a:extLst>
          </p:cNvPr>
          <p:cNvSpPr>
            <a:spLocks noGrp="1"/>
          </p:cNvSpPr>
          <p:nvPr>
            <p:ph idx="1"/>
          </p:nvPr>
        </p:nvSpPr>
        <p:spPr>
          <a:xfrm>
            <a:off x="1005398" y="895984"/>
            <a:ext cx="8207265" cy="3387664"/>
          </a:xfrm>
        </p:spPr>
        <p:txBody>
          <a:bodyPr anchor="t">
            <a:normAutofit/>
          </a:bodyPr>
          <a:lstStyle/>
          <a:p>
            <a:r>
              <a:rPr lang="en-US" dirty="0"/>
              <a:t>Class diagram</a:t>
            </a:r>
          </a:p>
          <a:p>
            <a:pPr marL="0" indent="0">
              <a:buNone/>
            </a:pPr>
            <a:endParaRPr lang="en-IL" dirty="0"/>
          </a:p>
        </p:txBody>
      </p:sp>
      <p:pic>
        <p:nvPicPr>
          <p:cNvPr id="5" name="תמונה 4">
            <a:extLst>
              <a:ext uri="{FF2B5EF4-FFF2-40B4-BE49-F238E27FC236}">
                <a16:creationId xmlns:a16="http://schemas.microsoft.com/office/drawing/2014/main" id="{62AF308C-FCED-4BD3-A87D-BBC1A589AFD9}"/>
              </a:ext>
            </a:extLst>
          </p:cNvPr>
          <p:cNvPicPr>
            <a:picLocks noChangeAspect="1"/>
          </p:cNvPicPr>
          <p:nvPr/>
        </p:nvPicPr>
        <p:blipFill>
          <a:blip r:embed="rId5"/>
          <a:stretch>
            <a:fillRect/>
          </a:stretch>
        </p:blipFill>
        <p:spPr>
          <a:xfrm>
            <a:off x="1676246" y="2198892"/>
            <a:ext cx="9744075" cy="2676525"/>
          </a:xfrm>
          <a:prstGeom prst="rect">
            <a:avLst/>
          </a:prstGeom>
        </p:spPr>
      </p:pic>
    </p:spTree>
    <p:extLst>
      <p:ext uri="{BB962C8B-B14F-4D97-AF65-F5344CB8AC3E}">
        <p14:creationId xmlns:p14="http://schemas.microsoft.com/office/powerpoint/2010/main" val="32514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0" name="Picture 2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2" name="Rectangle 3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Shape 3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B70FED-889D-464A-B1B1-D07D2E914D6B}"/>
              </a:ext>
            </a:extLst>
          </p:cNvPr>
          <p:cNvSpPr>
            <a:spLocks noGrp="1"/>
          </p:cNvSpPr>
          <p:nvPr>
            <p:ph type="title"/>
          </p:nvPr>
        </p:nvSpPr>
        <p:spPr>
          <a:xfrm>
            <a:off x="1005398" y="87928"/>
            <a:ext cx="8651785" cy="720128"/>
          </a:xfrm>
        </p:spPr>
        <p:txBody>
          <a:bodyPr>
            <a:normAutofit fontScale="90000"/>
          </a:bodyPr>
          <a:lstStyle/>
          <a:p>
            <a:pPr algn="l"/>
            <a:r>
              <a:rPr lang="en-US" sz="4800" dirty="0"/>
              <a:t>Version 0 fixes</a:t>
            </a:r>
            <a:endParaRPr lang="en-IL" sz="4800" dirty="0"/>
          </a:p>
        </p:txBody>
      </p:sp>
      <p:sp>
        <p:nvSpPr>
          <p:cNvPr id="3" name="מציין מיקום תוכן 2">
            <a:extLst>
              <a:ext uri="{FF2B5EF4-FFF2-40B4-BE49-F238E27FC236}">
                <a16:creationId xmlns:a16="http://schemas.microsoft.com/office/drawing/2014/main" id="{C8107364-3190-470B-96A7-2707CE67C26B}"/>
              </a:ext>
            </a:extLst>
          </p:cNvPr>
          <p:cNvSpPr>
            <a:spLocks noGrp="1"/>
          </p:cNvSpPr>
          <p:nvPr>
            <p:ph idx="1"/>
          </p:nvPr>
        </p:nvSpPr>
        <p:spPr>
          <a:xfrm>
            <a:off x="1005398" y="895984"/>
            <a:ext cx="8207265" cy="3387664"/>
          </a:xfrm>
        </p:spPr>
        <p:txBody>
          <a:bodyPr anchor="t">
            <a:normAutofit/>
          </a:bodyPr>
          <a:lstStyle/>
          <a:p>
            <a:r>
              <a:rPr lang="en-US" sz="2000" dirty="0"/>
              <a:t>System Architecture</a:t>
            </a:r>
            <a:endParaRPr lang="en-US" dirty="0"/>
          </a:p>
          <a:p>
            <a:pPr marL="0" indent="0">
              <a:buNone/>
            </a:pPr>
            <a:endParaRPr lang="en-IL" dirty="0"/>
          </a:p>
        </p:txBody>
      </p:sp>
      <p:pic>
        <p:nvPicPr>
          <p:cNvPr id="6" name="תמונה 5">
            <a:extLst>
              <a:ext uri="{FF2B5EF4-FFF2-40B4-BE49-F238E27FC236}">
                <a16:creationId xmlns:a16="http://schemas.microsoft.com/office/drawing/2014/main" id="{3B97AC93-42BE-4747-BC81-26562309D32A}"/>
              </a:ext>
            </a:extLst>
          </p:cNvPr>
          <p:cNvPicPr>
            <a:picLocks noChangeAspect="1"/>
          </p:cNvPicPr>
          <p:nvPr/>
        </p:nvPicPr>
        <p:blipFill>
          <a:blip r:embed="rId5"/>
          <a:stretch>
            <a:fillRect/>
          </a:stretch>
        </p:blipFill>
        <p:spPr>
          <a:xfrm>
            <a:off x="4299592" y="1152426"/>
            <a:ext cx="6784955" cy="5256329"/>
          </a:xfrm>
          <a:prstGeom prst="rect">
            <a:avLst/>
          </a:prstGeom>
        </p:spPr>
      </p:pic>
    </p:spTree>
    <p:extLst>
      <p:ext uri="{BB962C8B-B14F-4D97-AF65-F5344CB8AC3E}">
        <p14:creationId xmlns:p14="http://schemas.microsoft.com/office/powerpoint/2010/main" val="26617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FB202AA6-BCD0-4D73-AE0B-4686F9B2C564}"/>
              </a:ext>
            </a:extLst>
          </p:cNvPr>
          <p:cNvSpPr>
            <a:spLocks noGrp="1"/>
          </p:cNvSpPr>
          <p:nvPr>
            <p:ph type="title"/>
          </p:nvPr>
        </p:nvSpPr>
        <p:spPr>
          <a:xfrm>
            <a:off x="1005398" y="87928"/>
            <a:ext cx="8773083" cy="720128"/>
          </a:xfrm>
        </p:spPr>
        <p:txBody>
          <a:bodyPr>
            <a:normAutofit fontScale="90000"/>
          </a:bodyPr>
          <a:lstStyle/>
          <a:p>
            <a:pPr algn="l"/>
            <a:r>
              <a:rPr lang="en-US" sz="4800" dirty="0"/>
              <a:t>Version 0 fixes</a:t>
            </a:r>
            <a:endParaRPr lang="en-IL" sz="4800" dirty="0"/>
          </a:p>
        </p:txBody>
      </p:sp>
      <p:sp>
        <p:nvSpPr>
          <p:cNvPr id="8" name="מציין מיקום תוכן 2">
            <a:extLst>
              <a:ext uri="{FF2B5EF4-FFF2-40B4-BE49-F238E27FC236}">
                <a16:creationId xmlns:a16="http://schemas.microsoft.com/office/drawing/2014/main" id="{20117334-1129-417B-85DF-0039F4165CE8}"/>
              </a:ext>
            </a:extLst>
          </p:cNvPr>
          <p:cNvSpPr txBox="1">
            <a:spLocks/>
          </p:cNvSpPr>
          <p:nvPr/>
        </p:nvSpPr>
        <p:spPr>
          <a:xfrm>
            <a:off x="1157798" y="1681213"/>
            <a:ext cx="8207265" cy="480429"/>
          </a:xfrm>
          <a:prstGeom prst="rect">
            <a:avLst/>
          </a:prstGeom>
        </p:spPr>
        <p:txBody>
          <a:bodyPr vert="horz" lIns="91440" tIns="45720" rIns="91440" bIns="45720" rtlCol="0" anchor="t">
            <a:normAutofit fontScale="92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endParaRPr lang="en-US" dirty="0"/>
          </a:p>
          <a:p>
            <a:pPr marL="0" indent="0">
              <a:buFont typeface="Wingdings" panose="05000000000000000000" pitchFamily="2" charset="2"/>
              <a:buNone/>
            </a:pPr>
            <a:endParaRPr lang="en-IL" dirty="0"/>
          </a:p>
        </p:txBody>
      </p:sp>
      <p:sp>
        <p:nvSpPr>
          <p:cNvPr id="9" name="מציין מיקום תוכן 2">
            <a:extLst>
              <a:ext uri="{FF2B5EF4-FFF2-40B4-BE49-F238E27FC236}">
                <a16:creationId xmlns:a16="http://schemas.microsoft.com/office/drawing/2014/main" id="{378D341B-AA69-468D-9D8D-E6E907698ABE}"/>
              </a:ext>
            </a:extLst>
          </p:cNvPr>
          <p:cNvSpPr txBox="1">
            <a:spLocks/>
          </p:cNvSpPr>
          <p:nvPr/>
        </p:nvSpPr>
        <p:spPr>
          <a:xfrm>
            <a:off x="1571216" y="3151579"/>
            <a:ext cx="8207265" cy="480429"/>
          </a:xfrm>
          <a:prstGeom prst="rect">
            <a:avLst/>
          </a:prstGeom>
        </p:spPr>
        <p:txBody>
          <a:bodyPr vert="horz" lIns="91440" tIns="45720" rIns="91440" bIns="45720" rtlCol="0" anchor="t">
            <a:normAutofit fontScale="92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dirty="0"/>
              <a:t>Existence of readiness constraints </a:t>
            </a:r>
          </a:p>
          <a:p>
            <a:pPr marL="0" indent="0">
              <a:buFont typeface="Wingdings" panose="05000000000000000000" pitchFamily="2" charset="2"/>
              <a:buNone/>
            </a:pPr>
            <a:endParaRPr lang="en-IL" dirty="0"/>
          </a:p>
        </p:txBody>
      </p:sp>
      <p:sp>
        <p:nvSpPr>
          <p:cNvPr id="11" name="מציין מיקום תוכן 2">
            <a:extLst>
              <a:ext uri="{FF2B5EF4-FFF2-40B4-BE49-F238E27FC236}">
                <a16:creationId xmlns:a16="http://schemas.microsoft.com/office/drawing/2014/main" id="{EBA7BC0B-457D-4DBC-94EE-B8C63B0EBB0E}"/>
              </a:ext>
            </a:extLst>
          </p:cNvPr>
          <p:cNvSpPr txBox="1">
            <a:spLocks/>
          </p:cNvSpPr>
          <p:nvPr/>
        </p:nvSpPr>
        <p:spPr>
          <a:xfrm>
            <a:off x="1614998" y="1440621"/>
            <a:ext cx="8207265" cy="480429"/>
          </a:xfrm>
          <a:prstGeom prst="rect">
            <a:avLst/>
          </a:prstGeom>
        </p:spPr>
        <p:txBody>
          <a:bodyPr vert="horz" lIns="91440" tIns="45720" rIns="91440" bIns="45720" rtlCol="0" anchor="t">
            <a:normAutofit fontScale="92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dirty="0"/>
              <a:t>Glossary of terms</a:t>
            </a:r>
          </a:p>
          <a:p>
            <a:pPr marL="0" indent="0">
              <a:buFont typeface="Wingdings" panose="05000000000000000000" pitchFamily="2" charset="2"/>
              <a:buNone/>
            </a:pPr>
            <a:endParaRPr lang="en-IL" dirty="0"/>
          </a:p>
        </p:txBody>
      </p:sp>
      <p:sp>
        <p:nvSpPr>
          <p:cNvPr id="14" name="מציין מיקום תוכן 2">
            <a:extLst>
              <a:ext uri="{FF2B5EF4-FFF2-40B4-BE49-F238E27FC236}">
                <a16:creationId xmlns:a16="http://schemas.microsoft.com/office/drawing/2014/main" id="{6E8FA672-0F90-4D67-80FA-1448BEF60396}"/>
              </a:ext>
            </a:extLst>
          </p:cNvPr>
          <p:cNvSpPr txBox="1">
            <a:spLocks/>
          </p:cNvSpPr>
          <p:nvPr/>
        </p:nvSpPr>
        <p:spPr>
          <a:xfrm>
            <a:off x="1614998" y="2278422"/>
            <a:ext cx="8207265" cy="480429"/>
          </a:xfrm>
          <a:prstGeom prst="rect">
            <a:avLst/>
          </a:prstGeom>
        </p:spPr>
        <p:txBody>
          <a:bodyPr vert="horz" lIns="91440" tIns="45720" rIns="91440" bIns="45720" rtlCol="0" anchor="t">
            <a:normAutofit fontScale="92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dirty="0"/>
              <a:t>Use Cases </a:t>
            </a:r>
          </a:p>
          <a:p>
            <a:pPr marL="0" indent="0">
              <a:buFont typeface="Wingdings" panose="05000000000000000000" pitchFamily="2" charset="2"/>
              <a:buNone/>
            </a:pPr>
            <a:endParaRPr lang="en-IL" dirty="0"/>
          </a:p>
        </p:txBody>
      </p:sp>
    </p:spTree>
    <p:extLst>
      <p:ext uri="{BB962C8B-B14F-4D97-AF65-F5344CB8AC3E}">
        <p14:creationId xmlns:p14="http://schemas.microsoft.com/office/powerpoint/2010/main" val="416258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FB202AA6-BCD0-4D73-AE0B-4686F9B2C564}"/>
              </a:ext>
            </a:extLst>
          </p:cNvPr>
          <p:cNvSpPr>
            <a:spLocks noGrp="1"/>
          </p:cNvSpPr>
          <p:nvPr>
            <p:ph type="title"/>
          </p:nvPr>
        </p:nvSpPr>
        <p:spPr>
          <a:xfrm>
            <a:off x="1005398" y="87928"/>
            <a:ext cx="8773083" cy="720128"/>
          </a:xfrm>
        </p:spPr>
        <p:txBody>
          <a:bodyPr>
            <a:normAutofit fontScale="90000"/>
          </a:bodyPr>
          <a:lstStyle/>
          <a:p>
            <a:pPr algn="l"/>
            <a:r>
              <a:rPr lang="en-US" sz="4800" dirty="0"/>
              <a:t>State charts</a:t>
            </a:r>
            <a:endParaRPr lang="en-IL" sz="4800" dirty="0"/>
          </a:p>
        </p:txBody>
      </p:sp>
      <p:sp>
        <p:nvSpPr>
          <p:cNvPr id="8" name="מציין מיקום תוכן 2">
            <a:extLst>
              <a:ext uri="{FF2B5EF4-FFF2-40B4-BE49-F238E27FC236}">
                <a16:creationId xmlns:a16="http://schemas.microsoft.com/office/drawing/2014/main" id="{20117334-1129-417B-85DF-0039F4165CE8}"/>
              </a:ext>
            </a:extLst>
          </p:cNvPr>
          <p:cNvSpPr txBox="1">
            <a:spLocks/>
          </p:cNvSpPr>
          <p:nvPr/>
        </p:nvSpPr>
        <p:spPr>
          <a:xfrm>
            <a:off x="1157798" y="1681213"/>
            <a:ext cx="8207265" cy="480429"/>
          </a:xfrm>
          <a:prstGeom prst="rect">
            <a:avLst/>
          </a:prstGeom>
        </p:spPr>
        <p:txBody>
          <a:bodyPr vert="horz" lIns="91440" tIns="45720" rIns="91440" bIns="45720" rtlCol="0" anchor="t">
            <a:normAutofit fontScale="92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endParaRPr lang="en-US" dirty="0"/>
          </a:p>
          <a:p>
            <a:pPr marL="0" indent="0">
              <a:buFont typeface="Wingdings" panose="05000000000000000000" pitchFamily="2" charset="2"/>
              <a:buNone/>
            </a:pPr>
            <a:endParaRPr lang="en-IL" dirty="0"/>
          </a:p>
        </p:txBody>
      </p:sp>
      <p:pic>
        <p:nvPicPr>
          <p:cNvPr id="3" name="תמונה 2">
            <a:extLst>
              <a:ext uri="{FF2B5EF4-FFF2-40B4-BE49-F238E27FC236}">
                <a16:creationId xmlns:a16="http://schemas.microsoft.com/office/drawing/2014/main" id="{8C0F2E67-D887-4381-BFA1-141F2A7FA9C2}"/>
              </a:ext>
            </a:extLst>
          </p:cNvPr>
          <p:cNvPicPr>
            <a:picLocks noChangeAspect="1"/>
          </p:cNvPicPr>
          <p:nvPr/>
        </p:nvPicPr>
        <p:blipFill>
          <a:blip r:embed="rId3"/>
          <a:stretch>
            <a:fillRect/>
          </a:stretch>
        </p:blipFill>
        <p:spPr>
          <a:xfrm>
            <a:off x="4930622" y="0"/>
            <a:ext cx="5865197" cy="6858000"/>
          </a:xfrm>
          <a:prstGeom prst="rect">
            <a:avLst/>
          </a:prstGeom>
        </p:spPr>
      </p:pic>
    </p:spTree>
    <p:extLst>
      <p:ext uri="{BB962C8B-B14F-4D97-AF65-F5344CB8AC3E}">
        <p14:creationId xmlns:p14="http://schemas.microsoft.com/office/powerpoint/2010/main" val="291644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93506E4-F161-4494-A1AA-6C30C39E4345}"/>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B0DA82D2-63E5-45F9-9915-BDF8CC2D8EBA}"/>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53612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B5E9567-149B-4E82-9A3A-50D6B397CEF6}"/>
              </a:ext>
            </a:extLst>
          </p:cNvPr>
          <p:cNvSpPr>
            <a:spLocks noGrp="1"/>
          </p:cNvSpPr>
          <p:nvPr>
            <p:ph type="title"/>
          </p:nvPr>
        </p:nvSpPr>
        <p:spPr>
          <a:xfrm>
            <a:off x="2611808" y="808056"/>
            <a:ext cx="7958331" cy="1530542"/>
          </a:xfrm>
        </p:spPr>
        <p:txBody>
          <a:bodyPr>
            <a:normAutofit/>
          </a:bodyPr>
          <a:lstStyle/>
          <a:p>
            <a:pPr algn="l"/>
            <a:r>
              <a:rPr lang="en-US" sz="4800"/>
              <a:t>What we will have today ?</a:t>
            </a:r>
            <a:endParaRPr lang="en-IL" sz="4800"/>
          </a:p>
        </p:txBody>
      </p:sp>
      <p:sp>
        <p:nvSpPr>
          <p:cNvPr id="3" name="מציין מיקום תוכן 2">
            <a:extLst>
              <a:ext uri="{FF2B5EF4-FFF2-40B4-BE49-F238E27FC236}">
                <a16:creationId xmlns:a16="http://schemas.microsoft.com/office/drawing/2014/main" id="{8EDC5594-138F-4099-BCA3-172FA21B76E2}"/>
              </a:ext>
            </a:extLst>
          </p:cNvPr>
          <p:cNvSpPr>
            <a:spLocks noGrp="1"/>
          </p:cNvSpPr>
          <p:nvPr>
            <p:ph idx="1"/>
          </p:nvPr>
        </p:nvSpPr>
        <p:spPr>
          <a:xfrm>
            <a:off x="2362874" y="2662280"/>
            <a:ext cx="8207265" cy="3387664"/>
          </a:xfrm>
        </p:spPr>
        <p:txBody>
          <a:bodyPr anchor="t">
            <a:normAutofit/>
          </a:bodyPr>
          <a:lstStyle/>
          <a:p>
            <a:r>
              <a:rPr lang="en-US" dirty="0" err="1"/>
              <a:t>Websockets</a:t>
            </a:r>
            <a:endParaRPr lang="en-US" dirty="0"/>
          </a:p>
          <a:p>
            <a:r>
              <a:rPr lang="en-US" dirty="0"/>
              <a:t>Version 0 fixes</a:t>
            </a:r>
          </a:p>
          <a:p>
            <a:r>
              <a:rPr lang="en-US" dirty="0"/>
              <a:t>State Charts</a:t>
            </a:r>
          </a:p>
          <a:p>
            <a:r>
              <a:rPr lang="en-US" dirty="0"/>
              <a:t>Code and acceptance </a:t>
            </a:r>
            <a:r>
              <a:rPr lang="en-US" dirty="0" err="1"/>
              <a:t>teses</a:t>
            </a:r>
            <a:endParaRPr lang="en-IL" dirty="0"/>
          </a:p>
        </p:txBody>
      </p:sp>
    </p:spTree>
    <p:extLst>
      <p:ext uri="{BB962C8B-B14F-4D97-AF65-F5344CB8AC3E}">
        <p14:creationId xmlns:p14="http://schemas.microsoft.com/office/powerpoint/2010/main" val="374554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B5E9567-149B-4E82-9A3A-50D6B397CEF6}"/>
              </a:ext>
            </a:extLst>
          </p:cNvPr>
          <p:cNvSpPr>
            <a:spLocks noGrp="1"/>
          </p:cNvSpPr>
          <p:nvPr>
            <p:ph type="title"/>
          </p:nvPr>
        </p:nvSpPr>
        <p:spPr>
          <a:xfrm>
            <a:off x="2611808" y="808056"/>
            <a:ext cx="7958331" cy="1530542"/>
          </a:xfrm>
        </p:spPr>
        <p:txBody>
          <a:bodyPr>
            <a:normAutofit/>
          </a:bodyPr>
          <a:lstStyle/>
          <a:p>
            <a:pPr algn="l"/>
            <a:r>
              <a:rPr lang="en-US" sz="4800" dirty="0" err="1"/>
              <a:t>Websocket</a:t>
            </a:r>
            <a:endParaRPr lang="en-IL" sz="4800" dirty="0"/>
          </a:p>
        </p:txBody>
      </p:sp>
      <p:sp>
        <p:nvSpPr>
          <p:cNvPr id="3" name="מציין מיקום תוכן 2">
            <a:extLst>
              <a:ext uri="{FF2B5EF4-FFF2-40B4-BE49-F238E27FC236}">
                <a16:creationId xmlns:a16="http://schemas.microsoft.com/office/drawing/2014/main" id="{8EDC5594-138F-4099-BCA3-172FA21B76E2}"/>
              </a:ext>
            </a:extLst>
          </p:cNvPr>
          <p:cNvSpPr>
            <a:spLocks noGrp="1"/>
          </p:cNvSpPr>
          <p:nvPr>
            <p:ph idx="1"/>
          </p:nvPr>
        </p:nvSpPr>
        <p:spPr>
          <a:xfrm>
            <a:off x="2362874" y="2662280"/>
            <a:ext cx="8207265" cy="3387664"/>
          </a:xfrm>
        </p:spPr>
        <p:txBody>
          <a:bodyPr anchor="t">
            <a:normAutofit/>
          </a:bodyPr>
          <a:lstStyle/>
          <a:p>
            <a:pPr marL="0" indent="0" algn="r">
              <a:buNone/>
            </a:pPr>
            <a:r>
              <a:rPr lang="he-IL" dirty="0"/>
              <a:t>מה זה בעצם ?</a:t>
            </a:r>
          </a:p>
          <a:p>
            <a:pPr marL="0" indent="0" algn="r">
              <a:buNone/>
            </a:pPr>
            <a:r>
              <a:rPr lang="he-IL" dirty="0"/>
              <a:t> </a:t>
            </a:r>
            <a:r>
              <a:rPr lang="he-IL" b="0" i="0" dirty="0">
                <a:effectLst/>
                <a:latin typeface="Arial" panose="020B0604020202020204" pitchFamily="34" charset="0"/>
              </a:rPr>
              <a:t>זהו פרוטוקול המאפשר לבצע תקשורת דו-כיוונית על גבי חיבור בודד שנשאר פתוח לכל אורך ההתקשרות ובו כל צד יכול לשלוח מידע לצד השני.  </a:t>
            </a:r>
            <a:r>
              <a:rPr lang="he-IL" dirty="0">
                <a:latin typeface="Arial" panose="020B0604020202020204" pitchFamily="34" charset="0"/>
              </a:rPr>
              <a:t>ה</a:t>
            </a:r>
            <a:r>
              <a:rPr lang="he-IL" b="0" i="0" dirty="0">
                <a:effectLst/>
                <a:latin typeface="Arial" panose="020B0604020202020204" pitchFamily="34" charset="0"/>
              </a:rPr>
              <a:t>לקוח הוא זה שיוזם את ההתקשרות, ומרגע שהנתיב פעיל בין שני הצדדים, כל צד יכול לשלוח מידע באופן עצמאי לצד השני.</a:t>
            </a:r>
            <a:endParaRPr lang="en-US" dirty="0"/>
          </a:p>
          <a:p>
            <a:pPr marL="0" indent="0" algn="r">
              <a:buNone/>
            </a:pPr>
            <a:endParaRPr lang="en-IL" dirty="0"/>
          </a:p>
        </p:txBody>
      </p:sp>
    </p:spTree>
    <p:extLst>
      <p:ext uri="{BB962C8B-B14F-4D97-AF65-F5344CB8AC3E}">
        <p14:creationId xmlns:p14="http://schemas.microsoft.com/office/powerpoint/2010/main" val="15526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B5E9567-149B-4E82-9A3A-50D6B397CEF6}"/>
              </a:ext>
            </a:extLst>
          </p:cNvPr>
          <p:cNvSpPr>
            <a:spLocks noGrp="1"/>
          </p:cNvSpPr>
          <p:nvPr>
            <p:ph type="title"/>
          </p:nvPr>
        </p:nvSpPr>
        <p:spPr>
          <a:xfrm>
            <a:off x="2611808" y="808056"/>
            <a:ext cx="7958331" cy="1530542"/>
          </a:xfrm>
        </p:spPr>
        <p:txBody>
          <a:bodyPr>
            <a:normAutofit/>
          </a:bodyPr>
          <a:lstStyle/>
          <a:p>
            <a:pPr algn="l"/>
            <a:r>
              <a:rPr lang="en-US" sz="4800" dirty="0" err="1"/>
              <a:t>Websocket</a:t>
            </a:r>
            <a:r>
              <a:rPr lang="en-US" sz="4800" dirty="0"/>
              <a:t> vs http</a:t>
            </a:r>
            <a:endParaRPr lang="en-IL" sz="4800" dirty="0"/>
          </a:p>
        </p:txBody>
      </p:sp>
      <p:sp>
        <p:nvSpPr>
          <p:cNvPr id="3" name="מציין מיקום תוכן 2">
            <a:extLst>
              <a:ext uri="{FF2B5EF4-FFF2-40B4-BE49-F238E27FC236}">
                <a16:creationId xmlns:a16="http://schemas.microsoft.com/office/drawing/2014/main" id="{8EDC5594-138F-4099-BCA3-172FA21B76E2}"/>
              </a:ext>
            </a:extLst>
          </p:cNvPr>
          <p:cNvSpPr>
            <a:spLocks noGrp="1"/>
          </p:cNvSpPr>
          <p:nvPr>
            <p:ph idx="1"/>
          </p:nvPr>
        </p:nvSpPr>
        <p:spPr>
          <a:xfrm>
            <a:off x="2045119" y="2539593"/>
            <a:ext cx="9091707" cy="4274740"/>
          </a:xfrm>
        </p:spPr>
        <p:txBody>
          <a:bodyPr anchor="t">
            <a:normAutofit/>
          </a:bodyPr>
          <a:lstStyle/>
          <a:p>
            <a:pPr algn="r" rtl="1">
              <a:lnSpc>
                <a:spcPct val="107000"/>
              </a:lnSpc>
              <a:spcAft>
                <a:spcPts val="800"/>
              </a:spcAft>
            </a:pPr>
            <a:r>
              <a:rPr lang="en-US" sz="2400" dirty="0" err="1">
                <a:effectLst/>
                <a:latin typeface="Calibri" panose="020F0502020204030204" pitchFamily="34" charset="0"/>
                <a:ea typeface="Calibri" panose="020F0502020204030204" pitchFamily="34" charset="0"/>
                <a:cs typeface="Arial" panose="020B0604020202020204" pitchFamily="34" charset="0"/>
              </a:rPr>
              <a:t>Websocket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he-IL" sz="2400" dirty="0">
                <a:effectLst/>
                <a:latin typeface="Arial" panose="020B0604020202020204" pitchFamily="34" charset="0"/>
                <a:ea typeface="Calibri" panose="020F0502020204030204" pitchFamily="34" charset="0"/>
                <a:cs typeface="Arial" panose="020B0604020202020204" pitchFamily="34" charset="0"/>
              </a:rPr>
              <a:t> הוא פרוטוקול תקשורת דו כיווני שיכול לשלוח את הנתונים מהלקוח לשרת או מהשרת ללקוח על ידי שימוש חוזר בערוץ החיבור שהוקם. החיבור נשמר בחיים עד לסיומו על ידי הלקוח או השרת.</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2400" dirty="0">
                <a:effectLst/>
                <a:latin typeface="Calibri" panose="020F0502020204030204" pitchFamily="34" charset="0"/>
                <a:ea typeface="Calibri" panose="020F0502020204030204" pitchFamily="34" charset="0"/>
                <a:cs typeface="Arial" panose="020B0604020202020204" pitchFamily="34" charset="0"/>
              </a:rPr>
              <a:t>לעומת זאת </a:t>
            </a:r>
            <a:r>
              <a:rPr lang="en-US" sz="2400" dirty="0">
                <a:effectLst/>
                <a:latin typeface="Calibri" panose="020F0502020204030204" pitchFamily="34" charset="0"/>
                <a:ea typeface="Calibri" panose="020F0502020204030204" pitchFamily="34" charset="0"/>
                <a:cs typeface="Arial" panose="020B0604020202020204" pitchFamily="34" charset="0"/>
              </a:rPr>
              <a:t>http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he-IL" sz="2400" dirty="0">
                <a:effectLst/>
                <a:latin typeface="Arial" panose="020B0604020202020204" pitchFamily="34" charset="0"/>
                <a:ea typeface="Calibri" panose="020F0502020204030204" pitchFamily="34" charset="0"/>
                <a:cs typeface="Arial" panose="020B0604020202020204" pitchFamily="34" charset="0"/>
              </a:rPr>
              <a:t>הוא פרוטוקול תקשורת חד כיווני. הלקוח שולח בקשה לשרת, השרת מחזיר ללקוח תשובה ולאחר מכן נסגר החיבור ביניהם.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0230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B5E9567-149B-4E82-9A3A-50D6B397CEF6}"/>
              </a:ext>
            </a:extLst>
          </p:cNvPr>
          <p:cNvSpPr>
            <a:spLocks noGrp="1"/>
          </p:cNvSpPr>
          <p:nvPr>
            <p:ph type="title"/>
          </p:nvPr>
        </p:nvSpPr>
        <p:spPr>
          <a:xfrm>
            <a:off x="2611808" y="808056"/>
            <a:ext cx="7958331" cy="1530542"/>
          </a:xfrm>
        </p:spPr>
        <p:txBody>
          <a:bodyPr>
            <a:normAutofit/>
          </a:bodyPr>
          <a:lstStyle/>
          <a:p>
            <a:pPr algn="l"/>
            <a:r>
              <a:rPr lang="en-US" sz="4800" dirty="0" err="1"/>
              <a:t>Websocket</a:t>
            </a:r>
            <a:r>
              <a:rPr lang="en-US" sz="4800" dirty="0"/>
              <a:t> vs http</a:t>
            </a:r>
            <a:endParaRPr lang="en-IL" sz="4800" dirty="0"/>
          </a:p>
        </p:txBody>
      </p:sp>
      <p:pic>
        <p:nvPicPr>
          <p:cNvPr id="4" name="מציין מיקום תוכן 3">
            <a:extLst>
              <a:ext uri="{FF2B5EF4-FFF2-40B4-BE49-F238E27FC236}">
                <a16:creationId xmlns:a16="http://schemas.microsoft.com/office/drawing/2014/main" id="{32BEB8DF-E6C2-457E-BE9C-9A45C9BA6201}"/>
              </a:ext>
            </a:extLst>
          </p:cNvPr>
          <p:cNvPicPr>
            <a:picLocks noGrp="1" noChangeAspect="1"/>
          </p:cNvPicPr>
          <p:nvPr>
            <p:ph idx="1"/>
          </p:nvPr>
        </p:nvPicPr>
        <p:blipFill>
          <a:blip r:embed="rId4"/>
          <a:stretch>
            <a:fillRect/>
          </a:stretch>
        </p:blipFill>
        <p:spPr>
          <a:xfrm>
            <a:off x="3053002" y="1814533"/>
            <a:ext cx="7075941" cy="4616674"/>
          </a:xfrm>
          <a:prstGeom prst="rect">
            <a:avLst/>
          </a:prstGeom>
        </p:spPr>
      </p:pic>
    </p:spTree>
    <p:extLst>
      <p:ext uri="{BB962C8B-B14F-4D97-AF65-F5344CB8AC3E}">
        <p14:creationId xmlns:p14="http://schemas.microsoft.com/office/powerpoint/2010/main" val="36060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B5E9567-149B-4E82-9A3A-50D6B397CEF6}"/>
              </a:ext>
            </a:extLst>
          </p:cNvPr>
          <p:cNvSpPr>
            <a:spLocks noGrp="1"/>
          </p:cNvSpPr>
          <p:nvPr>
            <p:ph type="title"/>
          </p:nvPr>
        </p:nvSpPr>
        <p:spPr>
          <a:xfrm>
            <a:off x="2611808" y="808056"/>
            <a:ext cx="7958331" cy="1530542"/>
          </a:xfrm>
        </p:spPr>
        <p:txBody>
          <a:bodyPr>
            <a:normAutofit/>
          </a:bodyPr>
          <a:lstStyle/>
          <a:p>
            <a:pPr algn="l"/>
            <a:r>
              <a:rPr lang="en-US" sz="4800" dirty="0" err="1"/>
              <a:t>Websocket</a:t>
            </a:r>
            <a:r>
              <a:rPr lang="en-US" sz="4800" dirty="0"/>
              <a:t> vs http</a:t>
            </a:r>
            <a:endParaRPr lang="en-IL" sz="4800" dirty="0"/>
          </a:p>
        </p:txBody>
      </p:sp>
      <p:sp>
        <p:nvSpPr>
          <p:cNvPr id="12" name="מציין מיקום תוכן 2">
            <a:extLst>
              <a:ext uri="{FF2B5EF4-FFF2-40B4-BE49-F238E27FC236}">
                <a16:creationId xmlns:a16="http://schemas.microsoft.com/office/drawing/2014/main" id="{1BA7F775-3130-4C56-971F-56B5104478BA}"/>
              </a:ext>
            </a:extLst>
          </p:cNvPr>
          <p:cNvSpPr>
            <a:spLocks noGrp="1"/>
          </p:cNvSpPr>
          <p:nvPr>
            <p:ph idx="1"/>
          </p:nvPr>
        </p:nvSpPr>
        <p:spPr>
          <a:xfrm>
            <a:off x="2045119" y="1851124"/>
            <a:ext cx="9091707" cy="4274740"/>
          </a:xfrm>
        </p:spPr>
        <p:txBody>
          <a:bodyPr anchor="t">
            <a:norm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מתי נעדיף להשתמש ב</a:t>
            </a:r>
            <a:r>
              <a:rPr lang="en-US" sz="1800" dirty="0" err="1">
                <a:effectLst/>
                <a:latin typeface="Calibri" panose="020F0502020204030204" pitchFamily="34" charset="0"/>
                <a:ea typeface="Calibri" panose="020F0502020204030204" pitchFamily="34" charset="0"/>
                <a:cs typeface="Arial" panose="020B0604020202020204" pitchFamily="34" charset="0"/>
              </a:rPr>
              <a:t>websocket</a:t>
            </a:r>
            <a:r>
              <a:rPr lang="he-IL" sz="18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pPr>
            <a:r>
              <a:rPr lang="he-IL" sz="1800" dirty="0">
                <a:latin typeface="Calibri" panose="020F0502020204030204" pitchFamily="34" charset="0"/>
                <a:ea typeface="Calibri" panose="020F0502020204030204" pitchFamily="34" charset="0"/>
                <a:cs typeface="Arial" panose="020B0604020202020204" pitchFamily="34" charset="0"/>
              </a:rPr>
              <a:t>1. כאשר נרצה תגובות מהירות.</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2. כאשר נרצה עדכונים שוטפים. </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3. הודעות בתדירות גבוהה עם "מטענים" קטנים</a:t>
            </a: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מתי נעדיף להשתמש ב</a:t>
            </a:r>
            <a:r>
              <a:rPr lang="en-US" sz="1800" dirty="0">
                <a:effectLst/>
                <a:latin typeface="Calibri" panose="020F0502020204030204" pitchFamily="34" charset="0"/>
                <a:ea typeface="Calibri" panose="020F0502020204030204" pitchFamily="34" charset="0"/>
                <a:cs typeface="Arial" panose="020B0604020202020204" pitchFamily="34" charset="0"/>
              </a:rPr>
              <a:t>http</a:t>
            </a:r>
            <a:r>
              <a:rPr lang="he-IL" sz="18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pPr>
            <a:r>
              <a:rPr lang="he-IL" sz="1800" dirty="0">
                <a:latin typeface="Calibri" panose="020F0502020204030204" pitchFamily="34" charset="0"/>
                <a:ea typeface="Calibri" panose="020F0502020204030204" pitchFamily="34" charset="0"/>
                <a:cs typeface="Arial" panose="020B0604020202020204" pitchFamily="34" charset="0"/>
              </a:rPr>
              <a:t>1. מידע על משהו שהסתיים.</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2. משאבים ניתנים למטמון.</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3. תרחישים של שגיאות - שיטות ה- </a:t>
            </a:r>
            <a:r>
              <a:rPr lang="en-US" sz="1800" dirty="0">
                <a:latin typeface="Calibri" panose="020F0502020204030204" pitchFamily="34" charset="0"/>
                <a:ea typeface="Calibri" panose="020F0502020204030204" pitchFamily="34" charset="0"/>
                <a:cs typeface="Arial" panose="020B0604020202020204" pitchFamily="34" charset="0"/>
              </a:rPr>
              <a:t>HTTP </a:t>
            </a:r>
            <a:r>
              <a:rPr lang="he-IL" sz="1800" dirty="0">
                <a:latin typeface="Calibri" panose="020F0502020204030204" pitchFamily="34" charset="0"/>
                <a:ea typeface="Calibri" panose="020F0502020204030204" pitchFamily="34" charset="0"/>
                <a:cs typeface="Arial" panose="020B0604020202020204" pitchFamily="34" charset="0"/>
              </a:rPr>
              <a:t> חולקות באופן כללי ציפיות בטיחות וחוסר יכולת. (כמו</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latin typeface="Calibri" panose="020F0502020204030204" pitchFamily="34" charset="0"/>
                <a:ea typeface="Calibri" panose="020F0502020204030204" pitchFamily="34" charset="0"/>
                <a:cs typeface="Arial" panose="020B0604020202020204" pitchFamily="34" charset="0"/>
              </a:rPr>
              <a:t>   כשל בתקשורת)</a:t>
            </a:r>
            <a:br>
              <a:rPr lang="en-US" sz="1800" dirty="0">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72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B5E9567-149B-4E82-9A3A-50D6B397CEF6}"/>
              </a:ext>
            </a:extLst>
          </p:cNvPr>
          <p:cNvSpPr>
            <a:spLocks noGrp="1"/>
          </p:cNvSpPr>
          <p:nvPr>
            <p:ph type="title"/>
          </p:nvPr>
        </p:nvSpPr>
        <p:spPr>
          <a:xfrm>
            <a:off x="2611808" y="808056"/>
            <a:ext cx="7958331" cy="1530542"/>
          </a:xfrm>
        </p:spPr>
        <p:txBody>
          <a:bodyPr>
            <a:normAutofit/>
          </a:bodyPr>
          <a:lstStyle/>
          <a:p>
            <a:pPr algn="l"/>
            <a:r>
              <a:rPr lang="en-US" sz="4800" dirty="0"/>
              <a:t>New URL</a:t>
            </a:r>
            <a:endParaRPr lang="en-IL" sz="4800" dirty="0"/>
          </a:p>
        </p:txBody>
      </p:sp>
      <p:sp>
        <p:nvSpPr>
          <p:cNvPr id="12" name="מציין מיקום תוכן 2">
            <a:extLst>
              <a:ext uri="{FF2B5EF4-FFF2-40B4-BE49-F238E27FC236}">
                <a16:creationId xmlns:a16="http://schemas.microsoft.com/office/drawing/2014/main" id="{1BA7F775-3130-4C56-971F-56B5104478BA}"/>
              </a:ext>
            </a:extLst>
          </p:cNvPr>
          <p:cNvSpPr>
            <a:spLocks noGrp="1"/>
          </p:cNvSpPr>
          <p:nvPr>
            <p:ph idx="1"/>
          </p:nvPr>
        </p:nvSpPr>
        <p:spPr>
          <a:xfrm>
            <a:off x="2045119" y="1851124"/>
            <a:ext cx="9091707" cy="4274740"/>
          </a:xfrm>
        </p:spPr>
        <p:txBody>
          <a:bodyPr anchor="t">
            <a:normAutofit/>
          </a:bodyPr>
          <a:lstStyle/>
          <a:p>
            <a:pPr marL="0" indent="0" algn="r" rtl="1">
              <a:lnSpc>
                <a:spcPct val="107000"/>
              </a:lnSpc>
              <a:spcAft>
                <a:spcPts val="800"/>
              </a:spcAft>
              <a:buNone/>
            </a:pPr>
            <a:br>
              <a:rPr lang="en-US" sz="1800" dirty="0">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לא ניתן לשמור על חיבור פתוח אם המשתמש משנה דף זה מתפרש כמו לסגור את האפליקציה ולכן גם לסגור את החיבור.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מה שניתן לעשות זה סוג של הקיפה - שמים את הדפים במסגרת, שבה המשתמש מנווט רק במסגרת . באופן זה, ניתן ליצור את ה- </a:t>
            </a:r>
            <a:r>
              <a:rPr lang="en-US" sz="1800" dirty="0">
                <a:effectLst/>
                <a:latin typeface="Calibri" panose="020F0502020204030204" pitchFamily="34" charset="0"/>
                <a:ea typeface="Calibri" panose="020F0502020204030204" pitchFamily="34" charset="0"/>
                <a:cs typeface="Arial" panose="020B0604020202020204" pitchFamily="34" charset="0"/>
              </a:rPr>
              <a:t>WebSocket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בחלון העליון ביותר, שמעולם לא ישתנה (פירוש הדבר שכתובת האתר המוצגת בשורת המיקום תמיד תהיה זהה).</a:t>
            </a:r>
            <a:br>
              <a:rPr lang="en-US" sz="1800" dirty="0">
                <a:effectLst/>
                <a:latin typeface="Arial" panose="020B0604020202020204" pitchFamily="34" charset="0"/>
                <a:ea typeface="Calibri" panose="020F0502020204030204" pitchFamily="34" charset="0"/>
                <a:cs typeface="Arial" panose="020B0604020202020204" pitchFamily="34" charset="0"/>
              </a:rPr>
            </a:br>
            <a:r>
              <a:rPr lang="he-IL" sz="1800" dirty="0">
                <a:effectLst/>
                <a:latin typeface="Arial" panose="020B0604020202020204" pitchFamily="34" charset="0"/>
                <a:ea typeface="Calibri" panose="020F0502020204030204" pitchFamily="34" charset="0"/>
                <a:cs typeface="Arial" panose="020B0604020202020204" pitchFamily="34" charset="0"/>
              </a:rPr>
              <a:t>בעצם </a:t>
            </a:r>
            <a:r>
              <a:rPr lang="he-IL" sz="1600" dirty="0"/>
              <a:t>השמת כל ה-</a:t>
            </a:r>
            <a:r>
              <a:rPr lang="en-US" sz="1600" dirty="0"/>
              <a:t> pages web </a:t>
            </a:r>
            <a:r>
              <a:rPr lang="he-IL" sz="1600" dirty="0"/>
              <a:t>ב-</a:t>
            </a:r>
            <a:r>
              <a:rPr lang="en-US" sz="1600" dirty="0"/>
              <a:t>frame </a:t>
            </a:r>
            <a:r>
              <a:rPr lang="he-IL" sz="1600" dirty="0"/>
              <a:t> אחד כאשר ה- </a:t>
            </a:r>
            <a:r>
              <a:rPr lang="en-US" sz="1600" dirty="0"/>
              <a:t> WebSocket </a:t>
            </a:r>
            <a:r>
              <a:rPr lang="he-IL" sz="1600" dirty="0"/>
              <a:t>הוא החלון המרכזי.</a:t>
            </a:r>
            <a:br>
              <a:rPr lang="en-US" sz="1800" dirty="0">
                <a:effectLst/>
                <a:latin typeface="Arial" panose="020B0604020202020204" pitchFamily="34" charset="0"/>
                <a:ea typeface="Calibri" panose="020F0502020204030204" pitchFamily="34" charset="0"/>
                <a:cs typeface="Arial" panose="020B0604020202020204" pitchFamily="34" charset="0"/>
              </a:rPr>
            </a:br>
            <a:r>
              <a:rPr lang="he-IL" sz="1800" dirty="0">
                <a:effectLst/>
                <a:latin typeface="Arial" panose="020B0604020202020204" pitchFamily="34" charset="0"/>
                <a:ea typeface="Calibri" panose="020F0502020204030204" pitchFamily="34" charset="0"/>
                <a:cs typeface="Arial" panose="020B0604020202020204" pitchFamily="34" charset="0"/>
              </a:rPr>
              <a:t>דרך נוספת להתגבר על כך היא ע"</a:t>
            </a:r>
            <a:r>
              <a:rPr lang="he-IL" sz="1800" dirty="0">
                <a:latin typeface="Arial" panose="020B0604020202020204" pitchFamily="34" charset="0"/>
                <a:ea typeface="Calibri" panose="020F0502020204030204" pitchFamily="34" charset="0"/>
                <a:cs typeface="Arial" panose="020B0604020202020204" pitchFamily="34" charset="0"/>
              </a:rPr>
              <a:t>י </a:t>
            </a:r>
            <a:r>
              <a:rPr lang="en-US" sz="1600" dirty="0"/>
              <a:t>.single page application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942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B5E9567-149B-4E82-9A3A-50D6B397CEF6}"/>
              </a:ext>
            </a:extLst>
          </p:cNvPr>
          <p:cNvSpPr>
            <a:spLocks noGrp="1"/>
          </p:cNvSpPr>
          <p:nvPr>
            <p:ph type="title"/>
          </p:nvPr>
        </p:nvSpPr>
        <p:spPr>
          <a:xfrm>
            <a:off x="2611808" y="808056"/>
            <a:ext cx="7958331" cy="1530542"/>
          </a:xfrm>
        </p:spPr>
        <p:txBody>
          <a:bodyPr>
            <a:normAutofit/>
          </a:bodyPr>
          <a:lstStyle/>
          <a:p>
            <a:r>
              <a:rPr lang="he-IL" sz="4800" dirty="0"/>
              <a:t>תקשורת דו כיוונית בסתירה לארכיטקטורת </a:t>
            </a:r>
            <a:endParaRPr lang="en-IL" sz="4800" dirty="0"/>
          </a:p>
        </p:txBody>
      </p:sp>
      <p:sp>
        <p:nvSpPr>
          <p:cNvPr id="12" name="מציין מיקום תוכן 2">
            <a:extLst>
              <a:ext uri="{FF2B5EF4-FFF2-40B4-BE49-F238E27FC236}">
                <a16:creationId xmlns:a16="http://schemas.microsoft.com/office/drawing/2014/main" id="{1BA7F775-3130-4C56-971F-56B5104478BA}"/>
              </a:ext>
            </a:extLst>
          </p:cNvPr>
          <p:cNvSpPr>
            <a:spLocks noGrp="1"/>
          </p:cNvSpPr>
          <p:nvPr>
            <p:ph idx="1"/>
          </p:nvPr>
        </p:nvSpPr>
        <p:spPr>
          <a:xfrm>
            <a:off x="2045119" y="1851124"/>
            <a:ext cx="9091707" cy="4274740"/>
          </a:xfrm>
        </p:spPr>
        <p:txBody>
          <a:bodyPr anchor="t">
            <a:normAutofit/>
          </a:bodyPr>
          <a:lstStyle/>
          <a:p>
            <a:pPr marL="0" indent="0" algn="r" rtl="1">
              <a:lnSpc>
                <a:spcPct val="107000"/>
              </a:lnSpc>
              <a:spcAft>
                <a:spcPts val="800"/>
              </a:spcAft>
              <a:buNone/>
            </a:pPr>
            <a:br>
              <a:rPr lang="en-US" sz="1800" dirty="0">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2400" dirty="0">
                <a:effectLst/>
                <a:latin typeface="Calibri" panose="020F0502020204030204" pitchFamily="34" charset="0"/>
                <a:ea typeface="Calibri" panose="020F0502020204030204" pitchFamily="34" charset="0"/>
                <a:cs typeface="Arial" panose="020B0604020202020204" pitchFamily="34" charset="0"/>
              </a:rPr>
              <a:t>כרגע מודל הארכיטקטורה בנוי כך שהלקוח הוא זה שיוזם בקשות לשרת אשר מחזיר לו תשובה (</a:t>
            </a:r>
            <a:r>
              <a:rPr lang="en-US" sz="2400" dirty="0">
                <a:effectLst/>
                <a:latin typeface="Calibri" panose="020F0502020204030204" pitchFamily="34" charset="0"/>
                <a:ea typeface="Calibri" panose="020F0502020204030204" pitchFamily="34" charset="0"/>
                <a:cs typeface="Arial" panose="020B0604020202020204" pitchFamily="34" charset="0"/>
              </a:rPr>
              <a:t>response</a:t>
            </a:r>
            <a:r>
              <a:rPr lang="he-IL" sz="2400" dirty="0">
                <a:effectLst/>
                <a:latin typeface="Calibri" panose="020F0502020204030204" pitchFamily="34" charset="0"/>
                <a:ea typeface="Calibri" panose="020F0502020204030204" pitchFamily="34" charset="0"/>
                <a:cs typeface="Arial" panose="020B0604020202020204" pitchFamily="34" charset="0"/>
              </a:rPr>
              <a:t>).</a:t>
            </a:r>
            <a:br>
              <a:rPr lang="en-US" sz="2400" dirty="0">
                <a:effectLst/>
                <a:latin typeface="Calibri" panose="020F0502020204030204" pitchFamily="34" charset="0"/>
                <a:ea typeface="Calibri" panose="020F0502020204030204" pitchFamily="34" charset="0"/>
                <a:cs typeface="Arial" panose="020B0604020202020204" pitchFamily="34" charset="0"/>
              </a:rPr>
            </a:br>
            <a:r>
              <a:rPr lang="he-IL" sz="2400" dirty="0">
                <a:effectLst/>
                <a:latin typeface="Calibri" panose="020F0502020204030204" pitchFamily="34" charset="0"/>
                <a:ea typeface="Calibri" panose="020F0502020204030204" pitchFamily="34" charset="0"/>
                <a:cs typeface="Arial" panose="020B0604020202020204" pitchFamily="34" charset="0"/>
              </a:rPr>
              <a:t>מודל זה מתוכנן כך שזרימת ההודעות תתבצע מ"מלמעלה למטה" דרך השכבות. אך </a:t>
            </a:r>
            <a:r>
              <a:rPr lang="he-IL" sz="2400" dirty="0">
                <a:latin typeface="Calibri" panose="020F0502020204030204" pitchFamily="34" charset="0"/>
                <a:ea typeface="Calibri" panose="020F0502020204030204" pitchFamily="34" charset="0"/>
                <a:cs typeface="Arial" panose="020B0604020202020204" pitchFamily="34" charset="0"/>
              </a:rPr>
              <a:t>לא קיימת תמיכה בקבלת הודעות מהשרת ללקוח. כלומר הלקוח הוא זה שיוזם אך אינו מאזין להודעות יזומות מהשרת.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238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400CF2-C257-421B-8DF2-93E675354F25}"/>
              </a:ext>
            </a:extLst>
          </p:cNvPr>
          <p:cNvSpPr>
            <a:spLocks noGrp="1"/>
          </p:cNvSpPr>
          <p:nvPr>
            <p:ph type="title"/>
          </p:nvPr>
        </p:nvSpPr>
        <p:spPr/>
        <p:txBody>
          <a:bodyPr/>
          <a:lstStyle/>
          <a:p>
            <a:r>
              <a:rPr lang="he-IL" dirty="0"/>
              <a:t>מחלקה מתווכת? </a:t>
            </a:r>
          </a:p>
        </p:txBody>
      </p:sp>
      <p:sp>
        <p:nvSpPr>
          <p:cNvPr id="3" name="מציין מיקום תוכן 2">
            <a:extLst>
              <a:ext uri="{FF2B5EF4-FFF2-40B4-BE49-F238E27FC236}">
                <a16:creationId xmlns:a16="http://schemas.microsoft.com/office/drawing/2014/main" id="{4E2EB54F-F88E-4E1C-8B89-CDFAA56BCDC1}"/>
              </a:ext>
            </a:extLst>
          </p:cNvPr>
          <p:cNvSpPr>
            <a:spLocks noGrp="1"/>
          </p:cNvSpPr>
          <p:nvPr>
            <p:ph idx="1"/>
          </p:nvPr>
        </p:nvSpPr>
        <p:spPr>
          <a:xfrm>
            <a:off x="1621861" y="655936"/>
            <a:ext cx="9243246" cy="3997828"/>
          </a:xfrm>
        </p:spPr>
        <p:txBody>
          <a:bodyPr/>
          <a:lstStyle/>
          <a:p>
            <a:pPr algn="r"/>
            <a:r>
              <a:rPr lang="he-IL" dirty="0"/>
              <a:t>הוספת מחלקה מתווכת שהיא אחראית על ניהול התקשורת שמגיעה מהשרת ונשלחת לעבר הלקוח.  היא אחראית להודיע למשתמש שהגיע הודעה שקשורה אליו וכך הלקוח יודע לפנות למחלקה ולקבל את המידע מהשרת. נשמור אוספי לקוחות מסוגים שונים, ונשלח התראות לפי סיווגים שונים ללקוחות.</a:t>
            </a:r>
          </a:p>
        </p:txBody>
      </p:sp>
    </p:spTree>
    <p:extLst>
      <p:ext uri="{BB962C8B-B14F-4D97-AF65-F5344CB8AC3E}">
        <p14:creationId xmlns:p14="http://schemas.microsoft.com/office/powerpoint/2010/main" val="2084129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דיסון">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TM16401375[[fn=מדיסון]]</Template>
  <TotalTime>1497</TotalTime>
  <Words>588</Words>
  <Application>Microsoft Office PowerPoint</Application>
  <PresentationFormat>מסך רחב</PresentationFormat>
  <Paragraphs>46</Paragraphs>
  <Slides>15</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15</vt:i4>
      </vt:variant>
    </vt:vector>
  </HeadingPairs>
  <TitlesOfParts>
    <vt:vector size="21" baseType="lpstr">
      <vt:lpstr>Arial</vt:lpstr>
      <vt:lpstr>Calibri</vt:lpstr>
      <vt:lpstr>MS Shell Dlg 2</vt:lpstr>
      <vt:lpstr>Wingdings</vt:lpstr>
      <vt:lpstr>Wingdings 3</vt:lpstr>
      <vt:lpstr>מדיסון</vt:lpstr>
      <vt:lpstr>Group members: Elad Solomon Erez Shmueli Or Kandabi Shahar Bardugo Dorin Matzrafi </vt:lpstr>
      <vt:lpstr>What we will have today ?</vt:lpstr>
      <vt:lpstr>Websocket</vt:lpstr>
      <vt:lpstr>Websocket vs http</vt:lpstr>
      <vt:lpstr>Websocket vs http</vt:lpstr>
      <vt:lpstr>Websocket vs http</vt:lpstr>
      <vt:lpstr>New URL</vt:lpstr>
      <vt:lpstr>תקשורת דו כיוונית בסתירה לארכיטקטורת </vt:lpstr>
      <vt:lpstr>מחלקה מתווכת? </vt:lpstr>
      <vt:lpstr>בדיקות הקבלה</vt:lpstr>
      <vt:lpstr>Version 0 fixes</vt:lpstr>
      <vt:lpstr>Version 0 fixes</vt:lpstr>
      <vt:lpstr>Version 0 fixes</vt:lpstr>
      <vt:lpstr>State charts</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 Elad Solomon Erez Shmueli Or Kandabi Shahar Bardugo Dorin Matzrafi</dc:title>
  <dc:creator>Elad</dc:creator>
  <cp:lastModifiedBy>שחר ברדוגו</cp:lastModifiedBy>
  <cp:revision>33</cp:revision>
  <dcterms:created xsi:type="dcterms:W3CDTF">2021-03-06T08:31:09Z</dcterms:created>
  <dcterms:modified xsi:type="dcterms:W3CDTF">2021-04-11T07:25:53Z</dcterms:modified>
</cp:coreProperties>
</file>