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9" r:id="rId4"/>
    <p:sldId id="284" r:id="rId5"/>
    <p:sldId id="270" r:id="rId6"/>
    <p:sldId id="271" r:id="rId7"/>
    <p:sldId id="272" r:id="rId8"/>
    <p:sldId id="273" r:id="rId9"/>
    <p:sldId id="274" r:id="rId10"/>
    <p:sldId id="275" r:id="rId11"/>
    <p:sldId id="282" r:id="rId12"/>
    <p:sldId id="261" r:id="rId13"/>
    <p:sldId id="262" r:id="rId14"/>
    <p:sldId id="285" r:id="rId15"/>
    <p:sldId id="286" r:id="rId16"/>
    <p:sldId id="287" r:id="rId17"/>
    <p:sldId id="288" r:id="rId18"/>
    <p:sldId id="289" r:id="rId19"/>
    <p:sldId id="291" r:id="rId20"/>
    <p:sldId id="293" r:id="rId21"/>
    <p:sldId id="295" r:id="rId22"/>
    <p:sldId id="281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1/7/2021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mera" TargetMode="External"/><Relationship Id="rId2" Type="http://schemas.openxmlformats.org/officeDocument/2006/relationships/hyperlink" Target="http://en.wikipedia.org/wiki/Image_process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E12C17E-5648-4C80-A17E-638324F3B52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noFill/>
                  <a:round/>
                  <a:headEnd/>
                  <a:tailEnd/>
                </a:ln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  <a:cs typeface="Arial" pitchFamily="34" charset="0"/>
              </a:rPr>
              <a:t>Conversion of sign language into audio and text</a:t>
            </a:r>
          </a:p>
          <a:p>
            <a:pPr algn="ctr">
              <a:defRPr/>
            </a:pPr>
            <a:r>
              <a:rPr lang="en-US" sz="3200" b="1" kern="10" dirty="0">
                <a:ln w="9525">
                  <a:noFill/>
                  <a:round/>
                  <a:headEnd/>
                  <a:tailEnd/>
                </a:ln>
                <a:solidFill>
                  <a:schemeClr val="bg2">
                    <a:lumMod val="50000"/>
                  </a:schemeClr>
                </a:solidFill>
                <a:latin typeface="Berlin Sans FB Demi" pitchFamily="34" charset="0"/>
                <a:cs typeface="Arial" pitchFamily="34" charset="0"/>
              </a:rPr>
              <a:t>Review  - I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260725" y="1352550"/>
            <a:ext cx="2622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4D4D4D"/>
                </a:solidFill>
                <a:latin typeface="Verdana" pitchFamily="34" charset="0"/>
              </a:rPr>
              <a:t>A project on</a:t>
            </a:r>
            <a:r>
              <a:rPr lang="en-US" sz="2000" b="1">
                <a:solidFill>
                  <a:srgbClr val="4D4D4D"/>
                </a:solidFill>
                <a:latin typeface="Arial" charset="0"/>
              </a:rPr>
              <a:t> 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990600" y="2789238"/>
            <a:ext cx="6781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sz="1800" b="1" dirty="0">
              <a:solidFill>
                <a:srgbClr val="4D4D4D"/>
              </a:solidFill>
              <a:latin typeface="Verdana" pitchFamily="34" charset="0"/>
            </a:endParaRP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Verdana" pitchFamily="34" charset="0"/>
              </a:rPr>
              <a:t>By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Verdana" pitchFamily="34" charset="0"/>
              </a:rPr>
              <a:t>BATCH NO.37</a:t>
            </a:r>
          </a:p>
          <a:p>
            <a:pPr algn="ctr"/>
            <a:endParaRPr lang="en-US" sz="1800" b="1" dirty="0">
              <a:solidFill>
                <a:srgbClr val="FF0000"/>
              </a:solidFill>
              <a:latin typeface="Verdana" pitchFamily="34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latin typeface="Verdana" pitchFamily="34" charset="0"/>
              </a:rPr>
              <a:t>Student’s name         [USN]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Verdana" pitchFamily="34" charset="0"/>
              </a:rPr>
              <a:t>B Shamanth Kowshik        1JB17EC081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Verdana" pitchFamily="34" charset="0"/>
              </a:rPr>
              <a:t>Uday KV                              1JB17EC096</a:t>
            </a:r>
            <a:endParaRPr lang="en-US" sz="1800" b="1" dirty="0">
              <a:solidFill>
                <a:srgbClr val="FF0000"/>
              </a:solidFill>
              <a:latin typeface="Verdana" pitchFamily="34" charset="0"/>
            </a:endParaRPr>
          </a:p>
          <a:p>
            <a:pPr algn="ctr"/>
            <a:endParaRPr lang="en-US" sz="1600" b="1" dirty="0">
              <a:solidFill>
                <a:srgbClr val="FF0000"/>
              </a:solidFill>
              <a:latin typeface="Verdana" pitchFamily="34" charset="0"/>
            </a:endParaRPr>
          </a:p>
          <a:p>
            <a:pPr algn="ctr"/>
            <a:endParaRPr lang="en-US" sz="1600" b="1" dirty="0">
              <a:solidFill>
                <a:srgbClr val="FF0000"/>
              </a:solidFill>
              <a:latin typeface="Verdana" pitchFamily="34" charset="0"/>
            </a:endParaRPr>
          </a:p>
          <a:p>
            <a:pPr algn="ctr"/>
            <a:endParaRPr lang="en-US" sz="1600" b="1" dirty="0">
              <a:solidFill>
                <a:srgbClr val="FF0000"/>
              </a:solidFill>
              <a:latin typeface="Verdana" pitchFamily="34" charset="0"/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Verdana" pitchFamily="34" charset="0"/>
              </a:rPr>
              <a:t>Under the guidance of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Verdana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Verdana" pitchFamily="34" charset="0"/>
              </a:rPr>
              <a:t>  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Verdana" pitchFamily="34" charset="0"/>
              </a:rPr>
              <a:t>Mrs. Supriya M</a:t>
            </a:r>
            <a:r>
              <a:rPr lang="en-US" sz="1800" b="1" dirty="0">
                <a:solidFill>
                  <a:srgbClr val="FF0000"/>
                </a:solidFill>
                <a:latin typeface="Verdana" pitchFamily="34" charset="0"/>
              </a:rPr>
              <a:t>                                   External guide</a:t>
            </a:r>
          </a:p>
          <a:p>
            <a:r>
              <a:rPr lang="en-US" sz="1800" b="1" dirty="0">
                <a:solidFill>
                  <a:srgbClr val="FF0000"/>
                </a:solidFill>
                <a:latin typeface="Verdana" pitchFamily="34" charset="0"/>
              </a:rPr>
              <a:t>Assistant Professor, ECE, SJBIT</a:t>
            </a:r>
          </a:p>
          <a:p>
            <a:pPr algn="ctr"/>
            <a:endParaRPr lang="en-US" sz="1800" b="1" dirty="0">
              <a:solidFill>
                <a:srgbClr val="4D4D4D"/>
              </a:solidFill>
              <a:latin typeface="Verdana" pitchFamily="34" charset="0"/>
            </a:endParaRP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1371600" y="304800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333333"/>
                </a:solidFill>
                <a:latin typeface="Verdana" pitchFamily="34" charset="0"/>
              </a:rPr>
              <a:t>                  </a:t>
            </a:r>
            <a:r>
              <a:rPr lang="en-US" sz="1400" b="1">
                <a:solidFill>
                  <a:srgbClr val="333333"/>
                </a:solidFill>
                <a:latin typeface="Verdana" pitchFamily="34" charset="0"/>
              </a:rPr>
              <a:t>Sri Adichunchanagiri </a:t>
            </a:r>
            <a:r>
              <a:rPr lang="en-US" sz="1400" b="1">
                <a:solidFill>
                  <a:srgbClr val="4D4D4D"/>
                </a:solidFill>
                <a:latin typeface="Verdana" pitchFamily="34" charset="0"/>
              </a:rPr>
              <a:t>Shikshana</a:t>
            </a:r>
            <a:r>
              <a:rPr lang="en-US" sz="1400" b="1">
                <a:solidFill>
                  <a:srgbClr val="333333"/>
                </a:solidFill>
                <a:latin typeface="Verdana" pitchFamily="34" charset="0"/>
              </a:rPr>
              <a:t> Trust(R)</a:t>
            </a:r>
            <a:br>
              <a:rPr lang="en-US" sz="1600" i="1">
                <a:solidFill>
                  <a:srgbClr val="333333"/>
                </a:solidFill>
                <a:latin typeface="Verdana" pitchFamily="34" charset="0"/>
              </a:rPr>
            </a:br>
            <a:r>
              <a:rPr lang="en-US" sz="1600" i="1">
                <a:solidFill>
                  <a:srgbClr val="333333"/>
                </a:solidFill>
                <a:latin typeface="Verdana" pitchFamily="34" charset="0"/>
              </a:rPr>
              <a:t>          </a:t>
            </a:r>
            <a:r>
              <a:rPr lang="en-US" b="1" i="1">
                <a:latin typeface="Verdana" pitchFamily="34" charset="0"/>
              </a:rPr>
              <a:t>S J B Institute of Technology</a:t>
            </a:r>
            <a:endParaRPr lang="en-US" sz="1600" b="1" i="1">
              <a:latin typeface="Verdana" pitchFamily="34" charset="0"/>
            </a:endParaRPr>
          </a:p>
          <a:p>
            <a:r>
              <a:rPr lang="en-US" sz="1600" b="1">
                <a:solidFill>
                  <a:srgbClr val="5F5F5F"/>
                </a:solidFill>
                <a:latin typeface="Verdana" pitchFamily="34" charset="0"/>
              </a:rPr>
              <a:t>Department of Electronics &amp; Communication Engineering</a:t>
            </a:r>
            <a:br>
              <a:rPr lang="en-US" sz="1600">
                <a:solidFill>
                  <a:srgbClr val="5F5F5F"/>
                </a:solidFill>
                <a:latin typeface="Verdana" pitchFamily="34" charset="0"/>
              </a:rPr>
            </a:br>
            <a:endParaRPr lang="en-US" sz="1600"/>
          </a:p>
        </p:txBody>
      </p:sp>
      <p:pic>
        <p:nvPicPr>
          <p:cNvPr id="4103" name="Picture 9" descr="C:\Users\Mahantesh\Downloads\sjb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304800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Mahantesh\Downloads\vt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5738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8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Due to dimensionality reduction the noise will be reduced and with high accuracy.</a:t>
            </a:r>
          </a:p>
          <a:p>
            <a:r>
              <a:rPr lang="en-IN" dirty="0"/>
              <a:t> In future this project will be enhanced by determining the numbers which will be shown in words.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728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small step towards helping a physically challenged people and lot more can be done to make the product more sophisticated, user friendly &amp; efficient.</a:t>
            </a:r>
          </a:p>
          <a:p>
            <a:r>
              <a:rPr lang="en-US" dirty="0"/>
              <a:t> Using more memory and powerful microprocessor, more languages can be covered. </a:t>
            </a:r>
          </a:p>
          <a:p>
            <a:r>
              <a:rPr lang="en-US" dirty="0"/>
              <a:t>This project can be modified to make it compatible with mobile phones.</a:t>
            </a:r>
          </a:p>
          <a:p>
            <a:r>
              <a:rPr lang="en-US" dirty="0"/>
              <a:t> We can increase the range of product by using more powerful trans-receiver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616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0400" y="2819400"/>
            <a:ext cx="13716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 camera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5400" y="2819400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9400" y="2819400"/>
            <a:ext cx="13716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display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screen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3000" y="4267200"/>
            <a:ext cx="1371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572000" y="31242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19800" y="3124200"/>
            <a:ext cx="6096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410200" y="3733800"/>
            <a:ext cx="381000" cy="5334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webcam-ico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133600"/>
            <a:ext cx="762000" cy="609600"/>
          </a:xfrm>
          <a:prstGeom prst="rect">
            <a:avLst/>
          </a:prstGeom>
        </p:spPr>
      </p:pic>
      <p:pic>
        <p:nvPicPr>
          <p:cNvPr id="12" name="Picture 11" descr="Speaker_Icon_rt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4191000"/>
            <a:ext cx="640927" cy="640927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Diagram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" y="2819400"/>
            <a:ext cx="2057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Language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667000" y="3124200"/>
            <a:ext cx="5334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level block diagram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2209800"/>
            <a:ext cx="17526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Acquisition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62200" y="2209800"/>
            <a:ext cx="1447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 Conversion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91000" y="2209800"/>
            <a:ext cx="1676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24600" y="2209800"/>
            <a:ext cx="1066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Erosion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96200" y="3505200"/>
            <a:ext cx="12192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Centroid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72400" y="2209800"/>
            <a:ext cx="1143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Dilation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0" y="3505200"/>
            <a:ext cx="1066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3600" y="4800600"/>
            <a:ext cx="12192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Matlab Function</a:t>
            </a:r>
          </a:p>
        </p:txBody>
      </p: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1981200" y="2667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3810000" y="2667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1" idx="1"/>
          </p:cNvCxnSpPr>
          <p:nvPr/>
        </p:nvCxnSpPr>
        <p:spPr>
          <a:xfrm>
            <a:off x="5867400" y="2667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3" idx="1"/>
          </p:cNvCxnSpPr>
          <p:nvPr/>
        </p:nvCxnSpPr>
        <p:spPr>
          <a:xfrm>
            <a:off x="7391400" y="2667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8116094" y="3313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14" idx="3"/>
          </p:cNvCxnSpPr>
          <p:nvPr/>
        </p:nvCxnSpPr>
        <p:spPr>
          <a:xfrm rot="10800000">
            <a:off x="7162800" y="39624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820694" y="4609306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5" idx="3"/>
          </p:cNvCxnSpPr>
          <p:nvPr/>
        </p:nvCxnSpPr>
        <p:spPr>
          <a:xfrm rot="10800000">
            <a:off x="7162800" y="52578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15200" y="5257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Speaker_Icon_rt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4953000"/>
            <a:ext cx="640927" cy="640927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stCxn id="15" idx="1"/>
          </p:cNvCxnSpPr>
          <p:nvPr/>
        </p:nvCxnSpPr>
        <p:spPr>
          <a:xfrm rot="10800000">
            <a:off x="5562600" y="52578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FCCD-75B6-4F1D-B0C7-74F538AE0E95}"/>
              </a:ext>
            </a:extLst>
          </p:cNvPr>
          <p:cNvSpPr>
            <a:spLocks noGrp="1"/>
          </p:cNvSpPr>
          <p:nvPr/>
        </p:nvSpPr>
        <p:spPr>
          <a:xfrm>
            <a:off x="457200" y="227806"/>
            <a:ext cx="8229600" cy="1143000"/>
          </a:xfrm>
          <a:prstGeom prst="rect">
            <a:avLst/>
          </a:prstGeom>
        </p:spPr>
        <p:txBody>
          <a:bodyPr vert="horz" lIns="0" tIns="4572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Flowchart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C48B1C2E-DEE0-4B80-9F33-92AD73A95E0E}"/>
              </a:ext>
            </a:extLst>
          </p:cNvPr>
          <p:cNvSpPr/>
          <p:nvPr/>
        </p:nvSpPr>
        <p:spPr>
          <a:xfrm>
            <a:off x="2286000" y="1523206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Captures gestures in video form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6AFD86F6-13A7-4F00-B7D3-554D037C70EF}"/>
              </a:ext>
            </a:extLst>
          </p:cNvPr>
          <p:cNvSpPr/>
          <p:nvPr/>
        </p:nvSpPr>
        <p:spPr>
          <a:xfrm>
            <a:off x="5791200" y="5714206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Delimiters</a:t>
            </a: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007DDAA2-E0CC-40CA-BAA0-547C57DB1CD8}"/>
              </a:ext>
            </a:extLst>
          </p:cNvPr>
          <p:cNvSpPr/>
          <p:nvPr/>
        </p:nvSpPr>
        <p:spPr>
          <a:xfrm>
            <a:off x="1600200" y="5790406"/>
            <a:ext cx="12954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Gesture Detection</a:t>
            </a: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1A08A1DF-DF93-4CBE-819D-6FC60AB5A678}"/>
              </a:ext>
            </a:extLst>
          </p:cNvPr>
          <p:cNvSpPr/>
          <p:nvPr/>
        </p:nvSpPr>
        <p:spPr>
          <a:xfrm>
            <a:off x="3352800" y="4114006"/>
            <a:ext cx="13716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Comparison</a:t>
            </a:r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8C86E03A-9679-4BD3-8971-72669A3AE8F7}"/>
              </a:ext>
            </a:extLst>
          </p:cNvPr>
          <p:cNvSpPr/>
          <p:nvPr/>
        </p:nvSpPr>
        <p:spPr>
          <a:xfrm>
            <a:off x="5029200" y="4114006"/>
            <a:ext cx="1524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Identification of hand w.r.t head</a:t>
            </a: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8F7AD4C5-D405-480D-BC71-1EF0FA901165}"/>
              </a:ext>
            </a:extLst>
          </p:cNvPr>
          <p:cNvSpPr/>
          <p:nvPr/>
        </p:nvSpPr>
        <p:spPr>
          <a:xfrm>
            <a:off x="6781800" y="4114006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Centriod determination of hands and head</a:t>
            </a: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E0A90D71-88A3-4E29-9BB1-12C07F339B9D}"/>
              </a:ext>
            </a:extLst>
          </p:cNvPr>
          <p:cNvSpPr/>
          <p:nvPr/>
        </p:nvSpPr>
        <p:spPr>
          <a:xfrm>
            <a:off x="7162800" y="2971006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BAFC5BE9-7D0E-49C9-82AE-26AD9C1A23D7}"/>
              </a:ext>
            </a:extLst>
          </p:cNvPr>
          <p:cNvSpPr/>
          <p:nvPr/>
        </p:nvSpPr>
        <p:spPr>
          <a:xfrm>
            <a:off x="2286000" y="2971006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Color conversion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B8F2A3CB-DD35-4988-B8CC-3D6897219CCD}"/>
              </a:ext>
            </a:extLst>
          </p:cNvPr>
          <p:cNvSpPr/>
          <p:nvPr/>
        </p:nvSpPr>
        <p:spPr>
          <a:xfrm>
            <a:off x="3886200" y="2971006"/>
            <a:ext cx="15240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BFC9A1D8-A18A-405C-9A87-95E58805C4CE}"/>
              </a:ext>
            </a:extLst>
          </p:cNvPr>
          <p:cNvSpPr/>
          <p:nvPr/>
        </p:nvSpPr>
        <p:spPr>
          <a:xfrm>
            <a:off x="5715000" y="2971006"/>
            <a:ext cx="10668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Erosion/Dilation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FA0A269-6F25-43DF-A999-6DC7C11FF50D}"/>
              </a:ext>
            </a:extLst>
          </p:cNvPr>
          <p:cNvSpPr/>
          <p:nvPr/>
        </p:nvSpPr>
        <p:spPr>
          <a:xfrm>
            <a:off x="1371600" y="3885406"/>
            <a:ext cx="1752600" cy="1371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Matched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8D261CB2-3323-496C-A26D-CD77547E83FF}"/>
              </a:ext>
            </a:extLst>
          </p:cNvPr>
          <p:cNvSpPr/>
          <p:nvPr/>
        </p:nvSpPr>
        <p:spPr>
          <a:xfrm>
            <a:off x="3429000" y="5638006"/>
            <a:ext cx="1752600" cy="838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Display of message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55FABA-3FF4-407B-8307-7A263FD509B2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5400000">
            <a:off x="2781300" y="28186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564FC7-AFF4-4F89-8C99-6631DA0D89F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581400" y="33520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A9C29F-1808-43EE-8979-BF143B5F4E9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10200" y="33520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D62781-E7A7-4721-AA47-E13A922FC023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6781800" y="33520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69537E-A627-4152-A153-96A59ABAC0A7}"/>
              </a:ext>
            </a:extLst>
          </p:cNvPr>
          <p:cNvCxnSpPr>
            <a:stCxn id="9" idx="2"/>
          </p:cNvCxnSpPr>
          <p:nvPr/>
        </p:nvCxnSpPr>
        <p:spPr>
          <a:xfrm rot="5400000">
            <a:off x="7581900" y="3923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C12CE5-BB61-4375-AD94-DDFBD8696494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>
            <a:off x="6553200" y="4571206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BC3AC1-ADF9-4C7A-AC44-E3E5BE8575B9}"/>
              </a:ext>
            </a:extLst>
          </p:cNvPr>
          <p:cNvCxnSpPr>
            <a:stCxn id="7" idx="1"/>
            <a:endCxn id="6" idx="3"/>
          </p:cNvCxnSpPr>
          <p:nvPr/>
        </p:nvCxnSpPr>
        <p:spPr>
          <a:xfrm rot="10800000">
            <a:off x="4724400" y="45712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86D1F0-FFA9-48E7-A18B-F4E5DEDF7685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>
            <a:off x="3124200" y="4571206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908792-57E7-464A-9490-DB8856FDAEAE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rot="5400000">
            <a:off x="1981200" y="552370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18E006-118C-497B-B901-209491AE13A0}"/>
              </a:ext>
            </a:extLst>
          </p:cNvPr>
          <p:cNvCxnSpPr/>
          <p:nvPr/>
        </p:nvCxnSpPr>
        <p:spPr>
          <a:xfrm>
            <a:off x="2895600" y="6095206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FABF87-5211-4E79-A2B1-8E46F116E7AE}"/>
              </a:ext>
            </a:extLst>
          </p:cNvPr>
          <p:cNvCxnSpPr/>
          <p:nvPr/>
        </p:nvCxnSpPr>
        <p:spPr>
          <a:xfrm>
            <a:off x="4953000" y="60952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35969-8361-4A67-86AE-B3E879A15258}"/>
              </a:ext>
            </a:extLst>
          </p:cNvPr>
          <p:cNvCxnSpPr/>
          <p:nvPr/>
        </p:nvCxnSpPr>
        <p:spPr>
          <a:xfrm>
            <a:off x="990600" y="2056606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F42577-C492-4481-9F51-7268F7E909E2}"/>
              </a:ext>
            </a:extLst>
          </p:cNvPr>
          <p:cNvCxnSpPr/>
          <p:nvPr/>
        </p:nvCxnSpPr>
        <p:spPr>
          <a:xfrm rot="5400000">
            <a:off x="-265906" y="3313112"/>
            <a:ext cx="25138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BF1CFB-8503-4C22-AFE1-905C53FF0118}"/>
              </a:ext>
            </a:extLst>
          </p:cNvPr>
          <p:cNvCxnSpPr>
            <a:endCxn id="13" idx="1"/>
          </p:cNvCxnSpPr>
          <p:nvPr/>
        </p:nvCxnSpPr>
        <p:spPr>
          <a:xfrm>
            <a:off x="990600" y="45712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88E14C-D919-426A-BE7F-59CB200CA77F}"/>
              </a:ext>
            </a:extLst>
          </p:cNvPr>
          <p:cNvCxnSpPr/>
          <p:nvPr/>
        </p:nvCxnSpPr>
        <p:spPr>
          <a:xfrm>
            <a:off x="685800" y="1828006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AAC41A-43FD-4469-80ED-6130C4B77200}"/>
              </a:ext>
            </a:extLst>
          </p:cNvPr>
          <p:cNvCxnSpPr/>
          <p:nvPr/>
        </p:nvCxnSpPr>
        <p:spPr>
          <a:xfrm rot="16200000" flipH="1">
            <a:off x="-1676400" y="4190206"/>
            <a:ext cx="480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4FBD8-20C6-4155-9912-7655D3BC9DBD}"/>
              </a:ext>
            </a:extLst>
          </p:cNvPr>
          <p:cNvCxnSpPr/>
          <p:nvPr/>
        </p:nvCxnSpPr>
        <p:spPr>
          <a:xfrm>
            <a:off x="762000" y="6628606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424690-88C4-448E-A42F-1B8A050DE1CE}"/>
              </a:ext>
            </a:extLst>
          </p:cNvPr>
          <p:cNvCxnSpPr>
            <a:stCxn id="4" idx="3"/>
          </p:cNvCxnSpPr>
          <p:nvPr/>
        </p:nvCxnSpPr>
        <p:spPr>
          <a:xfrm>
            <a:off x="7010400" y="6095206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82142C-BE3F-4983-9E3B-A8700E65C892}"/>
              </a:ext>
            </a:extLst>
          </p:cNvPr>
          <p:cNvCxnSpPr/>
          <p:nvPr/>
        </p:nvCxnSpPr>
        <p:spPr>
          <a:xfrm rot="5400000">
            <a:off x="7353300" y="636190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1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1437-9FD6-4BD2-8CC8-0673B161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</a:t>
            </a:r>
            <a:r>
              <a:rPr lang="en-IN" b="1" dirty="0" err="1"/>
              <a:t>ebcam</a:t>
            </a:r>
            <a:r>
              <a:rPr lang="en-IN" b="1" dirty="0"/>
              <a:t> and Data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2510-806A-421D-8800-0445DBF3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 webcam is a video camera that feeds or streams its image in real time to or through a computer or computer network.</a:t>
            </a:r>
            <a:endParaRPr lang="en-IN" sz="2000" dirty="0">
              <a:latin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huge number of advanced data gloves available for human computer interaction (HCI) today. A few of those which can be used for our project is mentioned below:-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MIT Data Glove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:-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 its developments in early 1980s, MIT Data Glove has evolved dramatically offering different capabilities with different models.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3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4289-B74A-4131-AB3C-F5A45FC5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46A0-D9EB-4ECB-8980-6F78B468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Currently developed under MIT spinoff company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AnthroTronix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acceleGlove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shown in Fig. 2.3, is a user programmable glove that records hand and finger movements in 3D.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other models available from them include 5DT’s Data Glove for virtual reality that cost between $1000–$5000.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DE2A333-0221-4FA0-8D76-05D1FA50540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81" y="3886200"/>
            <a:ext cx="3895437" cy="2839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49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3ED5-F73D-498B-B3FB-55CE995A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Glove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AB84E-B1A3-4DCF-B486-1418FA8C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CyberGlove III :-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CyberGlove III (MoCap Glove) developed by CyberGlove Systems is a device that aims to record gestures accurately for motion capturing for movie making and graphic animation industry as shown in the figure below.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streamlined industrial designs that they developed allows for rigorous physical mobility in hand motion capturing for motion movies and graphic animation industry today.</a:t>
            </a:r>
            <a:endParaRPr lang="en-IN" sz="2400" dirty="0"/>
          </a:p>
          <a:p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3272974-9094-485C-AE01-A4C93452CA3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4285673" cy="2148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55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26D0-BBD6-4BC5-9761-9479E74D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Glove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2765-915D-44E2-B6BA-57D6DE97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Fifth Dimension Sensor Glove Ultra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:-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5DT Data Glove Ultra is another glove based gesture recognition device with very high precision flexor resolution.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its arrays of sensors, it provides 10-bit flexor resolution which is aimed at highly natural motion capture for movie industry.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064FE-992F-4236-8C78-18D4B7D399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712553"/>
            <a:ext cx="5829300" cy="19262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3CCC7-87B2-423F-BDB2-C4AA63C324D9}"/>
              </a:ext>
            </a:extLst>
          </p:cNvPr>
          <p:cNvSpPr txBox="1"/>
          <p:nvPr/>
        </p:nvSpPr>
        <p:spPr>
          <a:xfrm>
            <a:off x="1143000" y="5638800"/>
            <a:ext cx="601980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5DT Motion Capture Glove and Sensor Glove Ultra.  (left) Current version, (right) early version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4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B504-B2A7-4820-A604-0567CF13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8551-DF57-466E-A36B-21B3140C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P5 Glove :-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P5 Glove has been developed by MindFlux as a way to provide cheaper alternative to many expensive wired gloves available in the market that can be used for gaming.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P5, as shown in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below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incorporates a bend sensor and remote tracking technologies, which provides users intuitive interaction with 3D and virtual environments, such as games, websites and educational software.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7512DB-52FF-4583-921C-4FDA557D04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56988"/>
            <a:ext cx="2743200" cy="20969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79535-703D-40D2-B4D9-2F36FDAAFD51}"/>
              </a:ext>
            </a:extLst>
          </p:cNvPr>
          <p:cNvSpPr txBox="1"/>
          <p:nvPr/>
        </p:nvSpPr>
        <p:spPr>
          <a:xfrm>
            <a:off x="1905000" y="6124545"/>
            <a:ext cx="3733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P5 Glove—a cheaper alternative.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60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0" indent="-342900" algn="just">
              <a:lnSpc>
                <a:spcPct val="114000"/>
              </a:lnSpc>
              <a:spcBef>
                <a:spcPts val="700"/>
              </a:spcBef>
              <a:buClrTx/>
              <a:buFont typeface="Wingdings"/>
              <a:buChar char=""/>
            </a:pPr>
            <a:r>
              <a:rPr lang="en-US" sz="2700" dirty="0">
                <a:solidFill>
                  <a:prstClr val="black"/>
                </a:solidFill>
                <a:latin typeface="Corbel"/>
              </a:rPr>
              <a:t>The inability of normal people(who don’t understand sign language) to comprehend sign language gestures  results in a communication barrier between normal and hearing and speech impaired people.</a:t>
            </a:r>
          </a:p>
          <a:p>
            <a:pPr marL="411480" lvl="0" indent="-342900" algn="just">
              <a:lnSpc>
                <a:spcPct val="114000"/>
              </a:lnSpc>
              <a:spcBef>
                <a:spcPts val="700"/>
              </a:spcBef>
              <a:buClrTx/>
              <a:buFont typeface="Wingdings"/>
              <a:buChar char=""/>
            </a:pPr>
            <a:r>
              <a:rPr lang="en-US" sz="2700" dirty="0">
                <a:solidFill>
                  <a:prstClr val="black"/>
                </a:solidFill>
                <a:latin typeface="Corbel"/>
              </a:rPr>
              <a:t>The project aims to bridge the communication gap by developing an effective gadget that converts sign-language gestures into audio and textual form providing quick  information exchange.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61AE-0168-4A73-A77B-5404E0A2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Gesture Recognition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8F87-04C4-4D7F-8284-BB6F42D4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recognition of gesture involves several concepts such as pattern recognition, motion detection and analysis, and machine learning.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gesture recognition techniques used are:-</a:t>
            </a:r>
          </a:p>
          <a:p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Neural Networks (ANN) :-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use of neural networks for gesture recognition has been examined by many researchers. 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Most of the researches use ANN as a classifier in gesture recognition process, while some others use it to extract the shape of the hand, as in 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Histogram Based Feature :-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researches have been applied based the histogram, where the orientation histogram is used as a feature vector.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implementation of the orientation histogram in gesture recognition system and real time was done by William F. and Michal R. </a:t>
            </a: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4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A2E2-6F70-4428-A134-ABDAEC91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Gesture Recognition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E290-31C4-4EA7-B7BC-4379C3F8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Fuzzy Clustering Algorithm :-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Clustering algorithms is a general term comprises all methods that partitioning the given set of sample data into subsets or clusters based on some measures between grouped elements.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According to this measure the pattern that share the same characteristics are grouped together to form a cluster. </a:t>
            </a:r>
          </a:p>
        </p:txBody>
      </p:sp>
    </p:spTree>
    <p:extLst>
      <p:ext uri="{BB962C8B-B14F-4D97-AF65-F5344CB8AC3E}">
        <p14:creationId xmlns:p14="http://schemas.microsoft.com/office/powerpoint/2010/main" val="307103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[1] Wikipedia. Sign Language, 2012. http://en.wikipedia.org/wiki/Sign_language, accessed Feb. 2012.</a:t>
            </a:r>
          </a:p>
          <a:p>
            <a:r>
              <a:rPr lang="en-US" dirty="0"/>
              <a:t>[2] P. </a:t>
            </a:r>
            <a:r>
              <a:rPr lang="en-US" dirty="0" err="1"/>
              <a:t>Boyes</a:t>
            </a:r>
            <a:r>
              <a:rPr lang="en-US" dirty="0"/>
              <a:t> </a:t>
            </a:r>
            <a:r>
              <a:rPr lang="en-US" dirty="0" err="1"/>
              <a:t>Braem</a:t>
            </a:r>
            <a:r>
              <a:rPr lang="en-US" dirty="0"/>
              <a:t>. </a:t>
            </a:r>
            <a:r>
              <a:rPr lang="en-US" i="1" dirty="0" err="1"/>
              <a:t>Einführung</a:t>
            </a:r>
            <a:r>
              <a:rPr lang="en-US" i="1" dirty="0"/>
              <a:t> in die </a:t>
            </a:r>
            <a:r>
              <a:rPr lang="en-US" i="1" dirty="0" err="1"/>
              <a:t>Gebärdensprache</a:t>
            </a:r>
            <a:r>
              <a:rPr lang="en-US" i="1" dirty="0"/>
              <a:t> und </a:t>
            </a:r>
            <a:r>
              <a:rPr lang="en-US" i="1" dirty="0" err="1"/>
              <a:t>ihre</a:t>
            </a:r>
            <a:r>
              <a:rPr lang="en-US" i="1" dirty="0"/>
              <a:t> </a:t>
            </a:r>
            <a:r>
              <a:rPr lang="en-US" i="1" dirty="0" err="1"/>
              <a:t>Erforschung</a:t>
            </a:r>
            <a:r>
              <a:rPr lang="en-US" i="1" dirty="0"/>
              <a:t> (Introduction to sign language and its study)</a:t>
            </a:r>
            <a:r>
              <a:rPr lang="en-US" dirty="0"/>
              <a:t>. </a:t>
            </a:r>
            <a:r>
              <a:rPr lang="en-US" dirty="0" err="1"/>
              <a:t>Signum</a:t>
            </a:r>
            <a:r>
              <a:rPr lang="en-US" dirty="0"/>
              <a:t>, Hamburg, Ger., 1995.</a:t>
            </a:r>
          </a:p>
          <a:p>
            <a:r>
              <a:rPr lang="en-US" dirty="0"/>
              <a:t>[3] S. </a:t>
            </a:r>
            <a:r>
              <a:rPr lang="en-US" dirty="0" err="1"/>
              <a:t>Prillwitz</a:t>
            </a:r>
            <a:r>
              <a:rPr lang="en-US" dirty="0"/>
              <a:t>, R. Leven, H. </a:t>
            </a:r>
            <a:r>
              <a:rPr lang="en-US" dirty="0" err="1"/>
              <a:t>Zienert</a:t>
            </a:r>
            <a:r>
              <a:rPr lang="en-US" dirty="0"/>
              <a:t>, T. </a:t>
            </a:r>
            <a:r>
              <a:rPr lang="en-US" dirty="0" err="1"/>
              <a:t>Hanke</a:t>
            </a:r>
            <a:r>
              <a:rPr lang="en-US" dirty="0"/>
              <a:t>, and J. Henning. </a:t>
            </a:r>
            <a:r>
              <a:rPr lang="en-US" i="1" dirty="0"/>
              <a:t>Hamburg Notation System for Sign Languages – An Introductory Guide</a:t>
            </a:r>
            <a:r>
              <a:rPr lang="en-US" dirty="0"/>
              <a:t>. Institute of German Sign Language and</a:t>
            </a:r>
            <a:r>
              <a:rPr lang="en-US" i="1" dirty="0"/>
              <a:t> </a:t>
            </a:r>
            <a:r>
              <a:rPr lang="en-US" dirty="0"/>
              <a:t>Communication of the Deaf, University of Hamburg, Hamburg, Ger., 1989.</a:t>
            </a:r>
          </a:p>
          <a:p>
            <a:r>
              <a:rPr lang="en-US" dirty="0"/>
              <a:t>[4]Wikipedia.File:Aslfingerspellalpha,2011. http://en.wikipedia.org/wiki/File:Aslfingerspellalpha.png, accessed Apr. 2012. </a:t>
            </a:r>
          </a:p>
          <a:p>
            <a:r>
              <a:rPr lang="en-US" dirty="0"/>
              <a:t>[5]Wikipedia,AmericanSignLanguage,2012. http://en.wikipedia.org/wiki/American_Sign_Language, accessed Jan. 2012.</a:t>
            </a:r>
          </a:p>
          <a:p>
            <a:r>
              <a:rPr lang="en-US" dirty="0"/>
              <a:t>[6] B. Vicars. Basic Signs Pictures, </a:t>
            </a:r>
            <a:r>
              <a:rPr lang="en-US" dirty="0" err="1"/>
              <a:t>n.d.</a:t>
            </a:r>
            <a:r>
              <a:rPr lang="en-US" dirty="0"/>
              <a:t> http://www.lifeprint.com/asl101/pages-layout/concepts.htm, accessed Dec. 2011.</a:t>
            </a:r>
          </a:p>
          <a:p>
            <a:r>
              <a:rPr lang="en-US" dirty="0"/>
              <a:t>[7] Wikipedia. IMAGE PROCESSING, </a:t>
            </a:r>
            <a:r>
              <a:rPr lang="en-US" u="sng" dirty="0">
                <a:hlinkClick r:id="rId2"/>
              </a:rPr>
              <a:t>http://en.wikipedia.org/wiki/Image_processing</a:t>
            </a:r>
            <a:endParaRPr lang="en-US" dirty="0"/>
          </a:p>
          <a:p>
            <a:r>
              <a:rPr lang="en-US" dirty="0"/>
              <a:t>[8] Wikipedia. RGB COLOR MODEL, http://en.wikipedia.org/wiki/Color_model</a:t>
            </a:r>
          </a:p>
          <a:p>
            <a:r>
              <a:rPr lang="en-US" dirty="0"/>
              <a:t>[9] Wikipedia. CAMERA, </a:t>
            </a:r>
            <a:r>
              <a:rPr lang="en-US" u="sng" dirty="0">
                <a:hlinkClick r:id="rId3"/>
              </a:rPr>
              <a:t>http://en.wikipedia.org/wiki/Camera</a:t>
            </a:r>
            <a:endParaRPr lang="en-US" dirty="0"/>
          </a:p>
          <a:p>
            <a:r>
              <a:rPr lang="en-US" dirty="0"/>
              <a:t>[10] Noor Adnan </a:t>
            </a:r>
            <a:r>
              <a:rPr lang="en-US" dirty="0" err="1"/>
              <a:t>Ibraheem</a:t>
            </a:r>
            <a:r>
              <a:rPr lang="en-US" dirty="0"/>
              <a:t> Department of Computer Science A.M.U., Aligarh Uttar Pradesh, India. </a:t>
            </a:r>
            <a:r>
              <a:rPr lang="en-US" i="1" dirty="0"/>
              <a:t>Survey on Various Gesture Recognition Technologies and Techniques. </a:t>
            </a:r>
            <a:r>
              <a:rPr lang="en-US"/>
              <a:t>Volume 50 – No.7, July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080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Have a Wonderful and safe day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11480" lvl="0" indent="-342900" algn="just">
              <a:spcBef>
                <a:spcPts val="700"/>
              </a:spcBef>
              <a:buClrTx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orbel"/>
              </a:rPr>
              <a:t>Sign language is a means of communication for the acoustically disabled individuals , which involves simultaneous use of facial expressions , orientation and movement of hand , finger spellings , body language , head movement and eye gazes in order to effectively convey the message and thought of a person.</a:t>
            </a:r>
          </a:p>
          <a:p>
            <a:pPr marL="411480" lvl="0" indent="-342900" algn="just">
              <a:spcBef>
                <a:spcPts val="700"/>
              </a:spcBef>
              <a:buClrTx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orbel"/>
              </a:rPr>
              <a:t>Even with usage of sign language , hearing and speech impaired people would face a lot of difficulties in communicating their  thoughts and ideas , especially to those who have meager or no knowledge of sign language. 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905000"/>
            <a:ext cx="8421687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42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Literature Survey- Paper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paper was written Taner Arsan and </a:t>
            </a:r>
            <a:r>
              <a:rPr lang="en-IN" dirty="0"/>
              <a:t>Oğuz Ülgen on sign language converter in the year 2015.</a:t>
            </a:r>
          </a:p>
          <a:p>
            <a:r>
              <a:rPr lang="en-IN" dirty="0"/>
              <a:t>The algorithm involves Database</a:t>
            </a:r>
            <a:r>
              <a:rPr lang="en-US" dirty="0"/>
              <a:t>, </a:t>
            </a:r>
            <a:r>
              <a:rPr lang="en-IN" dirty="0"/>
              <a:t>Voice Recognition Procedure</a:t>
            </a:r>
            <a:r>
              <a:rPr lang="en-US" dirty="0"/>
              <a:t>, </a:t>
            </a:r>
            <a:r>
              <a:rPr lang="en-IN" dirty="0"/>
              <a:t>Motion Capture Procedure.</a:t>
            </a:r>
          </a:p>
          <a:p>
            <a:r>
              <a:rPr lang="en-IN" dirty="0"/>
              <a:t>This paper is about a system can support the communication between deaf and ordinary people. The aim of the study is to provide a complete dialog without knowing sign language.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098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The program has two parts. Firstly, the voice recognition part uses speech processing methods.</a:t>
            </a:r>
          </a:p>
          <a:p>
            <a:r>
              <a:rPr lang="en-IN" dirty="0"/>
              <a:t> It takes the acoustic voice signal and converts it to a digital signal in computer and then show to the user the gif images as outcome. </a:t>
            </a:r>
          </a:p>
          <a:p>
            <a:r>
              <a:rPr lang="en-IN" dirty="0"/>
              <a:t>Secondly, the motion recognition part uses image processing methods.</a:t>
            </a:r>
          </a:p>
          <a:p>
            <a:r>
              <a:rPr lang="en-IN" dirty="0"/>
              <a:t> It uses Microsoft Kinect sensor and then give to the user the outcome as voice.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907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Survey - Paper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was written by </a:t>
            </a:r>
            <a:r>
              <a:rPr lang="en-US" dirty="0" err="1"/>
              <a:t>Satya</a:t>
            </a:r>
            <a:r>
              <a:rPr lang="en-US" dirty="0"/>
              <a:t> </a:t>
            </a:r>
            <a:r>
              <a:rPr lang="en-US" dirty="0" err="1"/>
              <a:t>Prakash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Kumar Ahuja, Rahul Thakur, Vamsi Krishna regarding </a:t>
            </a:r>
            <a:r>
              <a:rPr lang="en-IN" dirty="0"/>
              <a:t>Sign Language Translator for Speech-impaired in the </a:t>
            </a:r>
            <a:r>
              <a:rPr lang="en-IN" dirty="0" err="1"/>
              <a:t>yaer</a:t>
            </a:r>
            <a:r>
              <a:rPr lang="en-IN" dirty="0"/>
              <a:t> 2019.</a:t>
            </a:r>
          </a:p>
          <a:p>
            <a:pPr fontAlgn="base"/>
            <a:r>
              <a:rPr lang="en-IN" dirty="0"/>
              <a:t>The Algorithm involves Rule Based Classifier</a:t>
            </a:r>
            <a:r>
              <a:rPr lang="en-US" dirty="0"/>
              <a:t>, </a:t>
            </a:r>
            <a:r>
              <a:rPr lang="en-IN" dirty="0"/>
              <a:t>Background subtraction method by detecting the colour of skin using HSV (Hue</a:t>
            </a:r>
            <a:br>
              <a:rPr lang="en-IN" dirty="0"/>
            </a:br>
            <a:r>
              <a:rPr lang="en-IN" dirty="0"/>
              <a:t>Saturation Value) model. 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012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main objective was to translate sign language to text/speech. </a:t>
            </a:r>
          </a:p>
          <a:p>
            <a:r>
              <a:rPr lang="en-IN" dirty="0"/>
              <a:t>The framework provides a helping-hand for speech-impaired to communicate with the rest of the world using sign language.</a:t>
            </a:r>
          </a:p>
          <a:p>
            <a:r>
              <a:rPr lang="en-IN" dirty="0"/>
              <a:t> This leads to the elimination of the middle person who generally acts as a medium of translation.</a:t>
            </a:r>
          </a:p>
          <a:p>
            <a:r>
              <a:rPr lang="en-IN" dirty="0"/>
              <a:t> This would contain a user-friendly environment for the user by providing speech/text output for a sign gesture input.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918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Survey :- Paper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paper was published by  </a:t>
            </a:r>
            <a:r>
              <a:rPr lang="en-IN" dirty="0"/>
              <a:t>Mahesh Kumar N B on Conversion of sign language into text in 2018.</a:t>
            </a:r>
          </a:p>
          <a:p>
            <a:r>
              <a:rPr lang="en-IN" dirty="0"/>
              <a:t>The project is mainly glove based and vision based approaches.</a:t>
            </a:r>
          </a:p>
          <a:p>
            <a:r>
              <a:rPr lang="en-US" dirty="0"/>
              <a:t> </a:t>
            </a:r>
            <a:r>
              <a:rPr lang="en-IN" dirty="0"/>
              <a:t>This research work has focused mainly on the recognition of static signs of ISL from images or video sequences that have been recorded under controlled conditions.</a:t>
            </a:r>
          </a:p>
          <a:p>
            <a:r>
              <a:rPr lang="en-IN" dirty="0"/>
              <a:t> By using LDA algorithm for sign recognition operation the dimensionality will be reduced.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5368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530</TotalTime>
  <Words>1620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Berlin Sans FB Demi</vt:lpstr>
      <vt:lpstr>Calibri</vt:lpstr>
      <vt:lpstr>Constantia</vt:lpstr>
      <vt:lpstr>Corbel</vt:lpstr>
      <vt:lpstr>Times New Roman</vt:lpstr>
      <vt:lpstr>Verdana</vt:lpstr>
      <vt:lpstr>Wingdings</vt:lpstr>
      <vt:lpstr>Wingdings 2</vt:lpstr>
      <vt:lpstr>Flow</vt:lpstr>
      <vt:lpstr>PowerPoint Presentation</vt:lpstr>
      <vt:lpstr>Objectives</vt:lpstr>
      <vt:lpstr>Introduction</vt:lpstr>
      <vt:lpstr>Literature Survey</vt:lpstr>
      <vt:lpstr>Literature Survey- Paper 1</vt:lpstr>
      <vt:lpstr>PowerPoint Presentation</vt:lpstr>
      <vt:lpstr>Literature Survey - Paper 2</vt:lpstr>
      <vt:lpstr>PowerPoint Presentation</vt:lpstr>
      <vt:lpstr>Literature Survey :- Paper 3</vt:lpstr>
      <vt:lpstr>Continued</vt:lpstr>
      <vt:lpstr>Possible Outcomes</vt:lpstr>
      <vt:lpstr>Block Diagram</vt:lpstr>
      <vt:lpstr>System level block diagram</vt:lpstr>
      <vt:lpstr>PowerPoint Presentation</vt:lpstr>
      <vt:lpstr>Webcam and Data Glove</vt:lpstr>
      <vt:lpstr>Data Glove</vt:lpstr>
      <vt:lpstr>Data Glove</vt:lpstr>
      <vt:lpstr>Data Glove</vt:lpstr>
      <vt:lpstr>Data Glove</vt:lpstr>
      <vt:lpstr>Gesture Recognition Techniques</vt:lpstr>
      <vt:lpstr>Gesture Recognition Techniques</vt:lpstr>
      <vt:lpstr>References</vt:lpstr>
      <vt:lpstr>Thank You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 of   sign language  into  audio  and  text  form.</dc:title>
  <cp:lastModifiedBy>B Shamanth Kowshik</cp:lastModifiedBy>
  <cp:revision>59</cp:revision>
  <dcterms:created xsi:type="dcterms:W3CDTF">2014-04-02T00:53:20Z</dcterms:created>
  <dcterms:modified xsi:type="dcterms:W3CDTF">2021-01-07T12:23:06Z</dcterms:modified>
</cp:coreProperties>
</file>