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92" r:id="rId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1pPr>
    <a:lvl2pPr marL="0" marR="0" indent="4572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2pPr>
    <a:lvl3pPr marL="0" marR="0" indent="9144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3pPr>
    <a:lvl4pPr marL="0" marR="0" indent="13716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4pPr>
    <a:lvl5pPr marL="0" marR="0" indent="182880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5pPr>
    <a:lvl6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6pPr>
    <a:lvl7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7pPr>
    <a:lvl8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8pPr>
    <a:lvl9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2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>
        <p15:guide id="1" orient="horz" pos="374" userDrawn="1">
          <p15:clr>
            <a:srgbClr val="A4A3A4"/>
          </p15:clr>
        </p15:guide>
        <p15:guide id="2" pos="513" userDrawn="1">
          <p15:clr>
            <a:srgbClr val="A4A3A4"/>
          </p15:clr>
        </p15:guide>
        <p15:guide id="3" orient="horz" pos="1128" userDrawn="1">
          <p15:clr>
            <a:srgbClr val="A4A3A4"/>
          </p15:clr>
        </p15:guide>
        <p15:guide id="4" orient="horz" pos="7704" userDrawn="1">
          <p15:clr>
            <a:srgbClr val="A4A3A4"/>
          </p15:clr>
        </p15:guide>
        <p15:guide id="5" pos="7499" userDrawn="1">
          <p15:clr>
            <a:srgbClr val="A4A3A4"/>
          </p15:clr>
        </p15:guide>
        <p15:guide id="6" pos="7793" userDrawn="1">
          <p15:clr>
            <a:srgbClr val="A4A3A4"/>
          </p15:clr>
        </p15:guide>
        <p15:guide id="7" pos="1480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U-Pseudonym 8266960859340509" initials="T8" lastIdx="3" clrIdx="0">
    <p:extLst>
      <p:ext uri="{19B8F6BF-5375-455C-9EA6-DF929625EA0E}">
        <p15:presenceInfo xmlns:p15="http://schemas.microsoft.com/office/powerpoint/2012/main" userId="S::8266960859340509@msopseudo.tu-berlin.de::b5258ea6-db51-49d6-9acc-a086477943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1E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D4D4D4"/>
          </a:solidFill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D2D8"/>
          </a:solidFill>
        </a:fill>
      </a:tcStyle>
    </a:wholeTbl>
    <a:band2H>
      <a:tcTxStyle/>
      <a:tcStyle>
        <a:tcBdr/>
        <a:fill>
          <a:solidFill>
            <a:srgbClr val="E7EAEC"/>
          </a:solidFill>
        </a:fill>
      </a:tcStyle>
    </a:band2H>
    <a:firstCol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Ref idx="min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45"/>
    <p:restoredTop sz="96218" autoAdjust="0"/>
  </p:normalViewPr>
  <p:slideViewPr>
    <p:cSldViewPr snapToGrid="0" snapToObjects="1" showGuides="1">
      <p:cViewPr varScale="1">
        <p:scale>
          <a:sx n="58" d="100"/>
          <a:sy n="58" d="100"/>
        </p:scale>
        <p:origin x="660" y="78"/>
      </p:cViewPr>
      <p:guideLst>
        <p:guide orient="horz" pos="374"/>
        <p:guide pos="513"/>
        <p:guide orient="horz" pos="1128"/>
        <p:guide orient="horz" pos="7704"/>
        <p:guide pos="7499"/>
        <p:guide pos="7793"/>
        <p:guide pos="148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1" name="Shape 5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4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4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4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4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4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4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4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4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4600">
        <a:latin typeface="Avenir"/>
        <a:ea typeface="Avenir"/>
        <a:cs typeface="Avenir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9" name="Shape 9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>
              <a:buFontTx/>
              <a:buChar char="-"/>
              <a:defRPr sz="20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504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" descr="Bil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" y="12789030"/>
            <a:ext cx="627094" cy="491537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07643" y="12748651"/>
            <a:ext cx="589607" cy="546895"/>
          </a:xfrm>
          <a:prstGeom prst="rect">
            <a:avLst/>
          </a:prstGeom>
          <a:ln w="12700">
            <a:miter lim="400000"/>
          </a:ln>
        </p:spPr>
        <p:txBody>
          <a:bodyPr lIns="89296" tIns="89296" rIns="89296" bIns="89296">
            <a:spAutoFit/>
          </a:bodyPr>
          <a:lstStyle>
            <a:lvl1pPr defTabSz="457200">
              <a:defRPr sz="2400" b="1">
                <a:solidFill>
                  <a:schemeClr val="accent3">
                    <a:lumOff val="44000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Presentation Title | Presenters' names | October 23, 2020"/>
          <p:cNvSpPr txBox="1"/>
          <p:nvPr/>
        </p:nvSpPr>
        <p:spPr>
          <a:xfrm>
            <a:off x="815974" y="12714944"/>
            <a:ext cx="16122651" cy="622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algn="l" defTabSz="1300480">
              <a:lnSpc>
                <a:spcPts val="3100"/>
              </a:lnSpc>
              <a:defRPr sz="2400" b="1" cap="all">
                <a:solidFill>
                  <a:schemeClr val="accent4"/>
                </a:solidFill>
                <a:uFill>
                  <a:solidFill>
                    <a:schemeClr val="accent1"/>
                  </a:solidFill>
                </a:uFill>
              </a:defRPr>
            </a:lvl1pPr>
          </a:lstStyle>
          <a:p>
            <a:r>
              <a:rPr lang="en-US" noProof="0" dirty="0"/>
              <a:t>Layers </a:t>
            </a:r>
            <a:r>
              <a:rPr lang="en-US" noProof="0"/>
              <a:t>of interoperability</a:t>
            </a:r>
            <a:endParaRPr lang="en-US" noProof="0" dirty="0"/>
          </a:p>
        </p:txBody>
      </p:sp>
      <p:pic>
        <p:nvPicPr>
          <p:cNvPr id="5" name="Bild" descr="Bil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22545" y="620424"/>
            <a:ext cx="2010796" cy="1124371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iteltext"/>
          <p:cNvSpPr txBox="1">
            <a:spLocks noGrp="1"/>
          </p:cNvSpPr>
          <p:nvPr>
            <p:ph type="title"/>
          </p:nvPr>
        </p:nvSpPr>
        <p:spPr>
          <a:xfrm>
            <a:off x="3962400" y="-1"/>
            <a:ext cx="16459200" cy="2835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/>
          <a:lstStyle/>
          <a:p>
            <a:r>
              <a:t>Titeltext</a:t>
            </a:r>
          </a:p>
        </p:txBody>
      </p:sp>
      <p:sp>
        <p:nvSpPr>
          <p:cNvPr id="7" name="Textebene 1…"/>
          <p:cNvSpPr txBox="1">
            <a:spLocks noGrp="1"/>
          </p:cNvSpPr>
          <p:nvPr>
            <p:ph type="body" idx="1"/>
          </p:nvPr>
        </p:nvSpPr>
        <p:spPr>
          <a:xfrm>
            <a:off x="3962400" y="3200400"/>
            <a:ext cx="16459200" cy="1051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rPr dirty="0" err="1"/>
              <a:t>Textebene</a:t>
            </a:r>
            <a:r>
              <a:rPr dirty="0"/>
              <a:t> 1</a:t>
            </a:r>
          </a:p>
          <a:p>
            <a:pPr lvl="1"/>
            <a:r>
              <a:rPr dirty="0" err="1"/>
              <a:t>Textebene</a:t>
            </a:r>
            <a:r>
              <a:rPr dirty="0"/>
              <a:t> 2</a:t>
            </a:r>
          </a:p>
          <a:p>
            <a:pPr lvl="2"/>
            <a:r>
              <a:rPr dirty="0" err="1"/>
              <a:t>Textebene</a:t>
            </a:r>
            <a:r>
              <a:rPr dirty="0"/>
              <a:t> 3</a:t>
            </a:r>
          </a:p>
          <a:p>
            <a:pPr lvl="3"/>
            <a:r>
              <a:rPr dirty="0" err="1"/>
              <a:t>Textebene</a:t>
            </a:r>
            <a:r>
              <a:rPr dirty="0"/>
              <a:t> 4</a:t>
            </a:r>
          </a:p>
          <a:p>
            <a:pPr lvl="4"/>
            <a:r>
              <a:rPr dirty="0" err="1"/>
              <a:t>Textebene</a:t>
            </a:r>
            <a:r>
              <a:rPr dirty="0"/>
              <a:t>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l" defTabSz="914400" rtl="0" latinLnBrk="0">
        <a:lnSpc>
          <a:spcPts val="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solidFill>
            <a:srgbClr val="C50E1F"/>
          </a:solidFill>
          <a:uFill>
            <a:solidFill>
              <a:srgbClr val="C50E1F"/>
            </a:solidFill>
          </a:uFill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ts val="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solidFill>
            <a:srgbClr val="C50E1F"/>
          </a:solidFill>
          <a:uFill>
            <a:solidFill>
              <a:srgbClr val="C50E1F"/>
            </a:solidFill>
          </a:uFill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ts val="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solidFill>
            <a:srgbClr val="C50E1F"/>
          </a:solidFill>
          <a:uFill>
            <a:solidFill>
              <a:srgbClr val="C50E1F"/>
            </a:solidFill>
          </a:uFill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ts val="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solidFill>
            <a:srgbClr val="C50E1F"/>
          </a:solidFill>
          <a:uFill>
            <a:solidFill>
              <a:srgbClr val="C50E1F"/>
            </a:solidFill>
          </a:uFill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ts val="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solidFill>
            <a:srgbClr val="C50E1F"/>
          </a:solidFill>
          <a:uFill>
            <a:solidFill>
              <a:srgbClr val="C50E1F"/>
            </a:solidFill>
          </a:uFill>
          <a:latin typeface="+mn-lt"/>
          <a:ea typeface="+mn-ea"/>
          <a:cs typeface="+mn-cs"/>
          <a:sym typeface="Arial"/>
        </a:defRPr>
      </a:lvl5pPr>
      <a:lvl6pPr marL="0" marR="0" indent="457200" algn="l" defTabSz="914400" rtl="0" latinLnBrk="0">
        <a:lnSpc>
          <a:spcPts val="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solidFill>
            <a:srgbClr val="C50E1F"/>
          </a:solidFill>
          <a:uFill>
            <a:solidFill>
              <a:srgbClr val="C50E1F"/>
            </a:solidFill>
          </a:uFill>
          <a:latin typeface="+mn-lt"/>
          <a:ea typeface="+mn-ea"/>
          <a:cs typeface="+mn-cs"/>
          <a:sym typeface="Arial"/>
        </a:defRPr>
      </a:lvl6pPr>
      <a:lvl7pPr marL="0" marR="0" indent="914400" algn="l" defTabSz="914400" rtl="0" latinLnBrk="0">
        <a:lnSpc>
          <a:spcPts val="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solidFill>
            <a:srgbClr val="C50E1F"/>
          </a:solidFill>
          <a:uFill>
            <a:solidFill>
              <a:srgbClr val="C50E1F"/>
            </a:solidFill>
          </a:uFill>
          <a:latin typeface="+mn-lt"/>
          <a:ea typeface="+mn-ea"/>
          <a:cs typeface="+mn-cs"/>
          <a:sym typeface="Arial"/>
        </a:defRPr>
      </a:lvl7pPr>
      <a:lvl8pPr marL="0" marR="0" indent="1371600" algn="l" defTabSz="914400" rtl="0" latinLnBrk="0">
        <a:lnSpc>
          <a:spcPts val="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solidFill>
            <a:srgbClr val="C50E1F"/>
          </a:solidFill>
          <a:uFill>
            <a:solidFill>
              <a:srgbClr val="C50E1F"/>
            </a:solidFill>
          </a:uFill>
          <a:latin typeface="+mn-lt"/>
          <a:ea typeface="+mn-ea"/>
          <a:cs typeface="+mn-cs"/>
          <a:sym typeface="Arial"/>
        </a:defRPr>
      </a:lvl8pPr>
      <a:lvl9pPr marL="0" marR="0" indent="1828800" algn="l" defTabSz="914400" rtl="0" latinLnBrk="0">
        <a:lnSpc>
          <a:spcPts val="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0" i="0" u="none" strike="noStrike" cap="none" spc="0" baseline="0">
          <a:solidFill>
            <a:srgbClr val="C50E1F"/>
          </a:solidFill>
          <a:uFill>
            <a:solidFill>
              <a:srgbClr val="C50E1F"/>
            </a:solidFill>
          </a:uFill>
          <a:latin typeface="+mn-lt"/>
          <a:ea typeface="+mn-ea"/>
          <a:cs typeface="+mn-cs"/>
          <a:sym typeface="Arial"/>
        </a:defRPr>
      </a:lvl9pPr>
    </p:titleStyle>
    <p:bodyStyle>
      <a:lvl1pPr marL="342900" marR="0" indent="-342900" algn="l" defTabSz="914400" rtl="0" latinLnBrk="0">
        <a:lnSpc>
          <a:spcPts val="22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1pPr>
      <a:lvl2pPr marL="865716" marR="0" indent="-325966" algn="l" defTabSz="914400" rtl="0" latinLnBrk="0">
        <a:lnSpc>
          <a:spcPts val="2200"/>
        </a:lnSpc>
        <a:spcBef>
          <a:spcPts val="0"/>
        </a:spcBef>
        <a:spcAft>
          <a:spcPts val="0"/>
        </a:spcAft>
        <a:buClrTx/>
        <a:buSzPct val="100000"/>
        <a:buFontTx/>
        <a:buChar char="–"/>
        <a:tabLst/>
        <a:defRPr sz="2400" b="0" i="0" u="none" strike="noStrike" cap="none" spc="0" baseline="0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2pPr>
      <a:lvl3pPr marL="1268412" marR="0" indent="-304800" algn="l" defTabSz="914400" rtl="0" latinLnBrk="0">
        <a:lnSpc>
          <a:spcPts val="22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3pPr>
      <a:lvl4pPr marL="1676400" marR="0" indent="-304800" algn="l" defTabSz="914400" rtl="0" latinLnBrk="0">
        <a:lnSpc>
          <a:spcPts val="2200"/>
        </a:lnSpc>
        <a:spcBef>
          <a:spcPts val="0"/>
        </a:spcBef>
        <a:spcAft>
          <a:spcPts val="0"/>
        </a:spcAft>
        <a:buClrTx/>
        <a:buSzPct val="100000"/>
        <a:buFontTx/>
        <a:buChar char="–"/>
        <a:tabLst/>
        <a:defRPr sz="2400" b="0" i="0" u="none" strike="noStrike" cap="none" spc="0" baseline="0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4pPr>
      <a:lvl5pPr marL="2133600" marR="0" indent="-304800" algn="l" defTabSz="914400" rtl="0" latinLnBrk="0">
        <a:lnSpc>
          <a:spcPts val="2200"/>
        </a:lnSpc>
        <a:spcBef>
          <a:spcPts val="0"/>
        </a:spcBef>
        <a:spcAft>
          <a:spcPts val="0"/>
        </a:spcAft>
        <a:buClrTx/>
        <a:buSzPct val="100000"/>
        <a:buFontTx/>
        <a:buChar char="»"/>
        <a:tabLst/>
        <a:defRPr sz="2400" b="0" i="0" u="none" strike="noStrike" cap="none" spc="0" baseline="0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5pPr>
      <a:lvl6pPr marL="2590800" marR="0" indent="-304800" algn="l" defTabSz="914400" rtl="0" latinLnBrk="0">
        <a:lnSpc>
          <a:spcPts val="22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6pPr>
      <a:lvl7pPr marL="3048000" marR="0" indent="-304800" algn="l" defTabSz="914400" rtl="0" latinLnBrk="0">
        <a:lnSpc>
          <a:spcPts val="22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7pPr>
      <a:lvl8pPr marL="3505200" marR="0" indent="-304800" algn="l" defTabSz="914400" rtl="0" latinLnBrk="0">
        <a:lnSpc>
          <a:spcPts val="22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8pPr>
      <a:lvl9pPr marL="3962400" marR="0" indent="-304800" algn="l" defTabSz="914400" rtl="0" latinLnBrk="0">
        <a:lnSpc>
          <a:spcPts val="22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rial"/>
        </a:defRPr>
      </a:lvl9pPr>
    </p:bodyStyle>
    <p:otherStyle>
      <a:lvl1pPr marL="0" marR="0" indent="0" algn="ct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1pPr>
      <a:lvl2pPr marL="0" marR="0" indent="457200" algn="ct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2pPr>
      <a:lvl3pPr marL="0" marR="0" indent="914400" algn="ct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3pPr>
      <a:lvl4pPr marL="0" marR="0" indent="1371600" algn="ct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4pPr>
      <a:lvl5pPr marL="0" marR="0" indent="1828800" algn="ct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5pPr>
      <a:lvl6pPr marL="0" marR="0" indent="0" algn="ct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6pPr>
      <a:lvl7pPr marL="0" marR="0" indent="0" algn="ct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7pPr>
      <a:lvl8pPr marL="0" marR="0" indent="0" algn="ct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8pPr>
      <a:lvl9pPr marL="0" marR="0" indent="0" algn="ct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solidFill>
            <a:schemeClr val="tx1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</a:t>
            </a:fld>
            <a:endParaRPr/>
          </a:p>
        </p:txBody>
      </p:sp>
      <p:sp>
        <p:nvSpPr>
          <p:cNvPr id="97" name="3.5 CSS-Elementfluss…"/>
          <p:cNvSpPr txBox="1"/>
          <p:nvPr/>
        </p:nvSpPr>
        <p:spPr>
          <a:xfrm>
            <a:off x="779657" y="508000"/>
            <a:ext cx="20471048" cy="1384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algn="l" defTabSz="2709402">
              <a:defRPr sz="4500" b="1" cap="all">
                <a:solidFill>
                  <a:srgbClr val="C50E1F"/>
                </a:solidFill>
                <a:uFill>
                  <a:solidFill>
                    <a:srgbClr val="C50E1F"/>
                  </a:solidFill>
                </a:uFill>
              </a:defRPr>
            </a:pPr>
            <a:r>
              <a:rPr lang="en-US" sz="4500" b="1" dirty="0">
                <a:latin typeface="Helvetica" pitchFamily="2" charset="0"/>
                <a:ea typeface="Helvetica" charset="0"/>
                <a:cs typeface="Helvetica" charset="0"/>
              </a:rPr>
              <a:t>Layers of </a:t>
            </a:r>
            <a:r>
              <a:rPr lang="en-US" sz="4500" b="1" dirty="0" err="1">
                <a:latin typeface="Helvetica" pitchFamily="2" charset="0"/>
                <a:ea typeface="Helvetica" charset="0"/>
                <a:cs typeface="Helvetica" charset="0"/>
              </a:rPr>
              <a:t>ssi</a:t>
            </a:r>
            <a:r>
              <a:rPr lang="en-US" sz="4500" b="1" dirty="0">
                <a:latin typeface="Helvetica" pitchFamily="2" charset="0"/>
                <a:ea typeface="Helvetica" charset="0"/>
                <a:cs typeface="Helvetica" charset="0"/>
              </a:rPr>
              <a:t> Interoperability</a:t>
            </a:r>
          </a:p>
          <a:p>
            <a:pPr lvl="2" indent="0" algn="l" defTabSz="2709402">
              <a:defRPr sz="4500" cap="all">
                <a:solidFill>
                  <a:srgbClr val="C50E1F"/>
                </a:solidFill>
                <a:uFill>
                  <a:solidFill>
                    <a:srgbClr val="C50E1F"/>
                  </a:solidFill>
                </a:uFill>
              </a:defRPr>
            </a:pPr>
            <a:r>
              <a:rPr lang="en-US" sz="4500" dirty="0">
                <a:latin typeface="Helvetica" pitchFamily="2" charset="0"/>
                <a:ea typeface="Helvetica" charset="0"/>
                <a:cs typeface="Helvetica" charset="0"/>
              </a:rPr>
              <a:t>DIF interop </a:t>
            </a:r>
            <a:r>
              <a:rPr lang="en-US" sz="4500" dirty="0" err="1">
                <a:latin typeface="Helvetica" pitchFamily="2" charset="0"/>
                <a:ea typeface="Helvetica" charset="0"/>
                <a:cs typeface="Helvetica" charset="0"/>
              </a:rPr>
              <a:t>wg</a:t>
            </a:r>
            <a:endParaRPr lang="en-US" sz="4500" dirty="0">
              <a:latin typeface="Helvetica" pitchFamily="2" charset="0"/>
              <a:ea typeface="Helvetica" charset="0"/>
              <a:cs typeface="Helvetica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8CC841-74A8-1943-B790-A98F208E1EB6}"/>
              </a:ext>
            </a:extLst>
          </p:cNvPr>
          <p:cNvSpPr/>
          <p:nvPr/>
        </p:nvSpPr>
        <p:spPr>
          <a:xfrm>
            <a:off x="1895039" y="2123541"/>
            <a:ext cx="2730849" cy="1723547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Sample Apps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BC29161-69FC-9942-944F-FEF8645A1D8A}"/>
              </a:ext>
            </a:extLst>
          </p:cNvPr>
          <p:cNvSpPr/>
          <p:nvPr/>
        </p:nvSpPr>
        <p:spPr>
          <a:xfrm>
            <a:off x="4873767" y="2123541"/>
            <a:ext cx="2730849" cy="1723547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Semantic Data Def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DBED411-5779-D64E-B94E-F27C051B92F0}"/>
              </a:ext>
            </a:extLst>
          </p:cNvPr>
          <p:cNvSpPr/>
          <p:nvPr/>
        </p:nvSpPr>
        <p:spPr>
          <a:xfrm>
            <a:off x="7852495" y="2123541"/>
            <a:ext cx="2730849" cy="1723547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Verticals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2069F3-AE8D-014F-8344-4D533F505F20}"/>
              </a:ext>
            </a:extLst>
          </p:cNvPr>
          <p:cNvSpPr/>
          <p:nvPr/>
        </p:nvSpPr>
        <p:spPr>
          <a:xfrm>
            <a:off x="1895038" y="4110383"/>
            <a:ext cx="2730849" cy="1723547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Cred Format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3E6F9B6-05DF-0D47-8D29-5EE317884851}"/>
              </a:ext>
            </a:extLst>
          </p:cNvPr>
          <p:cNvSpPr/>
          <p:nvPr/>
        </p:nvSpPr>
        <p:spPr>
          <a:xfrm>
            <a:off x="4873767" y="4110383"/>
            <a:ext cx="2730849" cy="1723547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Cred Proof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E5E8E68-D599-4441-BCCB-82F1346A68F9}"/>
              </a:ext>
            </a:extLst>
          </p:cNvPr>
          <p:cNvSpPr/>
          <p:nvPr/>
        </p:nvSpPr>
        <p:spPr>
          <a:xfrm>
            <a:off x="7852495" y="4110383"/>
            <a:ext cx="2730849" cy="1723547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Cred Revocation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99E26C7-2121-7748-A41B-1CE1152CFE2D}"/>
              </a:ext>
            </a:extLst>
          </p:cNvPr>
          <p:cNvSpPr/>
          <p:nvPr/>
        </p:nvSpPr>
        <p:spPr>
          <a:xfrm>
            <a:off x="10831223" y="4110382"/>
            <a:ext cx="2730849" cy="1723547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Cred Exchange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F97A6F7-0958-3341-9B7F-C905C78E2206}"/>
              </a:ext>
            </a:extLst>
          </p:cNvPr>
          <p:cNvSpPr/>
          <p:nvPr/>
        </p:nvSpPr>
        <p:spPr>
          <a:xfrm>
            <a:off x="13809951" y="4110381"/>
            <a:ext cx="2730849" cy="1723547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Cred Binding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881EF20-CCB9-4640-AA3D-58A59583C2B0}"/>
              </a:ext>
            </a:extLst>
          </p:cNvPr>
          <p:cNvSpPr/>
          <p:nvPr/>
        </p:nvSpPr>
        <p:spPr>
          <a:xfrm>
            <a:off x="1895037" y="6097225"/>
            <a:ext cx="2730849" cy="1723547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Envelope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EBE43C5-2678-3642-A982-F802578590FA}"/>
              </a:ext>
            </a:extLst>
          </p:cNvPr>
          <p:cNvSpPr/>
          <p:nvPr/>
        </p:nvSpPr>
        <p:spPr>
          <a:xfrm>
            <a:off x="4873766" y="6097225"/>
            <a:ext cx="2730849" cy="1723547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Transport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AB1889C-0B28-8B43-AFF4-A05248E7191B}"/>
              </a:ext>
            </a:extLst>
          </p:cNvPr>
          <p:cNvSpPr/>
          <p:nvPr/>
        </p:nvSpPr>
        <p:spPr>
          <a:xfrm>
            <a:off x="7852493" y="6097225"/>
            <a:ext cx="2730849" cy="1723547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Control Recovery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F6DD804-A09C-7A42-91E1-16B2457655B8}"/>
              </a:ext>
            </a:extLst>
          </p:cNvPr>
          <p:cNvSpPr/>
          <p:nvPr/>
        </p:nvSpPr>
        <p:spPr>
          <a:xfrm>
            <a:off x="10831222" y="6097225"/>
            <a:ext cx="2730849" cy="1723547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Key Operation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3F1F0AC-0C3B-C14A-8B2E-B84BA0F97508}"/>
              </a:ext>
            </a:extLst>
          </p:cNvPr>
          <p:cNvSpPr/>
          <p:nvPr/>
        </p:nvSpPr>
        <p:spPr>
          <a:xfrm>
            <a:off x="13809951" y="6082147"/>
            <a:ext cx="2730849" cy="1723547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Data Portability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D8D8DB0-E256-0A4A-8A54-6813573CE05A}"/>
              </a:ext>
            </a:extLst>
          </p:cNvPr>
          <p:cNvSpPr/>
          <p:nvPr/>
        </p:nvSpPr>
        <p:spPr>
          <a:xfrm>
            <a:off x="1895039" y="8111776"/>
            <a:ext cx="2730849" cy="172354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DID Document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DC4F6C2-F489-4C40-B721-A2BD5F6A5BFD}"/>
              </a:ext>
            </a:extLst>
          </p:cNvPr>
          <p:cNvSpPr/>
          <p:nvPr/>
        </p:nvSpPr>
        <p:spPr>
          <a:xfrm>
            <a:off x="4873766" y="8111776"/>
            <a:ext cx="2730849" cy="172354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DID Methods/Ops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5A8A095-18E9-BA4A-9DAF-D2A2E0E7A2CE}"/>
              </a:ext>
            </a:extLst>
          </p:cNvPr>
          <p:cNvSpPr/>
          <p:nvPr/>
        </p:nvSpPr>
        <p:spPr>
          <a:xfrm>
            <a:off x="1895039" y="10098618"/>
            <a:ext cx="2730849" cy="172354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DID Scaling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0DE6D3F-1A01-6B4D-A2D4-0F32787D989E}"/>
              </a:ext>
            </a:extLst>
          </p:cNvPr>
          <p:cNvSpPr/>
          <p:nvPr/>
        </p:nvSpPr>
        <p:spPr>
          <a:xfrm>
            <a:off x="7852492" y="8111776"/>
            <a:ext cx="2730849" cy="172354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DID (doc) History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E6DF12A-FBD8-4847-A026-352BF233771C}"/>
              </a:ext>
            </a:extLst>
          </p:cNvPr>
          <p:cNvSpPr/>
          <p:nvPr/>
        </p:nvSpPr>
        <p:spPr>
          <a:xfrm>
            <a:off x="10831218" y="8109331"/>
            <a:ext cx="2730849" cy="172354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DID Resolution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F5DDFE8-3625-2D44-8172-F370868D2211}"/>
              </a:ext>
            </a:extLst>
          </p:cNvPr>
          <p:cNvSpPr/>
          <p:nvPr/>
        </p:nvSpPr>
        <p:spPr>
          <a:xfrm>
            <a:off x="7852491" y="10098617"/>
            <a:ext cx="2730849" cy="172354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Anchor Types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8576102-CF90-8C40-86D1-CB132284A343}"/>
              </a:ext>
            </a:extLst>
          </p:cNvPr>
          <p:cNvSpPr/>
          <p:nvPr/>
        </p:nvSpPr>
        <p:spPr>
          <a:xfrm>
            <a:off x="13809951" y="8109331"/>
            <a:ext cx="2730849" cy="172354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DID Anchored Services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09C31B0-F613-7547-9549-1D0218EEF7D8}"/>
              </a:ext>
            </a:extLst>
          </p:cNvPr>
          <p:cNvSpPr/>
          <p:nvPr/>
        </p:nvSpPr>
        <p:spPr>
          <a:xfrm>
            <a:off x="16927224" y="4110381"/>
            <a:ext cx="2730849" cy="172354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Disclosure ZKP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8BF88AA-ACC5-DB40-9D35-87735441B275}"/>
              </a:ext>
            </a:extLst>
          </p:cNvPr>
          <p:cNvSpPr/>
          <p:nvPr/>
        </p:nvSpPr>
        <p:spPr>
          <a:xfrm>
            <a:off x="16927224" y="2123541"/>
            <a:ext cx="2730849" cy="172354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chemeClr val="bg1"/>
                </a:solidFill>
              </a:rPr>
              <a:t>AuthN</a:t>
            </a:r>
            <a:endParaRPr lang="en-US" sz="3200" dirty="0">
              <a:solidFill>
                <a:schemeClr val="bg1"/>
              </a:solidFill>
            </a:endParaRPr>
          </a:p>
          <a:p>
            <a:pPr algn="ctr"/>
            <a:r>
              <a:rPr lang="en-US" sz="3200" dirty="0" err="1">
                <a:solidFill>
                  <a:schemeClr val="bg1"/>
                </a:solidFill>
              </a:rPr>
              <a:t>AuthZ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D24576A-A68E-E14F-8B98-7B2D8BA617A6}"/>
              </a:ext>
            </a:extLst>
          </p:cNvPr>
          <p:cNvSpPr/>
          <p:nvPr/>
        </p:nvSpPr>
        <p:spPr>
          <a:xfrm>
            <a:off x="16927224" y="6097225"/>
            <a:ext cx="2730849" cy="172354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Storage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B7CA7FE-5322-8544-A6A7-6A1BF6B57C76}"/>
              </a:ext>
            </a:extLst>
          </p:cNvPr>
          <p:cNvSpPr/>
          <p:nvPr/>
        </p:nvSpPr>
        <p:spPr>
          <a:xfrm>
            <a:off x="16927215" y="8084067"/>
            <a:ext cx="2730849" cy="172354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Time Stamping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8326E3F-4E46-5E41-8D47-B2294627D38B}"/>
              </a:ext>
            </a:extLst>
          </p:cNvPr>
          <p:cNvSpPr/>
          <p:nvPr/>
        </p:nvSpPr>
        <p:spPr>
          <a:xfrm>
            <a:off x="19905952" y="4115710"/>
            <a:ext cx="2730849" cy="172354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Compliance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6F5578A-0D76-CC4D-9CDB-50FBDFFBD366}"/>
              </a:ext>
            </a:extLst>
          </p:cNvPr>
          <p:cNvSpPr/>
          <p:nvPr/>
        </p:nvSpPr>
        <p:spPr>
          <a:xfrm>
            <a:off x="19905951" y="6097165"/>
            <a:ext cx="2730849" cy="172354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Data Formats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F744301-2615-8241-B2A5-DEF8A0EB8458}"/>
              </a:ext>
            </a:extLst>
          </p:cNvPr>
          <p:cNvSpPr/>
          <p:nvPr/>
        </p:nvSpPr>
        <p:spPr>
          <a:xfrm>
            <a:off x="19905951" y="8088610"/>
            <a:ext cx="2730849" cy="172354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Crypto Primitives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F1D21A9-368F-0841-8B3D-15D280F2CD5E}"/>
              </a:ext>
            </a:extLst>
          </p:cNvPr>
          <p:cNvSpPr/>
          <p:nvPr/>
        </p:nvSpPr>
        <p:spPr>
          <a:xfrm>
            <a:off x="1703663" y="8023053"/>
            <a:ext cx="14974168" cy="3931920"/>
          </a:xfrm>
          <a:prstGeom prst="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C29C1D6-6A3B-FA46-A778-B0193603A991}"/>
              </a:ext>
            </a:extLst>
          </p:cNvPr>
          <p:cNvSpPr/>
          <p:nvPr/>
        </p:nvSpPr>
        <p:spPr>
          <a:xfrm>
            <a:off x="1703663" y="4019643"/>
            <a:ext cx="14974170" cy="1896102"/>
          </a:xfrm>
          <a:prstGeom prst="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2A91224-61D6-9B42-9FF1-B833B4D2724F}"/>
              </a:ext>
            </a:extLst>
          </p:cNvPr>
          <p:cNvSpPr/>
          <p:nvPr/>
        </p:nvSpPr>
        <p:spPr>
          <a:xfrm>
            <a:off x="1703662" y="6011593"/>
            <a:ext cx="14974169" cy="1896102"/>
          </a:xfrm>
          <a:prstGeom prst="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38722E8-420A-B947-B8E0-41FE65F55F64}"/>
              </a:ext>
            </a:extLst>
          </p:cNvPr>
          <p:cNvSpPr/>
          <p:nvPr/>
        </p:nvSpPr>
        <p:spPr>
          <a:xfrm>
            <a:off x="1703662" y="2026225"/>
            <a:ext cx="9071054" cy="1896102"/>
          </a:xfrm>
          <a:prstGeom prst="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A13EEB4-021B-1C45-894E-0BB6900497F7}"/>
              </a:ext>
            </a:extLst>
          </p:cNvPr>
          <p:cNvSpPr/>
          <p:nvPr/>
        </p:nvSpPr>
        <p:spPr>
          <a:xfrm>
            <a:off x="16788670" y="2007921"/>
            <a:ext cx="5957461" cy="7955279"/>
          </a:xfrm>
          <a:prstGeom prst="rect">
            <a:avLst/>
          </a:prstGeom>
          <a:noFill/>
          <a:ln w="635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5B792D4-D2CA-E445-A2F9-172AAE2F646F}"/>
              </a:ext>
            </a:extLst>
          </p:cNvPr>
          <p:cNvSpPr txBox="1"/>
          <p:nvPr/>
        </p:nvSpPr>
        <p:spPr>
          <a:xfrm>
            <a:off x="16794448" y="9990250"/>
            <a:ext cx="631935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C00000"/>
                </a:solidFill>
              </a:rPr>
              <a:t>Application Layer (Use Cases)</a:t>
            </a:r>
          </a:p>
          <a:p>
            <a:pPr algn="l"/>
            <a:r>
              <a:rPr lang="en-US" sz="2800" dirty="0">
                <a:solidFill>
                  <a:srgbClr val="FFC000"/>
                </a:solidFill>
              </a:rPr>
              <a:t>Credential Layer (Verifiable Data)</a:t>
            </a:r>
          </a:p>
          <a:p>
            <a:pPr algn="l"/>
            <a:r>
              <a:rPr lang="en-US" sz="2800" dirty="0">
                <a:solidFill>
                  <a:srgbClr val="92D050"/>
                </a:solidFill>
              </a:rPr>
              <a:t>Agent Layer (Comm, Storage, </a:t>
            </a:r>
            <a:r>
              <a:rPr lang="en-US" sz="2800" dirty="0" err="1">
                <a:solidFill>
                  <a:srgbClr val="92D050"/>
                </a:solidFill>
              </a:rPr>
              <a:t>KMgmt</a:t>
            </a:r>
            <a:r>
              <a:rPr lang="en-US" sz="2800" dirty="0">
                <a:solidFill>
                  <a:srgbClr val="92D050"/>
                </a:solidFill>
              </a:rPr>
              <a:t>)</a:t>
            </a:r>
          </a:p>
          <a:p>
            <a:pPr algn="l"/>
            <a:r>
              <a:rPr lang="en-US" sz="2800" dirty="0">
                <a:solidFill>
                  <a:srgbClr val="00B050"/>
                </a:solidFill>
              </a:rPr>
              <a:t>Public Trust Layer (Anchor)</a:t>
            </a:r>
          </a:p>
          <a:p>
            <a:pPr algn="l"/>
            <a:r>
              <a:rPr lang="en-US" sz="2800" dirty="0">
                <a:solidFill>
                  <a:srgbClr val="00B0F0"/>
                </a:solidFill>
              </a:rPr>
              <a:t>Vertical / Cross-cutting</a:t>
            </a:r>
          </a:p>
          <a:p>
            <a:pPr algn="l"/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00326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17171"/>
      </a:accent1>
      <a:accent2>
        <a:srgbClr val="177191"/>
      </a:accent2>
      <a:accent3>
        <a:srgbClr val="8F8F8F"/>
      </a:accent3>
      <a:accent4>
        <a:srgbClr val="707070"/>
      </a:accent4>
      <a:accent5>
        <a:srgbClr val="BBBBBB"/>
      </a:accent5>
      <a:accent6>
        <a:srgbClr val="156683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63500" dist="254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ctr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63500" dist="254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ctr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17171"/>
      </a:accent1>
      <a:accent2>
        <a:srgbClr val="177191"/>
      </a:accent2>
      <a:accent3>
        <a:srgbClr val="8F8F8F"/>
      </a:accent3>
      <a:accent4>
        <a:srgbClr val="707070"/>
      </a:accent4>
      <a:accent5>
        <a:srgbClr val="BBBBBB"/>
      </a:accent5>
      <a:accent6>
        <a:srgbClr val="156683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63500" dist="254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ctr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63500" dist="254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ctr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20892</TotalTime>
  <Words>94</Words>
  <Application>Microsoft Office PowerPoint</Application>
  <PresentationFormat>Custom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Avenir</vt:lpstr>
      <vt:lpstr>Helvetica</vt:lpstr>
      <vt:lpstr>Default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tandeu89</dc:creator>
  <cp:lastModifiedBy>Juan Caballero</cp:lastModifiedBy>
  <cp:revision>168</cp:revision>
  <dcterms:modified xsi:type="dcterms:W3CDTF">2021-01-25T09:46:36Z</dcterms:modified>
</cp:coreProperties>
</file>