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67" r:id="rId4"/>
    <p:sldId id="270" r:id="rId5"/>
    <p:sldId id="272" r:id="rId6"/>
    <p:sldId id="273" r:id="rId7"/>
    <p:sldId id="268" r:id="rId8"/>
    <p:sldId id="269" r:id="rId9"/>
    <p:sldId id="257" r:id="rId10"/>
    <p:sldId id="262" r:id="rId11"/>
    <p:sldId id="263" r:id="rId12"/>
    <p:sldId id="265" r:id="rId13"/>
    <p:sldId id="264" r:id="rId14"/>
    <p:sldId id="277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  <a:srgbClr val="FFFFCC"/>
    <a:srgbClr val="FFFF99"/>
    <a:srgbClr val="3399CC"/>
    <a:srgbClr val="66CCCC"/>
    <a:srgbClr val="FF6600"/>
    <a:srgbClr val="99FFFF"/>
    <a:srgbClr val="66FFFF"/>
    <a:srgbClr val="FF99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1st Qtr</c:v>
                </c:pt>
                <c:pt idx="2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8.2000000000000011</c:v>
                </c:pt>
                <c:pt idx="2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D3A27-5784-604A-8D65-D32AB9B7DC2F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6D95A-437E-A146-BD50-3CE727AA39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0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2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30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30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306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2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6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6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0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306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30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4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0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32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50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393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777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68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91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53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637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13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580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172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723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471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98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843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962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368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95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8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5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9043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541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153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69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1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5686-E9D3-2E4A-9911-7EC73888F567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98FB-48F9-A449-B856-F039B36389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5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898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5686-E9D3-2E4A-9911-7EC73888F5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98FB-48F9-A449-B856-F039B36389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96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272" y="2828835"/>
            <a:ext cx="8693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4B6DE"/>
                </a:solidFill>
                <a:latin typeface="Lucida Sans"/>
                <a:cs typeface="Lucida Sans"/>
              </a:rPr>
              <a:t>S</a:t>
            </a:r>
            <a:r>
              <a:rPr lang="en-US" sz="3600" b="1" dirty="0">
                <a:solidFill>
                  <a:srgbClr val="595959"/>
                </a:solidFill>
                <a:latin typeface="Lucida Sans"/>
                <a:cs typeface="Lucida Sans"/>
              </a:rPr>
              <a:t>TUPID</a:t>
            </a:r>
            <a:r>
              <a:rPr lang="en-US" sz="3600" b="1" dirty="0">
                <a:latin typeface="Lucida Sans"/>
                <a:cs typeface="Lucida Sans"/>
              </a:rPr>
              <a:t> </a:t>
            </a:r>
            <a:r>
              <a:rPr lang="en-US" sz="3600" b="1" dirty="0">
                <a:solidFill>
                  <a:srgbClr val="99CC00"/>
                </a:solidFill>
                <a:latin typeface="Lucida Sans"/>
                <a:cs typeface="Lucida Sans"/>
              </a:rPr>
              <a:t>P</a:t>
            </a:r>
            <a:r>
              <a:rPr lang="en-US" sz="3600" b="1" dirty="0">
                <a:solidFill>
                  <a:srgbClr val="595959"/>
                </a:solidFill>
                <a:latin typeface="Lucida Sans"/>
                <a:cs typeface="Lucida Sans"/>
              </a:rPr>
              <a:t>OINTLESS</a:t>
            </a:r>
            <a:r>
              <a:rPr lang="en-US" sz="3600" b="1" dirty="0">
                <a:latin typeface="Lucida Sans"/>
                <a:cs typeface="Lucida Sans"/>
              </a:rPr>
              <a:t> </a:t>
            </a:r>
            <a:r>
              <a:rPr lang="en-US" sz="3600" b="1" dirty="0">
                <a:solidFill>
                  <a:srgbClr val="FF99CC"/>
                </a:solidFill>
                <a:latin typeface="Lucida Sans"/>
                <a:cs typeface="Lucida Sans"/>
              </a:rPr>
              <a:t>A</a:t>
            </a:r>
            <a:r>
              <a:rPr lang="en-US" sz="3600" b="1" dirty="0">
                <a:solidFill>
                  <a:srgbClr val="595959"/>
                </a:solidFill>
                <a:latin typeface="Lucida Sans"/>
                <a:cs typeface="Lucida Sans"/>
              </a:rPr>
              <a:t>NNOYING</a:t>
            </a:r>
            <a:r>
              <a:rPr lang="en-US" sz="3600" b="1" dirty="0">
                <a:latin typeface="Lucida Sans"/>
                <a:cs typeface="Lucida Sans"/>
              </a:rPr>
              <a:t> </a:t>
            </a:r>
            <a:r>
              <a:rPr lang="en-US" sz="3600" b="1" dirty="0">
                <a:solidFill>
                  <a:srgbClr val="F98239"/>
                </a:solidFill>
                <a:latin typeface="Lucida Sans"/>
                <a:cs typeface="Lucida Sans"/>
              </a:rPr>
              <a:t>M</a:t>
            </a:r>
            <a:r>
              <a:rPr lang="en-US" sz="3600" b="1" dirty="0">
                <a:solidFill>
                  <a:srgbClr val="595959"/>
                </a:solidFill>
                <a:latin typeface="Lucida Sans"/>
                <a:cs typeface="Lucida Sans"/>
              </a:rPr>
              <a:t>AIL</a:t>
            </a:r>
            <a:endParaRPr lang="en-US" sz="3600" dirty="0">
              <a:solidFill>
                <a:srgbClr val="595959"/>
              </a:solidFill>
              <a:latin typeface="Lucida Sans"/>
              <a:cs typeface="Lucida Sans"/>
            </a:endParaRPr>
          </a:p>
          <a:p>
            <a:pPr algn="ctr"/>
            <a:endParaRPr lang="en-US" sz="3600" dirty="0">
              <a:latin typeface="Lucida Sans"/>
              <a:cs typeface="Lucida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9187" y="5233368"/>
            <a:ext cx="7545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Jereme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 Lamps,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Jingxian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 Zhang, Liang Tao, Sharanya Bathey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055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96887" y="4695943"/>
            <a:ext cx="5764605" cy="0"/>
          </a:xfrm>
          <a:prstGeom prst="line">
            <a:avLst/>
          </a:prstGeom>
          <a:ln w="12700" cmpd="sng">
            <a:solidFill>
              <a:srgbClr val="3333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66024" y="4776217"/>
            <a:ext cx="582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Feb</a:t>
            </a:r>
          </a:p>
          <a:p>
            <a:endParaRPr lang="en-US" dirty="0" smtClean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1705" y="477408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Mar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49070" y="4776217"/>
            <a:ext cx="5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Jan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10844" y="4743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May</a:t>
            </a:r>
          </a:p>
        </p:txBody>
      </p:sp>
      <p:sp>
        <p:nvSpPr>
          <p:cNvPr id="29" name="Oval 28"/>
          <p:cNvSpPr/>
          <p:nvPr/>
        </p:nvSpPr>
        <p:spPr>
          <a:xfrm>
            <a:off x="2340989" y="3603149"/>
            <a:ext cx="1067357" cy="10698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05162" y="2671308"/>
            <a:ext cx="914400" cy="915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57179" y="4053279"/>
            <a:ext cx="621792" cy="6236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39259" y="3309984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208392" y="1997024"/>
            <a:ext cx="1391880" cy="13898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06781" y="1023416"/>
            <a:ext cx="1690944" cy="16916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82" y="4632810"/>
            <a:ext cx="191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66666"/>
                </a:solidFill>
                <a:latin typeface="Lucida Sans"/>
                <a:cs typeface="Lucida Sans"/>
              </a:rPr>
              <a:t>MONTH</a:t>
            </a:r>
            <a:endParaRPr lang="en-US" sz="3600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50381" y="5279141"/>
            <a:ext cx="8438044" cy="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0381" y="5379439"/>
            <a:ext cx="156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YEAR : 2014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89"/>
              </p:ext>
            </p:extLst>
          </p:nvPr>
        </p:nvGraphicFramePr>
        <p:xfrm>
          <a:off x="150381" y="6066291"/>
          <a:ext cx="8605312" cy="377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495"/>
                <a:gridCol w="1533468"/>
                <a:gridCol w="1703982"/>
                <a:gridCol w="1703982"/>
                <a:gridCol w="1789385"/>
              </a:tblGrid>
              <a:tr h="3771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Lucida Sans"/>
                          <a:cs typeface="Lucida Sans"/>
                        </a:rPr>
                        <a:t>Financial: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Sans"/>
                          <a:cs typeface="Lucida Sans"/>
                        </a:rPr>
                        <a:t>Chase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Lucida Sans"/>
                          <a:cs typeface="Lucida Sans"/>
                        </a:rPr>
                        <a:t>TCF</a:t>
                      </a:r>
                      <a:endParaRPr lang="en-US" sz="1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Lucida Sans"/>
                          <a:cs typeface="Lucida Sans"/>
                        </a:rPr>
                        <a:t>Capital</a:t>
                      </a:r>
                      <a:r>
                        <a:rPr lang="en-US" sz="1400" b="1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Lucida Sans"/>
                          <a:cs typeface="Lucida Sans"/>
                        </a:rPr>
                        <a:t> One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Lucida Sans"/>
                          <a:cs typeface="Lucida Sans"/>
                        </a:rPr>
                        <a:t>Discover</a:t>
                      </a:r>
                      <a:endParaRPr lang="en-US"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345207" y="47439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Apr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77180" y="4741823"/>
            <a:ext cx="56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Jun</a:t>
            </a:r>
          </a:p>
        </p:txBody>
      </p:sp>
      <p:sp>
        <p:nvSpPr>
          <p:cNvPr id="50" name="Oval 49"/>
          <p:cNvSpPr/>
          <p:nvPr/>
        </p:nvSpPr>
        <p:spPr>
          <a:xfrm>
            <a:off x="7439700" y="4053279"/>
            <a:ext cx="621792" cy="6236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350707" y="3365901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392849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609307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301833" y="478063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263469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172217" y="478063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028074" y="511485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" y="16712"/>
            <a:ext cx="3515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6666"/>
                </a:solidFill>
                <a:latin typeface="Lucida Sans"/>
                <a:cs typeface="Lucida Sans"/>
              </a:rPr>
              <a:t>CATEGORY: Financial</a:t>
            </a:r>
            <a:endParaRPr lang="en-US" sz="2400" b="1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93333" y="3967399"/>
            <a:ext cx="692042" cy="694944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4826418" y="3344529"/>
            <a:ext cx="771097" cy="768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6773" y="3723435"/>
            <a:ext cx="548640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7478723" y="2797850"/>
            <a:ext cx="557784" cy="5544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31606" y="2187752"/>
            <a:ext cx="594360" cy="5965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42709" y="4144157"/>
            <a:ext cx="530352" cy="530352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48127" y="2696772"/>
            <a:ext cx="1038819" cy="1042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ight Arrow 52"/>
          <p:cNvSpPr/>
          <p:nvPr/>
        </p:nvSpPr>
        <p:spPr>
          <a:xfrm rot="14357881">
            <a:off x="937349" y="2389304"/>
            <a:ext cx="513210" cy="248790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46" name="AutoShape 2" descr="https://mail.google.com/mail/u/0/?ui=2&amp;ik=5f4cf7ca8e&amp;view=att&amp;th=1485dba8f87ee6ab&amp;attid=0.1.1&amp;disp=em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" name="图片 37" descr="Image 9-9-14 at 11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79" y="1701899"/>
            <a:ext cx="590250" cy="59025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60375" y="2951738"/>
            <a:ext cx="2432999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Go to the main view.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789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4838753" y="4011413"/>
            <a:ext cx="450434" cy="448056"/>
          </a:xfrm>
          <a:prstGeom prst="ellipse">
            <a:avLst/>
          </a:prstGeom>
          <a:solidFill>
            <a:srgbClr val="FF99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6666"/>
                </a:solidFill>
                <a:latin typeface="Calibri"/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20677" y="528315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2013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05720" y="529093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4138" y="52815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2012</a:t>
            </a:r>
          </a:p>
        </p:txBody>
      </p:sp>
      <p:sp>
        <p:nvSpPr>
          <p:cNvPr id="29" name="Oval 28"/>
          <p:cNvSpPr/>
          <p:nvPr/>
        </p:nvSpPr>
        <p:spPr>
          <a:xfrm>
            <a:off x="2316869" y="3875825"/>
            <a:ext cx="1370138" cy="1371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200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82229" y="2761998"/>
            <a:ext cx="1106424" cy="1102962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120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73853" y="1476558"/>
            <a:ext cx="1300761" cy="1286788"/>
          </a:xfrm>
          <a:prstGeom prst="ellipse">
            <a:avLst/>
          </a:prstGeom>
          <a:solidFill>
            <a:srgbClr val="FF99CC">
              <a:alpha val="67843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150</a:t>
            </a:r>
          </a:p>
        </p:txBody>
      </p:sp>
      <p:sp>
        <p:nvSpPr>
          <p:cNvPr id="32" name="Oval 31"/>
          <p:cNvSpPr/>
          <p:nvPr/>
        </p:nvSpPr>
        <p:spPr>
          <a:xfrm>
            <a:off x="3726889" y="891406"/>
            <a:ext cx="2327324" cy="2351772"/>
          </a:xfrm>
          <a:prstGeom prst="ellipse">
            <a:avLst/>
          </a:prstGeom>
          <a:solidFill>
            <a:srgbClr val="99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400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68531" y="4122712"/>
            <a:ext cx="1124712" cy="11247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140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33098" y="3243178"/>
            <a:ext cx="786384" cy="787955"/>
          </a:xfrm>
          <a:prstGeom prst="ellipse">
            <a:avLst/>
          </a:prstGeom>
          <a:solidFill>
            <a:srgbClr val="FA74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75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8919" y="518429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66666"/>
                </a:solidFill>
                <a:latin typeface="Lucida Sans"/>
                <a:cs typeface="Lucida Sans"/>
              </a:rPr>
              <a:t>YEAR</a:t>
            </a:r>
            <a:endParaRPr lang="en-US" sz="3600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919" y="5830622"/>
            <a:ext cx="8399508" cy="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30182"/>
              </p:ext>
            </p:extLst>
          </p:nvPr>
        </p:nvGraphicFramePr>
        <p:xfrm>
          <a:off x="188920" y="6240576"/>
          <a:ext cx="8399508" cy="377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005"/>
                <a:gridCol w="1259831"/>
                <a:gridCol w="1399918"/>
                <a:gridCol w="1399918"/>
                <a:gridCol w="1399918"/>
                <a:gridCol w="1399918"/>
              </a:tblGrid>
              <a:tr h="3771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Lucida Sans"/>
                          <a:cs typeface="Lucida Sans"/>
                        </a:rPr>
                        <a:t>Categories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74B6DE"/>
                          </a:solidFill>
                          <a:latin typeface="Lucida Sans"/>
                          <a:cs typeface="Lucida Sans"/>
                        </a:rPr>
                        <a:t>Financial </a:t>
                      </a:r>
                      <a:endParaRPr lang="en-US" sz="1400" b="1" dirty="0">
                        <a:solidFill>
                          <a:srgbClr val="74B6DE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66"/>
                          </a:solidFill>
                          <a:latin typeface="Lucida Sans"/>
                          <a:cs typeface="Lucida Sans"/>
                        </a:rPr>
                        <a:t>General</a:t>
                      </a:r>
                      <a:endParaRPr lang="en-US" sz="1400" dirty="0">
                        <a:solidFill>
                          <a:srgbClr val="FFFF66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99CC"/>
                          </a:solidFill>
                          <a:latin typeface="Lucida Sans"/>
                          <a:cs typeface="Lucida Sans"/>
                        </a:rPr>
                        <a:t>Clothes</a:t>
                      </a:r>
                      <a:endParaRPr lang="en-US" sz="1400" dirty="0">
                        <a:solidFill>
                          <a:srgbClr val="FF99CC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99CC00"/>
                          </a:solidFill>
                          <a:latin typeface="Lucida Sans"/>
                          <a:cs typeface="Lucida Sans"/>
                        </a:rPr>
                        <a:t>Food</a:t>
                      </a:r>
                      <a:endParaRPr lang="en-US" sz="1400" dirty="0">
                        <a:solidFill>
                          <a:srgbClr val="99CC00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A7438"/>
                          </a:solidFill>
                          <a:latin typeface="Lucida Sans"/>
                          <a:cs typeface="Lucida Sans"/>
                        </a:rPr>
                        <a:t>Social</a:t>
                      </a:r>
                      <a:endParaRPr lang="en-US" sz="1400" dirty="0">
                        <a:solidFill>
                          <a:srgbClr val="FA7438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 flipV="1">
            <a:off x="3685754" y="1069540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077015" y="1069540"/>
            <a:ext cx="6121" cy="41682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975284" y="1069540"/>
            <a:ext cx="6458" cy="41778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263470" y="1069540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" y="16712"/>
            <a:ext cx="218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6666"/>
                </a:solidFill>
                <a:latin typeface="Lucida Sans"/>
                <a:cs typeface="Lucida Sans"/>
              </a:rPr>
              <a:t>CATEGORIES</a:t>
            </a:r>
            <a:endParaRPr lang="en-US" sz="2400" b="1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07310" y="2423985"/>
            <a:ext cx="1850516" cy="1838016"/>
          </a:xfrm>
          <a:prstGeom prst="ellipse">
            <a:avLst/>
          </a:prstGeom>
          <a:solidFill>
            <a:srgbClr val="FA74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320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551350" y="1015439"/>
            <a:ext cx="1417320" cy="1420481"/>
          </a:xfrm>
          <a:prstGeom prst="ellipse">
            <a:avLst/>
          </a:prstGeom>
          <a:solidFill>
            <a:srgbClr val="99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190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103081" y="4204547"/>
            <a:ext cx="1029270" cy="10332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105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40" name="Right Arrow 39"/>
          <p:cNvSpPr/>
          <p:nvPr/>
        </p:nvSpPr>
        <p:spPr>
          <a:xfrm rot="14357881">
            <a:off x="7113720" y="3906737"/>
            <a:ext cx="513210" cy="248790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96888" y="5247424"/>
            <a:ext cx="5764605" cy="0"/>
          </a:xfrm>
          <a:prstGeom prst="line">
            <a:avLst/>
          </a:prstGeom>
          <a:ln w="12700" cmpd="sng">
            <a:solidFill>
              <a:srgbClr val="3333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96887" y="4695943"/>
            <a:ext cx="5764605" cy="0"/>
          </a:xfrm>
          <a:prstGeom prst="line">
            <a:avLst/>
          </a:prstGeom>
          <a:ln w="12700" cmpd="sng">
            <a:solidFill>
              <a:srgbClr val="3333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66024" y="4776217"/>
            <a:ext cx="582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Feb</a:t>
            </a:r>
          </a:p>
          <a:p>
            <a:endParaRPr lang="en-US" dirty="0" smtClean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1705" y="477408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Mar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49070" y="4776217"/>
            <a:ext cx="5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Jan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10844" y="4743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May</a:t>
            </a:r>
          </a:p>
        </p:txBody>
      </p:sp>
      <p:sp>
        <p:nvSpPr>
          <p:cNvPr id="33" name="Oval 32"/>
          <p:cNvSpPr/>
          <p:nvPr/>
        </p:nvSpPr>
        <p:spPr>
          <a:xfrm>
            <a:off x="3457179" y="4053279"/>
            <a:ext cx="621792" cy="623644"/>
          </a:xfrm>
          <a:prstGeom prst="ellipse">
            <a:avLst/>
          </a:prstGeom>
          <a:solidFill>
            <a:srgbClr val="F07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217427" y="3284621"/>
            <a:ext cx="1391880" cy="1389888"/>
          </a:xfrm>
          <a:prstGeom prst="ellipse">
            <a:avLst/>
          </a:prstGeom>
          <a:solidFill>
            <a:srgbClr val="F07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594220" y="1991307"/>
            <a:ext cx="1690944" cy="1691640"/>
          </a:xfrm>
          <a:prstGeom prst="ellipse">
            <a:avLst/>
          </a:prstGeom>
          <a:solidFill>
            <a:srgbClr val="F9D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82" y="4632810"/>
            <a:ext cx="191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66666"/>
                </a:solidFill>
                <a:latin typeface="Lucida Sans"/>
                <a:cs typeface="Lucida Sans"/>
              </a:rPr>
              <a:t>MONTH</a:t>
            </a:r>
            <a:endParaRPr lang="en-US" sz="3600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50381" y="5279141"/>
            <a:ext cx="8438044" cy="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0381" y="5379439"/>
            <a:ext cx="156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YEAR : 2014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626"/>
              </p:ext>
            </p:extLst>
          </p:nvPr>
        </p:nvGraphicFramePr>
        <p:xfrm>
          <a:off x="150381" y="6066291"/>
          <a:ext cx="8605312" cy="377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495"/>
                <a:gridCol w="1533468"/>
                <a:gridCol w="1703982"/>
                <a:gridCol w="1703982"/>
                <a:gridCol w="1789385"/>
              </a:tblGrid>
              <a:tr h="3771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Lucida Sans"/>
                          <a:cs typeface="Lucida Sans"/>
                        </a:rPr>
                        <a:t>Social: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0720A"/>
                          </a:solidFill>
                          <a:latin typeface="Lucida Sans"/>
                          <a:cs typeface="Lucida Sans"/>
                        </a:rPr>
                        <a:t>Facebook</a:t>
                      </a:r>
                      <a:endParaRPr lang="en-US" sz="1400" b="1" dirty="0">
                        <a:solidFill>
                          <a:srgbClr val="F0720A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0A434"/>
                          </a:solidFill>
                          <a:latin typeface="Lucida Sans"/>
                          <a:cs typeface="Lucida Sans"/>
                        </a:rPr>
                        <a:t>Twitter</a:t>
                      </a:r>
                      <a:endParaRPr lang="en-US" sz="1400" b="1" dirty="0">
                        <a:solidFill>
                          <a:srgbClr val="F0A434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9D491"/>
                          </a:solidFill>
                          <a:latin typeface="Lucida Sans"/>
                          <a:cs typeface="Lucida Sans"/>
                        </a:rPr>
                        <a:t>LinkedIn</a:t>
                      </a:r>
                      <a:endParaRPr lang="en-US" sz="1400" b="1" dirty="0">
                        <a:solidFill>
                          <a:srgbClr val="F9D491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Lucida Sans"/>
                          <a:cs typeface="Lucida Sans"/>
                        </a:rPr>
                        <a:t>Instagram</a:t>
                      </a:r>
                      <a:endParaRPr lang="en-US" sz="1400" b="1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345207" y="47439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Apr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77180" y="4741823"/>
            <a:ext cx="56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Jun</a:t>
            </a:r>
          </a:p>
        </p:txBody>
      </p:sp>
      <p:sp>
        <p:nvSpPr>
          <p:cNvPr id="50" name="Oval 49"/>
          <p:cNvSpPr/>
          <p:nvPr/>
        </p:nvSpPr>
        <p:spPr>
          <a:xfrm>
            <a:off x="7406282" y="3522927"/>
            <a:ext cx="621792" cy="623644"/>
          </a:xfrm>
          <a:prstGeom prst="ellipse">
            <a:avLst/>
          </a:prstGeom>
          <a:solidFill>
            <a:srgbClr val="F0A4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342274" y="2837127"/>
            <a:ext cx="685800" cy="685800"/>
          </a:xfrm>
          <a:prstGeom prst="ellipse">
            <a:avLst/>
          </a:prstGeom>
          <a:solidFill>
            <a:srgbClr val="F9D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392849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609307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301833" y="478063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263469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172217" y="478063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028074" y="511485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" y="16712"/>
            <a:ext cx="302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6666"/>
                </a:solidFill>
                <a:latin typeface="Lucida Sans"/>
                <a:cs typeface="Lucida Sans"/>
              </a:rPr>
              <a:t>CATEGORY: Social</a:t>
            </a:r>
            <a:endParaRPr lang="en-US" sz="2400" b="1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217427" y="2236780"/>
            <a:ext cx="692042" cy="694944"/>
          </a:xfrm>
          <a:prstGeom prst="ellipse">
            <a:avLst/>
          </a:prstGeom>
          <a:solidFill>
            <a:srgbClr val="F9D087"/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4826418" y="2584252"/>
            <a:ext cx="771097" cy="768096"/>
          </a:xfrm>
          <a:prstGeom prst="ellipse">
            <a:avLst/>
          </a:prstGeom>
          <a:solidFill>
            <a:srgbClr val="F0A434"/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5642725" y="1025834"/>
            <a:ext cx="967033" cy="965473"/>
          </a:xfrm>
          <a:prstGeom prst="ellipse">
            <a:avLst/>
          </a:prstGeom>
          <a:solidFill>
            <a:srgbClr val="FBDEB3"/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7470290" y="4146571"/>
            <a:ext cx="557784" cy="554498"/>
          </a:xfrm>
          <a:prstGeom prst="ellipse">
            <a:avLst/>
          </a:prstGeom>
          <a:solidFill>
            <a:srgbClr val="F0720A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31606" y="2236780"/>
            <a:ext cx="594360" cy="596545"/>
          </a:xfrm>
          <a:prstGeom prst="ellipse">
            <a:avLst/>
          </a:prstGeom>
          <a:solidFill>
            <a:srgbClr val="FBDEB3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87779" y="4165591"/>
            <a:ext cx="530352" cy="530352"/>
          </a:xfrm>
          <a:prstGeom prst="ellipse">
            <a:avLst/>
          </a:prstGeom>
          <a:solidFill>
            <a:srgbClr val="F0A434"/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2787" y="3653527"/>
            <a:ext cx="1038819" cy="1042416"/>
          </a:xfrm>
          <a:prstGeom prst="ellipse">
            <a:avLst/>
          </a:prstGeom>
          <a:solidFill>
            <a:srgbClr val="F0720A"/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ight Arrow 34"/>
          <p:cNvSpPr/>
          <p:nvPr/>
        </p:nvSpPr>
        <p:spPr>
          <a:xfrm rot="14357881">
            <a:off x="4515119" y="2744008"/>
            <a:ext cx="513210" cy="248790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1125" y="547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Oval 35"/>
          <p:cNvSpPr/>
          <p:nvPr/>
        </p:nvSpPr>
        <p:spPr>
          <a:xfrm>
            <a:off x="2323649" y="3605309"/>
            <a:ext cx="1069200" cy="1069200"/>
          </a:xfrm>
          <a:prstGeom prst="ellipse">
            <a:avLst/>
          </a:prstGeom>
          <a:solidFill>
            <a:srgbClr val="F07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8" name="Oval 2"/>
          <p:cNvSpPr/>
          <p:nvPr/>
        </p:nvSpPr>
        <p:spPr>
          <a:xfrm>
            <a:off x="3412617" y="3293679"/>
            <a:ext cx="759600" cy="759600"/>
          </a:xfrm>
          <a:prstGeom prst="ellipse">
            <a:avLst/>
          </a:prstGeom>
          <a:solidFill>
            <a:srgbClr val="F0A434"/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Oval 2"/>
          <p:cNvSpPr/>
          <p:nvPr/>
        </p:nvSpPr>
        <p:spPr>
          <a:xfrm>
            <a:off x="2478449" y="2690909"/>
            <a:ext cx="914400" cy="914400"/>
          </a:xfrm>
          <a:prstGeom prst="ellipse">
            <a:avLst/>
          </a:prstGeom>
          <a:solidFill>
            <a:srgbClr val="F0A434"/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ounded Rectangular Callout 39"/>
          <p:cNvSpPr/>
          <p:nvPr/>
        </p:nvSpPr>
        <p:spPr>
          <a:xfrm>
            <a:off x="615346" y="535747"/>
            <a:ext cx="3475721" cy="2854800"/>
          </a:xfrm>
          <a:prstGeom prst="wedgeRoundRectCallout">
            <a:avLst>
              <a:gd name="adj1" fmla="val 57465"/>
              <a:gd name="adj2" fmla="val 23022"/>
              <a:gd name="adj3" fmla="val 16667"/>
            </a:avLst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rgbClr val="4F81BD">
                    <a:lumMod val="75000"/>
                  </a:srgbClr>
                </a:solidFill>
                <a:latin typeface="Calibri"/>
                <a:ea typeface="宋体"/>
              </a:rPr>
              <a:t>Date</a:t>
            </a:r>
            <a:r>
              <a:rPr lang="en-US" altLang="zh-CN" sz="1200" dirty="0">
                <a:solidFill>
                  <a:srgbClr val="4F81BD">
                    <a:lumMod val="75000"/>
                  </a:srgbClr>
                </a:solidFill>
                <a:latin typeface="Calibri"/>
                <a:ea typeface="宋体"/>
              </a:rPr>
              <a:t>:</a:t>
            </a:r>
            <a:r>
              <a:rPr lang="en-US" altLang="zh-CN" sz="12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Calibri"/>
                <a:ea typeface="宋体"/>
              </a:rPr>
              <a:t>03/03</a:t>
            </a:r>
            <a:endParaRPr lang="en-US" altLang="zh-CN" sz="1200" dirty="0">
              <a:solidFill>
                <a:prstClr val="black"/>
              </a:solidFill>
              <a:latin typeface="Calibri"/>
              <a:ea typeface="宋体"/>
            </a:endParaRPr>
          </a:p>
          <a:p>
            <a:r>
              <a:rPr lang="en-US" altLang="zh-CN" sz="1200" dirty="0">
                <a:solidFill>
                  <a:srgbClr val="4F81BD">
                    <a:lumMod val="75000"/>
                  </a:srgbClr>
                </a:solidFill>
                <a:latin typeface="Calibri"/>
                <a:ea typeface="宋体"/>
              </a:rPr>
              <a:t>Subject: </a:t>
            </a:r>
            <a:r>
              <a:rPr lang="en-US" altLang="zh-CN" sz="1200" dirty="0" smtClean="0">
                <a:solidFill>
                  <a:schemeClr val="tx1"/>
                </a:solidFill>
              </a:rPr>
              <a:t>Jingxian, people are looking at your LinkedIn profile</a:t>
            </a:r>
            <a:endParaRPr lang="en-US" altLang="zh-CN" sz="1200" dirty="0">
              <a:solidFill>
                <a:schemeClr val="tx1"/>
              </a:solidFill>
              <a:latin typeface="Calibri"/>
              <a:ea typeface="宋体"/>
            </a:endParaRPr>
          </a:p>
          <a:p>
            <a:r>
              <a:rPr lang="en-US" altLang="zh-CN" sz="1200" u="sng" dirty="0">
                <a:solidFill>
                  <a:srgbClr val="89AAD3"/>
                </a:solidFill>
                <a:latin typeface="Calibri"/>
                <a:ea typeface="宋体"/>
              </a:rPr>
              <a:t>See </a:t>
            </a:r>
            <a:r>
              <a:rPr lang="en-US" altLang="zh-CN" sz="1200" u="sng" dirty="0" smtClean="0">
                <a:solidFill>
                  <a:srgbClr val="89AAD3"/>
                </a:solidFill>
                <a:latin typeface="Calibri"/>
                <a:ea typeface="宋体"/>
              </a:rPr>
              <a:t>details</a:t>
            </a:r>
          </a:p>
          <a:p>
            <a:endParaRPr lang="en-US" altLang="zh-CN" sz="1200" u="sng" dirty="0" smtClean="0">
              <a:solidFill>
                <a:srgbClr val="89AAD3"/>
              </a:solidFill>
              <a:latin typeface="Calibri"/>
              <a:ea typeface="宋体"/>
            </a:endParaRPr>
          </a:p>
          <a:p>
            <a:r>
              <a:rPr lang="en-US" altLang="zh-CN" sz="1200" dirty="0">
                <a:solidFill>
                  <a:srgbClr val="4F81BD">
                    <a:lumMod val="75000"/>
                  </a:srgbClr>
                </a:solidFill>
                <a:latin typeface="Calibri"/>
                <a:ea typeface="宋体"/>
              </a:rPr>
              <a:t>Date:</a:t>
            </a:r>
            <a:r>
              <a:rPr lang="en-US" altLang="zh-CN" sz="12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Calibri"/>
                <a:ea typeface="宋体"/>
              </a:rPr>
              <a:t>03/20</a:t>
            </a:r>
            <a:endParaRPr lang="en-US" altLang="zh-CN" sz="1200" dirty="0">
              <a:solidFill>
                <a:prstClr val="black"/>
              </a:solidFill>
              <a:latin typeface="Calibri"/>
              <a:ea typeface="宋体"/>
            </a:endParaRPr>
          </a:p>
          <a:p>
            <a:r>
              <a:rPr lang="en-US" altLang="zh-CN" sz="1200" dirty="0">
                <a:solidFill>
                  <a:srgbClr val="4F81BD">
                    <a:lumMod val="75000"/>
                  </a:srgbClr>
                </a:solidFill>
                <a:latin typeface="Calibri"/>
                <a:ea typeface="宋体"/>
              </a:rPr>
              <a:t>Subject: </a:t>
            </a:r>
            <a:r>
              <a:rPr lang="en-US" altLang="zh-CN" sz="1200" dirty="0" smtClean="0">
                <a:solidFill>
                  <a:schemeClr val="tx1"/>
                </a:solidFill>
              </a:rPr>
              <a:t>Jingxian, 10 Influencer posts you need to read</a:t>
            </a:r>
            <a:endParaRPr lang="en-US" altLang="zh-CN" sz="1200" dirty="0">
              <a:solidFill>
                <a:schemeClr val="tx1"/>
              </a:solidFill>
              <a:latin typeface="Calibri"/>
              <a:ea typeface="宋体"/>
            </a:endParaRPr>
          </a:p>
          <a:p>
            <a:r>
              <a:rPr lang="en-US" altLang="zh-CN" sz="1200" u="sng" dirty="0">
                <a:solidFill>
                  <a:srgbClr val="89AAD3"/>
                </a:solidFill>
                <a:latin typeface="Calibri"/>
                <a:ea typeface="宋体"/>
              </a:rPr>
              <a:t>See </a:t>
            </a:r>
            <a:r>
              <a:rPr lang="en-US" altLang="zh-CN" sz="1200" u="sng" dirty="0" smtClean="0">
                <a:solidFill>
                  <a:srgbClr val="89AAD3"/>
                </a:solidFill>
                <a:latin typeface="Calibri"/>
                <a:ea typeface="宋体"/>
              </a:rPr>
              <a:t>details</a:t>
            </a:r>
          </a:p>
          <a:p>
            <a:endParaRPr lang="en-US" altLang="zh-CN" sz="1200" u="sng" dirty="0" smtClean="0">
              <a:solidFill>
                <a:srgbClr val="89AAD3"/>
              </a:solidFill>
              <a:latin typeface="Calibri"/>
              <a:ea typeface="宋体"/>
            </a:endParaRPr>
          </a:p>
          <a:p>
            <a:r>
              <a:rPr lang="en-US" altLang="zh-CN" sz="1200" dirty="0" smtClean="0">
                <a:solidFill>
                  <a:srgbClr val="4F81BD">
                    <a:lumMod val="75000"/>
                  </a:srgbClr>
                </a:solidFill>
              </a:rPr>
              <a:t>Date:</a:t>
            </a:r>
            <a:r>
              <a:rPr lang="en-US" altLang="zh-CN" sz="1200" dirty="0" smtClean="0">
                <a:solidFill>
                  <a:prstClr val="black"/>
                </a:solidFill>
              </a:rPr>
              <a:t> 03/28</a:t>
            </a:r>
          </a:p>
          <a:p>
            <a:r>
              <a:rPr lang="en-US" altLang="zh-CN" sz="1200" dirty="0" smtClean="0">
                <a:solidFill>
                  <a:srgbClr val="4F81BD">
                    <a:lumMod val="75000"/>
                  </a:srgbClr>
                </a:solidFill>
              </a:rPr>
              <a:t>Subject: </a:t>
            </a:r>
            <a:r>
              <a:rPr lang="en-US" altLang="zh-CN" sz="1200" dirty="0" smtClean="0">
                <a:solidFill>
                  <a:schemeClr val="tx1"/>
                </a:solidFill>
              </a:rPr>
              <a:t>Rheet has endorsed you!</a:t>
            </a:r>
          </a:p>
          <a:p>
            <a:r>
              <a:rPr lang="en-US" altLang="zh-CN" sz="1200" u="sng" dirty="0" smtClean="0">
                <a:solidFill>
                  <a:srgbClr val="89AAD3"/>
                </a:solidFill>
              </a:rPr>
              <a:t>See details</a:t>
            </a:r>
            <a:endParaRPr lang="en-US" altLang="zh-CN" sz="1200" u="sng" dirty="0">
              <a:solidFill>
                <a:srgbClr val="89AAD3"/>
              </a:solidFill>
              <a:latin typeface="Calibri"/>
              <a:ea typeface="宋体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27867" y="804312"/>
            <a:ext cx="153370" cy="230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>
            <a:off x="3837238" y="825416"/>
            <a:ext cx="144000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3837237" y="2967911"/>
            <a:ext cx="144000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850923" y="1270021"/>
            <a:ext cx="126000" cy="4686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43"/>
          <p:cNvSpPr/>
          <p:nvPr/>
        </p:nvSpPr>
        <p:spPr>
          <a:xfrm>
            <a:off x="5247674" y="6898"/>
            <a:ext cx="3879811" cy="5887039"/>
          </a:xfrm>
          <a:prstGeom prst="rect">
            <a:avLst/>
          </a:prstGeom>
          <a:solidFill>
            <a:srgbClr val="EBF1DE"/>
          </a:solidFill>
          <a:ln w="0">
            <a:noFill/>
          </a:ln>
          <a:effectLst>
            <a:outerShdw blurRad="40000" dist="762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47674" y="20045"/>
            <a:ext cx="3808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Subject: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dirty="0" smtClean="0"/>
              <a:t>Jingxian, 10 Influencer posts you need to read</a:t>
            </a:r>
            <a:endParaRPr lang="en-US" sz="12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Date: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Thu, 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Mar 20,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2014 at 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07:59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AM</a:t>
            </a:r>
            <a:endParaRPr lang="en-US" sz="12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From: </a:t>
            </a:r>
            <a:r>
              <a:rPr lang="en-US" altLang="zh-CN" sz="1200" dirty="0" smtClean="0"/>
              <a:t>LinkedIn &lt;linkedin@e.linkedin.com&gt;</a:t>
            </a:r>
            <a:endParaRPr lang="en-US" sz="12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To: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 junezjx@gmail.com</a:t>
            </a:r>
          </a:p>
        </p:txBody>
      </p:sp>
      <p:sp>
        <p:nvSpPr>
          <p:cNvPr id="72" name="Right Arrow 52"/>
          <p:cNvSpPr/>
          <p:nvPr/>
        </p:nvSpPr>
        <p:spPr>
          <a:xfrm rot="14357881">
            <a:off x="1233715" y="2431321"/>
            <a:ext cx="513628" cy="248543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3" name="图片 72" descr="linked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37" y="907067"/>
            <a:ext cx="3664288" cy="46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2666" y="287867"/>
            <a:ext cx="5306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595959"/>
                </a:solidFill>
                <a:latin typeface="Lucida Sans"/>
                <a:cs typeface="Lucida Sans"/>
              </a:rPr>
              <a:t>Tools and Analysis</a:t>
            </a:r>
            <a:endParaRPr lang="en-US" sz="44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799" y="1544135"/>
            <a:ext cx="7879080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800" dirty="0" smtClean="0">
              <a:solidFill>
                <a:srgbClr val="595959"/>
              </a:solidFill>
              <a:latin typeface="Lucida Sans"/>
              <a:cs typeface="Lucida Sans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  Categorization is our biggest challenge. 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How do we tackle this dynamically?</a:t>
            </a:r>
          </a:p>
          <a:p>
            <a:endParaRPr lang="en-US" sz="2800" dirty="0">
              <a:solidFill>
                <a:srgbClr val="595959"/>
              </a:solidFill>
              <a:latin typeface="Lucida Sans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Large enough dataset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Lucida Sans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595959"/>
                </a:solidFill>
                <a:latin typeface="Lucida Sans"/>
                <a:cs typeface="Lucida Sans"/>
              </a:rPr>
              <a:t>d</a:t>
            </a: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3.js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Lucida Sans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Analysis of: </a:t>
            </a:r>
            <a:r>
              <a:rPr lang="en-US" sz="2800" i="1" dirty="0" smtClean="0">
                <a:solidFill>
                  <a:srgbClr val="595959"/>
                </a:solidFill>
                <a:latin typeface="Lucida Sans"/>
                <a:cs typeface="Lucida Sans"/>
              </a:rPr>
              <a:t>From</a:t>
            </a: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, </a:t>
            </a:r>
            <a:r>
              <a:rPr lang="en-US" sz="2800" i="1" dirty="0" smtClean="0">
                <a:solidFill>
                  <a:srgbClr val="595959"/>
                </a:solidFill>
                <a:latin typeface="Lucida Sans"/>
                <a:cs typeface="Lucida Sans"/>
              </a:rPr>
              <a:t>Subject</a:t>
            </a: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 and </a:t>
            </a:r>
            <a:r>
              <a:rPr lang="en-US" sz="2800" i="1" dirty="0" smtClean="0">
                <a:solidFill>
                  <a:srgbClr val="595959"/>
                </a:solidFill>
                <a:latin typeface="Lucida Sans"/>
                <a:cs typeface="Lucida Sans"/>
              </a:rPr>
              <a:t>Time</a:t>
            </a: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 parts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of the emai</a:t>
            </a:r>
            <a:r>
              <a:rPr lang="en-US" sz="2800" dirty="0">
                <a:solidFill>
                  <a:srgbClr val="595959"/>
                </a:solidFill>
                <a:latin typeface="Lucida Sans"/>
                <a:cs typeface="Lucida Sans"/>
              </a:rPr>
              <a:t>l</a:t>
            </a:r>
            <a:endParaRPr lang="en-US" sz="2800" dirty="0" smtClean="0">
              <a:solidFill>
                <a:srgbClr val="595959"/>
              </a:solidFill>
              <a:latin typeface="Lucida Sans"/>
              <a:cs typeface="Lucida Sans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Lucida Sans"/>
              <a:cs typeface="Lucida Sans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480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2666" y="287867"/>
            <a:ext cx="5587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595959"/>
                </a:solidFill>
                <a:latin typeface="Lucida Sans"/>
                <a:cs typeface="Lucida Sans"/>
              </a:rPr>
              <a:t>Questions for Users</a:t>
            </a:r>
            <a:endParaRPr lang="en-US" sz="44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199" y="1307068"/>
            <a:ext cx="82221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sz="2400" dirty="0" smtClean="0">
              <a:solidFill>
                <a:srgbClr val="595959"/>
              </a:solidFill>
              <a:latin typeface="Lucida Sans"/>
              <a:cs typeface="Lucida Sans"/>
            </a:endParaRPr>
          </a:p>
          <a:p>
            <a:pPr algn="just"/>
            <a:r>
              <a:rPr lang="en-US" sz="2400" dirty="0" smtClean="0">
                <a:solidFill>
                  <a:srgbClr val="595959"/>
                </a:solidFill>
                <a:latin typeface="Lucida Sans"/>
                <a:cs typeface="Lucida Sans"/>
              </a:rPr>
              <a:t>Example: you place an order on Amazon for a Mobile </a:t>
            </a:r>
          </a:p>
          <a:p>
            <a:pPr algn="just"/>
            <a:r>
              <a:rPr lang="en-US" sz="2400" dirty="0" smtClean="0">
                <a:solidFill>
                  <a:srgbClr val="595959"/>
                </a:solidFill>
                <a:latin typeface="Lucida Sans"/>
                <a:cs typeface="Lucida Sans"/>
              </a:rPr>
              <a:t>Charger. Over the coming week you receive a ton of </a:t>
            </a:r>
          </a:p>
          <a:p>
            <a:pPr algn="just"/>
            <a:r>
              <a:rPr lang="en-US" sz="2400" dirty="0" smtClean="0">
                <a:solidFill>
                  <a:srgbClr val="595959"/>
                </a:solidFill>
                <a:latin typeface="Lucida Sans"/>
                <a:cs typeface="Lucida Sans"/>
              </a:rPr>
              <a:t>emails from them about different products</a:t>
            </a:r>
            <a:endParaRPr lang="en-US" sz="2400" dirty="0">
              <a:solidFill>
                <a:srgbClr val="595959"/>
              </a:solidFill>
              <a:latin typeface="Lucida Sans"/>
              <a:cs typeface="Lucida Sans"/>
            </a:endParaRPr>
          </a:p>
          <a:p>
            <a:pPr algn="just"/>
            <a:endParaRPr lang="en-US" sz="2400" dirty="0" smtClean="0">
              <a:solidFill>
                <a:srgbClr val="595959"/>
              </a:solidFill>
              <a:latin typeface="Lucida Sans"/>
              <a:cs typeface="Lucida Sans"/>
            </a:endParaRPr>
          </a:p>
          <a:p>
            <a:pPr algn="just"/>
            <a:r>
              <a:rPr lang="en-US" sz="2400" dirty="0" smtClean="0">
                <a:solidFill>
                  <a:srgbClr val="595959"/>
                </a:solidFill>
                <a:latin typeface="Lucida Sans"/>
                <a:cs typeface="Lucida Sans"/>
              </a:rPr>
              <a:t>Our question is what would be the best way to </a:t>
            </a:r>
          </a:p>
          <a:p>
            <a:pPr algn="just"/>
            <a:r>
              <a:rPr lang="en-US" sz="2400" dirty="0" smtClean="0">
                <a:solidFill>
                  <a:srgbClr val="595959"/>
                </a:solidFill>
                <a:latin typeface="Lucida Sans"/>
                <a:cs typeface="Lucida Sans"/>
              </a:rPr>
              <a:t>show order information?</a:t>
            </a:r>
            <a:endParaRPr lang="en-US" sz="24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862666" y="4426723"/>
            <a:ext cx="1512000" cy="151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54863" y="4815206"/>
            <a:ext cx="720000" cy="7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743994090"/>
              </p:ext>
            </p:extLst>
          </p:nvPr>
        </p:nvGraphicFramePr>
        <p:xfrm>
          <a:off x="5191433" y="4224906"/>
          <a:ext cx="2669458" cy="183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曲线连接符 13"/>
          <p:cNvCxnSpPr/>
          <p:nvPr/>
        </p:nvCxnSpPr>
        <p:spPr>
          <a:xfrm flipV="1">
            <a:off x="2684206" y="4426723"/>
            <a:ext cx="870155" cy="7942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10800000">
            <a:off x="5442155" y="4426724"/>
            <a:ext cx="766919" cy="5877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>
            <a:off x="2684206" y="5722374"/>
            <a:ext cx="1445342" cy="54569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10800000" flipV="1">
            <a:off x="4896463" y="5535205"/>
            <a:ext cx="1710814" cy="7328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54361" y="4224906"/>
            <a:ext cx="188779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Emails like order confirmation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29548" y="6129565"/>
            <a:ext cx="76691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0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1733" y="2064884"/>
            <a:ext cx="32287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595959"/>
                </a:solidFill>
                <a:latin typeface="Lucida Sans"/>
                <a:cs typeface="Lucida Sans"/>
              </a:rPr>
              <a:t>Thank you!</a:t>
            </a:r>
          </a:p>
          <a:p>
            <a:pPr algn="ctr"/>
            <a:endParaRPr lang="en-US" sz="4400" dirty="0" smtClean="0">
              <a:solidFill>
                <a:srgbClr val="595959"/>
              </a:solidFill>
              <a:latin typeface="Lucida Sans"/>
              <a:cs typeface="Lucida Sans"/>
            </a:endParaRPr>
          </a:p>
          <a:p>
            <a:pPr algn="ctr"/>
            <a:r>
              <a:rPr lang="en-US" sz="4400" dirty="0" smtClean="0">
                <a:solidFill>
                  <a:srgbClr val="595959"/>
                </a:solidFill>
                <a:latin typeface="Lucida Sans"/>
                <a:cs typeface="Lucida Sans"/>
              </a:rPr>
              <a:t>Q &amp; A</a:t>
            </a:r>
            <a:endParaRPr lang="en-US" sz="44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255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2533" y="287867"/>
            <a:ext cx="3327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595959"/>
                </a:solidFill>
                <a:latin typeface="Lucida Sans"/>
                <a:cs typeface="Lucida Sans"/>
              </a:rPr>
              <a:t>Motivation</a:t>
            </a:r>
            <a:endParaRPr lang="en-US" sz="48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496" y="1544135"/>
            <a:ext cx="8384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Hundreds of spam mails! Who likes them?? 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But, some useful information might be hidden 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Underneath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Lucida Sans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We want to find out how and why a persons </a:t>
            </a:r>
            <a:endParaRPr lang="en-US" sz="2800" dirty="0" smtClean="0">
              <a:solidFill>
                <a:srgbClr val="595959"/>
              </a:solidFill>
              <a:latin typeface="Lucida Sans"/>
              <a:cs typeface="Lucida Sans"/>
            </a:endParaRPr>
          </a:p>
          <a:p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spam </a:t>
            </a: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patterns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3598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2533" y="287867"/>
            <a:ext cx="2939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595959"/>
                </a:solidFill>
                <a:latin typeface="Lucida Sans"/>
                <a:cs typeface="Lucida Sans"/>
              </a:rPr>
              <a:t>Audience</a:t>
            </a:r>
            <a:endParaRPr lang="en-US" sz="48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" y="206401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Anyone who wants to understand or analyze </a:t>
            </a:r>
          </a:p>
          <a:p>
            <a:pPr lvl="1"/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their spam patterns to see their interest direction</a:t>
            </a:r>
          </a:p>
        </p:txBody>
      </p:sp>
    </p:spTree>
    <p:extLst>
      <p:ext uri="{BB962C8B-B14F-4D97-AF65-F5344CB8AC3E}">
        <p14:creationId xmlns:p14="http://schemas.microsoft.com/office/powerpoint/2010/main" val="9772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391" y="287867"/>
            <a:ext cx="8705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595959"/>
                </a:solidFill>
                <a:latin typeface="Lucida Sans"/>
                <a:cs typeface="Lucida Sans"/>
              </a:rPr>
              <a:t>Questions we intend to Answer</a:t>
            </a:r>
            <a:endParaRPr lang="en-US" sz="44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799" y="1544135"/>
            <a:ext cx="81868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800" dirty="0" smtClean="0">
              <a:solidFill>
                <a:srgbClr val="595959"/>
              </a:solidFill>
              <a:latin typeface="Lucida Sans"/>
              <a:cs typeface="Lucida Sans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  If the spam has relevance to your interest 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  and spending patterns over time?</a:t>
            </a:r>
          </a:p>
          <a:p>
            <a:endParaRPr lang="en-US" sz="2800" dirty="0" smtClean="0">
              <a:solidFill>
                <a:srgbClr val="595959"/>
              </a:solidFill>
              <a:latin typeface="Lucida Sans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If your browsing/registration/shopping has </a:t>
            </a:r>
          </a:p>
          <a:p>
            <a:r>
              <a:rPr lang="en-US" sz="280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 caused your mail to increase? </a:t>
            </a:r>
          </a:p>
          <a:p>
            <a:endParaRPr lang="en-US" sz="2800" dirty="0">
              <a:solidFill>
                <a:srgbClr val="595959"/>
              </a:solidFill>
              <a:latin typeface="Lucida Sans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If someone you registered your email with 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Lucida Sans"/>
                <a:cs typeface="Lucida Sans"/>
              </a:rPr>
              <a:t>  sold your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94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487" y="1391650"/>
            <a:ext cx="7297782" cy="38840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  <a:effectLst>
            <a:outerShdw blurRad="40000" dist="762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79865" y="1433051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666666"/>
                </a:solidFill>
                <a:latin typeface="Lucida Sans"/>
                <a:cs typeface="Lucida Sans"/>
              </a:rPr>
              <a:t>SIGN IN</a:t>
            </a:r>
            <a:endParaRPr lang="en-US" sz="3200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166949" y="2000409"/>
            <a:ext cx="6949440" cy="307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55324" y="2555980"/>
            <a:ext cx="3702646" cy="520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105170" y="4362993"/>
            <a:ext cx="3352800" cy="522515"/>
          </a:xfrm>
          <a:prstGeom prst="roundRect">
            <a:avLst/>
          </a:prstGeom>
          <a:solidFill>
            <a:schemeClr val="accent5">
              <a:lumMod val="75000"/>
              <a:alpha val="87000"/>
            </a:schemeClr>
          </a:solidFill>
          <a:ln>
            <a:noFill/>
          </a:ln>
          <a:effectLst>
            <a:outerShdw blurRad="40000" dir="5400000" rotWithShape="0">
              <a:schemeClr val="bg1">
                <a:lumMod val="8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9159" y="3970685"/>
            <a:ext cx="217715" cy="217714"/>
          </a:xfrm>
          <a:prstGeom prst="rect">
            <a:avLst/>
          </a:prstGeom>
          <a:solidFill>
            <a:schemeClr val="bg1"/>
          </a:solidFill>
          <a:effectLst>
            <a:outerShdw blurRad="400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99159" y="3910265"/>
            <a:ext cx="50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95959"/>
                </a:solidFill>
                <a:latin typeface="+mj-lt"/>
              </a:rPr>
              <a:t>I’m aware my emails will be accessed and visualized.</a:t>
            </a:r>
            <a:endParaRPr lang="en-US" sz="1600" dirty="0">
              <a:solidFill>
                <a:srgbClr val="595959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1889" y="4411857"/>
            <a:ext cx="103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Lucida Sans"/>
                <a:cs typeface="Lucida Sans"/>
              </a:rPr>
              <a:t>Sign in</a:t>
            </a:r>
            <a:endParaRPr lang="en-US" sz="20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5324" y="2593840"/>
            <a:ext cx="171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FBFBF"/>
                </a:solidFill>
                <a:latin typeface="Lucida Sans"/>
                <a:cs typeface="Lucida Sans"/>
              </a:rPr>
              <a:t>Email</a:t>
            </a:r>
            <a:endParaRPr lang="en-US" sz="2400" dirty="0">
              <a:solidFill>
                <a:srgbClr val="BFBFBF"/>
              </a:solidFill>
              <a:latin typeface="Lucida Sans"/>
              <a:cs typeface="Lucida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755324" y="3297541"/>
            <a:ext cx="3702646" cy="503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55324" y="3299278"/>
            <a:ext cx="171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"/>
                <a:cs typeface="Lucida Sans"/>
              </a:rPr>
              <a:t>Password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919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487" y="1391650"/>
            <a:ext cx="7297782" cy="38840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  <a:effectLst>
            <a:outerShdw blurRad="40000" dist="762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79865" y="1433051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666666"/>
                </a:solidFill>
                <a:latin typeface="Lucida Sans"/>
                <a:cs typeface="Lucida Sans"/>
              </a:rPr>
              <a:t>SIGN IN</a:t>
            </a:r>
            <a:endParaRPr lang="en-US" sz="3200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166949" y="2000409"/>
            <a:ext cx="6949440" cy="307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55324" y="2555980"/>
            <a:ext cx="3702646" cy="520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105170" y="4362993"/>
            <a:ext cx="3352800" cy="522515"/>
          </a:xfrm>
          <a:prstGeom prst="roundRect">
            <a:avLst/>
          </a:prstGeom>
          <a:solidFill>
            <a:schemeClr val="accent5">
              <a:lumMod val="75000"/>
              <a:alpha val="87000"/>
            </a:schemeClr>
          </a:solidFill>
          <a:ln>
            <a:noFill/>
          </a:ln>
          <a:effectLst>
            <a:outerShdw blurRad="40000" dir="5400000" rotWithShape="0">
              <a:schemeClr val="bg1">
                <a:lumMod val="8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9159" y="3970685"/>
            <a:ext cx="217715" cy="217714"/>
          </a:xfrm>
          <a:prstGeom prst="rect">
            <a:avLst/>
          </a:prstGeom>
          <a:solidFill>
            <a:schemeClr val="bg1"/>
          </a:solidFill>
          <a:effectLst>
            <a:outerShdw blurRad="400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99159" y="3910265"/>
            <a:ext cx="50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95959"/>
                </a:solidFill>
                <a:latin typeface="+mj-lt"/>
              </a:rPr>
              <a:t>I’m aware my emails will be accessed and visualized.</a:t>
            </a:r>
            <a:endParaRPr lang="en-US" sz="1600" dirty="0">
              <a:solidFill>
                <a:srgbClr val="595959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1889" y="4411857"/>
            <a:ext cx="103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Lucida Sans"/>
                <a:cs typeface="Lucida Sans"/>
              </a:rPr>
              <a:t>Sign in</a:t>
            </a:r>
            <a:endParaRPr lang="en-US" sz="20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5324" y="2582861"/>
            <a:ext cx="362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junezjx@gmail.com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755324" y="3297541"/>
            <a:ext cx="3702646" cy="503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55324" y="3409628"/>
            <a:ext cx="20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Lucida Sans"/>
                <a:cs typeface="Lucida Sans"/>
              </a:rPr>
              <a:t>*************</a:t>
            </a:r>
            <a:endParaRPr lang="en-US" sz="24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315440" y="4024928"/>
            <a:ext cx="48844" cy="12329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364284" y="3910265"/>
            <a:ext cx="179095" cy="2542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6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96888" y="5247424"/>
            <a:ext cx="5684854" cy="2"/>
          </a:xfrm>
          <a:prstGeom prst="line">
            <a:avLst/>
          </a:prstGeom>
          <a:ln w="12700" cmpd="sng">
            <a:solidFill>
              <a:srgbClr val="3333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20677" y="528315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2013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05720" y="529093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4138" y="52815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2012</a:t>
            </a:r>
          </a:p>
        </p:txBody>
      </p:sp>
      <p:sp>
        <p:nvSpPr>
          <p:cNvPr id="29" name="Oval 28"/>
          <p:cNvSpPr/>
          <p:nvPr/>
        </p:nvSpPr>
        <p:spPr>
          <a:xfrm>
            <a:off x="2316869" y="3875825"/>
            <a:ext cx="1370138" cy="1371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200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82229" y="2761998"/>
            <a:ext cx="1106424" cy="1102962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120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73853" y="1476558"/>
            <a:ext cx="1300761" cy="1286788"/>
          </a:xfrm>
          <a:prstGeom prst="ellipse">
            <a:avLst/>
          </a:prstGeom>
          <a:solidFill>
            <a:srgbClr val="FF99CC">
              <a:alpha val="67843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150</a:t>
            </a:r>
          </a:p>
        </p:txBody>
      </p:sp>
      <p:sp>
        <p:nvSpPr>
          <p:cNvPr id="32" name="Oval 31"/>
          <p:cNvSpPr/>
          <p:nvPr/>
        </p:nvSpPr>
        <p:spPr>
          <a:xfrm>
            <a:off x="3726889" y="891406"/>
            <a:ext cx="2327324" cy="2351772"/>
          </a:xfrm>
          <a:prstGeom prst="ellipse">
            <a:avLst/>
          </a:prstGeom>
          <a:solidFill>
            <a:srgbClr val="99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400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68531" y="4122712"/>
            <a:ext cx="1124712" cy="11247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140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33098" y="3243178"/>
            <a:ext cx="786384" cy="787955"/>
          </a:xfrm>
          <a:prstGeom prst="ellipse">
            <a:avLst/>
          </a:prstGeom>
          <a:solidFill>
            <a:srgbClr val="FA74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75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838753" y="4011413"/>
            <a:ext cx="450434" cy="448056"/>
          </a:xfrm>
          <a:prstGeom prst="ellipse">
            <a:avLst/>
          </a:prstGeom>
          <a:solidFill>
            <a:srgbClr val="FF99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6666"/>
                </a:solidFill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8919" y="518429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66666"/>
                </a:solidFill>
                <a:latin typeface="Lucida Sans"/>
                <a:cs typeface="Lucida Sans"/>
              </a:rPr>
              <a:t>YEAR</a:t>
            </a:r>
            <a:endParaRPr lang="en-US" sz="3600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919" y="5830622"/>
            <a:ext cx="8399508" cy="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66681"/>
              </p:ext>
            </p:extLst>
          </p:nvPr>
        </p:nvGraphicFramePr>
        <p:xfrm>
          <a:off x="188920" y="6240576"/>
          <a:ext cx="8399508" cy="377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005"/>
                <a:gridCol w="1259831"/>
                <a:gridCol w="1399918"/>
                <a:gridCol w="1399918"/>
                <a:gridCol w="1399918"/>
                <a:gridCol w="1399918"/>
              </a:tblGrid>
              <a:tr h="3771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Lucida Sans"/>
                          <a:cs typeface="Lucida Sans"/>
                        </a:rPr>
                        <a:t>Categories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99FFFF"/>
                          </a:solidFill>
                          <a:latin typeface="Lucida Sans"/>
                          <a:cs typeface="Lucida Sans"/>
                        </a:rPr>
                        <a:t>Financial</a:t>
                      </a:r>
                      <a:endParaRPr lang="en-US" sz="1400" b="0" dirty="0">
                        <a:solidFill>
                          <a:srgbClr val="99FFFF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FF66"/>
                          </a:solidFill>
                          <a:latin typeface="Lucida Sans"/>
                          <a:cs typeface="Lucida Sans"/>
                        </a:rPr>
                        <a:t>General</a:t>
                      </a:r>
                      <a:endParaRPr lang="en-US" sz="1400" b="0" dirty="0">
                        <a:solidFill>
                          <a:srgbClr val="FFFF66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99CC"/>
                          </a:solidFill>
                          <a:latin typeface="Lucida Sans"/>
                          <a:cs typeface="Lucida Sans"/>
                        </a:rPr>
                        <a:t>Clothes</a:t>
                      </a:r>
                      <a:endParaRPr lang="en-US" sz="1400" b="0" dirty="0">
                        <a:solidFill>
                          <a:srgbClr val="FF99CC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99CC00"/>
                          </a:solidFill>
                          <a:latin typeface="Lucida Sans"/>
                          <a:cs typeface="Lucida Sans"/>
                        </a:rPr>
                        <a:t>Food</a:t>
                      </a:r>
                      <a:endParaRPr lang="en-US" sz="1400" b="0" dirty="0">
                        <a:solidFill>
                          <a:srgbClr val="99FF99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A7438"/>
                          </a:solidFill>
                          <a:latin typeface="Lucida Sans"/>
                          <a:cs typeface="Lucida Sans"/>
                        </a:rPr>
                        <a:t>Social</a:t>
                      </a:r>
                      <a:endParaRPr lang="en-US" sz="1400" b="0" dirty="0">
                        <a:solidFill>
                          <a:srgbClr val="FA7438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 flipV="1">
            <a:off x="3685754" y="1069540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077015" y="1069540"/>
            <a:ext cx="6121" cy="41682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975284" y="1069540"/>
            <a:ext cx="6458" cy="41778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263470" y="1069540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83137" y="1005856"/>
            <a:ext cx="1878918" cy="4231964"/>
          </a:xfrm>
          <a:prstGeom prst="rect">
            <a:avLst/>
          </a:prstGeom>
          <a:solidFill>
            <a:schemeClr val="accent5">
              <a:lumMod val="20000"/>
              <a:lumOff val="80000"/>
              <a:alpha val="8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1205" y="127837"/>
            <a:ext cx="218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6666"/>
                </a:solidFill>
                <a:latin typeface="Lucida Sans"/>
                <a:cs typeface="Lucida Sans"/>
              </a:rPr>
              <a:t>CATEGORIES</a:t>
            </a:r>
            <a:endParaRPr lang="en-US" sz="2400" b="1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40" name="Right Arrow 39"/>
          <p:cNvSpPr/>
          <p:nvPr/>
        </p:nvSpPr>
        <p:spPr>
          <a:xfrm rot="14357881">
            <a:off x="7253033" y="5188034"/>
            <a:ext cx="513210" cy="248790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07310" y="2423985"/>
            <a:ext cx="1850516" cy="1838016"/>
          </a:xfrm>
          <a:prstGeom prst="ellipse">
            <a:avLst/>
          </a:prstGeom>
          <a:solidFill>
            <a:srgbClr val="FA74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  <a:latin typeface="Lucida Sans"/>
                <a:cs typeface="Lucida Sans"/>
              </a:rPr>
              <a:t>320</a:t>
            </a:r>
            <a:endParaRPr lang="en-US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551350" y="1015439"/>
            <a:ext cx="1417320" cy="1420481"/>
          </a:xfrm>
          <a:prstGeom prst="ellipse">
            <a:avLst/>
          </a:prstGeom>
          <a:solidFill>
            <a:srgbClr val="99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190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103081" y="4204547"/>
            <a:ext cx="1029270" cy="10332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105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1510" y="5645956"/>
            <a:ext cx="2432999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Go to the monthly view.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5411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166024" y="4776217"/>
            <a:ext cx="582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Feb</a:t>
            </a:r>
          </a:p>
          <a:p>
            <a:endParaRPr lang="en-US" dirty="0" smtClean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1705" y="477408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Mar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49070" y="4776217"/>
            <a:ext cx="5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Jan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10844" y="4743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May</a:t>
            </a:r>
          </a:p>
        </p:txBody>
      </p:sp>
      <p:sp>
        <p:nvSpPr>
          <p:cNvPr id="29" name="Oval 28"/>
          <p:cNvSpPr/>
          <p:nvPr/>
        </p:nvSpPr>
        <p:spPr>
          <a:xfrm>
            <a:off x="2325492" y="3626403"/>
            <a:ext cx="1067357" cy="10698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35</a:t>
            </a:r>
            <a:endParaRPr lang="en-US" dirty="0">
              <a:solidFill>
                <a:srgbClr val="558ED5"/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670168" y="2890631"/>
            <a:ext cx="738137" cy="745446"/>
          </a:xfrm>
          <a:prstGeom prst="ellipse">
            <a:avLst/>
          </a:prstGeom>
          <a:solidFill>
            <a:srgbClr val="FA74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30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09775" y="2798670"/>
            <a:ext cx="484632" cy="484634"/>
          </a:xfrm>
          <a:prstGeom prst="ellipse">
            <a:avLst/>
          </a:prstGeom>
          <a:solidFill>
            <a:srgbClr val="99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5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57180" y="4010771"/>
            <a:ext cx="621792" cy="62364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  <a:latin typeface="Calibri"/>
              </a:rPr>
              <a:t>8</a:t>
            </a:r>
            <a:endParaRPr lang="en-US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72114" y="3283304"/>
            <a:ext cx="722028" cy="722376"/>
          </a:xfrm>
          <a:prstGeom prst="ellipse">
            <a:avLst/>
          </a:prstGeom>
          <a:solidFill>
            <a:srgbClr val="FA74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6666"/>
                </a:solidFill>
                <a:latin typeface="Lucida Sans"/>
                <a:cs typeface="Lucida Sans"/>
              </a:rPr>
              <a:t>3</a:t>
            </a:r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0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239355" y="3315827"/>
            <a:ext cx="1391880" cy="13898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60</a:t>
            </a:r>
            <a:endParaRPr lang="en-US" dirty="0">
              <a:solidFill>
                <a:srgbClr val="558ED5"/>
              </a:solidFill>
              <a:latin typeface="Calibri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907" y="3004611"/>
            <a:ext cx="1690944" cy="1691640"/>
          </a:xfrm>
          <a:prstGeom prst="ellipse">
            <a:avLst/>
          </a:prstGeom>
          <a:solidFill>
            <a:srgbClr val="FA74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240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642725" y="1595439"/>
            <a:ext cx="1417320" cy="1420481"/>
          </a:xfrm>
          <a:prstGeom prst="ellipse">
            <a:avLst/>
          </a:prstGeom>
          <a:solidFill>
            <a:srgbClr val="99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130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82" y="4632810"/>
            <a:ext cx="191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66666"/>
                </a:solidFill>
                <a:latin typeface="Lucida Sans"/>
                <a:cs typeface="Lucida Sans"/>
              </a:rPr>
              <a:t>MONTH</a:t>
            </a:r>
            <a:endParaRPr lang="en-US" sz="3600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50381" y="5279141"/>
            <a:ext cx="8438044" cy="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0381" y="5379439"/>
            <a:ext cx="156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YEAR : 2014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38778"/>
              </p:ext>
            </p:extLst>
          </p:nvPr>
        </p:nvGraphicFramePr>
        <p:xfrm>
          <a:off x="150381" y="6076059"/>
          <a:ext cx="8438045" cy="377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070"/>
                <a:gridCol w="1265611"/>
                <a:gridCol w="1406341"/>
                <a:gridCol w="1406341"/>
                <a:gridCol w="1406341"/>
                <a:gridCol w="1406341"/>
              </a:tblGrid>
              <a:tr h="3771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Lucida Sans"/>
                          <a:cs typeface="Lucida Sans"/>
                        </a:rPr>
                        <a:t>Categories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74B6DE"/>
                          </a:solidFill>
                          <a:latin typeface="Lucida Sans"/>
                          <a:cs typeface="Lucida Sans"/>
                        </a:rPr>
                        <a:t>Financial </a:t>
                      </a:r>
                      <a:endParaRPr lang="en-US" sz="1400" b="1" dirty="0">
                        <a:solidFill>
                          <a:srgbClr val="74B6DE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66"/>
                          </a:solidFill>
                          <a:latin typeface="Lucida Sans"/>
                          <a:cs typeface="Lucida Sans"/>
                        </a:rPr>
                        <a:t>General</a:t>
                      </a:r>
                      <a:endParaRPr lang="en-US" sz="1400" dirty="0">
                        <a:solidFill>
                          <a:srgbClr val="FFFF66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99CC"/>
                          </a:solidFill>
                          <a:latin typeface="Lucida Sans"/>
                          <a:cs typeface="Lucida Sans"/>
                        </a:rPr>
                        <a:t>Clothes</a:t>
                      </a:r>
                      <a:endParaRPr lang="en-US" sz="1400" dirty="0">
                        <a:solidFill>
                          <a:srgbClr val="FF99CC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99CC00"/>
                          </a:solidFill>
                          <a:latin typeface="Lucida Sans"/>
                          <a:cs typeface="Lucida Sans"/>
                        </a:rPr>
                        <a:t>Food</a:t>
                      </a:r>
                      <a:endParaRPr lang="en-US" sz="1400" dirty="0">
                        <a:solidFill>
                          <a:srgbClr val="99CC00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6633"/>
                          </a:solidFill>
                          <a:latin typeface="Lucida Sans"/>
                          <a:cs typeface="Lucida Sans"/>
                        </a:rPr>
                        <a:t>Social</a:t>
                      </a:r>
                      <a:endParaRPr lang="en-US" sz="1400" dirty="0">
                        <a:solidFill>
                          <a:srgbClr val="FF6633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2298694" y="2082312"/>
            <a:ext cx="873560" cy="869001"/>
          </a:xfrm>
          <a:prstGeom prst="ellipse">
            <a:avLst/>
          </a:prstGeom>
          <a:solidFill>
            <a:srgbClr val="99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60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5207" y="47439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Apr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77180" y="4741823"/>
            <a:ext cx="56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Jun</a:t>
            </a:r>
          </a:p>
        </p:txBody>
      </p:sp>
      <p:sp>
        <p:nvSpPr>
          <p:cNvPr id="48" name="Oval 47"/>
          <p:cNvSpPr/>
          <p:nvPr/>
        </p:nvSpPr>
        <p:spPr>
          <a:xfrm>
            <a:off x="7534527" y="3015920"/>
            <a:ext cx="484632" cy="484634"/>
          </a:xfrm>
          <a:prstGeom prst="ellipse">
            <a:avLst/>
          </a:prstGeom>
          <a:solidFill>
            <a:srgbClr val="99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5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534527" y="4175043"/>
            <a:ext cx="517980" cy="5212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6666"/>
                </a:solidFill>
                <a:latin typeface="Lucida Sans"/>
                <a:cs typeface="Lucida Sans"/>
              </a:rPr>
              <a:t>2</a:t>
            </a:r>
            <a:endParaRPr lang="en-US" dirty="0">
              <a:solidFill>
                <a:srgbClr val="558ED5"/>
              </a:solidFill>
              <a:latin typeface="Calibri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348683" y="3490327"/>
            <a:ext cx="694944" cy="694944"/>
          </a:xfrm>
          <a:prstGeom prst="ellipse">
            <a:avLst/>
          </a:prstGeom>
          <a:solidFill>
            <a:srgbClr val="FA74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6666"/>
                </a:solidFill>
                <a:latin typeface="Lucida Sans"/>
                <a:cs typeface="Lucida Sans"/>
              </a:rPr>
              <a:t>3</a:t>
            </a:r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0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392849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609307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301833" y="478063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263469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172217" y="478063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028074" y="511485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805" y="57231"/>
            <a:ext cx="218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6666"/>
                </a:solidFill>
                <a:latin typeface="Lucida Sans"/>
                <a:cs typeface="Lucida Sans"/>
              </a:rPr>
              <a:t>CATEGORIES</a:t>
            </a:r>
            <a:endParaRPr lang="en-US" sz="2400" b="1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96887" y="4695943"/>
            <a:ext cx="5764605" cy="0"/>
          </a:xfrm>
          <a:prstGeom prst="line">
            <a:avLst/>
          </a:prstGeom>
          <a:ln w="12700" cmpd="sng">
            <a:solidFill>
              <a:srgbClr val="3333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12208" y="4774089"/>
            <a:ext cx="2432999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Go to the category view.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5" name="Right Arrow 34"/>
          <p:cNvSpPr/>
          <p:nvPr/>
        </p:nvSpPr>
        <p:spPr>
          <a:xfrm rot="14357881">
            <a:off x="2858098" y="4367671"/>
            <a:ext cx="513210" cy="248790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5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6" grpId="0" animBg="1"/>
      <p:bldP spid="50" grpId="0" animBg="1"/>
      <p:bldP spid="53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96887" y="4695943"/>
            <a:ext cx="5764605" cy="0"/>
          </a:xfrm>
          <a:prstGeom prst="line">
            <a:avLst/>
          </a:prstGeom>
          <a:ln w="12700" cmpd="sng">
            <a:solidFill>
              <a:srgbClr val="3333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66024" y="4776217"/>
            <a:ext cx="582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Feb</a:t>
            </a:r>
          </a:p>
          <a:p>
            <a:endParaRPr lang="en-US" dirty="0" smtClean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1705" y="477408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Mar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49070" y="4776217"/>
            <a:ext cx="5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Jan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10844" y="4743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May</a:t>
            </a:r>
          </a:p>
        </p:txBody>
      </p:sp>
      <p:sp>
        <p:nvSpPr>
          <p:cNvPr id="29" name="Oval 28"/>
          <p:cNvSpPr/>
          <p:nvPr/>
        </p:nvSpPr>
        <p:spPr>
          <a:xfrm>
            <a:off x="2340989" y="3603149"/>
            <a:ext cx="1067357" cy="10698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05162" y="2671308"/>
            <a:ext cx="914400" cy="915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57179" y="4053279"/>
            <a:ext cx="621792" cy="6236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39259" y="3309984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208392" y="1997024"/>
            <a:ext cx="1391880" cy="13898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06781" y="1023416"/>
            <a:ext cx="1690944" cy="16916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82" y="4632810"/>
            <a:ext cx="191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66666"/>
                </a:solidFill>
                <a:latin typeface="Lucida Sans"/>
                <a:cs typeface="Lucida Sans"/>
              </a:rPr>
              <a:t>MONTH</a:t>
            </a:r>
            <a:endParaRPr lang="en-US" sz="3600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50381" y="5279141"/>
            <a:ext cx="8438044" cy="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0381" y="5379439"/>
            <a:ext cx="156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YEAR : 2014</a:t>
            </a:r>
            <a:endParaRPr lang="en-US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73708"/>
              </p:ext>
            </p:extLst>
          </p:nvPr>
        </p:nvGraphicFramePr>
        <p:xfrm>
          <a:off x="150381" y="6066291"/>
          <a:ext cx="8605312" cy="377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495"/>
                <a:gridCol w="1533468"/>
                <a:gridCol w="1703982"/>
                <a:gridCol w="1703982"/>
                <a:gridCol w="1789385"/>
              </a:tblGrid>
              <a:tr h="3771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Lucida Sans"/>
                          <a:cs typeface="Lucida Sans"/>
                        </a:rPr>
                        <a:t>Financial: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Sans"/>
                          <a:cs typeface="Lucida Sans"/>
                        </a:rPr>
                        <a:t>Chase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Lucida Sans"/>
                          <a:cs typeface="Lucida Sans"/>
                        </a:rPr>
                        <a:t>TCF</a:t>
                      </a:r>
                      <a:endParaRPr lang="en-US" sz="1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Lucida Sans"/>
                          <a:cs typeface="Lucida Sans"/>
                        </a:rPr>
                        <a:t>Capital</a:t>
                      </a:r>
                      <a:r>
                        <a:rPr lang="en-US" sz="1400" b="1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Lucida Sans"/>
                          <a:cs typeface="Lucida Sans"/>
                        </a:rPr>
                        <a:t> One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Lucida Sans"/>
                          <a:cs typeface="Lucida Sans"/>
                        </a:rPr>
                        <a:t>Discover</a:t>
                      </a:r>
                      <a:endParaRPr lang="en-US"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Lucida Sans"/>
                        <a:cs typeface="Lucida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345207" y="47439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Apr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77180" y="4741823"/>
            <a:ext cx="56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Lucida Sans"/>
                <a:cs typeface="Lucida Sans"/>
              </a:rPr>
              <a:t>Jun</a:t>
            </a:r>
          </a:p>
        </p:txBody>
      </p:sp>
      <p:sp>
        <p:nvSpPr>
          <p:cNvPr id="50" name="Oval 49"/>
          <p:cNvSpPr/>
          <p:nvPr/>
        </p:nvSpPr>
        <p:spPr>
          <a:xfrm>
            <a:off x="7439700" y="4053279"/>
            <a:ext cx="621792" cy="6236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350707" y="3365901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392849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609307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301833" y="478063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263469" y="518059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172217" y="478063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028074" y="511485"/>
            <a:ext cx="33418" cy="4177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" y="16712"/>
            <a:ext cx="3515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6666"/>
                </a:solidFill>
                <a:latin typeface="Lucida Sans"/>
                <a:cs typeface="Lucida Sans"/>
              </a:rPr>
              <a:t>CATEGORY: Financial</a:t>
            </a:r>
            <a:endParaRPr lang="en-US" sz="2400" b="1" dirty="0">
              <a:solidFill>
                <a:srgbClr val="666666"/>
              </a:solidFill>
              <a:latin typeface="Lucida Sans"/>
              <a:cs typeface="Lucida San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93333" y="3967399"/>
            <a:ext cx="692042" cy="694944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4826418" y="3344529"/>
            <a:ext cx="771097" cy="768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6773" y="3723435"/>
            <a:ext cx="548640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7478723" y="2797850"/>
            <a:ext cx="557784" cy="5544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31606" y="2187752"/>
            <a:ext cx="594360" cy="5965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42709" y="4144157"/>
            <a:ext cx="530352" cy="530352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48127" y="2696772"/>
            <a:ext cx="1038819" cy="1042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ight Arrow 34"/>
          <p:cNvSpPr/>
          <p:nvPr/>
        </p:nvSpPr>
        <p:spPr>
          <a:xfrm rot="14357881">
            <a:off x="4757573" y="4431830"/>
            <a:ext cx="513210" cy="248790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603250" y="535747"/>
            <a:ext cx="3475721" cy="2854800"/>
          </a:xfrm>
          <a:prstGeom prst="wedgeRoundRectCallout">
            <a:avLst>
              <a:gd name="adj1" fmla="val 70195"/>
              <a:gd name="adj2" fmla="val 788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rgbClr val="4F81BD">
                    <a:lumMod val="75000"/>
                  </a:srgbClr>
                </a:solidFill>
                <a:latin typeface="Calibri"/>
                <a:ea typeface="宋体"/>
              </a:rPr>
              <a:t>Date</a:t>
            </a:r>
            <a:r>
              <a:rPr lang="en-US" altLang="zh-CN" sz="1200" dirty="0">
                <a:solidFill>
                  <a:srgbClr val="4F81BD">
                    <a:lumMod val="75000"/>
                  </a:srgbClr>
                </a:solidFill>
                <a:latin typeface="Calibri"/>
                <a:ea typeface="宋体"/>
              </a:rPr>
              <a:t>:</a:t>
            </a:r>
            <a:r>
              <a:rPr lang="en-US" altLang="zh-CN" sz="12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Calibri"/>
                <a:ea typeface="宋体"/>
              </a:rPr>
              <a:t>03/08</a:t>
            </a:r>
            <a:endParaRPr lang="en-US" altLang="zh-CN" sz="1200" dirty="0">
              <a:solidFill>
                <a:prstClr val="black"/>
              </a:solidFill>
              <a:latin typeface="Calibri"/>
              <a:ea typeface="宋体"/>
            </a:endParaRPr>
          </a:p>
          <a:p>
            <a:r>
              <a:rPr lang="en-US" altLang="zh-CN" sz="1200" dirty="0">
                <a:solidFill>
                  <a:srgbClr val="4F81BD">
                    <a:lumMod val="75000"/>
                  </a:srgbClr>
                </a:solidFill>
                <a:latin typeface="Calibri"/>
                <a:ea typeface="宋体"/>
              </a:rPr>
              <a:t>Subject: </a:t>
            </a:r>
            <a:r>
              <a:rPr lang="en-US" altLang="zh-CN" sz="1200" dirty="0" smtClean="0">
                <a:solidFill>
                  <a:prstClr val="black"/>
                </a:solidFill>
                <a:latin typeface="Calibri"/>
                <a:ea typeface="宋体"/>
              </a:rPr>
              <a:t>Your Debit Card Transaction</a:t>
            </a:r>
            <a:endParaRPr lang="en-US" altLang="zh-CN" sz="1200" dirty="0">
              <a:solidFill>
                <a:prstClr val="black"/>
              </a:solidFill>
              <a:latin typeface="Calibri"/>
              <a:ea typeface="宋体"/>
            </a:endParaRPr>
          </a:p>
          <a:p>
            <a:r>
              <a:rPr lang="en-US" altLang="zh-CN" sz="1200" u="sng" dirty="0">
                <a:solidFill>
                  <a:srgbClr val="89AAD3"/>
                </a:solidFill>
                <a:latin typeface="Calibri"/>
                <a:ea typeface="宋体"/>
              </a:rPr>
              <a:t>See </a:t>
            </a:r>
            <a:r>
              <a:rPr lang="en-US" altLang="zh-CN" sz="1200" u="sng" dirty="0" smtClean="0">
                <a:solidFill>
                  <a:srgbClr val="89AAD3"/>
                </a:solidFill>
                <a:latin typeface="Calibri"/>
                <a:ea typeface="宋体"/>
              </a:rPr>
              <a:t>details</a:t>
            </a:r>
          </a:p>
          <a:p>
            <a:endParaRPr lang="en-US" altLang="zh-CN" sz="1200" u="sng" dirty="0" smtClean="0">
              <a:solidFill>
                <a:srgbClr val="89AAD3"/>
              </a:solidFill>
              <a:latin typeface="Calibri"/>
              <a:ea typeface="宋体"/>
            </a:endParaRPr>
          </a:p>
          <a:p>
            <a:r>
              <a:rPr lang="en-US" altLang="zh-CN" sz="1200" dirty="0">
                <a:solidFill>
                  <a:srgbClr val="4F81BD">
                    <a:lumMod val="75000"/>
                  </a:srgbClr>
                </a:solidFill>
                <a:latin typeface="Calibri"/>
                <a:ea typeface="宋体"/>
              </a:rPr>
              <a:t>Date:</a:t>
            </a:r>
            <a:r>
              <a:rPr lang="en-US" altLang="zh-CN" sz="12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Calibri"/>
                <a:ea typeface="宋体"/>
              </a:rPr>
              <a:t>03/14</a:t>
            </a:r>
            <a:endParaRPr lang="en-US" altLang="zh-CN" sz="1200" dirty="0">
              <a:solidFill>
                <a:prstClr val="black"/>
              </a:solidFill>
              <a:latin typeface="Calibri"/>
              <a:ea typeface="宋体"/>
            </a:endParaRPr>
          </a:p>
          <a:p>
            <a:r>
              <a:rPr lang="en-US" altLang="zh-CN" sz="1200" dirty="0">
                <a:solidFill>
                  <a:srgbClr val="4F81BD">
                    <a:lumMod val="75000"/>
                  </a:srgbClr>
                </a:solidFill>
                <a:latin typeface="Calibri"/>
                <a:ea typeface="宋体"/>
              </a:rPr>
              <a:t>Subject: </a:t>
            </a:r>
            <a:r>
              <a:rPr lang="en-US" altLang="zh-CN" sz="1200" dirty="0">
                <a:solidFill>
                  <a:prstClr val="black"/>
                </a:solidFill>
                <a:latin typeface="Calibri"/>
                <a:ea typeface="宋体"/>
              </a:rPr>
              <a:t>Chase Debit Card Overdraft Coverage - Service Change Confirmation</a:t>
            </a:r>
          </a:p>
          <a:p>
            <a:r>
              <a:rPr lang="en-US" altLang="zh-CN" sz="1200" u="sng" dirty="0">
                <a:solidFill>
                  <a:srgbClr val="89AAD3"/>
                </a:solidFill>
                <a:latin typeface="Calibri"/>
                <a:ea typeface="宋体"/>
              </a:rPr>
              <a:t>See </a:t>
            </a:r>
            <a:r>
              <a:rPr lang="en-US" altLang="zh-CN" sz="1200" u="sng" dirty="0" smtClean="0">
                <a:solidFill>
                  <a:srgbClr val="89AAD3"/>
                </a:solidFill>
                <a:latin typeface="Calibri"/>
                <a:ea typeface="宋体"/>
              </a:rPr>
              <a:t>details</a:t>
            </a:r>
          </a:p>
          <a:p>
            <a:endParaRPr lang="en-US" altLang="zh-CN" sz="1200" u="sng" dirty="0" smtClean="0">
              <a:solidFill>
                <a:srgbClr val="89AAD3"/>
              </a:solidFill>
              <a:latin typeface="Calibri"/>
              <a:ea typeface="宋体"/>
            </a:endParaRPr>
          </a:p>
          <a:p>
            <a:r>
              <a:rPr lang="en-US" altLang="zh-CN" sz="1200" dirty="0" smtClean="0">
                <a:solidFill>
                  <a:srgbClr val="4F81BD">
                    <a:lumMod val="75000"/>
                  </a:srgbClr>
                </a:solidFill>
              </a:rPr>
              <a:t>Date:</a:t>
            </a:r>
            <a:r>
              <a:rPr lang="en-US" altLang="zh-CN" sz="1200" dirty="0" smtClean="0">
                <a:solidFill>
                  <a:prstClr val="black"/>
                </a:solidFill>
              </a:rPr>
              <a:t> 03/17</a:t>
            </a:r>
          </a:p>
          <a:p>
            <a:r>
              <a:rPr lang="en-US" altLang="zh-CN" sz="1200" dirty="0" smtClean="0">
                <a:solidFill>
                  <a:srgbClr val="4F81BD">
                    <a:lumMod val="75000"/>
                  </a:srgbClr>
                </a:solidFill>
              </a:rPr>
              <a:t>Subject: </a:t>
            </a:r>
            <a:r>
              <a:rPr lang="en-US" altLang="zh-CN" sz="1200" dirty="0" smtClean="0">
                <a:solidFill>
                  <a:prstClr val="black"/>
                </a:solidFill>
              </a:rPr>
              <a:t>Wei Zhong accepted your $68.00 payment</a:t>
            </a:r>
          </a:p>
          <a:p>
            <a:r>
              <a:rPr lang="en-US" altLang="zh-CN" sz="1200" u="sng" dirty="0" smtClean="0">
                <a:solidFill>
                  <a:srgbClr val="89AAD3"/>
                </a:solidFill>
              </a:rPr>
              <a:t>See details</a:t>
            </a:r>
            <a:endParaRPr lang="en-US" altLang="zh-CN" sz="1200" u="sng" dirty="0">
              <a:solidFill>
                <a:srgbClr val="89AAD3"/>
              </a:solidFill>
              <a:latin typeface="Calibri"/>
              <a:ea typeface="宋体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47674" y="6898"/>
            <a:ext cx="3879811" cy="5887039"/>
          </a:xfrm>
          <a:prstGeom prst="rect">
            <a:avLst/>
          </a:prstGeom>
          <a:solidFill>
            <a:srgbClr val="EBF1DE"/>
          </a:solidFill>
          <a:ln w="0">
            <a:noFill/>
          </a:ln>
          <a:effectLst>
            <a:outerShdw blurRad="40000" dist="762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5563" y="20045"/>
            <a:ext cx="3690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Subject: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Chase Debit Card Overdraft Coverage - Service Change 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Confirmation​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Date: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Thu, 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Mar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14, 2014 at 10:36 AM</a:t>
            </a:r>
            <a:endParaRPr lang="en-US" sz="12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From: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Chase &lt;no-reply@alertsp.chase.com&gt; </a:t>
            </a:r>
            <a:endParaRPr lang="en-US" sz="12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To: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 junezjx@gmail.com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79" y="1023664"/>
            <a:ext cx="3690361" cy="4870273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14357881">
            <a:off x="1217573" y="2262764"/>
            <a:ext cx="513210" cy="248790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815649" y="804312"/>
            <a:ext cx="153370" cy="230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等腰三角形 58"/>
          <p:cNvSpPr/>
          <p:nvPr/>
        </p:nvSpPr>
        <p:spPr>
          <a:xfrm>
            <a:off x="3825020" y="825416"/>
            <a:ext cx="144000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等腰三角形 59"/>
          <p:cNvSpPr/>
          <p:nvPr/>
        </p:nvSpPr>
        <p:spPr>
          <a:xfrm rot="10800000">
            <a:off x="3825019" y="2967911"/>
            <a:ext cx="144000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838705" y="1035708"/>
            <a:ext cx="126000" cy="4686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3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40" grpId="0" animBg="1"/>
      <p:bldP spid="44" grpId="0" animBg="1"/>
      <p:bldP spid="48" grpId="0"/>
      <p:bldP spid="53" grpId="0" animBg="1"/>
      <p:bldP spid="58" grpId="0" animBg="1"/>
      <p:bldP spid="59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535</Words>
  <Application>Microsoft Office PowerPoint</Application>
  <PresentationFormat>On-screen Show (4:3)</PresentationFormat>
  <Paragraphs>215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Lucida Sans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Sharanya Bathey</dc:creator>
  <cp:lastModifiedBy>Liang Tao</cp:lastModifiedBy>
  <cp:revision>103</cp:revision>
  <dcterms:created xsi:type="dcterms:W3CDTF">2014-09-08T02:22:12Z</dcterms:created>
  <dcterms:modified xsi:type="dcterms:W3CDTF">2014-09-11T03:32:21Z</dcterms:modified>
</cp:coreProperties>
</file>