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2" r:id="rId2"/>
    <p:sldMasterId id="2147483684" r:id="rId3"/>
  </p:sldMasterIdLst>
  <p:notesMasterIdLst>
    <p:notesMasterId r:id="rId20"/>
  </p:notesMasterIdLst>
  <p:sldIdLst>
    <p:sldId id="266" r:id="rId4"/>
    <p:sldId id="267" r:id="rId5"/>
    <p:sldId id="268" r:id="rId6"/>
    <p:sldId id="269" r:id="rId7"/>
    <p:sldId id="256" r:id="rId8"/>
    <p:sldId id="258" r:id="rId9"/>
    <p:sldId id="259" r:id="rId10"/>
    <p:sldId id="261" r:id="rId11"/>
    <p:sldId id="274" r:id="rId12"/>
    <p:sldId id="262" r:id="rId13"/>
    <p:sldId id="263" r:id="rId14"/>
    <p:sldId id="264" r:id="rId15"/>
    <p:sldId id="265" r:id="rId16"/>
    <p:sldId id="270" r:id="rId17"/>
    <p:sldId id="273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4080"/>
    <a:srgbClr val="00CC66"/>
    <a:srgbClr val="CCFFFF"/>
    <a:srgbClr val="F2EC76"/>
    <a:srgbClr val="333333"/>
    <a:srgbClr val="99FFFF"/>
    <a:srgbClr val="99CCCC"/>
    <a:srgbClr val="99FFCC"/>
    <a:srgbClr val="CC99FF"/>
    <a:srgbClr val="99FF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97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81FBE-717A-4134-BCC3-411E18B8CA50}" type="datetimeFigureOut">
              <a:rPr lang="zh-CN" altLang="en-US" smtClean="0"/>
              <a:pPr/>
              <a:t>2014/9/24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CDA79-13B0-429B-AE3A-9CBB57E93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15836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6D95A-437E-A146-BD50-3CE727AA394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7545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6D95A-437E-A146-BD50-3CE727AA394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3162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6D95A-437E-A146-BD50-3CE727AA394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3162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6D95A-437E-A146-BD50-3CE727AA394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3162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6D95A-437E-A146-BD50-3CE727AA394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3162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6D95A-437E-A146-BD50-3CE727AA394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3162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6D95A-437E-A146-BD50-3CE727AA394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316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A5F9-60A1-514D-8BC7-3D21FCD06F6D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23BD-BAD6-DB44-8D54-0CB24E0772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3412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A5F9-60A1-514D-8BC7-3D21FCD06F6D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23BD-BAD6-DB44-8D54-0CB24E0772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42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A5F9-60A1-514D-8BC7-3D21FCD06F6D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23BD-BAD6-DB44-8D54-0CB24E0772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6085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A5F9-60A1-514D-8BC7-3D21FCD06F6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9/24/2014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23BD-BAD6-DB44-8D54-0CB24E07729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5252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A5F9-60A1-514D-8BC7-3D21FCD06F6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9/24/2014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23BD-BAD6-DB44-8D54-0CB24E07729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6209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A5F9-60A1-514D-8BC7-3D21FCD06F6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9/24/2014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23BD-BAD6-DB44-8D54-0CB24E07729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9440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A5F9-60A1-514D-8BC7-3D21FCD06F6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9/24/2014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23BD-BAD6-DB44-8D54-0CB24E07729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1781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A5F9-60A1-514D-8BC7-3D21FCD06F6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9/24/2014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23BD-BAD6-DB44-8D54-0CB24E07729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0799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A5F9-60A1-514D-8BC7-3D21FCD06F6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9/24/2014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23BD-BAD6-DB44-8D54-0CB24E07729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09431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A5F9-60A1-514D-8BC7-3D21FCD06F6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9/24/2014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23BD-BAD6-DB44-8D54-0CB24E07729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5082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A5F9-60A1-514D-8BC7-3D21FCD06F6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9/24/2014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23BD-BAD6-DB44-8D54-0CB24E07729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722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A5F9-60A1-514D-8BC7-3D21FCD06F6D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23BD-BAD6-DB44-8D54-0CB24E0772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208864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A5F9-60A1-514D-8BC7-3D21FCD06F6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9/24/2014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23BD-BAD6-DB44-8D54-0CB24E07729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04401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A5F9-60A1-514D-8BC7-3D21FCD06F6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9/24/2014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23BD-BAD6-DB44-8D54-0CB24E07729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64725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A5F9-60A1-514D-8BC7-3D21FCD06F6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9/24/2014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23BD-BAD6-DB44-8D54-0CB24E07729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77204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A5F9-60A1-514D-8BC7-3D21FCD06F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23BD-BAD6-DB44-8D54-0CB24E0772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41292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A5F9-60A1-514D-8BC7-3D21FCD06F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23BD-BAD6-DB44-8D54-0CB24E0772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08864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A5F9-60A1-514D-8BC7-3D21FCD06F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23BD-BAD6-DB44-8D54-0CB24E0772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69169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A5F9-60A1-514D-8BC7-3D21FCD06F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23BD-BAD6-DB44-8D54-0CB24E0772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80264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A5F9-60A1-514D-8BC7-3D21FCD06F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23BD-BAD6-DB44-8D54-0CB24E0772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31514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A5F9-60A1-514D-8BC7-3D21FCD06F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23BD-BAD6-DB44-8D54-0CB24E0772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83600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A5F9-60A1-514D-8BC7-3D21FCD06F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23BD-BAD6-DB44-8D54-0CB24E0772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170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A5F9-60A1-514D-8BC7-3D21FCD06F6D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23BD-BAD6-DB44-8D54-0CB24E0772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69169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A5F9-60A1-514D-8BC7-3D21FCD06F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23BD-BAD6-DB44-8D54-0CB24E0772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173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A5F9-60A1-514D-8BC7-3D21FCD06F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23BD-BAD6-DB44-8D54-0CB24E0772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223962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A5F9-60A1-514D-8BC7-3D21FCD06F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23BD-BAD6-DB44-8D54-0CB24E0772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270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A5F9-60A1-514D-8BC7-3D21FCD06F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23BD-BAD6-DB44-8D54-0CB24E0772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608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A5F9-60A1-514D-8BC7-3D21FCD06F6D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23BD-BAD6-DB44-8D54-0CB24E0772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802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A5F9-60A1-514D-8BC7-3D21FCD06F6D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23BD-BAD6-DB44-8D54-0CB24E0772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315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A5F9-60A1-514D-8BC7-3D21FCD06F6D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23BD-BAD6-DB44-8D54-0CB24E0772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1836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A5F9-60A1-514D-8BC7-3D21FCD06F6D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23BD-BAD6-DB44-8D54-0CB24E0772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4170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A5F9-60A1-514D-8BC7-3D21FCD06F6D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23BD-BAD6-DB44-8D54-0CB24E0772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17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A5F9-60A1-514D-8BC7-3D21FCD06F6D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23BD-BAD6-DB44-8D54-0CB24E0772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2239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A5F9-60A1-514D-8BC7-3D21FCD06F6D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C23BD-BAD6-DB44-8D54-0CB24E0772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327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A5F9-60A1-514D-8BC7-3D21FCD06F6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9/24/2014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C23BD-BAD6-DB44-8D54-0CB24E07729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854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A5F9-60A1-514D-8BC7-3D21FCD06F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C23BD-BAD6-DB44-8D54-0CB24E0772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327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18" Type="http://schemas.openxmlformats.org/officeDocument/2006/relationships/image" Target="../media/image18.jpeg"/><Relationship Id="rId26" Type="http://schemas.openxmlformats.org/officeDocument/2006/relationships/image" Target="../media/image26.png"/><Relationship Id="rId3" Type="http://schemas.openxmlformats.org/officeDocument/2006/relationships/image" Target="../media/image22.jpeg"/><Relationship Id="rId21" Type="http://schemas.openxmlformats.org/officeDocument/2006/relationships/image" Target="../media/image21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5" Type="http://schemas.openxmlformats.org/officeDocument/2006/relationships/image" Target="../media/image31.png"/><Relationship Id="rId2" Type="http://schemas.openxmlformats.org/officeDocument/2006/relationships/image" Target="../media/image17.jpeg"/><Relationship Id="rId16" Type="http://schemas.openxmlformats.org/officeDocument/2006/relationships/image" Target="../media/image14.jpeg"/><Relationship Id="rId20" Type="http://schemas.openxmlformats.org/officeDocument/2006/relationships/image" Target="../media/image20.jpe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6.jpeg"/><Relationship Id="rId11" Type="http://schemas.openxmlformats.org/officeDocument/2006/relationships/image" Target="../media/image9.jpeg"/><Relationship Id="rId24" Type="http://schemas.openxmlformats.org/officeDocument/2006/relationships/image" Target="../media/image25.jpeg"/><Relationship Id="rId5" Type="http://schemas.openxmlformats.org/officeDocument/2006/relationships/image" Target="../media/image4.jpeg"/><Relationship Id="rId15" Type="http://schemas.openxmlformats.org/officeDocument/2006/relationships/image" Target="../media/image13.jpeg"/><Relationship Id="rId23" Type="http://schemas.openxmlformats.org/officeDocument/2006/relationships/image" Target="../media/image24.jpeg"/><Relationship Id="rId28" Type="http://schemas.openxmlformats.org/officeDocument/2006/relationships/image" Target="../media/image28.png"/><Relationship Id="rId10" Type="http://schemas.openxmlformats.org/officeDocument/2006/relationships/image" Target="../media/image8.jpeg"/><Relationship Id="rId19" Type="http://schemas.openxmlformats.org/officeDocument/2006/relationships/image" Target="../media/image19.jpeg"/><Relationship Id="rId4" Type="http://schemas.openxmlformats.org/officeDocument/2006/relationships/image" Target="../media/image3.jpeg"/><Relationship Id="rId9" Type="http://schemas.openxmlformats.org/officeDocument/2006/relationships/image" Target="../media/image7.jpeg"/><Relationship Id="rId14" Type="http://schemas.openxmlformats.org/officeDocument/2006/relationships/image" Target="../media/image12.jpeg"/><Relationship Id="rId22" Type="http://schemas.openxmlformats.org/officeDocument/2006/relationships/image" Target="../media/image23.jpeg"/><Relationship Id="rId27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18" Type="http://schemas.openxmlformats.org/officeDocument/2006/relationships/image" Target="../media/image19.jpeg"/><Relationship Id="rId26" Type="http://schemas.openxmlformats.org/officeDocument/2006/relationships/image" Target="../media/image26.png"/><Relationship Id="rId3" Type="http://schemas.openxmlformats.org/officeDocument/2006/relationships/image" Target="../media/image3.jpeg"/><Relationship Id="rId21" Type="http://schemas.openxmlformats.org/officeDocument/2006/relationships/image" Target="../media/image22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8.jpeg"/><Relationship Id="rId25" Type="http://schemas.openxmlformats.org/officeDocument/2006/relationships/image" Target="../media/image28.png"/><Relationship Id="rId2" Type="http://schemas.openxmlformats.org/officeDocument/2006/relationships/image" Target="../media/image17.jpeg"/><Relationship Id="rId16" Type="http://schemas.openxmlformats.org/officeDocument/2006/relationships/image" Target="../media/image14.jpeg"/><Relationship Id="rId20" Type="http://schemas.openxmlformats.org/officeDocument/2006/relationships/image" Target="../media/image21.jpe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24" Type="http://schemas.openxmlformats.org/officeDocument/2006/relationships/image" Target="../media/image31.png"/><Relationship Id="rId5" Type="http://schemas.openxmlformats.org/officeDocument/2006/relationships/image" Target="../media/image33.png"/><Relationship Id="rId15" Type="http://schemas.openxmlformats.org/officeDocument/2006/relationships/image" Target="../media/image13.jpeg"/><Relationship Id="rId23" Type="http://schemas.openxmlformats.org/officeDocument/2006/relationships/image" Target="../media/image24.jpeg"/><Relationship Id="rId28" Type="http://schemas.openxmlformats.org/officeDocument/2006/relationships/image" Target="../media/image29.png"/><Relationship Id="rId10" Type="http://schemas.openxmlformats.org/officeDocument/2006/relationships/image" Target="../media/image8.jpeg"/><Relationship Id="rId19" Type="http://schemas.openxmlformats.org/officeDocument/2006/relationships/image" Target="../media/image20.jpeg"/><Relationship Id="rId4" Type="http://schemas.openxmlformats.org/officeDocument/2006/relationships/image" Target="../media/image16.jpeg"/><Relationship Id="rId9" Type="http://schemas.openxmlformats.org/officeDocument/2006/relationships/image" Target="../media/image7.jpeg"/><Relationship Id="rId14" Type="http://schemas.openxmlformats.org/officeDocument/2006/relationships/image" Target="../media/image12.jpeg"/><Relationship Id="rId22" Type="http://schemas.openxmlformats.org/officeDocument/2006/relationships/image" Target="../media/image23.jpeg"/><Relationship Id="rId27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18" Type="http://schemas.openxmlformats.org/officeDocument/2006/relationships/image" Target="../media/image18.jpeg"/><Relationship Id="rId26" Type="http://schemas.openxmlformats.org/officeDocument/2006/relationships/image" Target="../media/image28.png"/><Relationship Id="rId3" Type="http://schemas.openxmlformats.org/officeDocument/2006/relationships/image" Target="../media/image22.jpeg"/><Relationship Id="rId21" Type="http://schemas.openxmlformats.org/officeDocument/2006/relationships/image" Target="../media/image21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5" Type="http://schemas.openxmlformats.org/officeDocument/2006/relationships/image" Target="../media/image31.png"/><Relationship Id="rId2" Type="http://schemas.openxmlformats.org/officeDocument/2006/relationships/image" Target="../media/image17.jpeg"/><Relationship Id="rId16" Type="http://schemas.openxmlformats.org/officeDocument/2006/relationships/image" Target="../media/image14.jpeg"/><Relationship Id="rId20" Type="http://schemas.openxmlformats.org/officeDocument/2006/relationships/image" Target="../media/image20.jpe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6.jpeg"/><Relationship Id="rId11" Type="http://schemas.openxmlformats.org/officeDocument/2006/relationships/image" Target="../media/image9.jpeg"/><Relationship Id="rId24" Type="http://schemas.openxmlformats.org/officeDocument/2006/relationships/image" Target="../media/image25.jpeg"/><Relationship Id="rId5" Type="http://schemas.openxmlformats.org/officeDocument/2006/relationships/image" Target="../media/image4.jpeg"/><Relationship Id="rId15" Type="http://schemas.openxmlformats.org/officeDocument/2006/relationships/image" Target="../media/image13.jpeg"/><Relationship Id="rId23" Type="http://schemas.openxmlformats.org/officeDocument/2006/relationships/image" Target="../media/image24.jpeg"/><Relationship Id="rId28" Type="http://schemas.openxmlformats.org/officeDocument/2006/relationships/image" Target="../media/image27.png"/><Relationship Id="rId10" Type="http://schemas.openxmlformats.org/officeDocument/2006/relationships/image" Target="../media/image8.jpeg"/><Relationship Id="rId19" Type="http://schemas.openxmlformats.org/officeDocument/2006/relationships/image" Target="../media/image19.jpeg"/><Relationship Id="rId4" Type="http://schemas.openxmlformats.org/officeDocument/2006/relationships/image" Target="../media/image3.jpeg"/><Relationship Id="rId9" Type="http://schemas.openxmlformats.org/officeDocument/2006/relationships/image" Target="../media/image7.jpeg"/><Relationship Id="rId14" Type="http://schemas.openxmlformats.org/officeDocument/2006/relationships/image" Target="../media/image12.jpeg"/><Relationship Id="rId22" Type="http://schemas.openxmlformats.org/officeDocument/2006/relationships/image" Target="../media/image23.jpeg"/><Relationship Id="rId27" Type="http://schemas.openxmlformats.org/officeDocument/2006/relationships/image" Target="../media/image26.png"/><Relationship Id="rId30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jpeg"/><Relationship Id="rId18" Type="http://schemas.openxmlformats.org/officeDocument/2006/relationships/image" Target="../media/image20.jpeg"/><Relationship Id="rId26" Type="http://schemas.openxmlformats.org/officeDocument/2006/relationships/image" Target="../media/image29.png"/><Relationship Id="rId3" Type="http://schemas.openxmlformats.org/officeDocument/2006/relationships/image" Target="../media/image4.jpeg"/><Relationship Id="rId21" Type="http://schemas.openxmlformats.org/officeDocument/2006/relationships/image" Target="../media/image23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17" Type="http://schemas.openxmlformats.org/officeDocument/2006/relationships/image" Target="../media/image19.jpeg"/><Relationship Id="rId25" Type="http://schemas.openxmlformats.org/officeDocument/2006/relationships/image" Target="../media/image27.png"/><Relationship Id="rId2" Type="http://schemas.openxmlformats.org/officeDocument/2006/relationships/image" Target="../media/image3.jpeg"/><Relationship Id="rId16" Type="http://schemas.openxmlformats.org/officeDocument/2006/relationships/image" Target="../media/image18.jpeg"/><Relationship Id="rId20" Type="http://schemas.openxmlformats.org/officeDocument/2006/relationships/image" Target="../media/image22.jpe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24" Type="http://schemas.openxmlformats.org/officeDocument/2006/relationships/image" Target="../media/image26.png"/><Relationship Id="rId5" Type="http://schemas.openxmlformats.org/officeDocument/2006/relationships/image" Target="../media/image6.jpeg"/><Relationship Id="rId15" Type="http://schemas.openxmlformats.org/officeDocument/2006/relationships/image" Target="../media/image17.jpeg"/><Relationship Id="rId23" Type="http://schemas.openxmlformats.org/officeDocument/2006/relationships/image" Target="../media/image31.png"/><Relationship Id="rId10" Type="http://schemas.openxmlformats.org/officeDocument/2006/relationships/image" Target="../media/image11.jpeg"/><Relationship Id="rId19" Type="http://schemas.openxmlformats.org/officeDocument/2006/relationships/image" Target="../media/image2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Relationship Id="rId14" Type="http://schemas.openxmlformats.org/officeDocument/2006/relationships/image" Target="../media/image16.jpeg"/><Relationship Id="rId22" Type="http://schemas.openxmlformats.org/officeDocument/2006/relationships/image" Target="../media/image24.jpeg"/><Relationship Id="rId27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jpeg"/><Relationship Id="rId18" Type="http://schemas.openxmlformats.org/officeDocument/2006/relationships/image" Target="../media/image19.jpeg"/><Relationship Id="rId26" Type="http://schemas.openxmlformats.org/officeDocument/2006/relationships/image" Target="../media/image27.png"/><Relationship Id="rId3" Type="http://schemas.openxmlformats.org/officeDocument/2006/relationships/image" Target="../media/image4.jpeg"/><Relationship Id="rId21" Type="http://schemas.openxmlformats.org/officeDocument/2006/relationships/image" Target="../media/image22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17" Type="http://schemas.openxmlformats.org/officeDocument/2006/relationships/image" Target="../media/image18.jpeg"/><Relationship Id="rId25" Type="http://schemas.openxmlformats.org/officeDocument/2006/relationships/image" Target="../media/image26.png"/><Relationship Id="rId2" Type="http://schemas.openxmlformats.org/officeDocument/2006/relationships/image" Target="../media/image3.jpeg"/><Relationship Id="rId16" Type="http://schemas.openxmlformats.org/officeDocument/2006/relationships/image" Target="../media/image17.jpeg"/><Relationship Id="rId20" Type="http://schemas.openxmlformats.org/officeDocument/2006/relationships/image" Target="../media/image21.jpe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24" Type="http://schemas.openxmlformats.org/officeDocument/2006/relationships/image" Target="../media/image25.jpeg"/><Relationship Id="rId5" Type="http://schemas.openxmlformats.org/officeDocument/2006/relationships/image" Target="../media/image6.jpeg"/><Relationship Id="rId15" Type="http://schemas.openxmlformats.org/officeDocument/2006/relationships/image" Target="../media/image16.jpeg"/><Relationship Id="rId23" Type="http://schemas.openxmlformats.org/officeDocument/2006/relationships/image" Target="../media/image24.jpeg"/><Relationship Id="rId28" Type="http://schemas.openxmlformats.org/officeDocument/2006/relationships/image" Target="../media/image29.png"/><Relationship Id="rId10" Type="http://schemas.openxmlformats.org/officeDocument/2006/relationships/image" Target="../media/image11.jpeg"/><Relationship Id="rId19" Type="http://schemas.openxmlformats.org/officeDocument/2006/relationships/image" Target="../media/image20.jpeg"/><Relationship Id="rId31" Type="http://schemas.openxmlformats.org/officeDocument/2006/relationships/image" Target="../media/image32.png"/><Relationship Id="rId4" Type="http://schemas.openxmlformats.org/officeDocument/2006/relationships/image" Target="../media/image5.jpeg"/><Relationship Id="rId9" Type="http://schemas.openxmlformats.org/officeDocument/2006/relationships/image" Target="../media/image10.jpeg"/><Relationship Id="rId14" Type="http://schemas.openxmlformats.org/officeDocument/2006/relationships/image" Target="../media/image15.jpeg"/><Relationship Id="rId22" Type="http://schemas.openxmlformats.org/officeDocument/2006/relationships/image" Target="../media/image23.jpe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jpeg"/><Relationship Id="rId18" Type="http://schemas.openxmlformats.org/officeDocument/2006/relationships/image" Target="../media/image19.jpeg"/><Relationship Id="rId26" Type="http://schemas.openxmlformats.org/officeDocument/2006/relationships/image" Target="../media/image27.png"/><Relationship Id="rId3" Type="http://schemas.openxmlformats.org/officeDocument/2006/relationships/image" Target="../media/image4.jpeg"/><Relationship Id="rId21" Type="http://schemas.openxmlformats.org/officeDocument/2006/relationships/image" Target="../media/image22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17" Type="http://schemas.openxmlformats.org/officeDocument/2006/relationships/image" Target="../media/image18.jpeg"/><Relationship Id="rId25" Type="http://schemas.openxmlformats.org/officeDocument/2006/relationships/image" Target="../media/image26.png"/><Relationship Id="rId2" Type="http://schemas.openxmlformats.org/officeDocument/2006/relationships/image" Target="../media/image3.jpeg"/><Relationship Id="rId16" Type="http://schemas.openxmlformats.org/officeDocument/2006/relationships/image" Target="../media/image17.jpeg"/><Relationship Id="rId20" Type="http://schemas.openxmlformats.org/officeDocument/2006/relationships/image" Target="../media/image21.jpe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24" Type="http://schemas.openxmlformats.org/officeDocument/2006/relationships/image" Target="../media/image25.jpeg"/><Relationship Id="rId5" Type="http://schemas.openxmlformats.org/officeDocument/2006/relationships/image" Target="../media/image6.jpeg"/><Relationship Id="rId15" Type="http://schemas.openxmlformats.org/officeDocument/2006/relationships/image" Target="../media/image16.jpeg"/><Relationship Id="rId23" Type="http://schemas.openxmlformats.org/officeDocument/2006/relationships/image" Target="../media/image24.jpeg"/><Relationship Id="rId28" Type="http://schemas.openxmlformats.org/officeDocument/2006/relationships/image" Target="../media/image29.png"/><Relationship Id="rId10" Type="http://schemas.openxmlformats.org/officeDocument/2006/relationships/image" Target="../media/image11.jpeg"/><Relationship Id="rId19" Type="http://schemas.openxmlformats.org/officeDocument/2006/relationships/image" Target="../media/image20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Relationship Id="rId14" Type="http://schemas.openxmlformats.org/officeDocument/2006/relationships/image" Target="../media/image15.jpeg"/><Relationship Id="rId22" Type="http://schemas.openxmlformats.org/officeDocument/2006/relationships/image" Target="../media/image23.jpeg"/><Relationship Id="rId27" Type="http://schemas.openxmlformats.org/officeDocument/2006/relationships/image" Target="../media/image28.png"/><Relationship Id="rId30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3300" y="1967023"/>
            <a:ext cx="7697428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Facebook Group Communication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37208" y="4990999"/>
            <a:ext cx="46696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Lucida Sans"/>
              </a:rPr>
              <a:t>Jereme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Lucida Sans"/>
              </a:rPr>
              <a:t> Lamps,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Lucida Sans"/>
              </a:rPr>
              <a:t>Jingxian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Lucida Sans"/>
              </a:rPr>
              <a:t> Zhang, </a:t>
            </a:r>
          </a:p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Lucida Sans"/>
              </a:rPr>
              <a:t>Liang Tao, Sharanya Bathey </a:t>
            </a:r>
          </a:p>
        </p:txBody>
      </p:sp>
    </p:spTree>
    <p:extLst>
      <p:ext uri="{BB962C8B-B14F-4D97-AF65-F5344CB8AC3E}">
        <p14:creationId xmlns="" xmlns:p14="http://schemas.microsoft.com/office/powerpoint/2010/main" val="407746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4111494" y="1780030"/>
            <a:ext cx="29497" cy="480844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488149" y="2996251"/>
            <a:ext cx="1746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reviews, assignments 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781729" y="2996251"/>
            <a:ext cx="666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7283729" y="2996251"/>
            <a:ext cx="900000" cy="360000"/>
          </a:xfrm>
          <a:prstGeom prst="rect">
            <a:avLst/>
          </a:prstGeom>
          <a:solidFill>
            <a:srgbClr val="F2EC7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5159729" y="4855051"/>
            <a:ext cx="2124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assignment, similar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763729" y="4855051"/>
            <a:ext cx="342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7346729" y="4855051"/>
            <a:ext cx="540000" cy="360000"/>
          </a:xfrm>
          <a:prstGeom prst="rect">
            <a:avLst/>
          </a:prstGeom>
          <a:solidFill>
            <a:srgbClr val="F2EC7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5906729" y="1744028"/>
            <a:ext cx="1026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fun, link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763729" y="1744028"/>
            <a:ext cx="10872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6986729" y="1744028"/>
            <a:ext cx="1080000" cy="360000"/>
          </a:xfrm>
          <a:prstGeom prst="rect">
            <a:avLst/>
          </a:prstGeom>
          <a:solidFill>
            <a:srgbClr val="F2EC7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5276729" y="3644251"/>
            <a:ext cx="5148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link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781729" y="3644251"/>
            <a:ext cx="4572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5843729" y="3625051"/>
            <a:ext cx="468000" cy="360000"/>
          </a:xfrm>
          <a:prstGeom prst="rect">
            <a:avLst/>
          </a:prstGeom>
          <a:solidFill>
            <a:srgbClr val="F2EC7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4970729" y="5518436"/>
            <a:ext cx="1728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office hour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770729" y="5518436"/>
            <a:ext cx="900000" cy="360000"/>
          </a:xfrm>
          <a:prstGeom prst="rect">
            <a:avLst/>
          </a:prstGeom>
          <a:solidFill>
            <a:srgbClr val="F2EC7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5706165" y="2384251"/>
            <a:ext cx="2286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thanks, presented, project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4763729" y="2384251"/>
            <a:ext cx="90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8066729" y="2365051"/>
            <a:ext cx="360000" cy="379200"/>
          </a:xfrm>
          <a:prstGeom prst="rect">
            <a:avLst/>
          </a:prstGeom>
          <a:solidFill>
            <a:srgbClr val="F2EC7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5238929" y="4276651"/>
            <a:ext cx="684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link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781729" y="4276651"/>
            <a:ext cx="396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Oval 19"/>
          <p:cNvSpPr/>
          <p:nvPr/>
        </p:nvSpPr>
        <p:spPr>
          <a:xfrm>
            <a:off x="4229031" y="2996251"/>
            <a:ext cx="432000" cy="432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1905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10" name="Oval 19"/>
          <p:cNvSpPr/>
          <p:nvPr/>
        </p:nvSpPr>
        <p:spPr>
          <a:xfrm>
            <a:off x="4229031" y="4855051"/>
            <a:ext cx="432000" cy="432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905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11" name="Oval 19"/>
          <p:cNvSpPr/>
          <p:nvPr/>
        </p:nvSpPr>
        <p:spPr>
          <a:xfrm>
            <a:off x="4229031" y="1708028"/>
            <a:ext cx="432000" cy="432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1905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12" name="Oval 19"/>
          <p:cNvSpPr/>
          <p:nvPr/>
        </p:nvSpPr>
        <p:spPr>
          <a:xfrm>
            <a:off x="4229031" y="3608251"/>
            <a:ext cx="432000" cy="432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1905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13" name="Oval 19"/>
          <p:cNvSpPr/>
          <p:nvPr/>
        </p:nvSpPr>
        <p:spPr>
          <a:xfrm>
            <a:off x="4217468" y="5450251"/>
            <a:ext cx="432000" cy="432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 w="1905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14" name="Oval 19"/>
          <p:cNvSpPr/>
          <p:nvPr/>
        </p:nvSpPr>
        <p:spPr>
          <a:xfrm>
            <a:off x="4229031" y="2348251"/>
            <a:ext cx="432000" cy="432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 w="1905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15" name="Oval 19"/>
          <p:cNvSpPr/>
          <p:nvPr/>
        </p:nvSpPr>
        <p:spPr>
          <a:xfrm>
            <a:off x="4229031" y="4220251"/>
            <a:ext cx="432000" cy="432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 w="1905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8679545" y="1780030"/>
            <a:ext cx="246743" cy="476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8706686" y="2096251"/>
            <a:ext cx="190800" cy="100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等腰三角形 126"/>
          <p:cNvSpPr/>
          <p:nvPr/>
        </p:nvSpPr>
        <p:spPr>
          <a:xfrm>
            <a:off x="8706686" y="1780028"/>
            <a:ext cx="190800" cy="14400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等腰三角形 127"/>
          <p:cNvSpPr/>
          <p:nvPr/>
        </p:nvSpPr>
        <p:spPr>
          <a:xfrm rot="10636762">
            <a:off x="8714081" y="6392629"/>
            <a:ext cx="189682" cy="14400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4739900" y="5502836"/>
            <a:ext cx="180000" cy="375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圆角矩形 94"/>
          <p:cNvSpPr/>
          <p:nvPr/>
        </p:nvSpPr>
        <p:spPr>
          <a:xfrm>
            <a:off x="4151730" y="2312251"/>
            <a:ext cx="4359871" cy="486000"/>
          </a:xfrm>
          <a:prstGeom prst="round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Right Arrow 14"/>
          <p:cNvSpPr/>
          <p:nvPr/>
        </p:nvSpPr>
        <p:spPr>
          <a:xfrm rot="14357881">
            <a:off x="6563844" y="2655856"/>
            <a:ext cx="513210" cy="248790"/>
          </a:xfrm>
          <a:prstGeom prst="rightArrow">
            <a:avLst>
              <a:gd name="adj1" fmla="val 32925"/>
              <a:gd name="adj2" fmla="val 151290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40106" y="924085"/>
            <a:ext cx="2079599" cy="461665"/>
          </a:xfrm>
          <a:prstGeom prst="rect">
            <a:avLst/>
          </a:prstGeom>
          <a:solidFill>
            <a:srgbClr val="CCFFFF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mic Sans MS" pitchFamily="66" charset="0"/>
              </a:rPr>
              <a:t>CS 467 FA14</a:t>
            </a:r>
            <a:endParaRPr lang="zh-CN" altLang="en-US" sz="2400" dirty="0">
              <a:latin typeface="Comic Sans MS" pitchFamily="66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29906" y="254236"/>
            <a:ext cx="2032799" cy="553998"/>
          </a:xfrm>
          <a:prstGeom prst="rect">
            <a:avLst/>
          </a:prstGeom>
          <a:solidFill>
            <a:srgbClr val="CCFFFF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latin typeface="Comic Sans MS" pitchFamily="66" charset="0"/>
              </a:rPr>
              <a:t>Education</a:t>
            </a:r>
            <a:endParaRPr lang="zh-CN" altLang="en-US" sz="3000" dirty="0">
              <a:latin typeface="Comic Sans MS" pitchFamily="66" charset="0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329904" y="2096251"/>
            <a:ext cx="1008000" cy="100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06" name="Oval 19"/>
          <p:cNvSpPr/>
          <p:nvPr/>
        </p:nvSpPr>
        <p:spPr>
          <a:xfrm>
            <a:off x="1467685" y="2600251"/>
            <a:ext cx="720000" cy="720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18" name="Oval 19"/>
          <p:cNvSpPr/>
          <p:nvPr/>
        </p:nvSpPr>
        <p:spPr>
          <a:xfrm>
            <a:off x="1842673" y="5351927"/>
            <a:ext cx="432000" cy="43200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 w="28575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19" name="Oval 19"/>
          <p:cNvSpPr/>
          <p:nvPr/>
        </p:nvSpPr>
        <p:spPr>
          <a:xfrm>
            <a:off x="1614861" y="3729020"/>
            <a:ext cx="720000" cy="720000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20" name="Oval 19"/>
          <p:cNvSpPr/>
          <p:nvPr/>
        </p:nvSpPr>
        <p:spPr>
          <a:xfrm>
            <a:off x="922704" y="3299608"/>
            <a:ext cx="720000" cy="720000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21" name="Oval 19"/>
          <p:cNvSpPr/>
          <p:nvPr/>
        </p:nvSpPr>
        <p:spPr>
          <a:xfrm>
            <a:off x="2334861" y="4112251"/>
            <a:ext cx="720000" cy="720000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22" name="Oval 19"/>
          <p:cNvSpPr/>
          <p:nvPr/>
        </p:nvSpPr>
        <p:spPr>
          <a:xfrm>
            <a:off x="2246304" y="2985801"/>
            <a:ext cx="828000" cy="828000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23" name="Oval 19"/>
          <p:cNvSpPr/>
          <p:nvPr/>
        </p:nvSpPr>
        <p:spPr>
          <a:xfrm>
            <a:off x="2362705" y="5605051"/>
            <a:ext cx="432000" cy="432000"/>
          </a:xfrm>
          <a:prstGeom prst="ellipse">
            <a:avLst/>
          </a:prstGeom>
          <a:blipFill>
            <a:blip r:embed="rId12"/>
            <a:stretch>
              <a:fillRect/>
            </a:stretch>
          </a:blipFill>
          <a:ln w="28575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24" name="Oval 19"/>
          <p:cNvSpPr/>
          <p:nvPr/>
        </p:nvSpPr>
        <p:spPr>
          <a:xfrm>
            <a:off x="1121904" y="5614723"/>
            <a:ext cx="432000" cy="432000"/>
          </a:xfrm>
          <a:prstGeom prst="ellipse">
            <a:avLst/>
          </a:prstGeom>
          <a:blipFill>
            <a:blip r:embed="rId13"/>
            <a:stretch>
              <a:fillRect/>
            </a:stretch>
          </a:blipFill>
          <a:ln w="28575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25" name="Oval 19"/>
          <p:cNvSpPr/>
          <p:nvPr/>
        </p:nvSpPr>
        <p:spPr>
          <a:xfrm>
            <a:off x="436665" y="4616251"/>
            <a:ext cx="432000" cy="432000"/>
          </a:xfrm>
          <a:prstGeom prst="ellipse">
            <a:avLst/>
          </a:prstGeom>
          <a:blipFill>
            <a:blip r:embed="rId14"/>
            <a:stretch>
              <a:fillRect/>
            </a:stretch>
          </a:blipFill>
          <a:ln w="28575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26" name="Oval 19"/>
          <p:cNvSpPr/>
          <p:nvPr/>
        </p:nvSpPr>
        <p:spPr>
          <a:xfrm>
            <a:off x="2606304" y="5074196"/>
            <a:ext cx="432000" cy="432000"/>
          </a:xfrm>
          <a:prstGeom prst="ellipse">
            <a:avLst/>
          </a:prstGeom>
          <a:blipFill>
            <a:blip r:embed="rId15"/>
            <a:stretch>
              <a:fillRect/>
            </a:stretch>
          </a:blipFill>
          <a:ln w="28575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29" name="Oval 19"/>
          <p:cNvSpPr/>
          <p:nvPr/>
        </p:nvSpPr>
        <p:spPr>
          <a:xfrm>
            <a:off x="661022" y="5196660"/>
            <a:ext cx="432000" cy="432000"/>
          </a:xfrm>
          <a:prstGeom prst="ellipse">
            <a:avLst/>
          </a:prstGeom>
          <a:blipFill>
            <a:blip r:embed="rId16"/>
            <a:stretch>
              <a:fillRect/>
            </a:stretch>
          </a:blipFill>
          <a:ln w="28575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31" name="Oval 19"/>
          <p:cNvSpPr/>
          <p:nvPr/>
        </p:nvSpPr>
        <p:spPr>
          <a:xfrm>
            <a:off x="1841904" y="5956208"/>
            <a:ext cx="432000" cy="432000"/>
          </a:xfrm>
          <a:prstGeom prst="ellipse">
            <a:avLst/>
          </a:prstGeom>
          <a:blipFill>
            <a:blip r:embed="rId17"/>
            <a:stretch>
              <a:fillRect/>
            </a:stretch>
          </a:blipFill>
          <a:ln w="28575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32" name="Oval 19"/>
          <p:cNvSpPr/>
          <p:nvPr/>
        </p:nvSpPr>
        <p:spPr>
          <a:xfrm>
            <a:off x="1922304" y="1538251"/>
            <a:ext cx="1152000" cy="1152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33" name="Oval 19"/>
          <p:cNvSpPr/>
          <p:nvPr/>
        </p:nvSpPr>
        <p:spPr>
          <a:xfrm>
            <a:off x="3021504" y="2419051"/>
            <a:ext cx="972000" cy="972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34" name="Oval 19"/>
          <p:cNvSpPr/>
          <p:nvPr/>
        </p:nvSpPr>
        <p:spPr>
          <a:xfrm>
            <a:off x="3146129" y="4407904"/>
            <a:ext cx="576000" cy="576000"/>
          </a:xfrm>
          <a:prstGeom prst="ellipse">
            <a:avLst/>
          </a:prstGeom>
          <a:blipFill>
            <a:blip r:embed="rId18"/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35" name="Oval 19"/>
          <p:cNvSpPr/>
          <p:nvPr/>
        </p:nvSpPr>
        <p:spPr>
          <a:xfrm>
            <a:off x="1841904" y="4695904"/>
            <a:ext cx="576000" cy="576000"/>
          </a:xfrm>
          <a:prstGeom prst="ellipse">
            <a:avLst/>
          </a:prstGeom>
          <a:blipFill>
            <a:blip r:embed="rId19"/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36" name="Oval 19"/>
          <p:cNvSpPr/>
          <p:nvPr/>
        </p:nvSpPr>
        <p:spPr>
          <a:xfrm>
            <a:off x="3192278" y="3589051"/>
            <a:ext cx="576000" cy="576000"/>
          </a:xfrm>
          <a:prstGeom prst="ellipse">
            <a:avLst/>
          </a:prstGeom>
          <a:blipFill>
            <a:blip r:embed="rId20"/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37" name="Oval 19"/>
          <p:cNvSpPr/>
          <p:nvPr/>
        </p:nvSpPr>
        <p:spPr>
          <a:xfrm>
            <a:off x="977904" y="4089020"/>
            <a:ext cx="576000" cy="576000"/>
          </a:xfrm>
          <a:prstGeom prst="ellipse">
            <a:avLst/>
          </a:prstGeom>
          <a:blipFill>
            <a:blip r:embed="rId21"/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38" name="Oval 19"/>
          <p:cNvSpPr/>
          <p:nvPr/>
        </p:nvSpPr>
        <p:spPr>
          <a:xfrm>
            <a:off x="401904" y="3801020"/>
            <a:ext cx="576000" cy="576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39" name="Oval 19"/>
          <p:cNvSpPr/>
          <p:nvPr/>
        </p:nvSpPr>
        <p:spPr>
          <a:xfrm>
            <a:off x="1019904" y="4775927"/>
            <a:ext cx="720000" cy="720000"/>
          </a:xfrm>
          <a:prstGeom prst="ellipse">
            <a:avLst/>
          </a:prstGeom>
          <a:blipFill>
            <a:blip r:embed="rId22"/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40" name="Oval 19"/>
          <p:cNvSpPr/>
          <p:nvPr/>
        </p:nvSpPr>
        <p:spPr>
          <a:xfrm>
            <a:off x="3306743" y="5135927"/>
            <a:ext cx="432000" cy="432000"/>
          </a:xfrm>
          <a:prstGeom prst="ellipse">
            <a:avLst/>
          </a:prstGeom>
          <a:blipFill>
            <a:blip r:embed="rId23"/>
            <a:stretch>
              <a:fillRect/>
            </a:stretch>
          </a:blipFill>
          <a:ln w="28575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41" name="Oval 19"/>
          <p:cNvSpPr/>
          <p:nvPr/>
        </p:nvSpPr>
        <p:spPr>
          <a:xfrm>
            <a:off x="2962461" y="5552948"/>
            <a:ext cx="432000" cy="432000"/>
          </a:xfrm>
          <a:prstGeom prst="ellipse">
            <a:avLst/>
          </a:prstGeom>
          <a:blipFill>
            <a:blip r:embed="rId24"/>
            <a:stretch>
              <a:fillRect/>
            </a:stretch>
          </a:blipFill>
          <a:ln w="28575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pic>
        <p:nvPicPr>
          <p:cNvPr id="142" name="Picture 3" descr="C:\Users\sony\Desktop\pics_fb\crown.png"/>
          <p:cNvPicPr>
            <a:picLocks noChangeAspect="1" noChangeArrowheads="1"/>
          </p:cNvPicPr>
          <p:nvPr/>
        </p:nvPicPr>
        <p:blipFill>
          <a:blip r:embed="rId25"/>
          <a:srcRect/>
          <a:stretch>
            <a:fillRect/>
          </a:stretch>
        </p:blipFill>
        <p:spPr bwMode="auto">
          <a:xfrm rot="20140068">
            <a:off x="325878" y="1818718"/>
            <a:ext cx="561460" cy="414264"/>
          </a:xfrm>
          <a:prstGeom prst="rect">
            <a:avLst/>
          </a:prstGeom>
          <a:noFill/>
        </p:spPr>
      </p:pic>
      <p:sp>
        <p:nvSpPr>
          <p:cNvPr id="107" name="矩形 106"/>
          <p:cNvSpPr/>
          <p:nvPr/>
        </p:nvSpPr>
        <p:spPr>
          <a:xfrm>
            <a:off x="3627297" y="860171"/>
            <a:ext cx="2067467" cy="5594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3" name="矩形 142"/>
          <p:cNvSpPr/>
          <p:nvPr/>
        </p:nvSpPr>
        <p:spPr>
          <a:xfrm>
            <a:off x="7241293" y="721741"/>
            <a:ext cx="468000" cy="46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7832727" y="713086"/>
            <a:ext cx="468000" cy="468000"/>
          </a:xfrm>
          <a:prstGeom prst="rect">
            <a:avLst/>
          </a:prstGeom>
          <a:solidFill>
            <a:srgbClr val="F2EC7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5" name="Picture 4" descr="C:\Users\sony\Desktop\pics_fb\like2.png"/>
          <p:cNvPicPr>
            <a:picLocks noChangeAspect="1" noChangeArrowheads="1"/>
          </p:cNvPicPr>
          <p:nvPr/>
        </p:nvPicPr>
        <p:blipFill>
          <a:blip r:embed="rId26"/>
          <a:srcRect/>
          <a:stretch>
            <a:fillRect/>
          </a:stretch>
        </p:blipFill>
        <p:spPr bwMode="auto">
          <a:xfrm>
            <a:off x="7311788" y="797745"/>
            <a:ext cx="327013" cy="327013"/>
          </a:xfrm>
          <a:prstGeom prst="rect">
            <a:avLst/>
          </a:prstGeom>
          <a:noFill/>
        </p:spPr>
      </p:pic>
      <p:pic>
        <p:nvPicPr>
          <p:cNvPr id="146" name="Picture 5" descr="C:\Users\sony\Desktop\pics_fb\comment.png"/>
          <p:cNvPicPr>
            <a:picLocks noChangeAspect="1" noChangeArrowheads="1"/>
          </p:cNvPicPr>
          <p:nvPr/>
        </p:nvPicPr>
        <p:blipFill>
          <a:blip r:embed="rId27"/>
          <a:srcRect/>
          <a:stretch>
            <a:fillRect/>
          </a:stretch>
        </p:blipFill>
        <p:spPr bwMode="auto">
          <a:xfrm>
            <a:off x="7886729" y="851959"/>
            <a:ext cx="329129" cy="329129"/>
          </a:xfrm>
          <a:prstGeom prst="rect">
            <a:avLst/>
          </a:prstGeom>
          <a:noFill/>
        </p:spPr>
      </p:pic>
      <p:pic>
        <p:nvPicPr>
          <p:cNvPr id="147" name="Picture 7" descr="C:\Users\sony\Desktop\pics_fb\search.png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5216748" y="937233"/>
            <a:ext cx="424016" cy="405348"/>
          </a:xfrm>
          <a:prstGeom prst="rect">
            <a:avLst/>
          </a:prstGeom>
          <a:noFill/>
        </p:spPr>
      </p:pic>
      <p:sp>
        <p:nvSpPr>
          <p:cNvPr id="148" name="矩形 147"/>
          <p:cNvSpPr/>
          <p:nvPr/>
        </p:nvSpPr>
        <p:spPr>
          <a:xfrm>
            <a:off x="3741762" y="997276"/>
            <a:ext cx="144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9" name="矩形 148"/>
          <p:cNvSpPr/>
          <p:nvPr/>
        </p:nvSpPr>
        <p:spPr>
          <a:xfrm>
            <a:off x="6638292" y="713086"/>
            <a:ext cx="468000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0" name="Picture 8" descr="C:\Users\sony\Desktop\pics_fb\time.png"/>
          <p:cNvPicPr>
            <a:picLocks noChangeAspect="1" noChangeArrowheads="1"/>
          </p:cNvPicPr>
          <p:nvPr/>
        </p:nvPicPr>
        <p:blipFill>
          <a:blip r:embed="rId29"/>
          <a:srcRect/>
          <a:stretch>
            <a:fillRect/>
          </a:stretch>
        </p:blipFill>
        <p:spPr bwMode="auto">
          <a:xfrm>
            <a:off x="6609579" y="775739"/>
            <a:ext cx="496715" cy="397372"/>
          </a:xfrm>
          <a:prstGeom prst="rect">
            <a:avLst/>
          </a:prstGeom>
          <a:noFill/>
        </p:spPr>
      </p:pic>
      <p:sp>
        <p:nvSpPr>
          <p:cNvPr id="151" name="圆角矩形 150"/>
          <p:cNvSpPr/>
          <p:nvPr/>
        </p:nvSpPr>
        <p:spPr>
          <a:xfrm>
            <a:off x="7241293" y="700752"/>
            <a:ext cx="504000" cy="50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同侧圆角矩形 152"/>
          <p:cNvSpPr/>
          <p:nvPr/>
        </p:nvSpPr>
        <p:spPr>
          <a:xfrm>
            <a:off x="4614764" y="463235"/>
            <a:ext cx="1080000" cy="403870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Keywords</a:t>
            </a:r>
            <a:endParaRPr lang="zh-CN" altLang="en-US" sz="1400" dirty="0"/>
          </a:p>
        </p:txBody>
      </p:sp>
      <p:sp>
        <p:nvSpPr>
          <p:cNvPr id="154" name="同侧圆角矩形 153"/>
          <p:cNvSpPr/>
          <p:nvPr/>
        </p:nvSpPr>
        <p:spPr>
          <a:xfrm>
            <a:off x="3627297" y="463235"/>
            <a:ext cx="1029600" cy="403870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4080"/>
                </a:solidFill>
              </a:rPr>
              <a:t>Members</a:t>
            </a:r>
            <a:endParaRPr lang="zh-CN" altLang="en-US" sz="1400" dirty="0">
              <a:solidFill>
                <a:srgbClr val="00408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441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4111494" y="1780030"/>
            <a:ext cx="29497" cy="480844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488149" y="5785051"/>
            <a:ext cx="1746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reviews, assignments 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781729" y="5785051"/>
            <a:ext cx="666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7283729" y="5785051"/>
            <a:ext cx="900000" cy="360000"/>
          </a:xfrm>
          <a:prstGeom prst="rect">
            <a:avLst/>
          </a:prstGeom>
          <a:solidFill>
            <a:srgbClr val="F2EC7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5906729" y="1744028"/>
            <a:ext cx="1026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fun, link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763729" y="1744028"/>
            <a:ext cx="10872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6986729" y="1744028"/>
            <a:ext cx="1080000" cy="360000"/>
          </a:xfrm>
          <a:prstGeom prst="rect">
            <a:avLst/>
          </a:prstGeom>
          <a:solidFill>
            <a:srgbClr val="F2EC7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5706165" y="2384251"/>
            <a:ext cx="2286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thanks, presented, project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4763729" y="2384251"/>
            <a:ext cx="90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8066729" y="2365051"/>
            <a:ext cx="360000" cy="379200"/>
          </a:xfrm>
          <a:prstGeom prst="rect">
            <a:avLst/>
          </a:prstGeom>
          <a:solidFill>
            <a:srgbClr val="F2EC7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Oval 19"/>
          <p:cNvSpPr/>
          <p:nvPr/>
        </p:nvSpPr>
        <p:spPr>
          <a:xfrm>
            <a:off x="4229031" y="5785051"/>
            <a:ext cx="432000" cy="432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1905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11" name="Oval 19"/>
          <p:cNvSpPr/>
          <p:nvPr/>
        </p:nvSpPr>
        <p:spPr>
          <a:xfrm>
            <a:off x="4229031" y="1708028"/>
            <a:ext cx="432000" cy="432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905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14" name="Oval 19"/>
          <p:cNvSpPr/>
          <p:nvPr/>
        </p:nvSpPr>
        <p:spPr>
          <a:xfrm>
            <a:off x="4229031" y="2312251"/>
            <a:ext cx="432000" cy="432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1905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8679545" y="1780030"/>
            <a:ext cx="246743" cy="476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8706686" y="2096251"/>
            <a:ext cx="190800" cy="100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等腰三角形 126"/>
          <p:cNvSpPr/>
          <p:nvPr/>
        </p:nvSpPr>
        <p:spPr>
          <a:xfrm>
            <a:off x="8706686" y="1780028"/>
            <a:ext cx="190800" cy="14400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等腰三角形 127"/>
          <p:cNvSpPr/>
          <p:nvPr/>
        </p:nvSpPr>
        <p:spPr>
          <a:xfrm rot="10636762">
            <a:off x="8714081" y="6392629"/>
            <a:ext cx="189682" cy="14400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4721467" y="2945001"/>
            <a:ext cx="3790132" cy="257725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C:\Users\sony\Desktop\pics_fb\detail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9844" y="2945001"/>
            <a:ext cx="3705263" cy="2577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4" name="TextBox 93"/>
          <p:cNvSpPr txBox="1"/>
          <p:nvPr/>
        </p:nvSpPr>
        <p:spPr>
          <a:xfrm>
            <a:off x="340106" y="924085"/>
            <a:ext cx="2079599" cy="461665"/>
          </a:xfrm>
          <a:prstGeom prst="rect">
            <a:avLst/>
          </a:prstGeom>
          <a:solidFill>
            <a:srgbClr val="CCFFFF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mic Sans MS" pitchFamily="66" charset="0"/>
              </a:rPr>
              <a:t>CS 467 FA14</a:t>
            </a:r>
            <a:endParaRPr lang="zh-CN" altLang="en-US" sz="2400" dirty="0">
              <a:latin typeface="Comic Sans MS" pitchFamily="66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29906" y="254236"/>
            <a:ext cx="2032799" cy="553998"/>
          </a:xfrm>
          <a:prstGeom prst="rect">
            <a:avLst/>
          </a:prstGeom>
          <a:solidFill>
            <a:srgbClr val="CCFFFF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latin typeface="Comic Sans MS" pitchFamily="66" charset="0"/>
              </a:rPr>
              <a:t>Education</a:t>
            </a:r>
            <a:endParaRPr lang="zh-CN" altLang="en-US" sz="3000" dirty="0">
              <a:latin typeface="Comic Sans MS" pitchFamily="66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29904" y="2096251"/>
            <a:ext cx="1008000" cy="1008000"/>
          </a:xfrm>
          <a:prstGeom prst="ellipse">
            <a:avLst/>
          </a:prstGeom>
          <a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24" name="Oval 19"/>
          <p:cNvSpPr/>
          <p:nvPr/>
        </p:nvSpPr>
        <p:spPr>
          <a:xfrm>
            <a:off x="1362003" y="2564251"/>
            <a:ext cx="720000" cy="720000"/>
          </a:xfrm>
          <a:prstGeom prst="ellipse">
            <a:avLst/>
          </a:prstGeom>
          <a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25" name="Oval 19"/>
          <p:cNvSpPr/>
          <p:nvPr/>
        </p:nvSpPr>
        <p:spPr>
          <a:xfrm>
            <a:off x="1650003" y="5662627"/>
            <a:ext cx="432000" cy="432000"/>
          </a:xfrm>
          <a:prstGeom prst="ellipse">
            <a:avLst/>
          </a:prstGeom>
          <a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28575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26" name="Oval 19"/>
          <p:cNvSpPr/>
          <p:nvPr/>
        </p:nvSpPr>
        <p:spPr>
          <a:xfrm>
            <a:off x="1722003" y="3833331"/>
            <a:ext cx="720000" cy="720000"/>
          </a:xfrm>
          <a:prstGeom prst="ellipse">
            <a:avLst/>
          </a:prstGeom>
          <a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29" name="Oval 19"/>
          <p:cNvSpPr/>
          <p:nvPr/>
        </p:nvSpPr>
        <p:spPr>
          <a:xfrm>
            <a:off x="985695" y="3253301"/>
            <a:ext cx="720000" cy="720000"/>
          </a:xfrm>
          <a:prstGeom prst="ellipse">
            <a:avLst/>
          </a:prstGeom>
          <a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30" name="Oval 19"/>
          <p:cNvSpPr/>
          <p:nvPr/>
        </p:nvSpPr>
        <p:spPr>
          <a:xfrm>
            <a:off x="2516289" y="4260039"/>
            <a:ext cx="720000" cy="720000"/>
          </a:xfrm>
          <a:prstGeom prst="ellipse">
            <a:avLst/>
          </a:prstGeom>
          <a:blipFill>
            <a:blip r:embed="rId10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31" name="Oval 19"/>
          <p:cNvSpPr/>
          <p:nvPr/>
        </p:nvSpPr>
        <p:spPr>
          <a:xfrm>
            <a:off x="2117904" y="2969039"/>
            <a:ext cx="828000" cy="828000"/>
          </a:xfrm>
          <a:prstGeom prst="ellipse">
            <a:avLst/>
          </a:prstGeom>
          <a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32" name="Oval 19"/>
          <p:cNvSpPr/>
          <p:nvPr/>
        </p:nvSpPr>
        <p:spPr>
          <a:xfrm>
            <a:off x="2231993" y="5929051"/>
            <a:ext cx="432000" cy="432000"/>
          </a:xfrm>
          <a:prstGeom prst="ellipse">
            <a:avLst/>
          </a:prstGeom>
          <a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28575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33" name="Oval 19"/>
          <p:cNvSpPr/>
          <p:nvPr/>
        </p:nvSpPr>
        <p:spPr>
          <a:xfrm>
            <a:off x="1418569" y="5173051"/>
            <a:ext cx="432000" cy="432000"/>
          </a:xfrm>
          <a:prstGeom prst="ellipse">
            <a:avLst/>
          </a:prstGeom>
          <a:blipFill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28575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34" name="Oval 19"/>
          <p:cNvSpPr/>
          <p:nvPr/>
        </p:nvSpPr>
        <p:spPr>
          <a:xfrm>
            <a:off x="515746" y="5101051"/>
            <a:ext cx="432000" cy="432000"/>
          </a:xfrm>
          <a:prstGeom prst="ellipse">
            <a:avLst/>
          </a:prstGeom>
          <a:blipFill>
            <a:blip r:embed="rId1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28575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35" name="Oval 19"/>
          <p:cNvSpPr/>
          <p:nvPr/>
        </p:nvSpPr>
        <p:spPr>
          <a:xfrm>
            <a:off x="2593264" y="5446627"/>
            <a:ext cx="432000" cy="432000"/>
          </a:xfrm>
          <a:prstGeom prst="ellipse">
            <a:avLst/>
          </a:prstGeom>
          <a:blipFill>
            <a:blip r:embed="rId15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28575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36" name="Oval 19"/>
          <p:cNvSpPr/>
          <p:nvPr/>
        </p:nvSpPr>
        <p:spPr>
          <a:xfrm>
            <a:off x="994704" y="5576743"/>
            <a:ext cx="432000" cy="432000"/>
          </a:xfrm>
          <a:prstGeom prst="ellipse">
            <a:avLst/>
          </a:prstGeom>
          <a:blipFill>
            <a:blip r:embed="rId16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28575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37" name="Oval 19"/>
          <p:cNvSpPr/>
          <p:nvPr/>
        </p:nvSpPr>
        <p:spPr>
          <a:xfrm>
            <a:off x="1922304" y="1538251"/>
            <a:ext cx="1152000" cy="1152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762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38" name="Oval 19"/>
          <p:cNvSpPr/>
          <p:nvPr/>
        </p:nvSpPr>
        <p:spPr>
          <a:xfrm>
            <a:off x="3021504" y="2600251"/>
            <a:ext cx="972000" cy="972000"/>
          </a:xfrm>
          <a:prstGeom prst="ellipse">
            <a:avLst/>
          </a:prstGeom>
          <a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39" name="Oval 19"/>
          <p:cNvSpPr/>
          <p:nvPr/>
        </p:nvSpPr>
        <p:spPr>
          <a:xfrm>
            <a:off x="3375780" y="4489051"/>
            <a:ext cx="576000" cy="576000"/>
          </a:xfrm>
          <a:prstGeom prst="ellipse">
            <a:avLst/>
          </a:prstGeom>
          <a:blipFill>
            <a:blip r:embed="rId17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40" name="Oval 19"/>
          <p:cNvSpPr/>
          <p:nvPr/>
        </p:nvSpPr>
        <p:spPr>
          <a:xfrm>
            <a:off x="1905111" y="4813051"/>
            <a:ext cx="576000" cy="576000"/>
          </a:xfrm>
          <a:prstGeom prst="ellipse">
            <a:avLst/>
          </a:prstGeom>
          <a:blipFill>
            <a:blip r:embed="rId18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41" name="Oval 19"/>
          <p:cNvSpPr/>
          <p:nvPr/>
        </p:nvSpPr>
        <p:spPr>
          <a:xfrm>
            <a:off x="3087780" y="3684039"/>
            <a:ext cx="576000" cy="576000"/>
          </a:xfrm>
          <a:prstGeom prst="ellipse">
            <a:avLst/>
          </a:prstGeom>
          <a:blipFill>
            <a:blip r:embed="rId19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42" name="Oval 19"/>
          <p:cNvSpPr/>
          <p:nvPr/>
        </p:nvSpPr>
        <p:spPr>
          <a:xfrm>
            <a:off x="371746" y="4072523"/>
            <a:ext cx="576000" cy="576000"/>
          </a:xfrm>
          <a:prstGeom prst="ellipse">
            <a:avLst/>
          </a:prstGeom>
          <a:blipFill>
            <a:blip r:embed="rId20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43" name="Oval 19"/>
          <p:cNvSpPr/>
          <p:nvPr/>
        </p:nvSpPr>
        <p:spPr>
          <a:xfrm>
            <a:off x="285968" y="3356251"/>
            <a:ext cx="576000" cy="576000"/>
          </a:xfrm>
          <a:prstGeom prst="ellipse">
            <a:avLst/>
          </a:prstGeom>
          <a:blipFill>
            <a:blip r:embed="rId21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44" name="Oval 19"/>
          <p:cNvSpPr/>
          <p:nvPr/>
        </p:nvSpPr>
        <p:spPr>
          <a:xfrm>
            <a:off x="977904" y="4309051"/>
            <a:ext cx="720000" cy="720000"/>
          </a:xfrm>
          <a:prstGeom prst="ellipse">
            <a:avLst/>
          </a:prstGeom>
          <a:blipFill>
            <a:blip r:embed="rId2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45" name="Oval 19"/>
          <p:cNvSpPr/>
          <p:nvPr/>
        </p:nvSpPr>
        <p:spPr>
          <a:xfrm>
            <a:off x="3087780" y="5144743"/>
            <a:ext cx="432000" cy="432000"/>
          </a:xfrm>
          <a:prstGeom prst="ellipse">
            <a:avLst/>
          </a:prstGeom>
          <a:blipFill>
            <a:blip r:embed="rId2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28575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pic>
        <p:nvPicPr>
          <p:cNvPr id="147" name="Picture 3" descr="C:\Users\sony\Desktop\pics_fb\crown.png"/>
          <p:cNvPicPr>
            <a:picLocks noChangeAspect="1" noChangeArrowheads="1"/>
          </p:cNvPicPr>
          <p:nvPr/>
        </p:nvPicPr>
        <p:blipFill>
          <a:blip r:embed="rId24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0140068">
            <a:off x="325878" y="1818718"/>
            <a:ext cx="561460" cy="414264"/>
          </a:xfrm>
          <a:prstGeom prst="rect">
            <a:avLst/>
          </a:prstGeom>
          <a:noFill/>
        </p:spPr>
      </p:pic>
      <p:sp>
        <p:nvSpPr>
          <p:cNvPr id="56" name="矩形 55"/>
          <p:cNvSpPr/>
          <p:nvPr/>
        </p:nvSpPr>
        <p:spPr>
          <a:xfrm>
            <a:off x="3627297" y="860171"/>
            <a:ext cx="2067467" cy="5594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7" name="Picture 7" descr="C:\Users\sony\Desktop\pics_fb\search.png"/>
          <p:cNvPicPr>
            <a:picLocks noChangeAspect="1" noChangeArrowheads="1"/>
          </p:cNvPicPr>
          <p:nvPr/>
        </p:nvPicPr>
        <p:blipFill>
          <a:blip r:embed="rId25"/>
          <a:srcRect/>
          <a:stretch>
            <a:fillRect/>
          </a:stretch>
        </p:blipFill>
        <p:spPr bwMode="auto">
          <a:xfrm>
            <a:off x="5216748" y="937233"/>
            <a:ext cx="424016" cy="405348"/>
          </a:xfrm>
          <a:prstGeom prst="rect">
            <a:avLst/>
          </a:prstGeom>
          <a:noFill/>
        </p:spPr>
      </p:pic>
      <p:sp>
        <p:nvSpPr>
          <p:cNvPr id="58" name="矩形 57"/>
          <p:cNvSpPr/>
          <p:nvPr/>
        </p:nvSpPr>
        <p:spPr>
          <a:xfrm>
            <a:off x="3741762" y="997276"/>
            <a:ext cx="144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同侧圆角矩形 58"/>
          <p:cNvSpPr/>
          <p:nvPr/>
        </p:nvSpPr>
        <p:spPr>
          <a:xfrm>
            <a:off x="4614764" y="463235"/>
            <a:ext cx="1080000" cy="403870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Keywords</a:t>
            </a:r>
            <a:endParaRPr lang="zh-CN" altLang="en-US" sz="1400" dirty="0"/>
          </a:p>
        </p:txBody>
      </p:sp>
      <p:sp>
        <p:nvSpPr>
          <p:cNvPr id="60" name="同侧圆角矩形 59"/>
          <p:cNvSpPr/>
          <p:nvPr/>
        </p:nvSpPr>
        <p:spPr>
          <a:xfrm>
            <a:off x="3627297" y="463235"/>
            <a:ext cx="1029600" cy="403870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4080"/>
                </a:solidFill>
              </a:rPr>
              <a:t>Members</a:t>
            </a:r>
            <a:endParaRPr lang="zh-CN" altLang="en-US" sz="1400" dirty="0">
              <a:solidFill>
                <a:srgbClr val="00408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41293" y="721741"/>
            <a:ext cx="468000" cy="46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7832727" y="713086"/>
            <a:ext cx="468000" cy="468000"/>
          </a:xfrm>
          <a:prstGeom prst="rect">
            <a:avLst/>
          </a:prstGeom>
          <a:solidFill>
            <a:srgbClr val="F2EC7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3" name="Picture 4" descr="C:\Users\sony\Desktop\pics_fb\like2.png"/>
          <p:cNvPicPr>
            <a:picLocks noChangeAspect="1" noChangeArrowheads="1"/>
          </p:cNvPicPr>
          <p:nvPr/>
        </p:nvPicPr>
        <p:blipFill>
          <a:blip r:embed="rId26"/>
          <a:srcRect/>
          <a:stretch>
            <a:fillRect/>
          </a:stretch>
        </p:blipFill>
        <p:spPr bwMode="auto">
          <a:xfrm>
            <a:off x="7311788" y="797745"/>
            <a:ext cx="327013" cy="327013"/>
          </a:xfrm>
          <a:prstGeom prst="rect">
            <a:avLst/>
          </a:prstGeom>
          <a:noFill/>
        </p:spPr>
      </p:pic>
      <p:pic>
        <p:nvPicPr>
          <p:cNvPr id="64" name="Picture 5" descr="C:\Users\sony\Desktop\pics_fb\comment.png"/>
          <p:cNvPicPr>
            <a:picLocks noChangeAspect="1" noChangeArrowheads="1"/>
          </p:cNvPicPr>
          <p:nvPr/>
        </p:nvPicPr>
        <p:blipFill>
          <a:blip r:embed="rId27"/>
          <a:srcRect/>
          <a:stretch>
            <a:fillRect/>
          </a:stretch>
        </p:blipFill>
        <p:spPr bwMode="auto">
          <a:xfrm>
            <a:off x="7886729" y="851959"/>
            <a:ext cx="329129" cy="329129"/>
          </a:xfrm>
          <a:prstGeom prst="rect">
            <a:avLst/>
          </a:prstGeom>
          <a:noFill/>
        </p:spPr>
      </p:pic>
      <p:sp>
        <p:nvSpPr>
          <p:cNvPr id="65" name="矩形 64"/>
          <p:cNvSpPr/>
          <p:nvPr/>
        </p:nvSpPr>
        <p:spPr>
          <a:xfrm>
            <a:off x="6638292" y="713086"/>
            <a:ext cx="468000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6" name="Picture 8" descr="C:\Users\sony\Desktop\pics_fb\time.png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6609579" y="775739"/>
            <a:ext cx="496715" cy="397372"/>
          </a:xfrm>
          <a:prstGeom prst="rect">
            <a:avLst/>
          </a:prstGeom>
          <a:noFill/>
        </p:spPr>
      </p:pic>
      <p:sp>
        <p:nvSpPr>
          <p:cNvPr id="68" name="圆角矩形 67"/>
          <p:cNvSpPr/>
          <p:nvPr/>
        </p:nvSpPr>
        <p:spPr>
          <a:xfrm>
            <a:off x="7241293" y="700752"/>
            <a:ext cx="504000" cy="50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4441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4111494" y="1780030"/>
            <a:ext cx="29497" cy="480844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4763729" y="1736251"/>
            <a:ext cx="1746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reviews, assignments 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563729" y="1736251"/>
            <a:ext cx="666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7283729" y="1736251"/>
            <a:ext cx="900000" cy="360000"/>
          </a:xfrm>
          <a:prstGeom prst="rect">
            <a:avLst/>
          </a:prstGeom>
          <a:solidFill>
            <a:srgbClr val="F2EC7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4763729" y="2330251"/>
            <a:ext cx="2124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assignment, similar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950729" y="2330251"/>
            <a:ext cx="342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7346729" y="2330251"/>
            <a:ext cx="540000" cy="360000"/>
          </a:xfrm>
          <a:prstGeom prst="rect">
            <a:avLst/>
          </a:prstGeom>
          <a:solidFill>
            <a:srgbClr val="F2EC7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4763729" y="2924251"/>
            <a:ext cx="1026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fun, link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5843729" y="2924251"/>
            <a:ext cx="10872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6986729" y="2924251"/>
            <a:ext cx="1080000" cy="360000"/>
          </a:xfrm>
          <a:prstGeom prst="rect">
            <a:avLst/>
          </a:prstGeom>
          <a:solidFill>
            <a:srgbClr val="F2EC7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4763729" y="3553051"/>
            <a:ext cx="486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link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303729" y="3553051"/>
            <a:ext cx="468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5843729" y="3553051"/>
            <a:ext cx="468000" cy="360000"/>
          </a:xfrm>
          <a:prstGeom prst="rect">
            <a:avLst/>
          </a:prstGeom>
          <a:solidFill>
            <a:srgbClr val="F2EC7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4763729" y="4165051"/>
            <a:ext cx="1728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office hour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779729" y="4165051"/>
            <a:ext cx="900000" cy="360000"/>
          </a:xfrm>
          <a:prstGeom prst="rect">
            <a:avLst/>
          </a:prstGeom>
          <a:solidFill>
            <a:srgbClr val="F2EC7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4763729" y="4813051"/>
            <a:ext cx="2286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thanks, presented, project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103729" y="4813051"/>
            <a:ext cx="90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8066729" y="4813051"/>
            <a:ext cx="360000" cy="379200"/>
          </a:xfrm>
          <a:prstGeom prst="rect">
            <a:avLst/>
          </a:prstGeom>
          <a:solidFill>
            <a:srgbClr val="F2EC7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4763729" y="5461051"/>
            <a:ext cx="684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link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510729" y="5461051"/>
            <a:ext cx="396000" cy="375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Oval 19"/>
          <p:cNvSpPr/>
          <p:nvPr/>
        </p:nvSpPr>
        <p:spPr>
          <a:xfrm>
            <a:off x="4229031" y="1736251"/>
            <a:ext cx="432000" cy="432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1905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10" name="Oval 19"/>
          <p:cNvSpPr/>
          <p:nvPr/>
        </p:nvSpPr>
        <p:spPr>
          <a:xfrm>
            <a:off x="4229031" y="2330251"/>
            <a:ext cx="432000" cy="432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905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11" name="Oval 19"/>
          <p:cNvSpPr/>
          <p:nvPr/>
        </p:nvSpPr>
        <p:spPr>
          <a:xfrm>
            <a:off x="4229031" y="2888251"/>
            <a:ext cx="432000" cy="432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1905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12" name="Oval 19"/>
          <p:cNvSpPr/>
          <p:nvPr/>
        </p:nvSpPr>
        <p:spPr>
          <a:xfrm>
            <a:off x="4229031" y="3536251"/>
            <a:ext cx="432000" cy="432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1905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13" name="Oval 19"/>
          <p:cNvSpPr/>
          <p:nvPr/>
        </p:nvSpPr>
        <p:spPr>
          <a:xfrm>
            <a:off x="4229031" y="4112251"/>
            <a:ext cx="432000" cy="432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 w="1905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14" name="Oval 19"/>
          <p:cNvSpPr/>
          <p:nvPr/>
        </p:nvSpPr>
        <p:spPr>
          <a:xfrm>
            <a:off x="4229031" y="4760251"/>
            <a:ext cx="432000" cy="432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 w="1905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15" name="Oval 19"/>
          <p:cNvSpPr/>
          <p:nvPr/>
        </p:nvSpPr>
        <p:spPr>
          <a:xfrm>
            <a:off x="4229031" y="5425051"/>
            <a:ext cx="432000" cy="432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 w="1905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8679545" y="1780030"/>
            <a:ext cx="246743" cy="476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8706686" y="2905051"/>
            <a:ext cx="190800" cy="100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等腰三角形 126"/>
          <p:cNvSpPr/>
          <p:nvPr/>
        </p:nvSpPr>
        <p:spPr>
          <a:xfrm>
            <a:off x="8706686" y="1780028"/>
            <a:ext cx="190800" cy="14400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等腰三角形 127"/>
          <p:cNvSpPr/>
          <p:nvPr/>
        </p:nvSpPr>
        <p:spPr>
          <a:xfrm rot="10636762">
            <a:off x="8714081" y="6392629"/>
            <a:ext cx="189682" cy="14400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6534929" y="4168651"/>
            <a:ext cx="180000" cy="375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340106" y="924085"/>
            <a:ext cx="2079599" cy="461665"/>
          </a:xfrm>
          <a:prstGeom prst="rect">
            <a:avLst/>
          </a:prstGeom>
          <a:solidFill>
            <a:srgbClr val="CCFFFF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mic Sans MS" pitchFamily="66" charset="0"/>
              </a:rPr>
              <a:t>CS 467 FA14</a:t>
            </a:r>
            <a:endParaRPr lang="zh-CN" altLang="en-US" sz="2400" dirty="0">
              <a:latin typeface="Comic Sans MS" pitchFamily="66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29906" y="254236"/>
            <a:ext cx="2032799" cy="553998"/>
          </a:xfrm>
          <a:prstGeom prst="rect">
            <a:avLst/>
          </a:prstGeom>
          <a:solidFill>
            <a:srgbClr val="CCFFFF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latin typeface="Comic Sans MS" pitchFamily="66" charset="0"/>
              </a:rPr>
              <a:t>Education</a:t>
            </a:r>
            <a:endParaRPr lang="zh-CN" altLang="en-US" sz="3000" dirty="0">
              <a:latin typeface="Comic Sans MS" pitchFamily="66" charset="0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329904" y="2096251"/>
            <a:ext cx="1008000" cy="100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42" name="Oval 19"/>
          <p:cNvSpPr/>
          <p:nvPr/>
        </p:nvSpPr>
        <p:spPr>
          <a:xfrm>
            <a:off x="1467685" y="2600251"/>
            <a:ext cx="720000" cy="720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43" name="Oval 19"/>
          <p:cNvSpPr/>
          <p:nvPr/>
        </p:nvSpPr>
        <p:spPr>
          <a:xfrm>
            <a:off x="1842673" y="5351927"/>
            <a:ext cx="432000" cy="43200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 w="28575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44" name="Oval 19"/>
          <p:cNvSpPr/>
          <p:nvPr/>
        </p:nvSpPr>
        <p:spPr>
          <a:xfrm>
            <a:off x="1614861" y="3729020"/>
            <a:ext cx="720000" cy="720000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45" name="Oval 19"/>
          <p:cNvSpPr/>
          <p:nvPr/>
        </p:nvSpPr>
        <p:spPr>
          <a:xfrm>
            <a:off x="922704" y="3299608"/>
            <a:ext cx="720000" cy="720000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46" name="Oval 19"/>
          <p:cNvSpPr/>
          <p:nvPr/>
        </p:nvSpPr>
        <p:spPr>
          <a:xfrm>
            <a:off x="2334861" y="4112251"/>
            <a:ext cx="720000" cy="720000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47" name="Oval 19"/>
          <p:cNvSpPr/>
          <p:nvPr/>
        </p:nvSpPr>
        <p:spPr>
          <a:xfrm>
            <a:off x="2246304" y="2985801"/>
            <a:ext cx="828000" cy="828000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48" name="Oval 19"/>
          <p:cNvSpPr/>
          <p:nvPr/>
        </p:nvSpPr>
        <p:spPr>
          <a:xfrm>
            <a:off x="2362705" y="5605051"/>
            <a:ext cx="432000" cy="432000"/>
          </a:xfrm>
          <a:prstGeom prst="ellipse">
            <a:avLst/>
          </a:prstGeom>
          <a:blipFill>
            <a:blip r:embed="rId12"/>
            <a:stretch>
              <a:fillRect/>
            </a:stretch>
          </a:blipFill>
          <a:ln w="28575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49" name="Oval 19"/>
          <p:cNvSpPr/>
          <p:nvPr/>
        </p:nvSpPr>
        <p:spPr>
          <a:xfrm>
            <a:off x="1121904" y="5614723"/>
            <a:ext cx="432000" cy="432000"/>
          </a:xfrm>
          <a:prstGeom prst="ellipse">
            <a:avLst/>
          </a:prstGeom>
          <a:blipFill>
            <a:blip r:embed="rId13"/>
            <a:stretch>
              <a:fillRect/>
            </a:stretch>
          </a:blipFill>
          <a:ln w="28575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50" name="Oval 19"/>
          <p:cNvSpPr/>
          <p:nvPr/>
        </p:nvSpPr>
        <p:spPr>
          <a:xfrm>
            <a:off x="436665" y="4616251"/>
            <a:ext cx="432000" cy="432000"/>
          </a:xfrm>
          <a:prstGeom prst="ellipse">
            <a:avLst/>
          </a:prstGeom>
          <a:blipFill>
            <a:blip r:embed="rId14"/>
            <a:stretch>
              <a:fillRect/>
            </a:stretch>
          </a:blipFill>
          <a:ln w="28575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51" name="Oval 19"/>
          <p:cNvSpPr/>
          <p:nvPr/>
        </p:nvSpPr>
        <p:spPr>
          <a:xfrm>
            <a:off x="2606304" y="5074196"/>
            <a:ext cx="432000" cy="432000"/>
          </a:xfrm>
          <a:prstGeom prst="ellipse">
            <a:avLst/>
          </a:prstGeom>
          <a:blipFill>
            <a:blip r:embed="rId15"/>
            <a:stretch>
              <a:fillRect/>
            </a:stretch>
          </a:blipFill>
          <a:ln w="28575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52" name="Oval 19"/>
          <p:cNvSpPr/>
          <p:nvPr/>
        </p:nvSpPr>
        <p:spPr>
          <a:xfrm>
            <a:off x="661022" y="5196660"/>
            <a:ext cx="432000" cy="432000"/>
          </a:xfrm>
          <a:prstGeom prst="ellipse">
            <a:avLst/>
          </a:prstGeom>
          <a:blipFill>
            <a:blip r:embed="rId16"/>
            <a:stretch>
              <a:fillRect/>
            </a:stretch>
          </a:blipFill>
          <a:ln w="28575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53" name="Oval 19"/>
          <p:cNvSpPr/>
          <p:nvPr/>
        </p:nvSpPr>
        <p:spPr>
          <a:xfrm>
            <a:off x="1841904" y="5956208"/>
            <a:ext cx="432000" cy="432000"/>
          </a:xfrm>
          <a:prstGeom prst="ellipse">
            <a:avLst/>
          </a:prstGeom>
          <a:blipFill>
            <a:blip r:embed="rId17"/>
            <a:stretch>
              <a:fillRect/>
            </a:stretch>
          </a:blipFill>
          <a:ln w="28575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54" name="Oval 19"/>
          <p:cNvSpPr/>
          <p:nvPr/>
        </p:nvSpPr>
        <p:spPr>
          <a:xfrm>
            <a:off x="1922304" y="1538251"/>
            <a:ext cx="1152000" cy="1152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55" name="Oval 19"/>
          <p:cNvSpPr/>
          <p:nvPr/>
        </p:nvSpPr>
        <p:spPr>
          <a:xfrm>
            <a:off x="3021504" y="2419051"/>
            <a:ext cx="972000" cy="972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56" name="Oval 19"/>
          <p:cNvSpPr/>
          <p:nvPr/>
        </p:nvSpPr>
        <p:spPr>
          <a:xfrm>
            <a:off x="3146129" y="4407904"/>
            <a:ext cx="576000" cy="576000"/>
          </a:xfrm>
          <a:prstGeom prst="ellipse">
            <a:avLst/>
          </a:prstGeom>
          <a:blipFill>
            <a:blip r:embed="rId18"/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57" name="Oval 19"/>
          <p:cNvSpPr/>
          <p:nvPr/>
        </p:nvSpPr>
        <p:spPr>
          <a:xfrm>
            <a:off x="1841904" y="4695904"/>
            <a:ext cx="576000" cy="576000"/>
          </a:xfrm>
          <a:prstGeom prst="ellipse">
            <a:avLst/>
          </a:prstGeom>
          <a:blipFill>
            <a:blip r:embed="rId19"/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58" name="Oval 19"/>
          <p:cNvSpPr/>
          <p:nvPr/>
        </p:nvSpPr>
        <p:spPr>
          <a:xfrm>
            <a:off x="3192278" y="3589051"/>
            <a:ext cx="576000" cy="576000"/>
          </a:xfrm>
          <a:prstGeom prst="ellipse">
            <a:avLst/>
          </a:prstGeom>
          <a:blipFill>
            <a:blip r:embed="rId20"/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59" name="Oval 19"/>
          <p:cNvSpPr/>
          <p:nvPr/>
        </p:nvSpPr>
        <p:spPr>
          <a:xfrm>
            <a:off x="977904" y="4089020"/>
            <a:ext cx="576000" cy="576000"/>
          </a:xfrm>
          <a:prstGeom prst="ellipse">
            <a:avLst/>
          </a:prstGeom>
          <a:blipFill>
            <a:blip r:embed="rId21"/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60" name="Oval 19"/>
          <p:cNvSpPr/>
          <p:nvPr/>
        </p:nvSpPr>
        <p:spPr>
          <a:xfrm>
            <a:off x="401904" y="3801020"/>
            <a:ext cx="576000" cy="576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61" name="Oval 19"/>
          <p:cNvSpPr/>
          <p:nvPr/>
        </p:nvSpPr>
        <p:spPr>
          <a:xfrm>
            <a:off x="1019904" y="4775927"/>
            <a:ext cx="720000" cy="720000"/>
          </a:xfrm>
          <a:prstGeom prst="ellipse">
            <a:avLst/>
          </a:prstGeom>
          <a:blipFill>
            <a:blip r:embed="rId22"/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62" name="Oval 19"/>
          <p:cNvSpPr/>
          <p:nvPr/>
        </p:nvSpPr>
        <p:spPr>
          <a:xfrm>
            <a:off x="3306743" y="5135927"/>
            <a:ext cx="432000" cy="432000"/>
          </a:xfrm>
          <a:prstGeom prst="ellipse">
            <a:avLst/>
          </a:prstGeom>
          <a:blipFill>
            <a:blip r:embed="rId23"/>
            <a:stretch>
              <a:fillRect/>
            </a:stretch>
          </a:blipFill>
          <a:ln w="28575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63" name="Oval 19"/>
          <p:cNvSpPr/>
          <p:nvPr/>
        </p:nvSpPr>
        <p:spPr>
          <a:xfrm>
            <a:off x="2962461" y="5552948"/>
            <a:ext cx="432000" cy="432000"/>
          </a:xfrm>
          <a:prstGeom prst="ellipse">
            <a:avLst/>
          </a:prstGeom>
          <a:blipFill>
            <a:blip r:embed="rId24"/>
            <a:stretch>
              <a:fillRect/>
            </a:stretch>
          </a:blipFill>
          <a:ln w="28575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pic>
        <p:nvPicPr>
          <p:cNvPr id="164" name="Picture 3" descr="C:\Users\sony\Desktop\pics_fb\crown.png"/>
          <p:cNvPicPr>
            <a:picLocks noChangeAspect="1" noChangeArrowheads="1"/>
          </p:cNvPicPr>
          <p:nvPr/>
        </p:nvPicPr>
        <p:blipFill>
          <a:blip r:embed="rId25"/>
          <a:srcRect/>
          <a:stretch>
            <a:fillRect/>
          </a:stretch>
        </p:blipFill>
        <p:spPr bwMode="auto">
          <a:xfrm rot="20140068">
            <a:off x="325878" y="1818718"/>
            <a:ext cx="561460" cy="414264"/>
          </a:xfrm>
          <a:prstGeom prst="rect">
            <a:avLst/>
          </a:prstGeom>
          <a:noFill/>
        </p:spPr>
      </p:pic>
      <p:sp>
        <p:nvSpPr>
          <p:cNvPr id="70" name="矩形 69"/>
          <p:cNvSpPr/>
          <p:nvPr/>
        </p:nvSpPr>
        <p:spPr>
          <a:xfrm>
            <a:off x="3627297" y="860171"/>
            <a:ext cx="2067467" cy="5594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1" name="Picture 7" descr="C:\Users\sony\Desktop\pics_fb\search.png"/>
          <p:cNvPicPr>
            <a:picLocks noChangeAspect="1" noChangeArrowheads="1"/>
          </p:cNvPicPr>
          <p:nvPr/>
        </p:nvPicPr>
        <p:blipFill>
          <a:blip r:embed="rId26"/>
          <a:srcRect/>
          <a:stretch>
            <a:fillRect/>
          </a:stretch>
        </p:blipFill>
        <p:spPr bwMode="auto">
          <a:xfrm>
            <a:off x="5216748" y="937233"/>
            <a:ext cx="424016" cy="405348"/>
          </a:xfrm>
          <a:prstGeom prst="rect">
            <a:avLst/>
          </a:prstGeom>
          <a:noFill/>
        </p:spPr>
      </p:pic>
      <p:sp>
        <p:nvSpPr>
          <p:cNvPr id="72" name="矩形 71"/>
          <p:cNvSpPr/>
          <p:nvPr/>
        </p:nvSpPr>
        <p:spPr>
          <a:xfrm>
            <a:off x="3741762" y="997276"/>
            <a:ext cx="144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同侧圆角矩形 72"/>
          <p:cNvSpPr/>
          <p:nvPr/>
        </p:nvSpPr>
        <p:spPr>
          <a:xfrm>
            <a:off x="4614764" y="463235"/>
            <a:ext cx="1080000" cy="403870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Keywords</a:t>
            </a:r>
            <a:endParaRPr lang="zh-CN" altLang="en-US" sz="1400" dirty="0"/>
          </a:p>
        </p:txBody>
      </p:sp>
      <p:sp>
        <p:nvSpPr>
          <p:cNvPr id="74" name="同侧圆角矩形 73"/>
          <p:cNvSpPr/>
          <p:nvPr/>
        </p:nvSpPr>
        <p:spPr>
          <a:xfrm>
            <a:off x="3627297" y="463235"/>
            <a:ext cx="1029600" cy="403870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4080"/>
                </a:solidFill>
              </a:rPr>
              <a:t>Members</a:t>
            </a:r>
            <a:endParaRPr lang="zh-CN" altLang="en-US" sz="1400" dirty="0">
              <a:solidFill>
                <a:srgbClr val="004080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241293" y="721741"/>
            <a:ext cx="468000" cy="46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7832727" y="713086"/>
            <a:ext cx="468000" cy="468000"/>
          </a:xfrm>
          <a:prstGeom prst="rect">
            <a:avLst/>
          </a:prstGeom>
          <a:solidFill>
            <a:srgbClr val="F2EC7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7" name="Picture 4" descr="C:\Users\sony\Desktop\pics_fb\like2.png"/>
          <p:cNvPicPr>
            <a:picLocks noChangeAspect="1" noChangeArrowheads="1"/>
          </p:cNvPicPr>
          <p:nvPr/>
        </p:nvPicPr>
        <p:blipFill>
          <a:blip r:embed="rId27"/>
          <a:srcRect/>
          <a:stretch>
            <a:fillRect/>
          </a:stretch>
        </p:blipFill>
        <p:spPr bwMode="auto">
          <a:xfrm>
            <a:off x="7311788" y="797745"/>
            <a:ext cx="327013" cy="327013"/>
          </a:xfrm>
          <a:prstGeom prst="rect">
            <a:avLst/>
          </a:prstGeom>
          <a:noFill/>
        </p:spPr>
      </p:pic>
      <p:pic>
        <p:nvPicPr>
          <p:cNvPr id="101" name="Picture 5" descr="C:\Users\sony\Desktop\pics_fb\comment.png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7886729" y="851959"/>
            <a:ext cx="329129" cy="329129"/>
          </a:xfrm>
          <a:prstGeom prst="rect">
            <a:avLst/>
          </a:prstGeom>
          <a:noFill/>
        </p:spPr>
      </p:pic>
      <p:sp>
        <p:nvSpPr>
          <p:cNvPr id="103" name="矩形 102"/>
          <p:cNvSpPr/>
          <p:nvPr/>
        </p:nvSpPr>
        <p:spPr>
          <a:xfrm>
            <a:off x="6638292" y="713086"/>
            <a:ext cx="468000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5" name="Picture 8" descr="C:\Users\sony\Desktop\pics_fb\time.png"/>
          <p:cNvPicPr>
            <a:picLocks noChangeAspect="1" noChangeArrowheads="1"/>
          </p:cNvPicPr>
          <p:nvPr/>
        </p:nvPicPr>
        <p:blipFill>
          <a:blip r:embed="rId29"/>
          <a:srcRect/>
          <a:stretch>
            <a:fillRect/>
          </a:stretch>
        </p:blipFill>
        <p:spPr bwMode="auto">
          <a:xfrm>
            <a:off x="6609579" y="775739"/>
            <a:ext cx="496715" cy="397372"/>
          </a:xfrm>
          <a:prstGeom prst="rect">
            <a:avLst/>
          </a:prstGeom>
          <a:noFill/>
        </p:spPr>
      </p:pic>
      <p:sp>
        <p:nvSpPr>
          <p:cNvPr id="106" name="圆角矩形 105"/>
          <p:cNvSpPr/>
          <p:nvPr/>
        </p:nvSpPr>
        <p:spPr>
          <a:xfrm>
            <a:off x="6602294" y="700752"/>
            <a:ext cx="504000" cy="50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Right Arrow 14"/>
          <p:cNvSpPr/>
          <p:nvPr/>
        </p:nvSpPr>
        <p:spPr>
          <a:xfrm rot="14357881">
            <a:off x="2642874" y="2515705"/>
            <a:ext cx="513210" cy="248790"/>
          </a:xfrm>
          <a:prstGeom prst="rightArrow">
            <a:avLst>
              <a:gd name="adj1" fmla="val 32925"/>
              <a:gd name="adj2" fmla="val 151290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47746" y="2797586"/>
            <a:ext cx="1970408" cy="954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/>
                <a:cs typeface="Lucida Sans"/>
              </a:rPr>
              <a:t>Karrie G. Karahalios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/>
                <a:cs typeface="Lucida Sans"/>
              </a:rPr>
              <a:t>Post: 15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/>
                <a:cs typeface="Lucida Sans"/>
              </a:rPr>
              <a:t>Comment: 41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/>
                <a:cs typeface="Lucida Sans"/>
              </a:rPr>
              <a:t>Like: 4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119" name="Picture 2" descr="C:\Users\sony\Desktop\Image 9-9-14 at 11.02 PM.png"/>
          <p:cNvPicPr>
            <a:picLocks noChangeAspect="1" noChangeArrowheads="1"/>
          </p:cNvPicPr>
          <p:nvPr/>
        </p:nvPicPr>
        <p:blipFill>
          <a:blip r:embed="rId30"/>
          <a:srcRect/>
          <a:stretch>
            <a:fillRect/>
          </a:stretch>
        </p:blipFill>
        <p:spPr bwMode="auto">
          <a:xfrm>
            <a:off x="2872366" y="1984674"/>
            <a:ext cx="434377" cy="4343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4441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329904" y="2096251"/>
            <a:ext cx="1008000" cy="1008000"/>
          </a:xfrm>
          <a:prstGeom prst="ellipse">
            <a:avLst/>
          </a:prstGeom>
          <a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8" name="Oval 19"/>
          <p:cNvSpPr/>
          <p:nvPr/>
        </p:nvSpPr>
        <p:spPr>
          <a:xfrm>
            <a:off x="1362003" y="2564251"/>
            <a:ext cx="720000" cy="720000"/>
          </a:xfrm>
          <a:prstGeom prst="ellipse">
            <a:avLst/>
          </a:prstGeom>
          <a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6" name="Oval 19"/>
          <p:cNvSpPr/>
          <p:nvPr/>
        </p:nvSpPr>
        <p:spPr>
          <a:xfrm>
            <a:off x="1883904" y="5533051"/>
            <a:ext cx="432000" cy="432000"/>
          </a:xfrm>
          <a:prstGeom prst="ellipse">
            <a:avLst/>
          </a:prstGeom>
          <a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28575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4111494" y="1780030"/>
            <a:ext cx="29497" cy="480844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19"/>
          <p:cNvSpPr/>
          <p:nvPr/>
        </p:nvSpPr>
        <p:spPr>
          <a:xfrm>
            <a:off x="1722003" y="3833331"/>
            <a:ext cx="720000" cy="720000"/>
          </a:xfrm>
          <a:prstGeom prst="ellipse">
            <a:avLst/>
          </a:prstGeom>
          <a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27" name="Oval 19"/>
          <p:cNvSpPr/>
          <p:nvPr/>
        </p:nvSpPr>
        <p:spPr>
          <a:xfrm>
            <a:off x="985695" y="3253301"/>
            <a:ext cx="720000" cy="720000"/>
          </a:xfrm>
          <a:prstGeom prst="ellipse">
            <a:avLst/>
          </a:prstGeom>
          <a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28" name="Oval 19"/>
          <p:cNvSpPr/>
          <p:nvPr/>
        </p:nvSpPr>
        <p:spPr>
          <a:xfrm>
            <a:off x="2516289" y="4260039"/>
            <a:ext cx="720000" cy="720000"/>
          </a:xfrm>
          <a:prstGeom prst="ellipse">
            <a:avLst/>
          </a:prstGeom>
          <a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29" name="Oval 19"/>
          <p:cNvSpPr/>
          <p:nvPr/>
        </p:nvSpPr>
        <p:spPr>
          <a:xfrm>
            <a:off x="2117904" y="2969039"/>
            <a:ext cx="828000" cy="828000"/>
          </a:xfrm>
          <a:prstGeom prst="ellipse">
            <a:avLst/>
          </a:prstGeom>
          <a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30" name="Oval 19"/>
          <p:cNvSpPr/>
          <p:nvPr/>
        </p:nvSpPr>
        <p:spPr>
          <a:xfrm>
            <a:off x="2362704" y="5873511"/>
            <a:ext cx="432000" cy="432000"/>
          </a:xfrm>
          <a:prstGeom prst="ellipse">
            <a:avLst/>
          </a:prstGeom>
          <a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28575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31" name="Oval 19"/>
          <p:cNvSpPr/>
          <p:nvPr/>
        </p:nvSpPr>
        <p:spPr>
          <a:xfrm>
            <a:off x="1245306" y="5144743"/>
            <a:ext cx="432000" cy="432000"/>
          </a:xfrm>
          <a:prstGeom prst="ellipse">
            <a:avLst/>
          </a:prstGeom>
          <a:blipFill>
            <a:blip r:embed="rId10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28575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32" name="Oval 19"/>
          <p:cNvSpPr/>
          <p:nvPr/>
        </p:nvSpPr>
        <p:spPr>
          <a:xfrm>
            <a:off x="515746" y="5101051"/>
            <a:ext cx="432000" cy="432000"/>
          </a:xfrm>
          <a:prstGeom prst="ellipse">
            <a:avLst/>
          </a:prstGeom>
          <a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28575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33" name="Oval 19"/>
          <p:cNvSpPr/>
          <p:nvPr/>
        </p:nvSpPr>
        <p:spPr>
          <a:xfrm>
            <a:off x="2661504" y="5209051"/>
            <a:ext cx="432000" cy="432000"/>
          </a:xfrm>
          <a:prstGeom prst="ellipse">
            <a:avLst/>
          </a:prstGeom>
          <a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28575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35" name="Oval 19"/>
          <p:cNvSpPr/>
          <p:nvPr/>
        </p:nvSpPr>
        <p:spPr>
          <a:xfrm>
            <a:off x="1210704" y="5741764"/>
            <a:ext cx="432000" cy="432000"/>
          </a:xfrm>
          <a:prstGeom prst="ellipse">
            <a:avLst/>
          </a:prstGeom>
          <a:blipFill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28575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37" name="Oval 19"/>
          <p:cNvSpPr/>
          <p:nvPr/>
        </p:nvSpPr>
        <p:spPr>
          <a:xfrm>
            <a:off x="1922304" y="1538251"/>
            <a:ext cx="1152000" cy="1152000"/>
          </a:xfrm>
          <a:prstGeom prst="ellipse">
            <a:avLst/>
          </a:prstGeom>
          <a:blipFill>
            <a:blip r:embed="rId14"/>
            <a:stretch>
              <a:fillRect/>
            </a:stretch>
          </a:blipFill>
          <a:ln w="762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38" name="Oval 19"/>
          <p:cNvSpPr/>
          <p:nvPr/>
        </p:nvSpPr>
        <p:spPr>
          <a:xfrm>
            <a:off x="3021504" y="2600251"/>
            <a:ext cx="972000" cy="972000"/>
          </a:xfrm>
          <a:prstGeom prst="ellipse">
            <a:avLst/>
          </a:prstGeom>
          <a:blipFill>
            <a:blip r:embed="rId15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39" name="Oval 19"/>
          <p:cNvSpPr/>
          <p:nvPr/>
        </p:nvSpPr>
        <p:spPr>
          <a:xfrm>
            <a:off x="3375780" y="4489051"/>
            <a:ext cx="576000" cy="576000"/>
          </a:xfrm>
          <a:prstGeom prst="ellipse">
            <a:avLst/>
          </a:prstGeom>
          <a:blipFill>
            <a:blip r:embed="rId16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40" name="Oval 19"/>
          <p:cNvSpPr/>
          <p:nvPr/>
        </p:nvSpPr>
        <p:spPr>
          <a:xfrm>
            <a:off x="1905111" y="4813051"/>
            <a:ext cx="576000" cy="576000"/>
          </a:xfrm>
          <a:prstGeom prst="ellipse">
            <a:avLst/>
          </a:prstGeom>
          <a:blipFill>
            <a:blip r:embed="rId17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41" name="Oval 19"/>
          <p:cNvSpPr/>
          <p:nvPr/>
        </p:nvSpPr>
        <p:spPr>
          <a:xfrm>
            <a:off x="3087780" y="3684039"/>
            <a:ext cx="576000" cy="576000"/>
          </a:xfrm>
          <a:prstGeom prst="ellipse">
            <a:avLst/>
          </a:prstGeom>
          <a:blipFill>
            <a:blip r:embed="rId18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42" name="Oval 19"/>
          <p:cNvSpPr/>
          <p:nvPr/>
        </p:nvSpPr>
        <p:spPr>
          <a:xfrm>
            <a:off x="371746" y="4072523"/>
            <a:ext cx="576000" cy="576000"/>
          </a:xfrm>
          <a:prstGeom prst="ellipse">
            <a:avLst/>
          </a:prstGeom>
          <a:blipFill>
            <a:blip r:embed="rId19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43" name="Oval 19"/>
          <p:cNvSpPr/>
          <p:nvPr/>
        </p:nvSpPr>
        <p:spPr>
          <a:xfrm>
            <a:off x="285968" y="3356251"/>
            <a:ext cx="576000" cy="576000"/>
          </a:xfrm>
          <a:prstGeom prst="ellipse">
            <a:avLst/>
          </a:prstGeom>
          <a:blipFill>
            <a:blip r:embed="rId20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44" name="Oval 19"/>
          <p:cNvSpPr/>
          <p:nvPr/>
        </p:nvSpPr>
        <p:spPr>
          <a:xfrm>
            <a:off x="977904" y="4309051"/>
            <a:ext cx="720000" cy="720000"/>
          </a:xfrm>
          <a:prstGeom prst="ellipse">
            <a:avLst/>
          </a:prstGeom>
          <a:blipFill>
            <a:blip r:embed="rId21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49" name="Oval 19"/>
          <p:cNvSpPr/>
          <p:nvPr/>
        </p:nvSpPr>
        <p:spPr>
          <a:xfrm>
            <a:off x="3236289" y="5360743"/>
            <a:ext cx="432000" cy="432000"/>
          </a:xfrm>
          <a:prstGeom prst="ellipse">
            <a:avLst/>
          </a:prstGeom>
          <a:blipFill>
            <a:blip r:embed="rId2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28575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763729" y="1736251"/>
            <a:ext cx="612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link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438729" y="1744028"/>
            <a:ext cx="333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5843731" y="1744028"/>
            <a:ext cx="168437" cy="360000"/>
          </a:xfrm>
          <a:prstGeom prst="rect">
            <a:avLst/>
          </a:prstGeom>
          <a:solidFill>
            <a:srgbClr val="F2EC7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4763729" y="3535051"/>
            <a:ext cx="2124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survey, feedback, vote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930929" y="3535051"/>
            <a:ext cx="540000" cy="360000"/>
          </a:xfrm>
          <a:prstGeom prst="rect">
            <a:avLst/>
          </a:prstGeom>
          <a:solidFill>
            <a:srgbClr val="F2EC7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4763729" y="4129051"/>
            <a:ext cx="14868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color, map, link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311730" y="4129051"/>
            <a:ext cx="150436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6509729" y="4129051"/>
            <a:ext cx="270000" cy="360000"/>
          </a:xfrm>
          <a:prstGeom prst="rect">
            <a:avLst/>
          </a:prstGeom>
          <a:solidFill>
            <a:srgbClr val="F2EC7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4763729" y="4705051"/>
            <a:ext cx="486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link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303730" y="4705051"/>
            <a:ext cx="946801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4763729" y="2365051"/>
            <a:ext cx="1728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office hour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779729" y="2365051"/>
            <a:ext cx="900000" cy="360000"/>
          </a:xfrm>
          <a:prstGeom prst="rect">
            <a:avLst/>
          </a:prstGeom>
          <a:solidFill>
            <a:srgbClr val="F2EC7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4763729" y="5261851"/>
            <a:ext cx="2286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thanks, presented, project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103729" y="5261851"/>
            <a:ext cx="90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8066729" y="5261851"/>
            <a:ext cx="360000" cy="379200"/>
          </a:xfrm>
          <a:prstGeom prst="rect">
            <a:avLst/>
          </a:prstGeom>
          <a:solidFill>
            <a:srgbClr val="F2EC7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4763729" y="2960251"/>
            <a:ext cx="684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link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3" name="Oval 19"/>
          <p:cNvSpPr/>
          <p:nvPr/>
        </p:nvSpPr>
        <p:spPr>
          <a:xfrm>
            <a:off x="4229031" y="2312251"/>
            <a:ext cx="432000" cy="432000"/>
          </a:xfrm>
          <a:prstGeom prst="ellipse">
            <a:avLst/>
          </a:prstGeom>
          <a:blipFill>
            <a:blip r:embed="rId14"/>
            <a:stretch>
              <a:fillRect/>
            </a:stretch>
          </a:blipFill>
          <a:ln w="1905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14" name="Oval 19"/>
          <p:cNvSpPr/>
          <p:nvPr/>
        </p:nvSpPr>
        <p:spPr>
          <a:xfrm>
            <a:off x="4229031" y="5209051"/>
            <a:ext cx="432000" cy="432000"/>
          </a:xfrm>
          <a:prstGeom prst="ellipse">
            <a:avLst/>
          </a:prstGeom>
          <a:blipFill>
            <a:blip r:embed="rId14"/>
            <a:stretch>
              <a:fillRect/>
            </a:stretch>
          </a:blipFill>
          <a:ln w="1905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15" name="Oval 19"/>
          <p:cNvSpPr/>
          <p:nvPr/>
        </p:nvSpPr>
        <p:spPr>
          <a:xfrm>
            <a:off x="4229031" y="2924251"/>
            <a:ext cx="432000" cy="432000"/>
          </a:xfrm>
          <a:prstGeom prst="ellipse">
            <a:avLst/>
          </a:prstGeom>
          <a:blipFill>
            <a:blip r:embed="rId14"/>
            <a:stretch>
              <a:fillRect/>
            </a:stretch>
          </a:blipFill>
          <a:ln w="1905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8679545" y="1780030"/>
            <a:ext cx="246743" cy="476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8706686" y="2096251"/>
            <a:ext cx="190800" cy="100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等腰三角形 126"/>
          <p:cNvSpPr/>
          <p:nvPr/>
        </p:nvSpPr>
        <p:spPr>
          <a:xfrm>
            <a:off x="8706686" y="1780028"/>
            <a:ext cx="190800" cy="14400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等腰三角形 127"/>
          <p:cNvSpPr/>
          <p:nvPr/>
        </p:nvSpPr>
        <p:spPr>
          <a:xfrm rot="10636762">
            <a:off x="8714081" y="6392629"/>
            <a:ext cx="189682" cy="14400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6534929" y="2368651"/>
            <a:ext cx="180000" cy="375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340106" y="924085"/>
            <a:ext cx="2079599" cy="461665"/>
          </a:xfrm>
          <a:prstGeom prst="rect">
            <a:avLst/>
          </a:prstGeom>
          <a:solidFill>
            <a:srgbClr val="CCFFFF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mic Sans MS" pitchFamily="66" charset="0"/>
              </a:rPr>
              <a:t>CS 467 FA14</a:t>
            </a:r>
            <a:endParaRPr lang="zh-CN" altLang="en-US" sz="2400" dirty="0">
              <a:latin typeface="Comic Sans MS" pitchFamily="66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29906" y="254236"/>
            <a:ext cx="2032799" cy="553998"/>
          </a:xfrm>
          <a:prstGeom prst="rect">
            <a:avLst/>
          </a:prstGeom>
          <a:solidFill>
            <a:srgbClr val="CCFFFF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latin typeface="Comic Sans MS" pitchFamily="66" charset="0"/>
              </a:rPr>
              <a:t>Education</a:t>
            </a:r>
            <a:endParaRPr lang="zh-CN" altLang="en-US" sz="3000" dirty="0">
              <a:latin typeface="Comic Sans MS" pitchFamily="66" charset="0"/>
            </a:endParaRPr>
          </a:p>
        </p:txBody>
      </p:sp>
      <p:sp>
        <p:nvSpPr>
          <p:cNvPr id="95" name="Oval 19"/>
          <p:cNvSpPr/>
          <p:nvPr/>
        </p:nvSpPr>
        <p:spPr>
          <a:xfrm>
            <a:off x="4229031" y="1708028"/>
            <a:ext cx="432000" cy="432000"/>
          </a:xfrm>
          <a:prstGeom prst="ellipse">
            <a:avLst/>
          </a:prstGeom>
          <a:blipFill>
            <a:blip r:embed="rId14"/>
            <a:stretch>
              <a:fillRect/>
            </a:stretch>
          </a:blipFill>
          <a:ln w="1905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96" name="Oval 19"/>
          <p:cNvSpPr/>
          <p:nvPr/>
        </p:nvSpPr>
        <p:spPr>
          <a:xfrm>
            <a:off x="4229031" y="3517051"/>
            <a:ext cx="432000" cy="432000"/>
          </a:xfrm>
          <a:prstGeom prst="ellipse">
            <a:avLst/>
          </a:prstGeom>
          <a:blipFill>
            <a:blip r:embed="rId14"/>
            <a:stretch>
              <a:fillRect/>
            </a:stretch>
          </a:blipFill>
          <a:ln w="1905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97" name="Oval 19"/>
          <p:cNvSpPr/>
          <p:nvPr/>
        </p:nvSpPr>
        <p:spPr>
          <a:xfrm>
            <a:off x="4229031" y="4093051"/>
            <a:ext cx="432000" cy="432000"/>
          </a:xfrm>
          <a:prstGeom prst="ellipse">
            <a:avLst/>
          </a:prstGeom>
          <a:blipFill>
            <a:blip r:embed="rId14"/>
            <a:stretch>
              <a:fillRect/>
            </a:stretch>
          </a:blipFill>
          <a:ln w="1905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01" name="Oval 19"/>
          <p:cNvSpPr/>
          <p:nvPr/>
        </p:nvSpPr>
        <p:spPr>
          <a:xfrm>
            <a:off x="4229031" y="4669051"/>
            <a:ext cx="432000" cy="432000"/>
          </a:xfrm>
          <a:prstGeom prst="ellipse">
            <a:avLst/>
          </a:prstGeom>
          <a:blipFill>
            <a:blip r:embed="rId14"/>
            <a:stretch>
              <a:fillRect/>
            </a:stretch>
          </a:blipFill>
          <a:ln w="1905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4763730" y="5846251"/>
            <a:ext cx="1698437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PeerStudio, support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5" name="Oval 19"/>
          <p:cNvSpPr/>
          <p:nvPr/>
        </p:nvSpPr>
        <p:spPr>
          <a:xfrm>
            <a:off x="4229031" y="5810251"/>
            <a:ext cx="432000" cy="432000"/>
          </a:xfrm>
          <a:prstGeom prst="ellipse">
            <a:avLst/>
          </a:prstGeom>
          <a:blipFill>
            <a:blip r:embed="rId14"/>
            <a:stretch>
              <a:fillRect/>
            </a:stretch>
          </a:blipFill>
          <a:ln w="1905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pic>
        <p:nvPicPr>
          <p:cNvPr id="107" name="Picture 3" descr="C:\Users\sony\Desktop\pics_fb\crown.png"/>
          <p:cNvPicPr>
            <a:picLocks noChangeAspect="1" noChangeArrowheads="1"/>
          </p:cNvPicPr>
          <p:nvPr/>
        </p:nvPicPr>
        <p:blipFill>
          <a:blip r:embed="rId23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0140068">
            <a:off x="325878" y="1818718"/>
            <a:ext cx="561460" cy="414264"/>
          </a:xfrm>
          <a:prstGeom prst="rect">
            <a:avLst/>
          </a:prstGeom>
          <a:noFill/>
        </p:spPr>
      </p:pic>
      <p:sp>
        <p:nvSpPr>
          <p:cNvPr id="72" name="矩形 71"/>
          <p:cNvSpPr/>
          <p:nvPr/>
        </p:nvSpPr>
        <p:spPr>
          <a:xfrm>
            <a:off x="7241293" y="721741"/>
            <a:ext cx="468000" cy="46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7832727" y="713086"/>
            <a:ext cx="468000" cy="468000"/>
          </a:xfrm>
          <a:prstGeom prst="rect">
            <a:avLst/>
          </a:prstGeom>
          <a:solidFill>
            <a:srgbClr val="F2EC7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4" name="Picture 4" descr="C:\Users\sony\Desktop\pics_fb\like2.png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7311788" y="797745"/>
            <a:ext cx="327013" cy="327013"/>
          </a:xfrm>
          <a:prstGeom prst="rect">
            <a:avLst/>
          </a:prstGeom>
          <a:noFill/>
        </p:spPr>
      </p:pic>
      <p:pic>
        <p:nvPicPr>
          <p:cNvPr id="78" name="Picture 5" descr="C:\Users\sony\Desktop\pics_fb\comment.png"/>
          <p:cNvPicPr>
            <a:picLocks noChangeAspect="1" noChangeArrowheads="1"/>
          </p:cNvPicPr>
          <p:nvPr/>
        </p:nvPicPr>
        <p:blipFill>
          <a:blip r:embed="rId25"/>
          <a:srcRect/>
          <a:stretch>
            <a:fillRect/>
          </a:stretch>
        </p:blipFill>
        <p:spPr bwMode="auto">
          <a:xfrm>
            <a:off x="7886729" y="851959"/>
            <a:ext cx="329129" cy="329129"/>
          </a:xfrm>
          <a:prstGeom prst="rect">
            <a:avLst/>
          </a:prstGeom>
          <a:noFill/>
        </p:spPr>
      </p:pic>
      <p:sp>
        <p:nvSpPr>
          <p:cNvPr id="85" name="矩形 84"/>
          <p:cNvSpPr/>
          <p:nvPr/>
        </p:nvSpPr>
        <p:spPr>
          <a:xfrm>
            <a:off x="6638292" y="713086"/>
            <a:ext cx="468000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3" name="Picture 8" descr="C:\Users\sony\Desktop\pics_fb\time.png"/>
          <p:cNvPicPr>
            <a:picLocks noChangeAspect="1" noChangeArrowheads="1"/>
          </p:cNvPicPr>
          <p:nvPr/>
        </p:nvPicPr>
        <p:blipFill>
          <a:blip r:embed="rId26"/>
          <a:srcRect/>
          <a:stretch>
            <a:fillRect/>
          </a:stretch>
        </p:blipFill>
        <p:spPr bwMode="auto">
          <a:xfrm>
            <a:off x="6609579" y="775739"/>
            <a:ext cx="496715" cy="397372"/>
          </a:xfrm>
          <a:prstGeom prst="rect">
            <a:avLst/>
          </a:prstGeom>
          <a:noFill/>
        </p:spPr>
      </p:pic>
      <p:sp>
        <p:nvSpPr>
          <p:cNvPr id="106" name="圆角矩形 105"/>
          <p:cNvSpPr/>
          <p:nvPr/>
        </p:nvSpPr>
        <p:spPr>
          <a:xfrm>
            <a:off x="6602294" y="700752"/>
            <a:ext cx="504000" cy="50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3627297" y="860171"/>
            <a:ext cx="2067467" cy="5594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2" name="Picture 7" descr="C:\Users\sony\Desktop\pics_fb\search.png"/>
          <p:cNvPicPr>
            <a:picLocks noChangeAspect="1" noChangeArrowheads="1"/>
          </p:cNvPicPr>
          <p:nvPr/>
        </p:nvPicPr>
        <p:blipFill>
          <a:blip r:embed="rId27"/>
          <a:srcRect/>
          <a:stretch>
            <a:fillRect/>
          </a:stretch>
        </p:blipFill>
        <p:spPr bwMode="auto">
          <a:xfrm>
            <a:off x="5216748" y="937233"/>
            <a:ext cx="424016" cy="405348"/>
          </a:xfrm>
          <a:prstGeom prst="rect">
            <a:avLst/>
          </a:prstGeom>
          <a:noFill/>
        </p:spPr>
      </p:pic>
      <p:sp>
        <p:nvSpPr>
          <p:cNvPr id="118" name="矩形 117"/>
          <p:cNvSpPr/>
          <p:nvPr/>
        </p:nvSpPr>
        <p:spPr>
          <a:xfrm>
            <a:off x="3741762" y="997276"/>
            <a:ext cx="144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9" name="同侧圆角矩形 118"/>
          <p:cNvSpPr/>
          <p:nvPr/>
        </p:nvSpPr>
        <p:spPr>
          <a:xfrm>
            <a:off x="4614764" y="463235"/>
            <a:ext cx="1080000" cy="403870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Keywords</a:t>
            </a:r>
            <a:endParaRPr lang="zh-CN" altLang="en-US" sz="1400" dirty="0"/>
          </a:p>
        </p:txBody>
      </p:sp>
      <p:sp>
        <p:nvSpPr>
          <p:cNvPr id="120" name="同侧圆角矩形 119"/>
          <p:cNvSpPr/>
          <p:nvPr/>
        </p:nvSpPr>
        <p:spPr>
          <a:xfrm>
            <a:off x="3627297" y="463235"/>
            <a:ext cx="1029600" cy="403870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4080"/>
                </a:solidFill>
              </a:rPr>
              <a:t>Members</a:t>
            </a:r>
            <a:endParaRPr lang="zh-CN" altLang="en-US" sz="1400" dirty="0">
              <a:solidFill>
                <a:srgbClr val="00408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441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91476" y="377430"/>
            <a:ext cx="43243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595959"/>
                </a:solidFill>
                <a:latin typeface="Calibri Light" panose="020F0302020204030204" pitchFamily="34" charset="0"/>
                <a:cs typeface="Lucida Sans"/>
              </a:rPr>
              <a:t>Tools and Analysis</a:t>
            </a:r>
            <a:endParaRPr lang="en-US" sz="4400" dirty="0">
              <a:solidFill>
                <a:srgbClr val="595959"/>
              </a:solidFill>
              <a:latin typeface="Calibri Light" panose="020F0302020204030204" pitchFamily="34" charset="0"/>
              <a:cs typeface="Lucida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799" y="1544135"/>
            <a:ext cx="652108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>
              <a:solidFill>
                <a:srgbClr val="595959"/>
              </a:solidFill>
              <a:latin typeface="Calibri Light" panose="020F0302020204030204" pitchFamily="34" charset="0"/>
              <a:cs typeface="Lucida Sans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595959"/>
                </a:solidFill>
                <a:latin typeface="Calibri Light" panose="020F0302020204030204" pitchFamily="34" charset="0"/>
                <a:cs typeface="Lucida Sans"/>
              </a:rPr>
              <a:t>d</a:t>
            </a:r>
            <a:r>
              <a:rPr lang="en-US" sz="2800" dirty="0" smtClean="0">
                <a:solidFill>
                  <a:srgbClr val="595959"/>
                </a:solidFill>
                <a:latin typeface="Calibri Light" panose="020F0302020204030204" pitchFamily="34" charset="0"/>
                <a:cs typeface="Lucida Sans"/>
              </a:rPr>
              <a:t>3.js for the UI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rgbClr val="595959"/>
              </a:solidFill>
              <a:latin typeface="Calibri Light" panose="020F0302020204030204" pitchFamily="34" charset="0"/>
              <a:cs typeface="Lucida Sans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595959"/>
                </a:solidFill>
                <a:latin typeface="Calibri Light" panose="020F0302020204030204" pitchFamily="34" charset="0"/>
                <a:cs typeface="Lucida Sans"/>
              </a:rPr>
              <a:t>Python or Java for Data Cleaning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rgbClr val="595959"/>
              </a:solidFill>
              <a:latin typeface="Calibri Light" panose="020F0302020204030204" pitchFamily="34" charset="0"/>
              <a:cs typeface="Lucida Sans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595959"/>
                </a:solidFill>
                <a:latin typeface="Calibri Light" panose="020F0302020204030204" pitchFamily="34" charset="0"/>
                <a:cs typeface="Lucida Sans"/>
              </a:rPr>
              <a:t>Facebook SDK and API for data collection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rgbClr val="595959"/>
              </a:solidFill>
              <a:latin typeface="Calibri Light" panose="020F0302020204030204" pitchFamily="34" charset="0"/>
              <a:cs typeface="Lucida Sans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595959"/>
                </a:solidFill>
                <a:latin typeface="Calibri Light" panose="020F0302020204030204" pitchFamily="34" charset="0"/>
                <a:cs typeface="Lucida Sans"/>
              </a:rPr>
              <a:t>Keyword determining algorithm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rgbClr val="595959"/>
              </a:solidFill>
              <a:latin typeface="Calibri Light" panose="020F0302020204030204" pitchFamily="34" charset="0"/>
              <a:cs typeface="Lucida Sans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rgbClr val="595959"/>
              </a:solidFill>
              <a:latin typeface="Calibri Light" panose="020F0302020204030204" pitchFamily="34" charset="0"/>
              <a:cs typeface="Lucida San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649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1440" y="287866"/>
            <a:ext cx="53766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595959"/>
                </a:solidFill>
                <a:latin typeface="Calibri Light" panose="020F0302020204030204" pitchFamily="34" charset="0"/>
                <a:cs typeface="Lucida Sans"/>
              </a:rPr>
              <a:t>Materials Incorporated</a:t>
            </a:r>
            <a:endParaRPr lang="en-US" sz="4400" dirty="0">
              <a:solidFill>
                <a:srgbClr val="595959"/>
              </a:solidFill>
              <a:latin typeface="Calibri Light" panose="020F0302020204030204" pitchFamily="34" charset="0"/>
              <a:cs typeface="Lucida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041" y="1544135"/>
            <a:ext cx="8382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rgbClr val="595959"/>
              </a:solidFill>
              <a:latin typeface="Calibri Light" panose="020F0302020204030204" pitchFamily="34" charset="0"/>
              <a:cs typeface="Lucida Sans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595959"/>
                </a:solidFill>
                <a:latin typeface="Calibri Light" panose="020F0302020204030204" pitchFamily="34" charset="0"/>
                <a:cs typeface="Lucida Sans"/>
              </a:rPr>
              <a:t>The colors we choose are equally distributed in the hue palette</a:t>
            </a:r>
          </a:p>
          <a:p>
            <a:pPr marL="457200" indent="-457200"/>
            <a:r>
              <a:rPr lang="en-US" sz="2800" dirty="0" smtClean="0">
                <a:solidFill>
                  <a:srgbClr val="595959"/>
                </a:solidFill>
                <a:latin typeface="Calibri Light" panose="020F0302020204030204" pitchFamily="34" charset="0"/>
                <a:cs typeface="Lucida Sans"/>
              </a:rPr>
              <a:t>	</a:t>
            </a:r>
            <a:r>
              <a:rPr lang="en-US" sz="2400" i="1" dirty="0" smtClean="0">
                <a:solidFill>
                  <a:srgbClr val="595959"/>
                </a:solidFill>
                <a:latin typeface="Calibri Light" panose="020F0302020204030204" pitchFamily="34" charset="0"/>
                <a:cs typeface="Lucida Sans"/>
              </a:rPr>
              <a:t>Choosing Colors for Data Visualization </a:t>
            </a:r>
            <a:r>
              <a:rPr lang="en-US" sz="2400" dirty="0" smtClean="0">
                <a:solidFill>
                  <a:srgbClr val="595959"/>
                </a:solidFill>
                <a:latin typeface="Calibri Light" panose="020F0302020204030204" pitchFamily="34" charset="0"/>
                <a:cs typeface="Lucida Sans"/>
              </a:rPr>
              <a:t>by Stone</a:t>
            </a:r>
            <a:endParaRPr lang="en-US" sz="2000" dirty="0" smtClean="0">
              <a:solidFill>
                <a:srgbClr val="595959"/>
              </a:solidFill>
              <a:latin typeface="Calibri Light" panose="020F0302020204030204" pitchFamily="34" charset="0"/>
              <a:cs typeface="Lucida Sans"/>
            </a:endParaRPr>
          </a:p>
          <a:p>
            <a:pPr marL="457200" indent="-457200"/>
            <a:endParaRPr lang="en-US" sz="2000" dirty="0" smtClean="0">
              <a:solidFill>
                <a:srgbClr val="595959"/>
              </a:solidFill>
              <a:latin typeface="Calibri Light" panose="020F0302020204030204" pitchFamily="34" charset="0"/>
              <a:cs typeface="Lucida Sans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595959"/>
                </a:solidFill>
                <a:latin typeface="Calibri Light" panose="020F0302020204030204" pitchFamily="34" charset="0"/>
                <a:cs typeface="Lucida Sans"/>
              </a:rPr>
              <a:t>Rhetoric methods used: filtering, individualization, classification</a:t>
            </a:r>
          </a:p>
          <a:p>
            <a:pPr marL="457200" indent="-457200"/>
            <a:r>
              <a:rPr lang="en-US" sz="2800" dirty="0" smtClean="0">
                <a:solidFill>
                  <a:srgbClr val="595959"/>
                </a:solidFill>
                <a:latin typeface="Calibri Light" panose="020F0302020204030204" pitchFamily="34" charset="0"/>
                <a:cs typeface="Lucida Sans"/>
              </a:rPr>
              <a:t>	</a:t>
            </a:r>
            <a:r>
              <a:rPr lang="en-US" sz="2400" i="1" dirty="0" smtClean="0">
                <a:solidFill>
                  <a:srgbClr val="595959"/>
                </a:solidFill>
                <a:latin typeface="Calibri Light" panose="020F0302020204030204" pitchFamily="34" charset="0"/>
                <a:cs typeface="Lucida Sans"/>
              </a:rPr>
              <a:t>Visualization Rhetoric: Framing Effects in Narrative Visualization </a:t>
            </a:r>
            <a:r>
              <a:rPr lang="en-US" sz="2400" dirty="0" smtClean="0">
                <a:solidFill>
                  <a:srgbClr val="595959"/>
                </a:solidFill>
                <a:latin typeface="Calibri Light" panose="020F0302020204030204" pitchFamily="34" charset="0"/>
                <a:cs typeface="Lucida Sans"/>
              </a:rPr>
              <a:t>by </a:t>
            </a:r>
            <a:r>
              <a:rPr lang="en-US" sz="2400" dirty="0" err="1" smtClean="0">
                <a:solidFill>
                  <a:srgbClr val="595959"/>
                </a:solidFill>
                <a:latin typeface="Calibri Light" panose="020F0302020204030204" pitchFamily="34" charset="0"/>
                <a:cs typeface="Lucida Sans"/>
              </a:rPr>
              <a:t>Hullman</a:t>
            </a:r>
            <a:endParaRPr lang="en-US" sz="2400" dirty="0" smtClean="0">
              <a:solidFill>
                <a:srgbClr val="595959"/>
              </a:solidFill>
              <a:latin typeface="Calibri Light" panose="020F0302020204030204" pitchFamily="34" charset="0"/>
              <a:cs typeface="Lucida Sans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rgbClr val="595959"/>
              </a:solidFill>
              <a:latin typeface="Calibri Light" panose="020F0302020204030204" pitchFamily="34" charset="0"/>
              <a:cs typeface="Lucida Sans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rgbClr val="595959"/>
              </a:solidFill>
              <a:latin typeface="Calibri Light" panose="020F0302020204030204" pitchFamily="34" charset="0"/>
              <a:cs typeface="Lucida San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649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73045" y="2052394"/>
            <a:ext cx="550114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595959"/>
                </a:solidFill>
                <a:latin typeface="Calibri Light" panose="020F0302020204030204" pitchFamily="34" charset="0"/>
                <a:cs typeface="Lucida Sans"/>
              </a:rPr>
              <a:t>Thank you!</a:t>
            </a:r>
          </a:p>
          <a:p>
            <a:endParaRPr lang="en-US" sz="4400" dirty="0" smtClean="0">
              <a:solidFill>
                <a:srgbClr val="595959"/>
              </a:solidFill>
              <a:latin typeface="Calibri Light" panose="020F0302020204030204" pitchFamily="34" charset="0"/>
              <a:cs typeface="Lucida Sans"/>
            </a:endParaRPr>
          </a:p>
          <a:p>
            <a:pPr algn="ctr"/>
            <a:r>
              <a:rPr lang="en-US" sz="4400" dirty="0" smtClean="0">
                <a:solidFill>
                  <a:srgbClr val="595959"/>
                </a:solidFill>
                <a:latin typeface="Calibri Light" panose="020F0302020204030204" pitchFamily="34" charset="0"/>
                <a:cs typeface="Lucida Sans"/>
              </a:rPr>
              <a:t>Q &amp; A</a:t>
            </a:r>
            <a:endParaRPr lang="en-US" sz="4400" dirty="0">
              <a:solidFill>
                <a:srgbClr val="595959"/>
              </a:solidFill>
              <a:latin typeface="Calibri Light" panose="020F0302020204030204" pitchFamily="34" charset="0"/>
              <a:cs typeface="Lucida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799" y="1544135"/>
            <a:ext cx="6463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/>
            <a:endParaRPr lang="en-US" sz="2800" dirty="0">
              <a:solidFill>
                <a:srgbClr val="595959"/>
              </a:solidFill>
              <a:latin typeface="Lucida Sans"/>
              <a:cs typeface="Lucida Sans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rgbClr val="595959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649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58986" y="287867"/>
            <a:ext cx="29383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595959"/>
                </a:solidFill>
                <a:latin typeface="Calibri Light" panose="020F0302020204030204" pitchFamily="34" charset="0"/>
                <a:cs typeface="Lucida Sans"/>
              </a:rPr>
              <a:t>Motivation</a:t>
            </a:r>
            <a:endParaRPr lang="en-US" sz="4800" dirty="0">
              <a:solidFill>
                <a:srgbClr val="595959"/>
              </a:solidFill>
              <a:latin typeface="Calibri Light" panose="020F0302020204030204" pitchFamily="34" charset="0"/>
              <a:cs typeface="Lucida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4053" y="1544135"/>
            <a:ext cx="8488172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595959"/>
                </a:solidFill>
                <a:latin typeface="Calibri Light" panose="020F0302020204030204" pitchFamily="34" charset="0"/>
                <a:cs typeface="Lucida Sans"/>
              </a:rPr>
              <a:t>Receive tons of notifications from </a:t>
            </a:r>
            <a:r>
              <a:rPr lang="en-US" sz="2800" dirty="0">
                <a:solidFill>
                  <a:srgbClr val="595959"/>
                </a:solidFill>
                <a:latin typeface="Calibri Light" panose="020F0302020204030204" pitchFamily="34" charset="0"/>
                <a:cs typeface="Lucida Sans"/>
              </a:rPr>
              <a:t>F</a:t>
            </a:r>
            <a:r>
              <a:rPr lang="en-US" sz="2800" dirty="0" smtClean="0">
                <a:solidFill>
                  <a:srgbClr val="595959"/>
                </a:solidFill>
                <a:latin typeface="Calibri Light" panose="020F0302020204030204" pitchFamily="34" charset="0"/>
                <a:cs typeface="Lucida Sans"/>
              </a:rPr>
              <a:t>acebook groups and have to scroll through 100 posts before you get to an important one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rgbClr val="595959"/>
              </a:solidFill>
              <a:latin typeface="Calibri Light" panose="020F0302020204030204" pitchFamily="34" charset="0"/>
              <a:cs typeface="Lucida Sans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595959"/>
                </a:solidFill>
                <a:latin typeface="Calibri Light" panose="020F0302020204030204" pitchFamily="34" charset="0"/>
                <a:cs typeface="Lucida Sans"/>
              </a:rPr>
              <a:t>We want to filter and prioritize based on group participation and show you the most relevant notifications!</a:t>
            </a:r>
          </a:p>
          <a:p>
            <a:pPr marL="457200" indent="-457200">
              <a:buFont typeface="Arial"/>
              <a:buChar char="•"/>
            </a:pPr>
            <a:endParaRPr lang="en-US" sz="2800" dirty="0" smtClean="0">
              <a:solidFill>
                <a:srgbClr val="595959"/>
              </a:solidFill>
              <a:latin typeface="Calibri Light" panose="020F0302020204030204" pitchFamily="34" charset="0"/>
              <a:cs typeface="Lucida San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2410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31174" y="289295"/>
            <a:ext cx="2525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595959"/>
                </a:solidFill>
                <a:latin typeface="Calibri Light" panose="020F0302020204030204" pitchFamily="34" charset="0"/>
                <a:cs typeface="Lucida Sans"/>
              </a:rPr>
              <a:t>Audience</a:t>
            </a:r>
            <a:endParaRPr lang="en-US" sz="4800" dirty="0">
              <a:solidFill>
                <a:srgbClr val="595959"/>
              </a:solidFill>
              <a:latin typeface="Calibri Light" panose="020F0302020204030204" pitchFamily="34" charset="0"/>
              <a:cs typeface="Lucida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54236" y="1722491"/>
            <a:ext cx="8837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/>
              <a:buChar char="•"/>
            </a:pPr>
            <a:r>
              <a:rPr lang="en-US" sz="2800" dirty="0" smtClean="0">
                <a:solidFill>
                  <a:srgbClr val="595959"/>
                </a:solidFill>
                <a:latin typeface="Calibri Light" panose="020F0302020204030204" pitchFamily="34" charset="0"/>
                <a:cs typeface="Lucida Sans"/>
              </a:rPr>
              <a:t>Anyone who is part of lots of </a:t>
            </a:r>
            <a:r>
              <a:rPr lang="en-US" sz="2800" dirty="0">
                <a:solidFill>
                  <a:srgbClr val="595959"/>
                </a:solidFill>
                <a:latin typeface="Calibri Light" panose="020F0302020204030204" pitchFamily="34" charset="0"/>
                <a:cs typeface="Lucida Sans"/>
              </a:rPr>
              <a:t>F</a:t>
            </a:r>
            <a:r>
              <a:rPr lang="en-US" sz="2800" dirty="0" smtClean="0">
                <a:solidFill>
                  <a:srgbClr val="595959"/>
                </a:solidFill>
                <a:latin typeface="Calibri Light" panose="020F0302020204030204" pitchFamily="34" charset="0"/>
                <a:cs typeface="Lucida Sans"/>
              </a:rPr>
              <a:t>acebook groups and has multiple interest areas</a:t>
            </a:r>
          </a:p>
        </p:txBody>
      </p:sp>
    </p:spTree>
    <p:extLst>
      <p:ext uri="{BB962C8B-B14F-4D97-AF65-F5344CB8AC3E}">
        <p14:creationId xmlns="" xmlns:p14="http://schemas.microsoft.com/office/powerpoint/2010/main" val="121258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2302" y="325203"/>
            <a:ext cx="73623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595959"/>
                </a:solidFill>
                <a:latin typeface="Calibri Light" panose="020F0302020204030204" pitchFamily="34" charset="0"/>
                <a:cs typeface="Lucida Sans"/>
              </a:rPr>
              <a:t>Questions we intend to Answer</a:t>
            </a:r>
            <a:endParaRPr lang="en-US" sz="4400" dirty="0">
              <a:solidFill>
                <a:srgbClr val="595959"/>
              </a:solidFill>
              <a:latin typeface="Calibri Light" panose="020F0302020204030204" pitchFamily="34" charset="0"/>
              <a:cs typeface="Lucida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2708" y="1797523"/>
            <a:ext cx="83287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rgbClr val="595959"/>
                </a:solidFill>
                <a:latin typeface="Calibri Light" panose="020F0302020204030204" pitchFamily="34" charset="0"/>
                <a:cs typeface="Lucida Sans"/>
              </a:rPr>
              <a:t> Find the most important post based on group participation</a:t>
            </a:r>
          </a:p>
          <a:p>
            <a:endParaRPr lang="en-US" sz="2800" dirty="0" smtClean="0">
              <a:solidFill>
                <a:srgbClr val="595959"/>
              </a:solidFill>
              <a:latin typeface="Calibri Light" panose="020F0302020204030204" pitchFamily="34" charset="0"/>
              <a:cs typeface="Lucida Sans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595959"/>
                </a:solidFill>
                <a:latin typeface="Calibri Light" panose="020F0302020204030204" pitchFamily="34" charset="0"/>
                <a:cs typeface="Lucida Sans"/>
              </a:rPr>
              <a:t>Look at group members activity levels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rgbClr val="595959"/>
              </a:solidFill>
              <a:latin typeface="Calibri Light" panose="020F0302020204030204" pitchFamily="34" charset="0"/>
              <a:cs typeface="Lucida Sans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595959"/>
                </a:solidFill>
                <a:latin typeface="Calibri Light" panose="020F0302020204030204" pitchFamily="34" charset="0"/>
                <a:cs typeface="Lucida Sans"/>
              </a:rPr>
              <a:t>Browse posts more efficiently</a:t>
            </a:r>
          </a:p>
        </p:txBody>
      </p:sp>
    </p:spTree>
    <p:extLst>
      <p:ext uri="{BB962C8B-B14F-4D97-AF65-F5344CB8AC3E}">
        <p14:creationId xmlns="" xmlns:p14="http://schemas.microsoft.com/office/powerpoint/2010/main" val="423532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70646" y="1570885"/>
            <a:ext cx="6115494" cy="37433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69145" y="2815895"/>
            <a:ext cx="3029121" cy="518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169144" y="3646572"/>
            <a:ext cx="3029121" cy="518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http://2.bp.blogspot.com/-7Lfb3OMK7VM/UQrKT7Ijh-I/AAAAAAAAeiM/Bdc9RHR0PX8/s400/facebook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646" y="1570887"/>
            <a:ext cx="2230174" cy="8363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17783" y="2941504"/>
            <a:ext cx="2104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Email / Username</a:t>
            </a:r>
            <a:endParaRPr lang="zh-CN" altLang="en-US" sz="2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5128" y="3686891"/>
            <a:ext cx="2104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Password</a:t>
            </a:r>
            <a:endParaRPr lang="zh-CN" altLang="en-US" sz="2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23817" y="4477249"/>
            <a:ext cx="1674446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Sign in</a:t>
            </a:r>
            <a:endParaRPr lang="zh-CN" altLang="en-US" sz="2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090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6316154" y="98867"/>
            <a:ext cx="1987188" cy="190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 smtClean="0">
                <a:solidFill>
                  <a:srgbClr val="404040"/>
                </a:solidFill>
                <a:latin typeface="Calibri Light" panose="020F0302020204030204" pitchFamily="34" charset="0"/>
              </a:rPr>
              <a:t>education</a:t>
            </a:r>
            <a:endParaRPr lang="en-US" sz="1900" b="1" dirty="0">
              <a:solidFill>
                <a:srgbClr val="404040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710398" y="98867"/>
            <a:ext cx="1473582" cy="1355726"/>
          </a:xfrm>
          <a:prstGeom prst="ellipse">
            <a:avLst/>
          </a:prstGeom>
          <a:solidFill>
            <a:srgbClr val="F2EC7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sports</a:t>
            </a:r>
            <a:endParaRPr lang="en-US" sz="1900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910398" y="2616929"/>
            <a:ext cx="1800000" cy="1800000"/>
          </a:xfrm>
          <a:prstGeom prst="ellipse">
            <a:avLst/>
          </a:prstGeom>
          <a:solidFill>
            <a:srgbClr val="CC9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 smtClean="0">
                <a:solidFill>
                  <a:srgbClr val="404040"/>
                </a:solidFill>
                <a:latin typeface="Calibri Light" panose="020F0302020204030204" pitchFamily="34" charset="0"/>
              </a:rPr>
              <a:t>business</a:t>
            </a:r>
            <a:endParaRPr lang="en-US" sz="1900" b="1" dirty="0">
              <a:solidFill>
                <a:srgbClr val="404040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895540" y="4416929"/>
            <a:ext cx="1473582" cy="1355726"/>
          </a:xfrm>
          <a:prstGeom prst="ellipse">
            <a:avLst/>
          </a:prstGeom>
          <a:solidFill>
            <a:srgbClr val="99FF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 smtClean="0">
                <a:solidFill>
                  <a:srgbClr val="404040"/>
                </a:solidFill>
                <a:latin typeface="Calibri Light" panose="020F0302020204030204" pitchFamily="34" charset="0"/>
              </a:rPr>
              <a:t>food</a:t>
            </a:r>
            <a:endParaRPr lang="en-US" sz="1900" b="1" dirty="0">
              <a:solidFill>
                <a:srgbClr val="404040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509810" y="3104108"/>
            <a:ext cx="1184302" cy="540575"/>
          </a:xfrm>
          <a:prstGeom prst="straightConnector1">
            <a:avLst/>
          </a:prstGeom>
          <a:ln w="57150" cmpd="sng">
            <a:solidFill>
              <a:schemeClr val="tx2"/>
            </a:solidFill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509812" y="1790881"/>
            <a:ext cx="743635" cy="507440"/>
          </a:xfrm>
          <a:prstGeom prst="straightConnector1">
            <a:avLst/>
          </a:prstGeom>
          <a:ln w="57150" cmpd="sng">
            <a:solidFill>
              <a:schemeClr val="tx2"/>
            </a:solidFill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767970" y="3284296"/>
            <a:ext cx="1966045" cy="1779302"/>
          </a:xfrm>
          <a:prstGeom prst="ellipse">
            <a:avLst/>
          </a:prstGeom>
          <a:solidFill>
            <a:srgbClr val="FF99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US" sz="1900" b="1" dirty="0">
              <a:solidFill>
                <a:srgbClr val="404040"/>
              </a:solidFill>
              <a:latin typeface="Calibri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539814" y="3760519"/>
            <a:ext cx="34326" cy="540575"/>
          </a:xfrm>
          <a:prstGeom prst="straightConnector1">
            <a:avLst/>
          </a:prstGeom>
          <a:ln w="57150" cmpd="sng">
            <a:solidFill>
              <a:schemeClr val="tx2"/>
            </a:solidFill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3878798" y="1454593"/>
            <a:ext cx="360441" cy="590008"/>
          </a:xfrm>
          <a:prstGeom prst="straightConnector1">
            <a:avLst/>
          </a:prstGeom>
          <a:ln w="57150" cmpd="sng">
            <a:solidFill>
              <a:schemeClr val="tx2"/>
            </a:solidFill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003443" y="3104106"/>
            <a:ext cx="875352" cy="180190"/>
          </a:xfrm>
          <a:prstGeom prst="straightConnector1">
            <a:avLst/>
          </a:prstGeom>
          <a:ln w="57150" cmpd="sng">
            <a:solidFill>
              <a:schemeClr val="tx2"/>
            </a:solidFill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 rot="14357881">
            <a:off x="7276587" y="1743786"/>
            <a:ext cx="513210" cy="270124"/>
          </a:xfrm>
          <a:prstGeom prst="rightArrow">
            <a:avLst>
              <a:gd name="adj1" fmla="val 32925"/>
              <a:gd name="adj2" fmla="val 151290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Oval 3"/>
          <p:cNvSpPr/>
          <p:nvPr/>
        </p:nvSpPr>
        <p:spPr>
          <a:xfrm>
            <a:off x="3895539" y="2014380"/>
            <a:ext cx="1770643" cy="1630303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74954" y="4032208"/>
            <a:ext cx="18107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b="1" dirty="0" smtClean="0">
                <a:solidFill>
                  <a:srgbClr val="404040"/>
                </a:solidFill>
                <a:latin typeface="Calibri Light" panose="020F0302020204030204" pitchFamily="34" charset="0"/>
              </a:rPr>
              <a:t>entertainment</a:t>
            </a:r>
          </a:p>
        </p:txBody>
      </p:sp>
    </p:spTree>
    <p:extLst>
      <p:ext uri="{BB962C8B-B14F-4D97-AF65-F5344CB8AC3E}">
        <p14:creationId xmlns="" xmlns:p14="http://schemas.microsoft.com/office/powerpoint/2010/main" val="355546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115811" y="2070630"/>
            <a:ext cx="3141292" cy="2924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 pitchFamily="34" charset="0"/>
                <a:cs typeface="Comic Sans MS"/>
              </a:rPr>
              <a:t>EDUCATION</a:t>
            </a:r>
          </a:p>
        </p:txBody>
      </p:sp>
      <p:sp>
        <p:nvSpPr>
          <p:cNvPr id="12" name="Oval 11"/>
          <p:cNvSpPr/>
          <p:nvPr/>
        </p:nvSpPr>
        <p:spPr>
          <a:xfrm>
            <a:off x="2227031" y="4057309"/>
            <a:ext cx="1136212" cy="1102962"/>
          </a:xfrm>
          <a:prstGeom prst="ellipse">
            <a:avLst/>
          </a:prstGeom>
          <a:solidFill>
            <a:srgbClr val="CCFFFF"/>
          </a:solidFill>
          <a:ln w="63500" cap="flat">
            <a:solidFill>
              <a:schemeClr val="tx2"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04040"/>
                </a:solidFill>
                <a:latin typeface="Calibri Light" panose="020F0302020204030204" pitchFamily="34" charset="0"/>
                <a:cs typeface="Comic Sans MS"/>
              </a:rPr>
              <a:t>UIUC</a:t>
            </a:r>
          </a:p>
        </p:txBody>
      </p:sp>
      <p:sp>
        <p:nvSpPr>
          <p:cNvPr id="19" name="Oval 18"/>
          <p:cNvSpPr/>
          <p:nvPr/>
        </p:nvSpPr>
        <p:spPr>
          <a:xfrm>
            <a:off x="6257103" y="3184713"/>
            <a:ext cx="1136212" cy="1102962"/>
          </a:xfrm>
          <a:prstGeom prst="ellipse">
            <a:avLst/>
          </a:prstGeom>
          <a:solidFill>
            <a:srgbClr val="CCFFFF"/>
          </a:solidFill>
          <a:ln w="63500" cap="flat">
            <a:solidFill>
              <a:schemeClr val="tx2"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04040"/>
                </a:solidFill>
                <a:latin typeface="Calibri Light" panose="020F0302020204030204" pitchFamily="34" charset="0"/>
                <a:cs typeface="Comic Sans MS"/>
              </a:rPr>
              <a:t>CE</a:t>
            </a:r>
          </a:p>
        </p:txBody>
      </p:sp>
      <p:sp>
        <p:nvSpPr>
          <p:cNvPr id="20" name="Oval 19"/>
          <p:cNvSpPr/>
          <p:nvPr/>
        </p:nvSpPr>
        <p:spPr>
          <a:xfrm>
            <a:off x="2321716" y="1764865"/>
            <a:ext cx="1136212" cy="1102962"/>
          </a:xfrm>
          <a:prstGeom prst="ellipse">
            <a:avLst/>
          </a:prstGeom>
          <a:solidFill>
            <a:srgbClr val="CCFFFF"/>
          </a:solidFill>
          <a:ln w="63500" cap="flat">
            <a:solidFill>
              <a:schemeClr val="tx2"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04040"/>
                </a:solidFill>
                <a:latin typeface="Calibri Light" panose="020F0302020204030204" pitchFamily="34" charset="0"/>
                <a:cs typeface="Comic Sans MS"/>
              </a:rPr>
              <a:t>CS</a:t>
            </a:r>
          </a:p>
        </p:txBody>
      </p:sp>
      <p:sp>
        <p:nvSpPr>
          <p:cNvPr id="21" name="Oval 20"/>
          <p:cNvSpPr/>
          <p:nvPr/>
        </p:nvSpPr>
        <p:spPr>
          <a:xfrm>
            <a:off x="4686457" y="967668"/>
            <a:ext cx="1136212" cy="1102962"/>
          </a:xfrm>
          <a:prstGeom prst="ellipse">
            <a:avLst/>
          </a:prstGeom>
          <a:solidFill>
            <a:srgbClr val="CCFFFF"/>
          </a:solidFill>
          <a:ln w="63500" cap="flat">
            <a:solidFill>
              <a:schemeClr val="tx2"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04040"/>
                </a:solidFill>
                <a:latin typeface="Calibri Light" panose="020F0302020204030204" pitchFamily="34" charset="0"/>
                <a:cs typeface="Comic Sans MS"/>
              </a:rPr>
              <a:t>CS 467 FA14</a:t>
            </a:r>
          </a:p>
        </p:txBody>
      </p:sp>
      <p:sp>
        <p:nvSpPr>
          <p:cNvPr id="22" name="Oval 21"/>
          <p:cNvSpPr/>
          <p:nvPr/>
        </p:nvSpPr>
        <p:spPr>
          <a:xfrm>
            <a:off x="4727812" y="4958131"/>
            <a:ext cx="1136212" cy="1102962"/>
          </a:xfrm>
          <a:prstGeom prst="ellipse">
            <a:avLst/>
          </a:prstGeom>
          <a:solidFill>
            <a:srgbClr val="CCFFFF"/>
          </a:solidFill>
          <a:ln w="63500" cap="flat">
            <a:solidFill>
              <a:schemeClr val="tx2"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04040"/>
                </a:solidFill>
                <a:latin typeface="Calibri Light" panose="020F0302020204030204" pitchFamily="34" charset="0"/>
                <a:cs typeface="Comic Sans MS"/>
              </a:rPr>
              <a:t>UIUC MCS</a:t>
            </a:r>
          </a:p>
        </p:txBody>
      </p:sp>
      <p:sp>
        <p:nvSpPr>
          <p:cNvPr id="8" name="Right Arrow 14"/>
          <p:cNvSpPr/>
          <p:nvPr/>
        </p:nvSpPr>
        <p:spPr>
          <a:xfrm rot="14357881">
            <a:off x="5369444" y="1744582"/>
            <a:ext cx="513210" cy="248790"/>
          </a:xfrm>
          <a:prstGeom prst="rightArrow">
            <a:avLst>
              <a:gd name="adj1" fmla="val 32925"/>
              <a:gd name="adj2" fmla="val 151290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441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329904" y="2096251"/>
            <a:ext cx="1008000" cy="100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8" name="Oval 19"/>
          <p:cNvSpPr/>
          <p:nvPr/>
        </p:nvSpPr>
        <p:spPr>
          <a:xfrm>
            <a:off x="1467685" y="2600251"/>
            <a:ext cx="720000" cy="72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6" name="Oval 19"/>
          <p:cNvSpPr/>
          <p:nvPr/>
        </p:nvSpPr>
        <p:spPr>
          <a:xfrm>
            <a:off x="1842673" y="5351927"/>
            <a:ext cx="432000" cy="432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28575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4111494" y="1780030"/>
            <a:ext cx="29497" cy="480844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19"/>
          <p:cNvSpPr/>
          <p:nvPr/>
        </p:nvSpPr>
        <p:spPr>
          <a:xfrm>
            <a:off x="1614861" y="3729020"/>
            <a:ext cx="720000" cy="720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27" name="Oval 19"/>
          <p:cNvSpPr/>
          <p:nvPr/>
        </p:nvSpPr>
        <p:spPr>
          <a:xfrm>
            <a:off x="922704" y="3299608"/>
            <a:ext cx="720000" cy="720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28" name="Oval 19"/>
          <p:cNvSpPr/>
          <p:nvPr/>
        </p:nvSpPr>
        <p:spPr>
          <a:xfrm>
            <a:off x="2334861" y="4112251"/>
            <a:ext cx="720000" cy="72000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29" name="Oval 19"/>
          <p:cNvSpPr/>
          <p:nvPr/>
        </p:nvSpPr>
        <p:spPr>
          <a:xfrm>
            <a:off x="2246304" y="2985801"/>
            <a:ext cx="828000" cy="828000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30" name="Oval 19"/>
          <p:cNvSpPr/>
          <p:nvPr/>
        </p:nvSpPr>
        <p:spPr>
          <a:xfrm>
            <a:off x="2362705" y="5605051"/>
            <a:ext cx="432000" cy="432000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 w="28575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31" name="Oval 19"/>
          <p:cNvSpPr/>
          <p:nvPr/>
        </p:nvSpPr>
        <p:spPr>
          <a:xfrm>
            <a:off x="1121904" y="5614723"/>
            <a:ext cx="432000" cy="432000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 w="28575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32" name="Oval 19"/>
          <p:cNvSpPr/>
          <p:nvPr/>
        </p:nvSpPr>
        <p:spPr>
          <a:xfrm>
            <a:off x="436665" y="4616251"/>
            <a:ext cx="432000" cy="432000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 w="28575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33" name="Oval 19"/>
          <p:cNvSpPr/>
          <p:nvPr/>
        </p:nvSpPr>
        <p:spPr>
          <a:xfrm>
            <a:off x="2606304" y="5074196"/>
            <a:ext cx="432000" cy="432000"/>
          </a:xfrm>
          <a:prstGeom prst="ellipse">
            <a:avLst/>
          </a:prstGeom>
          <a:blipFill>
            <a:blip r:embed="rId12"/>
            <a:stretch>
              <a:fillRect/>
            </a:stretch>
          </a:blipFill>
          <a:ln w="28575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35" name="Oval 19"/>
          <p:cNvSpPr/>
          <p:nvPr/>
        </p:nvSpPr>
        <p:spPr>
          <a:xfrm>
            <a:off x="661022" y="5196660"/>
            <a:ext cx="432000" cy="432000"/>
          </a:xfrm>
          <a:prstGeom prst="ellipse">
            <a:avLst/>
          </a:prstGeom>
          <a:blipFill>
            <a:blip r:embed="rId13"/>
            <a:stretch>
              <a:fillRect/>
            </a:stretch>
          </a:blipFill>
          <a:ln w="28575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36" name="Oval 19"/>
          <p:cNvSpPr/>
          <p:nvPr/>
        </p:nvSpPr>
        <p:spPr>
          <a:xfrm>
            <a:off x="1841904" y="5956208"/>
            <a:ext cx="432000" cy="432000"/>
          </a:xfrm>
          <a:prstGeom prst="ellipse">
            <a:avLst/>
          </a:prstGeom>
          <a:blipFill>
            <a:blip r:embed="rId14"/>
            <a:stretch>
              <a:fillRect/>
            </a:stretch>
          </a:blipFill>
          <a:ln w="28575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37" name="Oval 19"/>
          <p:cNvSpPr/>
          <p:nvPr/>
        </p:nvSpPr>
        <p:spPr>
          <a:xfrm>
            <a:off x="1922304" y="1538251"/>
            <a:ext cx="1152000" cy="1152000"/>
          </a:xfrm>
          <a:prstGeom prst="ellipse">
            <a:avLst/>
          </a:prstGeom>
          <a:blipFill>
            <a:blip r:embed="rId15"/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38" name="Oval 19"/>
          <p:cNvSpPr/>
          <p:nvPr/>
        </p:nvSpPr>
        <p:spPr>
          <a:xfrm>
            <a:off x="3021504" y="2419051"/>
            <a:ext cx="972000" cy="972000"/>
          </a:xfrm>
          <a:prstGeom prst="ellipse">
            <a:avLst/>
          </a:prstGeom>
          <a:blipFill>
            <a:blip r:embed="rId16"/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39" name="Oval 19"/>
          <p:cNvSpPr/>
          <p:nvPr/>
        </p:nvSpPr>
        <p:spPr>
          <a:xfrm>
            <a:off x="3146129" y="4407904"/>
            <a:ext cx="576000" cy="576000"/>
          </a:xfrm>
          <a:prstGeom prst="ellipse">
            <a:avLst/>
          </a:prstGeom>
          <a:blipFill>
            <a:blip r:embed="rId17"/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40" name="Oval 19"/>
          <p:cNvSpPr/>
          <p:nvPr/>
        </p:nvSpPr>
        <p:spPr>
          <a:xfrm>
            <a:off x="1841904" y="4695904"/>
            <a:ext cx="576000" cy="576000"/>
          </a:xfrm>
          <a:prstGeom prst="ellipse">
            <a:avLst/>
          </a:prstGeom>
          <a:blipFill>
            <a:blip r:embed="rId18"/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41" name="Oval 19"/>
          <p:cNvSpPr/>
          <p:nvPr/>
        </p:nvSpPr>
        <p:spPr>
          <a:xfrm>
            <a:off x="3192278" y="3589051"/>
            <a:ext cx="576000" cy="576000"/>
          </a:xfrm>
          <a:prstGeom prst="ellipse">
            <a:avLst/>
          </a:prstGeom>
          <a:blipFill>
            <a:blip r:embed="rId19"/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42" name="Oval 19"/>
          <p:cNvSpPr/>
          <p:nvPr/>
        </p:nvSpPr>
        <p:spPr>
          <a:xfrm>
            <a:off x="977904" y="4089020"/>
            <a:ext cx="576000" cy="576000"/>
          </a:xfrm>
          <a:prstGeom prst="ellipse">
            <a:avLst/>
          </a:prstGeom>
          <a:blipFill>
            <a:blip r:embed="rId20"/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43" name="Oval 19"/>
          <p:cNvSpPr/>
          <p:nvPr/>
        </p:nvSpPr>
        <p:spPr>
          <a:xfrm>
            <a:off x="401904" y="3801020"/>
            <a:ext cx="576000" cy="576000"/>
          </a:xfrm>
          <a:prstGeom prst="ellipse">
            <a:avLst/>
          </a:prstGeom>
          <a:blipFill>
            <a:blip r:embed="rId21"/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44" name="Oval 19"/>
          <p:cNvSpPr/>
          <p:nvPr/>
        </p:nvSpPr>
        <p:spPr>
          <a:xfrm>
            <a:off x="1019904" y="4775927"/>
            <a:ext cx="720000" cy="720000"/>
          </a:xfrm>
          <a:prstGeom prst="ellipse">
            <a:avLst/>
          </a:prstGeom>
          <a:blipFill>
            <a:blip r:embed="rId22"/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49" name="Oval 19"/>
          <p:cNvSpPr/>
          <p:nvPr/>
        </p:nvSpPr>
        <p:spPr>
          <a:xfrm>
            <a:off x="3306743" y="5135927"/>
            <a:ext cx="432000" cy="432000"/>
          </a:xfrm>
          <a:prstGeom prst="ellipse">
            <a:avLst/>
          </a:prstGeom>
          <a:blipFill>
            <a:blip r:embed="rId23"/>
            <a:stretch>
              <a:fillRect/>
            </a:stretch>
          </a:blipFill>
          <a:ln w="28575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51" name="Oval 19"/>
          <p:cNvSpPr/>
          <p:nvPr/>
        </p:nvSpPr>
        <p:spPr>
          <a:xfrm>
            <a:off x="2962461" y="5552948"/>
            <a:ext cx="432000" cy="432000"/>
          </a:xfrm>
          <a:prstGeom prst="ellipse">
            <a:avLst/>
          </a:prstGeom>
          <a:blipFill>
            <a:blip r:embed="rId24"/>
            <a:stretch>
              <a:fillRect/>
            </a:stretch>
          </a:blipFill>
          <a:ln w="28575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763729" y="1736251"/>
            <a:ext cx="1746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reviews, assignments 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563729" y="1736251"/>
            <a:ext cx="666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7283729" y="1736251"/>
            <a:ext cx="900000" cy="360000"/>
          </a:xfrm>
          <a:prstGeom prst="rect">
            <a:avLst/>
          </a:prstGeom>
          <a:solidFill>
            <a:srgbClr val="F2EC7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4763729" y="2330251"/>
            <a:ext cx="2124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assignment, similar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950729" y="2330251"/>
            <a:ext cx="342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7346729" y="2330251"/>
            <a:ext cx="540000" cy="360000"/>
          </a:xfrm>
          <a:prstGeom prst="rect">
            <a:avLst/>
          </a:prstGeom>
          <a:solidFill>
            <a:srgbClr val="F2EC7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4763729" y="2924251"/>
            <a:ext cx="1026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fun, link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5843729" y="2924251"/>
            <a:ext cx="10872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6986729" y="2924251"/>
            <a:ext cx="1080000" cy="360000"/>
          </a:xfrm>
          <a:prstGeom prst="rect">
            <a:avLst/>
          </a:prstGeom>
          <a:solidFill>
            <a:srgbClr val="F2EC7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4763729" y="3553051"/>
            <a:ext cx="486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link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303729" y="3553051"/>
            <a:ext cx="468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5843729" y="3553051"/>
            <a:ext cx="468000" cy="360000"/>
          </a:xfrm>
          <a:prstGeom prst="rect">
            <a:avLst/>
          </a:prstGeom>
          <a:solidFill>
            <a:srgbClr val="F2EC7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4763729" y="4165051"/>
            <a:ext cx="1728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office hour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779729" y="4165051"/>
            <a:ext cx="900000" cy="360000"/>
          </a:xfrm>
          <a:prstGeom prst="rect">
            <a:avLst/>
          </a:prstGeom>
          <a:solidFill>
            <a:srgbClr val="F2EC7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4763729" y="4813051"/>
            <a:ext cx="2286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thanks, presented, project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103729" y="4813051"/>
            <a:ext cx="90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8066729" y="4813051"/>
            <a:ext cx="360000" cy="379200"/>
          </a:xfrm>
          <a:prstGeom prst="rect">
            <a:avLst/>
          </a:prstGeom>
          <a:solidFill>
            <a:srgbClr val="F2EC7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4763729" y="5461051"/>
            <a:ext cx="684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link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510729" y="5461051"/>
            <a:ext cx="396000" cy="375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3627297" y="860171"/>
            <a:ext cx="2067467" cy="5594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7241293" y="721741"/>
            <a:ext cx="468000" cy="46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7832727" y="713086"/>
            <a:ext cx="468000" cy="468000"/>
          </a:xfrm>
          <a:prstGeom prst="rect">
            <a:avLst/>
          </a:prstGeom>
          <a:solidFill>
            <a:srgbClr val="F2EC7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C:\Users\sony\Desktop\pics_fb\like2.png"/>
          <p:cNvPicPr>
            <a:picLocks noChangeAspect="1" noChangeArrowheads="1"/>
          </p:cNvPicPr>
          <p:nvPr/>
        </p:nvPicPr>
        <p:blipFill>
          <a:blip r:embed="rId25"/>
          <a:srcRect/>
          <a:stretch>
            <a:fillRect/>
          </a:stretch>
        </p:blipFill>
        <p:spPr bwMode="auto">
          <a:xfrm>
            <a:off x="7311788" y="797745"/>
            <a:ext cx="327013" cy="327013"/>
          </a:xfrm>
          <a:prstGeom prst="rect">
            <a:avLst/>
          </a:prstGeom>
          <a:noFill/>
        </p:spPr>
      </p:pic>
      <p:pic>
        <p:nvPicPr>
          <p:cNvPr id="1029" name="Picture 5" descr="C:\Users\sony\Desktop\pics_fb\comment.png"/>
          <p:cNvPicPr>
            <a:picLocks noChangeAspect="1" noChangeArrowheads="1"/>
          </p:cNvPicPr>
          <p:nvPr/>
        </p:nvPicPr>
        <p:blipFill>
          <a:blip r:embed="rId26"/>
          <a:srcRect/>
          <a:stretch>
            <a:fillRect/>
          </a:stretch>
        </p:blipFill>
        <p:spPr bwMode="auto">
          <a:xfrm>
            <a:off x="7886729" y="851959"/>
            <a:ext cx="329129" cy="329129"/>
          </a:xfrm>
          <a:prstGeom prst="rect">
            <a:avLst/>
          </a:prstGeom>
          <a:noFill/>
        </p:spPr>
      </p:pic>
      <p:pic>
        <p:nvPicPr>
          <p:cNvPr id="1031" name="Picture 7" descr="C:\Users\sony\Desktop\pics_fb\search.png"/>
          <p:cNvPicPr>
            <a:picLocks noChangeAspect="1" noChangeArrowheads="1"/>
          </p:cNvPicPr>
          <p:nvPr/>
        </p:nvPicPr>
        <p:blipFill>
          <a:blip r:embed="rId27"/>
          <a:srcRect/>
          <a:stretch>
            <a:fillRect/>
          </a:stretch>
        </p:blipFill>
        <p:spPr bwMode="auto">
          <a:xfrm>
            <a:off x="5216748" y="937233"/>
            <a:ext cx="424016" cy="405348"/>
          </a:xfrm>
          <a:prstGeom prst="rect">
            <a:avLst/>
          </a:prstGeom>
          <a:noFill/>
        </p:spPr>
      </p:pic>
      <p:sp>
        <p:nvSpPr>
          <p:cNvPr id="102" name="矩形 101"/>
          <p:cNvSpPr/>
          <p:nvPr/>
        </p:nvSpPr>
        <p:spPr>
          <a:xfrm>
            <a:off x="3741762" y="997276"/>
            <a:ext cx="144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6638292" y="713086"/>
            <a:ext cx="468000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2" name="Picture 8" descr="C:\Users\sony\Desktop\pics_fb\time.png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6609579" y="775739"/>
            <a:ext cx="496715" cy="397372"/>
          </a:xfrm>
          <a:prstGeom prst="rect">
            <a:avLst/>
          </a:prstGeom>
          <a:noFill/>
        </p:spPr>
      </p:pic>
      <p:sp>
        <p:nvSpPr>
          <p:cNvPr id="108" name="圆角矩形 107"/>
          <p:cNvSpPr/>
          <p:nvPr/>
        </p:nvSpPr>
        <p:spPr>
          <a:xfrm>
            <a:off x="6602292" y="700752"/>
            <a:ext cx="504000" cy="50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Oval 19"/>
          <p:cNvSpPr/>
          <p:nvPr/>
        </p:nvSpPr>
        <p:spPr>
          <a:xfrm>
            <a:off x="4229031" y="1736251"/>
            <a:ext cx="432000" cy="432000"/>
          </a:xfrm>
          <a:prstGeom prst="ellipse">
            <a:avLst/>
          </a:prstGeom>
          <a:blipFill>
            <a:blip r:embed="rId16"/>
            <a:stretch>
              <a:fillRect/>
            </a:stretch>
          </a:blipFill>
          <a:ln w="1905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10" name="Oval 19"/>
          <p:cNvSpPr/>
          <p:nvPr/>
        </p:nvSpPr>
        <p:spPr>
          <a:xfrm>
            <a:off x="4229031" y="2330251"/>
            <a:ext cx="432000" cy="432000"/>
          </a:xfrm>
          <a:prstGeom prst="ellipse">
            <a:avLst/>
          </a:prstGeom>
          <a:blipFill>
            <a:blip r:embed="rId21"/>
            <a:stretch>
              <a:fillRect/>
            </a:stretch>
          </a:blipFill>
          <a:ln w="1905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11" name="Oval 19"/>
          <p:cNvSpPr/>
          <p:nvPr/>
        </p:nvSpPr>
        <p:spPr>
          <a:xfrm>
            <a:off x="4229031" y="2888251"/>
            <a:ext cx="432000" cy="432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1905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12" name="Oval 19"/>
          <p:cNvSpPr/>
          <p:nvPr/>
        </p:nvSpPr>
        <p:spPr>
          <a:xfrm>
            <a:off x="4229031" y="3536251"/>
            <a:ext cx="432000" cy="432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905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13" name="Oval 19"/>
          <p:cNvSpPr/>
          <p:nvPr/>
        </p:nvSpPr>
        <p:spPr>
          <a:xfrm>
            <a:off x="4229031" y="4112251"/>
            <a:ext cx="432000" cy="432000"/>
          </a:xfrm>
          <a:prstGeom prst="ellipse">
            <a:avLst/>
          </a:prstGeom>
          <a:blipFill>
            <a:blip r:embed="rId15"/>
            <a:stretch>
              <a:fillRect/>
            </a:stretch>
          </a:blipFill>
          <a:ln w="1905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14" name="Oval 19"/>
          <p:cNvSpPr/>
          <p:nvPr/>
        </p:nvSpPr>
        <p:spPr>
          <a:xfrm>
            <a:off x="4229031" y="4760251"/>
            <a:ext cx="432000" cy="432000"/>
          </a:xfrm>
          <a:prstGeom prst="ellipse">
            <a:avLst/>
          </a:prstGeom>
          <a:blipFill>
            <a:blip r:embed="rId15"/>
            <a:stretch>
              <a:fillRect/>
            </a:stretch>
          </a:blipFill>
          <a:ln w="1905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15" name="Oval 19"/>
          <p:cNvSpPr/>
          <p:nvPr/>
        </p:nvSpPr>
        <p:spPr>
          <a:xfrm>
            <a:off x="4229031" y="5425051"/>
            <a:ext cx="432000" cy="432000"/>
          </a:xfrm>
          <a:prstGeom prst="ellipse">
            <a:avLst/>
          </a:prstGeom>
          <a:blipFill>
            <a:blip r:embed="rId15"/>
            <a:stretch>
              <a:fillRect/>
            </a:stretch>
          </a:blipFill>
          <a:ln w="1905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8679545" y="1780030"/>
            <a:ext cx="246743" cy="476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8706686" y="2905051"/>
            <a:ext cx="190800" cy="100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等腰三角形 126"/>
          <p:cNvSpPr/>
          <p:nvPr/>
        </p:nvSpPr>
        <p:spPr>
          <a:xfrm>
            <a:off x="8706686" y="1780028"/>
            <a:ext cx="190800" cy="14400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等腰三角形 127"/>
          <p:cNvSpPr/>
          <p:nvPr/>
        </p:nvSpPr>
        <p:spPr>
          <a:xfrm rot="10636762">
            <a:off x="8714081" y="6392629"/>
            <a:ext cx="189682" cy="14400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3" name="Picture 9" descr="F:\大四下\精美PPT素材PNG透明背景图标7416个打包下载\www.pptbar.com\www.pptbar.com-图标 9197.png"/>
          <p:cNvPicPr>
            <a:picLocks noChangeAspect="1" noChangeArrowheads="1"/>
          </p:cNvPicPr>
          <p:nvPr/>
        </p:nvPicPr>
        <p:blipFill>
          <a:blip r:embed="rId29"/>
          <a:srcRect/>
          <a:stretch>
            <a:fillRect/>
          </a:stretch>
        </p:blipFill>
        <p:spPr bwMode="auto">
          <a:xfrm rot="206263">
            <a:off x="6324735" y="-112826"/>
            <a:ext cx="1707872" cy="914400"/>
          </a:xfrm>
          <a:prstGeom prst="rect">
            <a:avLst/>
          </a:prstGeom>
          <a:noFill/>
        </p:spPr>
      </p:pic>
      <p:sp>
        <p:nvSpPr>
          <p:cNvPr id="130" name="TextBox 129"/>
          <p:cNvSpPr txBox="1"/>
          <p:nvPr/>
        </p:nvSpPr>
        <p:spPr>
          <a:xfrm>
            <a:off x="6429277" y="163042"/>
            <a:ext cx="1457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Timeline view</a:t>
            </a:r>
            <a:endParaRPr lang="zh-CN" altLang="en-US" sz="1600" dirty="0">
              <a:solidFill>
                <a:schemeClr val="tx2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6534929" y="4168651"/>
            <a:ext cx="180000" cy="375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0" name="Picture 3" descr="C:\Users\sony\Desktop\pics_fb\crown.png"/>
          <p:cNvPicPr>
            <a:picLocks noChangeAspect="1" noChangeArrowheads="1"/>
          </p:cNvPicPr>
          <p:nvPr/>
        </p:nvPicPr>
        <p:blipFill>
          <a:blip r:embed="rId30"/>
          <a:srcRect/>
          <a:stretch>
            <a:fillRect/>
          </a:stretch>
        </p:blipFill>
        <p:spPr bwMode="auto">
          <a:xfrm rot="20140068">
            <a:off x="325878" y="1818718"/>
            <a:ext cx="561460" cy="414264"/>
          </a:xfrm>
          <a:prstGeom prst="rect">
            <a:avLst/>
          </a:prstGeom>
          <a:noFill/>
        </p:spPr>
      </p:pic>
      <p:pic>
        <p:nvPicPr>
          <p:cNvPr id="1034" name="Picture 10" descr="C:\Users\sony\Desktop\pics_fb\talk.png"/>
          <p:cNvPicPr>
            <a:picLocks noChangeAspect="1" noChangeArrowheads="1"/>
          </p:cNvPicPr>
          <p:nvPr/>
        </p:nvPicPr>
        <p:blipFill>
          <a:blip r:embed="rId31"/>
          <a:srcRect/>
          <a:stretch>
            <a:fillRect/>
          </a:stretch>
        </p:blipFill>
        <p:spPr bwMode="auto">
          <a:xfrm>
            <a:off x="-14738" y="6046723"/>
            <a:ext cx="1833600" cy="914400"/>
          </a:xfrm>
          <a:prstGeom prst="rect">
            <a:avLst/>
          </a:prstGeom>
          <a:noFill/>
        </p:spPr>
      </p:pic>
      <p:sp>
        <p:nvSpPr>
          <p:cNvPr id="144" name="TextBox 143"/>
          <p:cNvSpPr txBox="1"/>
          <p:nvPr/>
        </p:nvSpPr>
        <p:spPr>
          <a:xfrm>
            <a:off x="221425" y="6299774"/>
            <a:ext cx="1452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Activity level</a:t>
            </a:r>
            <a:endParaRPr lang="zh-CN" altLang="en-US" sz="1600" dirty="0">
              <a:solidFill>
                <a:schemeClr val="tx2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95" name="同侧圆角矩形 94"/>
          <p:cNvSpPr/>
          <p:nvPr/>
        </p:nvSpPr>
        <p:spPr>
          <a:xfrm>
            <a:off x="4656897" y="463235"/>
            <a:ext cx="1037867" cy="403870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Keywords</a:t>
            </a:r>
            <a:endParaRPr lang="zh-CN" altLang="en-US" sz="1400" dirty="0"/>
          </a:p>
        </p:txBody>
      </p:sp>
      <p:sp>
        <p:nvSpPr>
          <p:cNvPr id="96" name="同侧圆角矩形 95"/>
          <p:cNvSpPr/>
          <p:nvPr/>
        </p:nvSpPr>
        <p:spPr>
          <a:xfrm>
            <a:off x="3627297" y="463235"/>
            <a:ext cx="1029600" cy="403870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4080"/>
                </a:solidFill>
              </a:rPr>
              <a:t>Members</a:t>
            </a:r>
            <a:endParaRPr lang="zh-CN" altLang="en-US" sz="1400" dirty="0">
              <a:solidFill>
                <a:srgbClr val="00408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40106" y="924085"/>
            <a:ext cx="2079599" cy="461665"/>
          </a:xfrm>
          <a:prstGeom prst="rect">
            <a:avLst/>
          </a:prstGeom>
          <a:solidFill>
            <a:srgbClr val="CCFFFF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mic Sans MS" pitchFamily="66" charset="0"/>
              </a:rPr>
              <a:t>CS 467 FA14</a:t>
            </a:r>
            <a:endParaRPr lang="zh-CN" altLang="en-US" sz="2400" dirty="0">
              <a:latin typeface="Comic Sans MS" pitchFamily="66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29906" y="254236"/>
            <a:ext cx="2032799" cy="553998"/>
          </a:xfrm>
          <a:prstGeom prst="rect">
            <a:avLst/>
          </a:prstGeom>
          <a:solidFill>
            <a:srgbClr val="CCFFFF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latin typeface="Comic Sans MS" pitchFamily="66" charset="0"/>
              </a:rPr>
              <a:t>Education</a:t>
            </a:r>
            <a:endParaRPr lang="zh-CN" altLang="en-US" sz="3000" dirty="0">
              <a:latin typeface="Comic Sans MS" pitchFamily="66" charset="0"/>
            </a:endParaRPr>
          </a:p>
        </p:txBody>
      </p:sp>
      <p:pic>
        <p:nvPicPr>
          <p:cNvPr id="103" name="Picture 9" descr="F:\大四下\精美PPT素材PNG透明背景图标7416个打包下载\www.pptbar.com\www.pptbar.com-图标 9197.png"/>
          <p:cNvPicPr>
            <a:picLocks noChangeAspect="1" noChangeArrowheads="1"/>
          </p:cNvPicPr>
          <p:nvPr/>
        </p:nvPicPr>
        <p:blipFill>
          <a:blip r:embed="rId29"/>
          <a:srcRect/>
          <a:stretch>
            <a:fillRect/>
          </a:stretch>
        </p:blipFill>
        <p:spPr bwMode="auto">
          <a:xfrm rot="10800000">
            <a:off x="2258781" y="615278"/>
            <a:ext cx="2737032" cy="1411995"/>
          </a:xfrm>
          <a:prstGeom prst="rect">
            <a:avLst/>
          </a:prstGeom>
          <a:noFill/>
        </p:spPr>
      </p:pic>
      <p:sp>
        <p:nvSpPr>
          <p:cNvPr id="105" name="TextBox 104"/>
          <p:cNvSpPr txBox="1"/>
          <p:nvPr/>
        </p:nvSpPr>
        <p:spPr>
          <a:xfrm>
            <a:off x="2757382" y="1068042"/>
            <a:ext cx="2017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Search by Keyword or Member</a:t>
            </a:r>
            <a:endParaRPr lang="zh-CN" altLang="en-US" sz="1600" dirty="0">
              <a:solidFill>
                <a:schemeClr val="tx2">
                  <a:lumMod val="75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441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144" grpId="0"/>
      <p:bldP spid="10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329904" y="2096251"/>
            <a:ext cx="1008000" cy="100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8" name="Oval 19"/>
          <p:cNvSpPr/>
          <p:nvPr/>
        </p:nvSpPr>
        <p:spPr>
          <a:xfrm>
            <a:off x="1467685" y="2600251"/>
            <a:ext cx="720000" cy="72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6" name="Oval 19"/>
          <p:cNvSpPr/>
          <p:nvPr/>
        </p:nvSpPr>
        <p:spPr>
          <a:xfrm>
            <a:off x="1842673" y="5351927"/>
            <a:ext cx="432000" cy="432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28575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4111494" y="1780030"/>
            <a:ext cx="29497" cy="480844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19"/>
          <p:cNvSpPr/>
          <p:nvPr/>
        </p:nvSpPr>
        <p:spPr>
          <a:xfrm>
            <a:off x="1614861" y="3729020"/>
            <a:ext cx="720000" cy="720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27" name="Oval 19"/>
          <p:cNvSpPr/>
          <p:nvPr/>
        </p:nvSpPr>
        <p:spPr>
          <a:xfrm>
            <a:off x="922704" y="3299608"/>
            <a:ext cx="720000" cy="720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28" name="Oval 19"/>
          <p:cNvSpPr/>
          <p:nvPr/>
        </p:nvSpPr>
        <p:spPr>
          <a:xfrm>
            <a:off x="2334861" y="4112251"/>
            <a:ext cx="720000" cy="72000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29" name="Oval 19"/>
          <p:cNvSpPr/>
          <p:nvPr/>
        </p:nvSpPr>
        <p:spPr>
          <a:xfrm>
            <a:off x="2246304" y="2985801"/>
            <a:ext cx="828000" cy="828000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30" name="Oval 19"/>
          <p:cNvSpPr/>
          <p:nvPr/>
        </p:nvSpPr>
        <p:spPr>
          <a:xfrm>
            <a:off x="2362705" y="5605051"/>
            <a:ext cx="432000" cy="432000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 w="28575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31" name="Oval 19"/>
          <p:cNvSpPr/>
          <p:nvPr/>
        </p:nvSpPr>
        <p:spPr>
          <a:xfrm>
            <a:off x="1121904" y="5614723"/>
            <a:ext cx="432000" cy="432000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 w="28575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32" name="Oval 19"/>
          <p:cNvSpPr/>
          <p:nvPr/>
        </p:nvSpPr>
        <p:spPr>
          <a:xfrm>
            <a:off x="436665" y="4616251"/>
            <a:ext cx="432000" cy="432000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 w="28575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33" name="Oval 19"/>
          <p:cNvSpPr/>
          <p:nvPr/>
        </p:nvSpPr>
        <p:spPr>
          <a:xfrm>
            <a:off x="2606304" y="5074196"/>
            <a:ext cx="432000" cy="432000"/>
          </a:xfrm>
          <a:prstGeom prst="ellipse">
            <a:avLst/>
          </a:prstGeom>
          <a:blipFill>
            <a:blip r:embed="rId12"/>
            <a:stretch>
              <a:fillRect/>
            </a:stretch>
          </a:blipFill>
          <a:ln w="28575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35" name="Oval 19"/>
          <p:cNvSpPr/>
          <p:nvPr/>
        </p:nvSpPr>
        <p:spPr>
          <a:xfrm>
            <a:off x="661022" y="5196660"/>
            <a:ext cx="432000" cy="432000"/>
          </a:xfrm>
          <a:prstGeom prst="ellipse">
            <a:avLst/>
          </a:prstGeom>
          <a:blipFill>
            <a:blip r:embed="rId13"/>
            <a:stretch>
              <a:fillRect/>
            </a:stretch>
          </a:blipFill>
          <a:ln w="28575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36" name="Oval 19"/>
          <p:cNvSpPr/>
          <p:nvPr/>
        </p:nvSpPr>
        <p:spPr>
          <a:xfrm>
            <a:off x="1841904" y="5956208"/>
            <a:ext cx="432000" cy="432000"/>
          </a:xfrm>
          <a:prstGeom prst="ellipse">
            <a:avLst/>
          </a:prstGeom>
          <a:blipFill>
            <a:blip r:embed="rId14"/>
            <a:stretch>
              <a:fillRect/>
            </a:stretch>
          </a:blipFill>
          <a:ln w="28575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37" name="Oval 19"/>
          <p:cNvSpPr/>
          <p:nvPr/>
        </p:nvSpPr>
        <p:spPr>
          <a:xfrm>
            <a:off x="1922304" y="1538251"/>
            <a:ext cx="1152000" cy="1152000"/>
          </a:xfrm>
          <a:prstGeom prst="ellipse">
            <a:avLst/>
          </a:prstGeom>
          <a:blipFill>
            <a:blip r:embed="rId15"/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38" name="Oval 19"/>
          <p:cNvSpPr/>
          <p:nvPr/>
        </p:nvSpPr>
        <p:spPr>
          <a:xfrm>
            <a:off x="3021504" y="2419051"/>
            <a:ext cx="972000" cy="972000"/>
          </a:xfrm>
          <a:prstGeom prst="ellipse">
            <a:avLst/>
          </a:prstGeom>
          <a:blipFill>
            <a:blip r:embed="rId16"/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39" name="Oval 19"/>
          <p:cNvSpPr/>
          <p:nvPr/>
        </p:nvSpPr>
        <p:spPr>
          <a:xfrm>
            <a:off x="3146129" y="4407904"/>
            <a:ext cx="576000" cy="576000"/>
          </a:xfrm>
          <a:prstGeom prst="ellipse">
            <a:avLst/>
          </a:prstGeom>
          <a:blipFill>
            <a:blip r:embed="rId17"/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40" name="Oval 19"/>
          <p:cNvSpPr/>
          <p:nvPr/>
        </p:nvSpPr>
        <p:spPr>
          <a:xfrm>
            <a:off x="1841904" y="4695904"/>
            <a:ext cx="576000" cy="576000"/>
          </a:xfrm>
          <a:prstGeom prst="ellipse">
            <a:avLst/>
          </a:prstGeom>
          <a:blipFill>
            <a:blip r:embed="rId18"/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41" name="Oval 19"/>
          <p:cNvSpPr/>
          <p:nvPr/>
        </p:nvSpPr>
        <p:spPr>
          <a:xfrm>
            <a:off x="3192278" y="3589051"/>
            <a:ext cx="576000" cy="576000"/>
          </a:xfrm>
          <a:prstGeom prst="ellipse">
            <a:avLst/>
          </a:prstGeom>
          <a:blipFill>
            <a:blip r:embed="rId19"/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42" name="Oval 19"/>
          <p:cNvSpPr/>
          <p:nvPr/>
        </p:nvSpPr>
        <p:spPr>
          <a:xfrm>
            <a:off x="977904" y="4089020"/>
            <a:ext cx="576000" cy="576000"/>
          </a:xfrm>
          <a:prstGeom prst="ellipse">
            <a:avLst/>
          </a:prstGeom>
          <a:blipFill>
            <a:blip r:embed="rId20"/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43" name="Oval 19"/>
          <p:cNvSpPr/>
          <p:nvPr/>
        </p:nvSpPr>
        <p:spPr>
          <a:xfrm>
            <a:off x="401904" y="3801020"/>
            <a:ext cx="576000" cy="576000"/>
          </a:xfrm>
          <a:prstGeom prst="ellipse">
            <a:avLst/>
          </a:prstGeom>
          <a:blipFill>
            <a:blip r:embed="rId21"/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44" name="Oval 19"/>
          <p:cNvSpPr/>
          <p:nvPr/>
        </p:nvSpPr>
        <p:spPr>
          <a:xfrm>
            <a:off x="1019904" y="4775927"/>
            <a:ext cx="720000" cy="720000"/>
          </a:xfrm>
          <a:prstGeom prst="ellipse">
            <a:avLst/>
          </a:prstGeom>
          <a:blipFill>
            <a:blip r:embed="rId22"/>
            <a:stretch>
              <a:fillRect/>
            </a:stretch>
          </a:blipFill>
          <a:ln w="3810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49" name="Oval 19"/>
          <p:cNvSpPr/>
          <p:nvPr/>
        </p:nvSpPr>
        <p:spPr>
          <a:xfrm>
            <a:off x="3306743" y="5135927"/>
            <a:ext cx="432000" cy="432000"/>
          </a:xfrm>
          <a:prstGeom prst="ellipse">
            <a:avLst/>
          </a:prstGeom>
          <a:blipFill>
            <a:blip r:embed="rId23"/>
            <a:stretch>
              <a:fillRect/>
            </a:stretch>
          </a:blipFill>
          <a:ln w="28575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51" name="Oval 19"/>
          <p:cNvSpPr/>
          <p:nvPr/>
        </p:nvSpPr>
        <p:spPr>
          <a:xfrm>
            <a:off x="2962461" y="5552948"/>
            <a:ext cx="432000" cy="432000"/>
          </a:xfrm>
          <a:prstGeom prst="ellipse">
            <a:avLst/>
          </a:prstGeom>
          <a:blipFill>
            <a:blip r:embed="rId24"/>
            <a:stretch>
              <a:fillRect/>
            </a:stretch>
          </a:blipFill>
          <a:ln w="28575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763729" y="1736251"/>
            <a:ext cx="1746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reviews, assignments 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563729" y="1736251"/>
            <a:ext cx="666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7283729" y="1736251"/>
            <a:ext cx="900000" cy="360000"/>
          </a:xfrm>
          <a:prstGeom prst="rect">
            <a:avLst/>
          </a:prstGeom>
          <a:solidFill>
            <a:srgbClr val="F2EC7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4763729" y="2330251"/>
            <a:ext cx="2124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assignment, similar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950729" y="2330251"/>
            <a:ext cx="342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7346729" y="2330251"/>
            <a:ext cx="540000" cy="360000"/>
          </a:xfrm>
          <a:prstGeom prst="rect">
            <a:avLst/>
          </a:prstGeom>
          <a:solidFill>
            <a:srgbClr val="F2EC7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4763729" y="2924251"/>
            <a:ext cx="1026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fun, link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5843729" y="2924251"/>
            <a:ext cx="10872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6986729" y="2924251"/>
            <a:ext cx="1080000" cy="360000"/>
          </a:xfrm>
          <a:prstGeom prst="rect">
            <a:avLst/>
          </a:prstGeom>
          <a:solidFill>
            <a:srgbClr val="F2EC7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4763729" y="3553051"/>
            <a:ext cx="486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link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303729" y="3553051"/>
            <a:ext cx="468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5843729" y="3553051"/>
            <a:ext cx="468000" cy="360000"/>
          </a:xfrm>
          <a:prstGeom prst="rect">
            <a:avLst/>
          </a:prstGeom>
          <a:solidFill>
            <a:srgbClr val="F2EC7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4763729" y="4165051"/>
            <a:ext cx="1728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office hour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779729" y="4165051"/>
            <a:ext cx="900000" cy="360000"/>
          </a:xfrm>
          <a:prstGeom prst="rect">
            <a:avLst/>
          </a:prstGeom>
          <a:solidFill>
            <a:srgbClr val="F2EC7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4763729" y="4813051"/>
            <a:ext cx="2286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thanks, presented, project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103729" y="4813051"/>
            <a:ext cx="90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8066729" y="4813051"/>
            <a:ext cx="360000" cy="379200"/>
          </a:xfrm>
          <a:prstGeom prst="rect">
            <a:avLst/>
          </a:prstGeom>
          <a:solidFill>
            <a:srgbClr val="F2EC7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4763729" y="5461051"/>
            <a:ext cx="684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link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510729" y="5461051"/>
            <a:ext cx="396000" cy="375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3627297" y="860171"/>
            <a:ext cx="2067467" cy="5594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7241293" y="721741"/>
            <a:ext cx="468000" cy="46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7832727" y="713086"/>
            <a:ext cx="468000" cy="468000"/>
          </a:xfrm>
          <a:prstGeom prst="rect">
            <a:avLst/>
          </a:prstGeom>
          <a:solidFill>
            <a:srgbClr val="F2EC7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C:\Users\sony\Desktop\pics_fb\like2.png"/>
          <p:cNvPicPr>
            <a:picLocks noChangeAspect="1" noChangeArrowheads="1"/>
          </p:cNvPicPr>
          <p:nvPr/>
        </p:nvPicPr>
        <p:blipFill>
          <a:blip r:embed="rId25"/>
          <a:srcRect/>
          <a:stretch>
            <a:fillRect/>
          </a:stretch>
        </p:blipFill>
        <p:spPr bwMode="auto">
          <a:xfrm>
            <a:off x="7311788" y="797745"/>
            <a:ext cx="327013" cy="327013"/>
          </a:xfrm>
          <a:prstGeom prst="rect">
            <a:avLst/>
          </a:prstGeom>
          <a:noFill/>
        </p:spPr>
      </p:pic>
      <p:pic>
        <p:nvPicPr>
          <p:cNvPr id="1029" name="Picture 5" descr="C:\Users\sony\Desktop\pics_fb\comment.png"/>
          <p:cNvPicPr>
            <a:picLocks noChangeAspect="1" noChangeArrowheads="1"/>
          </p:cNvPicPr>
          <p:nvPr/>
        </p:nvPicPr>
        <p:blipFill>
          <a:blip r:embed="rId26"/>
          <a:srcRect/>
          <a:stretch>
            <a:fillRect/>
          </a:stretch>
        </p:blipFill>
        <p:spPr bwMode="auto">
          <a:xfrm>
            <a:off x="7886729" y="851959"/>
            <a:ext cx="329129" cy="329129"/>
          </a:xfrm>
          <a:prstGeom prst="rect">
            <a:avLst/>
          </a:prstGeom>
          <a:noFill/>
        </p:spPr>
      </p:pic>
      <p:pic>
        <p:nvPicPr>
          <p:cNvPr id="1031" name="Picture 7" descr="C:\Users\sony\Desktop\pics_fb\search.png"/>
          <p:cNvPicPr>
            <a:picLocks noChangeAspect="1" noChangeArrowheads="1"/>
          </p:cNvPicPr>
          <p:nvPr/>
        </p:nvPicPr>
        <p:blipFill>
          <a:blip r:embed="rId27"/>
          <a:srcRect/>
          <a:stretch>
            <a:fillRect/>
          </a:stretch>
        </p:blipFill>
        <p:spPr bwMode="auto">
          <a:xfrm>
            <a:off x="5216748" y="937233"/>
            <a:ext cx="424016" cy="405348"/>
          </a:xfrm>
          <a:prstGeom prst="rect">
            <a:avLst/>
          </a:prstGeom>
          <a:noFill/>
        </p:spPr>
      </p:pic>
      <p:sp>
        <p:nvSpPr>
          <p:cNvPr id="102" name="矩形 101"/>
          <p:cNvSpPr/>
          <p:nvPr/>
        </p:nvSpPr>
        <p:spPr>
          <a:xfrm>
            <a:off x="3741762" y="997276"/>
            <a:ext cx="144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6638292" y="713086"/>
            <a:ext cx="468000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2" name="Picture 8" descr="C:\Users\sony\Desktop\pics_fb\time.png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6609579" y="775739"/>
            <a:ext cx="496715" cy="397372"/>
          </a:xfrm>
          <a:prstGeom prst="rect">
            <a:avLst/>
          </a:prstGeom>
          <a:noFill/>
        </p:spPr>
      </p:pic>
      <p:sp>
        <p:nvSpPr>
          <p:cNvPr id="109" name="Oval 19"/>
          <p:cNvSpPr/>
          <p:nvPr/>
        </p:nvSpPr>
        <p:spPr>
          <a:xfrm>
            <a:off x="4229031" y="1736251"/>
            <a:ext cx="432000" cy="432000"/>
          </a:xfrm>
          <a:prstGeom prst="ellipse">
            <a:avLst/>
          </a:prstGeom>
          <a:blipFill>
            <a:blip r:embed="rId16"/>
            <a:stretch>
              <a:fillRect/>
            </a:stretch>
          </a:blipFill>
          <a:ln w="1905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10" name="Oval 19"/>
          <p:cNvSpPr/>
          <p:nvPr/>
        </p:nvSpPr>
        <p:spPr>
          <a:xfrm>
            <a:off x="4229031" y="2330251"/>
            <a:ext cx="432000" cy="432000"/>
          </a:xfrm>
          <a:prstGeom prst="ellipse">
            <a:avLst/>
          </a:prstGeom>
          <a:blipFill>
            <a:blip r:embed="rId21"/>
            <a:stretch>
              <a:fillRect/>
            </a:stretch>
          </a:blipFill>
          <a:ln w="1905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11" name="Oval 19"/>
          <p:cNvSpPr/>
          <p:nvPr/>
        </p:nvSpPr>
        <p:spPr>
          <a:xfrm>
            <a:off x="4229031" y="2888251"/>
            <a:ext cx="432000" cy="432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1905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12" name="Oval 19"/>
          <p:cNvSpPr/>
          <p:nvPr/>
        </p:nvSpPr>
        <p:spPr>
          <a:xfrm>
            <a:off x="4229031" y="3536251"/>
            <a:ext cx="432000" cy="432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905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13" name="Oval 19"/>
          <p:cNvSpPr/>
          <p:nvPr/>
        </p:nvSpPr>
        <p:spPr>
          <a:xfrm>
            <a:off x="4229031" y="4112251"/>
            <a:ext cx="432000" cy="432000"/>
          </a:xfrm>
          <a:prstGeom prst="ellipse">
            <a:avLst/>
          </a:prstGeom>
          <a:blipFill>
            <a:blip r:embed="rId15"/>
            <a:stretch>
              <a:fillRect/>
            </a:stretch>
          </a:blipFill>
          <a:ln w="1905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14" name="Oval 19"/>
          <p:cNvSpPr/>
          <p:nvPr/>
        </p:nvSpPr>
        <p:spPr>
          <a:xfrm>
            <a:off x="4229031" y="4760251"/>
            <a:ext cx="432000" cy="432000"/>
          </a:xfrm>
          <a:prstGeom prst="ellipse">
            <a:avLst/>
          </a:prstGeom>
          <a:blipFill>
            <a:blip r:embed="rId15"/>
            <a:stretch>
              <a:fillRect/>
            </a:stretch>
          </a:blipFill>
          <a:ln w="1905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15" name="Oval 19"/>
          <p:cNvSpPr/>
          <p:nvPr/>
        </p:nvSpPr>
        <p:spPr>
          <a:xfrm>
            <a:off x="4229031" y="5425051"/>
            <a:ext cx="432000" cy="432000"/>
          </a:xfrm>
          <a:prstGeom prst="ellipse">
            <a:avLst/>
          </a:prstGeom>
          <a:blipFill>
            <a:blip r:embed="rId15"/>
            <a:stretch>
              <a:fillRect/>
            </a:stretch>
          </a:blipFill>
          <a:ln w="19050" cap="flat">
            <a:solidFill>
              <a:schemeClr val="accent1">
                <a:lumMod val="75000"/>
                <a:alpha val="59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04040"/>
              </a:solidFill>
              <a:latin typeface="Comic Sans MS"/>
              <a:cs typeface="Comic Sans MS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8679545" y="1780030"/>
            <a:ext cx="246743" cy="476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8706686" y="2905051"/>
            <a:ext cx="190800" cy="100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等腰三角形 126"/>
          <p:cNvSpPr/>
          <p:nvPr/>
        </p:nvSpPr>
        <p:spPr>
          <a:xfrm>
            <a:off x="8706686" y="1780028"/>
            <a:ext cx="190800" cy="14400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等腰三角形 127"/>
          <p:cNvSpPr/>
          <p:nvPr/>
        </p:nvSpPr>
        <p:spPr>
          <a:xfrm rot="10636762">
            <a:off x="8714081" y="6392629"/>
            <a:ext cx="189682" cy="14400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6534929" y="4168651"/>
            <a:ext cx="180000" cy="375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0" name="Picture 3" descr="C:\Users\sony\Desktop\pics_fb\crown.png"/>
          <p:cNvPicPr>
            <a:picLocks noChangeAspect="1" noChangeArrowheads="1"/>
          </p:cNvPicPr>
          <p:nvPr/>
        </p:nvPicPr>
        <p:blipFill>
          <a:blip r:embed="rId29"/>
          <a:srcRect/>
          <a:stretch>
            <a:fillRect/>
          </a:stretch>
        </p:blipFill>
        <p:spPr bwMode="auto">
          <a:xfrm rot="20140068">
            <a:off x="325878" y="1818718"/>
            <a:ext cx="561460" cy="414264"/>
          </a:xfrm>
          <a:prstGeom prst="rect">
            <a:avLst/>
          </a:prstGeom>
          <a:noFill/>
        </p:spPr>
      </p:pic>
      <p:sp>
        <p:nvSpPr>
          <p:cNvPr id="95" name="同侧圆角矩形 94"/>
          <p:cNvSpPr/>
          <p:nvPr/>
        </p:nvSpPr>
        <p:spPr>
          <a:xfrm>
            <a:off x="4656897" y="463235"/>
            <a:ext cx="1037867" cy="403870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Keywords</a:t>
            </a:r>
            <a:endParaRPr lang="zh-CN" altLang="en-US" sz="1400" dirty="0"/>
          </a:p>
        </p:txBody>
      </p:sp>
      <p:sp>
        <p:nvSpPr>
          <p:cNvPr id="96" name="同侧圆角矩形 95"/>
          <p:cNvSpPr/>
          <p:nvPr/>
        </p:nvSpPr>
        <p:spPr>
          <a:xfrm>
            <a:off x="3627297" y="463235"/>
            <a:ext cx="1029600" cy="403870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4080"/>
                </a:solidFill>
              </a:rPr>
              <a:t>Members</a:t>
            </a:r>
            <a:endParaRPr lang="zh-CN" altLang="en-US" sz="1400" dirty="0">
              <a:solidFill>
                <a:srgbClr val="00408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40106" y="924085"/>
            <a:ext cx="2079599" cy="461665"/>
          </a:xfrm>
          <a:prstGeom prst="rect">
            <a:avLst/>
          </a:prstGeom>
          <a:solidFill>
            <a:srgbClr val="CCFFFF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mic Sans MS" pitchFamily="66" charset="0"/>
              </a:rPr>
              <a:t>CS 467 FA14</a:t>
            </a:r>
            <a:endParaRPr lang="zh-CN" altLang="en-US" sz="2400" dirty="0">
              <a:latin typeface="Comic Sans MS" pitchFamily="66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29906" y="254236"/>
            <a:ext cx="2032799" cy="553998"/>
          </a:xfrm>
          <a:prstGeom prst="rect">
            <a:avLst/>
          </a:prstGeom>
          <a:solidFill>
            <a:srgbClr val="CCFFFF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latin typeface="Comic Sans MS" pitchFamily="66" charset="0"/>
              </a:rPr>
              <a:t>Education</a:t>
            </a:r>
            <a:endParaRPr lang="zh-CN" altLang="en-US" sz="3000" dirty="0">
              <a:latin typeface="Comic Sans MS" pitchFamily="66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6602294" y="713086"/>
            <a:ext cx="504000" cy="50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7" name="Picture 9" descr="F:\大四下\精美PPT素材PNG透明背景图标7416个打包下载\www.pptbar.com\www.pptbar.com-图标 9197.png"/>
          <p:cNvPicPr>
            <a:picLocks noChangeAspect="1" noChangeArrowheads="1"/>
          </p:cNvPicPr>
          <p:nvPr/>
        </p:nvPicPr>
        <p:blipFill>
          <a:blip r:embed="rId30"/>
          <a:srcRect/>
          <a:stretch>
            <a:fillRect/>
          </a:stretch>
        </p:blipFill>
        <p:spPr bwMode="auto">
          <a:xfrm rot="206263">
            <a:off x="6855357" y="-112823"/>
            <a:ext cx="1707872" cy="914400"/>
          </a:xfrm>
          <a:prstGeom prst="rect">
            <a:avLst/>
          </a:prstGeom>
          <a:noFill/>
        </p:spPr>
      </p:pic>
      <p:sp>
        <p:nvSpPr>
          <p:cNvPr id="94" name="TextBox 93"/>
          <p:cNvSpPr txBox="1"/>
          <p:nvPr/>
        </p:nvSpPr>
        <p:spPr>
          <a:xfrm>
            <a:off x="7056713" y="163043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Rank by 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Like</a:t>
            </a:r>
            <a:endParaRPr lang="zh-CN" altLang="en-US" sz="1600" b="1" dirty="0">
              <a:solidFill>
                <a:schemeClr val="tx2">
                  <a:lumMod val="75000"/>
                </a:schemeClr>
              </a:solidFill>
              <a:latin typeface="Comic Sans MS" pitchFamily="66" charset="0"/>
            </a:endParaRPr>
          </a:p>
        </p:txBody>
      </p:sp>
      <p:pic>
        <p:nvPicPr>
          <p:cNvPr id="106" name="Picture 9" descr="F:\大四下\精美PPT素材PNG透明背景图标7416个打包下载\www.pptbar.com\www.pptbar.com-图标 9197.png"/>
          <p:cNvPicPr>
            <a:picLocks noChangeAspect="1" noChangeArrowheads="1"/>
          </p:cNvPicPr>
          <p:nvPr/>
        </p:nvPicPr>
        <p:blipFill>
          <a:blip r:embed="rId30"/>
          <a:srcRect/>
          <a:stretch>
            <a:fillRect/>
          </a:stretch>
        </p:blipFill>
        <p:spPr bwMode="auto">
          <a:xfrm rot="10800000">
            <a:off x="6697470" y="1189741"/>
            <a:ext cx="2072518" cy="914400"/>
          </a:xfrm>
          <a:prstGeom prst="rect">
            <a:avLst/>
          </a:prstGeom>
          <a:noFill/>
        </p:spPr>
      </p:pic>
      <p:sp>
        <p:nvSpPr>
          <p:cNvPr id="118" name="TextBox 117"/>
          <p:cNvSpPr txBox="1"/>
          <p:nvPr/>
        </p:nvSpPr>
        <p:spPr>
          <a:xfrm>
            <a:off x="6830434" y="1501607"/>
            <a:ext cx="1858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Rank by 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Comment</a:t>
            </a:r>
            <a:endParaRPr lang="zh-CN" altLang="en-US" sz="1600" b="1" dirty="0">
              <a:solidFill>
                <a:schemeClr val="tx2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7229729" y="721741"/>
            <a:ext cx="504000" cy="50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Right Arrow 14"/>
          <p:cNvSpPr/>
          <p:nvPr/>
        </p:nvSpPr>
        <p:spPr>
          <a:xfrm rot="14357881">
            <a:off x="7419250" y="1161131"/>
            <a:ext cx="513210" cy="248790"/>
          </a:xfrm>
          <a:prstGeom prst="rightArrow">
            <a:avLst>
              <a:gd name="adj1" fmla="val 32925"/>
              <a:gd name="adj2" fmla="val 151290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210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3" grpId="0" animBg="1"/>
      <p:bldP spid="13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333</Words>
  <Application>Microsoft Office PowerPoint</Application>
  <PresentationFormat>全屏显示(4:3)</PresentationFormat>
  <Paragraphs>127</Paragraphs>
  <Slides>16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Office Theme</vt:lpstr>
      <vt:lpstr>2_Office Theme</vt:lpstr>
      <vt:lpstr>3_Office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Company>UIUC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Sharanya Bathey</dc:creator>
  <cp:lastModifiedBy>Jingxian Zhang</cp:lastModifiedBy>
  <cp:revision>107</cp:revision>
  <dcterms:created xsi:type="dcterms:W3CDTF">2014-09-19T15:18:58Z</dcterms:created>
  <dcterms:modified xsi:type="dcterms:W3CDTF">2014-09-25T04:29:18Z</dcterms:modified>
</cp:coreProperties>
</file>