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1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1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47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E9F028F-8907-435D-968E-AA3F6C343D2A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A0A9200-CF7A-44F8-AB29-73682D775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8732"/>
            <a:ext cx="10371438" cy="1242678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@</a:t>
            </a:r>
            <a:r>
              <a:rPr lang="en-GB" sz="3200" dirty="0" err="1" smtClean="0"/>
              <a:t>bsharif</a:t>
            </a: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//</a:t>
            </a:r>
            <a:r>
              <a:rPr lang="en-GB" sz="3200" dirty="0" smtClean="0"/>
              <a:t> @fungster257 </a:t>
            </a:r>
            <a:r>
              <a:rPr lang="en-GB" sz="3200" dirty="0" smtClean="0">
                <a:solidFill>
                  <a:schemeClr val="tx1"/>
                </a:solidFill>
              </a:rPr>
              <a:t>//</a:t>
            </a:r>
            <a:r>
              <a:rPr lang="en-GB" sz="3200" dirty="0" smtClean="0"/>
              <a:t> @</a:t>
            </a:r>
            <a:r>
              <a:rPr lang="en-GB" sz="3200" dirty="0" err="1" smtClean="0"/>
              <a:t>davide_ceretti</a:t>
            </a: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//</a:t>
            </a:r>
            <a:r>
              <a:rPr lang="en-GB" dirty="0" smtClean="0"/>
              <a:t> </a:t>
            </a:r>
            <a:r>
              <a:rPr lang="en-GB" sz="3200" dirty="0" smtClean="0"/>
              <a:t>@</a:t>
            </a:r>
            <a:r>
              <a:rPr lang="en-GB" sz="3200" dirty="0" err="1" smtClean="0"/>
              <a:t>arachnegl</a:t>
            </a:r>
            <a:r>
              <a:rPr lang="en-GB" sz="3200" dirty="0" smtClean="0"/>
              <a:t> @</a:t>
            </a:r>
            <a:r>
              <a:rPr lang="en-GB" sz="3200" dirty="0" err="1" smtClean="0"/>
              <a:t>fredkingham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//</a:t>
            </a:r>
            <a:r>
              <a:rPr lang="en-GB" sz="3200" dirty="0" smtClean="0"/>
              <a:t> @</a:t>
            </a:r>
            <a:r>
              <a:rPr lang="en-GB" sz="3200" dirty="0" err="1" smtClean="0"/>
              <a:t>sarah_j_hayman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//</a:t>
            </a:r>
            <a:r>
              <a:rPr lang="en-GB" sz="3200" dirty="0" smtClean="0"/>
              <a:t> </a:t>
            </a:r>
            <a:r>
              <a:rPr lang="en-GB" sz="3200" dirty="0"/>
              <a:t>@</a:t>
            </a:r>
            <a:r>
              <a:rPr lang="en-GB" sz="3200" dirty="0" err="1"/>
              <a:t>mindmelting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9" y="-317224"/>
            <a:ext cx="11428571" cy="4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2127183"/>
          </a:xfrm>
        </p:spPr>
        <p:txBody>
          <a:bodyPr/>
          <a:lstStyle/>
          <a:p>
            <a:r>
              <a:rPr lang="en-GB" dirty="0" smtClean="0"/>
              <a:t>Juniors completing consent forms</a:t>
            </a:r>
            <a:endParaRPr lang="en-GB" dirty="0"/>
          </a:p>
          <a:p>
            <a:r>
              <a:rPr lang="en-GB" dirty="0" smtClean="0"/>
              <a:t>Juniors unfamiliar with procedures</a:t>
            </a:r>
          </a:p>
          <a:p>
            <a:r>
              <a:rPr lang="en-GB" dirty="0" smtClean="0"/>
              <a:t>No central guidance for forms</a:t>
            </a:r>
          </a:p>
          <a:p>
            <a:r>
              <a:rPr lang="en-GB" dirty="0" smtClean="0"/>
              <a:t>Difficulty remembering all key details (incl. risks)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53518" y="4645876"/>
            <a:ext cx="4507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Patients deserve </a:t>
            </a:r>
            <a:r>
              <a:rPr lang="en-GB" sz="2800" b="1" dirty="0" smtClean="0"/>
              <a:t>reliable information </a:t>
            </a:r>
            <a:r>
              <a:rPr lang="en-GB" sz="2800" dirty="0" smtClean="0"/>
              <a:t>to make INFORMED DECISIONS</a:t>
            </a:r>
            <a:endParaRPr lang="en-GB" sz="2800" dirty="0" smtClean="0"/>
          </a:p>
        </p:txBody>
      </p:sp>
      <p:cxnSp>
        <p:nvCxnSpPr>
          <p:cNvPr id="6" name="Curved Connector 5"/>
          <p:cNvCxnSpPr/>
          <p:nvPr/>
        </p:nvCxnSpPr>
        <p:spPr>
          <a:xfrm>
            <a:off x="2935705" y="3978441"/>
            <a:ext cx="2759242" cy="1404000"/>
          </a:xfrm>
          <a:prstGeom prst="curvedConnector3">
            <a:avLst>
              <a:gd name="adj1" fmla="val 0"/>
            </a:avLst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TO KNOW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17658" y="1940391"/>
            <a:ext cx="2711097" cy="3767328"/>
          </a:xfrm>
        </p:spPr>
        <p:txBody>
          <a:bodyPr/>
          <a:lstStyle/>
          <a:p>
            <a:pPr algn="r"/>
            <a:r>
              <a:rPr lang="en-GB" dirty="0" smtClean="0"/>
              <a:t>Name of Procedure</a:t>
            </a:r>
          </a:p>
          <a:p>
            <a:pPr algn="r"/>
            <a:r>
              <a:rPr lang="en-GB" dirty="0" smtClean="0"/>
              <a:t>Explanation</a:t>
            </a:r>
          </a:p>
          <a:p>
            <a:pPr algn="r"/>
            <a:r>
              <a:rPr lang="en-GB" dirty="0"/>
              <a:t>Extra Procedures</a:t>
            </a:r>
          </a:p>
          <a:p>
            <a:pPr algn="r"/>
            <a:r>
              <a:rPr lang="en-GB" dirty="0" smtClean="0"/>
              <a:t>Intended Benefits</a:t>
            </a:r>
          </a:p>
          <a:p>
            <a:pPr algn="r"/>
            <a:r>
              <a:rPr lang="en-GB" dirty="0" smtClean="0"/>
              <a:t>Serious Risks</a:t>
            </a:r>
          </a:p>
          <a:p>
            <a:pPr algn="r"/>
            <a:r>
              <a:rPr lang="en-GB" dirty="0" smtClean="0"/>
              <a:t>Frequent Risks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51" y="70464"/>
            <a:ext cx="5077920" cy="67875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87753" y="1522549"/>
            <a:ext cx="3471598" cy="8356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28755" y="3542541"/>
            <a:ext cx="3630596" cy="11340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87753" y="4290638"/>
            <a:ext cx="3438262" cy="1260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28755" y="2339547"/>
            <a:ext cx="3630596" cy="7281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89189" y="1817450"/>
            <a:ext cx="413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 smtClean="0"/>
              <a:t>}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097462" y="3744950"/>
            <a:ext cx="413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did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of procedures – medical &amp; surgical (ICD-9)</a:t>
            </a:r>
          </a:p>
          <a:p>
            <a:r>
              <a:rPr lang="en-GB" dirty="0" smtClean="0"/>
              <a:t>Stored into database</a:t>
            </a:r>
          </a:p>
          <a:p>
            <a:r>
              <a:rPr lang="en-GB" dirty="0" smtClean="0"/>
              <a:t>Front end with search</a:t>
            </a:r>
          </a:p>
          <a:p>
            <a:r>
              <a:rPr lang="en-GB" dirty="0" smtClean="0"/>
              <a:t>Add consent forms for procedures</a:t>
            </a:r>
          </a:p>
          <a:p>
            <a:r>
              <a:rPr lang="en-GB" dirty="0" smtClean="0"/>
              <a:t>Logo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12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this helps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244" y="2011680"/>
            <a:ext cx="2017117" cy="3766185"/>
          </a:xfrm>
        </p:spPr>
        <p:txBody>
          <a:bodyPr/>
          <a:lstStyle/>
          <a:p>
            <a:pPr algn="ctr"/>
            <a:r>
              <a:rPr lang="en-GB" b="1" dirty="0" smtClean="0"/>
              <a:t>PATIENTS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Reliable Information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Informed Decision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1163" y="2011679"/>
            <a:ext cx="20171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 smtClean="0"/>
              <a:t>TRAINEES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Memory refresher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No more guessing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57082" y="2011679"/>
            <a:ext cx="226836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 smtClean="0"/>
              <a:t>CONSULTANT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Ensure correct information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Contribute to patient safety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66</TotalTime>
  <Words>116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PROBLEM</vt:lpstr>
      <vt:lpstr>NEED TO KNOW</vt:lpstr>
      <vt:lpstr>What we did</vt:lpstr>
      <vt:lpstr>How this helps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Sharif</dc:creator>
  <cp:lastModifiedBy>Ben Sharif</cp:lastModifiedBy>
  <cp:revision>7</cp:revision>
  <dcterms:created xsi:type="dcterms:W3CDTF">2014-05-25T12:43:27Z</dcterms:created>
  <dcterms:modified xsi:type="dcterms:W3CDTF">2014-05-25T13:49:34Z</dcterms:modified>
</cp:coreProperties>
</file>