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25"/>
  </p:notesMasterIdLst>
  <p:sldIdLst>
    <p:sldId id="282" r:id="rId2"/>
    <p:sldId id="339" r:id="rId3"/>
    <p:sldId id="354" r:id="rId4"/>
    <p:sldId id="332" r:id="rId5"/>
    <p:sldId id="351" r:id="rId6"/>
    <p:sldId id="352" r:id="rId7"/>
    <p:sldId id="353" r:id="rId8"/>
    <p:sldId id="361" r:id="rId9"/>
    <p:sldId id="311" r:id="rId10"/>
    <p:sldId id="308" r:id="rId11"/>
    <p:sldId id="326" r:id="rId12"/>
    <p:sldId id="322" r:id="rId13"/>
    <p:sldId id="321" r:id="rId14"/>
    <p:sldId id="312" r:id="rId15"/>
    <p:sldId id="314" r:id="rId16"/>
    <p:sldId id="324" r:id="rId17"/>
    <p:sldId id="315" r:id="rId18"/>
    <p:sldId id="316" r:id="rId19"/>
    <p:sldId id="329" r:id="rId20"/>
    <p:sldId id="330" r:id="rId21"/>
    <p:sldId id="358" r:id="rId22"/>
    <p:sldId id="360" r:id="rId23"/>
    <p:sldId id="334" r:id="rId2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ndhya Karthik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1511B"/>
    <a:srgbClr val="004C09"/>
    <a:srgbClr val="0C2B58"/>
    <a:srgbClr val="C8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F887-1B6F-4818-A636-464CA8EB2CD6}" type="datetimeFigureOut">
              <a:rPr lang="fi-FI" smtClean="0"/>
              <a:t>28.2.2022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19087-DED6-4BBD-AF50-502A21E60D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196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9711" indent="-288350" eaLnBrk="0" hangingPunct="0">
              <a:defRPr sz="14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53401" indent="-230680" eaLnBrk="0" hangingPunct="0">
              <a:defRPr sz="14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14762" indent="-230680" eaLnBrk="0" hangingPunct="0">
              <a:defRPr sz="14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76122" indent="-230680" eaLnBrk="0" hangingPunct="0">
              <a:defRPr sz="14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37483" indent="-2306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98843" indent="-2306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60204" indent="-2306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921564" indent="-23068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eaLnBrk="1" hangingPunct="1"/>
            <a:fld id="{A38643C0-20C7-43AF-8E82-A0738918FE40}" type="slidenum">
              <a:rPr lang="en-US" sz="1200">
                <a:latin typeface="Arial" charset="0"/>
              </a:rPr>
              <a:pPr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22" name="Rectangle 21"/>
            <p:cNvSpPr/>
            <p:nvPr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1725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337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ictur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28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ictur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95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C6A-237E-4CC0-8B87-1385E02D4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773239"/>
            <a:ext cx="4896296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0243-5A40-466C-827C-48D578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773238"/>
            <a:ext cx="4896544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9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0586-52CA-4034-9EE7-5B26DBD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024" y="1773238"/>
            <a:ext cx="4608959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DCF-29AF-4EEA-87FD-D841B563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88" y="2420888"/>
            <a:ext cx="4896296" cy="37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B773D-1C09-49C5-B8BD-DC683161B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048" y="1773238"/>
            <a:ext cx="4608265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F5C7C-601D-46A6-890C-D37F5A62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015" y="2420888"/>
            <a:ext cx="4896297" cy="37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4B1B-8642-40C5-91C7-C16A237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1C89-18E4-4DE3-83AA-1FB23C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13E2C-8D75-456C-A11B-09B8FE8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9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0586-52CA-4034-9EE7-5B26DBD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025" y="1773238"/>
            <a:ext cx="10369549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DCF-29AF-4EEA-87FD-D841B563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88" y="2420888"/>
            <a:ext cx="10656886" cy="37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4B1B-8642-40C5-91C7-C16A237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1C89-18E4-4DE3-83AA-1FB23C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13E2C-8D75-456C-A11B-09B8FE8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27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3239"/>
            <a:ext cx="6769348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688288" y="1773238"/>
            <a:ext cx="3024287" cy="439261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FontTx/>
              <a:buNone/>
              <a:defRPr b="1">
                <a:solidFill>
                  <a:schemeClr val="accent2"/>
                </a:solidFill>
                <a:latin typeface="Lato Black" panose="020F0A02020204030203" pitchFamily="34" charset="0"/>
              </a:defRPr>
            </a:lvl2pPr>
            <a:lvl3pPr marL="0" indent="0">
              <a:buFontTx/>
              <a:buNone/>
              <a:defRPr b="1">
                <a:solidFill>
                  <a:schemeClr val="accent2"/>
                </a:solidFill>
              </a:defRPr>
            </a:lvl3pPr>
            <a:lvl4pPr marL="0" indent="0">
              <a:buFontTx/>
              <a:buNone/>
              <a:defRPr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75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1773239"/>
            <a:ext cx="7345362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9427" y="1773238"/>
            <a:ext cx="3024286" cy="439261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FontTx/>
              <a:buNone/>
              <a:defRPr>
                <a:solidFill>
                  <a:schemeClr val="accent2"/>
                </a:solidFill>
                <a:latin typeface="Lato Black" panose="020F0A02020204030203" pitchFamily="34" charset="0"/>
              </a:defRPr>
            </a:lvl2pPr>
            <a:lvl3pPr marL="0" indent="0">
              <a:buFontTx/>
              <a:buNone/>
              <a:defRPr b="1">
                <a:solidFill>
                  <a:schemeClr val="accent2"/>
                </a:solidFill>
              </a:defRPr>
            </a:lvl3pPr>
            <a:lvl4pPr marL="0" indent="0">
              <a:buFontTx/>
              <a:buNone/>
              <a:defRPr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4040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4608513" cy="10805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3239"/>
            <a:ext cx="4896544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9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3482" y="0"/>
            <a:ext cx="6188518" cy="6669360"/>
          </a:xfrm>
          <a:custGeom>
            <a:avLst/>
            <a:gdLst/>
            <a:ahLst/>
            <a:cxnLst/>
            <a:rect l="l" t="t" r="r" b="b"/>
            <a:pathLst>
              <a:path w="6188518" h="6669360">
                <a:moveTo>
                  <a:pt x="1820710" y="0"/>
                </a:moveTo>
                <a:lnTo>
                  <a:pt x="6188518" y="0"/>
                </a:lnTo>
                <a:lnTo>
                  <a:pt x="6188518" y="6669360"/>
                </a:lnTo>
                <a:lnTo>
                  <a:pt x="0" y="666936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6481317" cy="10805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3239"/>
            <a:ext cx="6769348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9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1674" y="0"/>
            <a:ext cx="4460326" cy="6669360"/>
          </a:xfrm>
          <a:custGeom>
            <a:avLst/>
            <a:gdLst/>
            <a:ahLst/>
            <a:cxnLst/>
            <a:rect l="l" t="t" r="r" b="b"/>
            <a:pathLst>
              <a:path w="4460326" h="6669360">
                <a:moveTo>
                  <a:pt x="1820710" y="0"/>
                </a:moveTo>
                <a:lnTo>
                  <a:pt x="4460326" y="0"/>
                </a:lnTo>
                <a:lnTo>
                  <a:pt x="4460326" y="6669360"/>
                </a:lnTo>
                <a:lnTo>
                  <a:pt x="0" y="666936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1424" y="6381328"/>
            <a:ext cx="798984" cy="216471"/>
          </a:xfrm>
        </p:spPr>
        <p:txBody>
          <a:bodyPr/>
          <a:lstStyle>
            <a:lvl1pPr algn="l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81328"/>
            <a:ext cx="4392488" cy="216471"/>
          </a:xfrm>
        </p:spPr>
        <p:txBody>
          <a:bodyPr/>
          <a:lstStyle>
            <a:lvl1pPr algn="l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81551"/>
            <a:ext cx="431999" cy="215801"/>
          </a:xfrm>
        </p:spPr>
        <p:txBody>
          <a:bodyPr/>
          <a:lstStyle>
            <a:lvl1pPr algn="l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accent2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4" name="Group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7" name="Rectangle 16"/>
            <p:cNvSpPr/>
            <p:nvPr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90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0586-52CA-4034-9EE7-5B26DBD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6" y="1773238"/>
            <a:ext cx="3456334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DCF-29AF-4EEA-87FD-D841B563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426" y="2420888"/>
            <a:ext cx="3456334" cy="37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B773D-1C09-49C5-B8BD-DC683161B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7809" y="1773238"/>
            <a:ext cx="3456384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F5C7C-601D-46A6-890C-D37F5A62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7809" y="2420888"/>
            <a:ext cx="3456384" cy="37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4B1B-8642-40C5-91C7-C16A237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1C89-18E4-4DE3-83AA-1FB23C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13E2C-8D75-456C-A11B-09B8FE8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A2B773D-1C09-49C5-B8BD-DC683161B2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6240" y="1773238"/>
            <a:ext cx="3456335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9CF5C7C-601D-46A6-890C-D37F5A624F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6240" y="2420888"/>
            <a:ext cx="3456335" cy="37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8365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asi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C6A-237E-4CC0-8B87-1385E02D4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773239"/>
            <a:ext cx="67691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Picture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56588" y="1773237"/>
            <a:ext cx="3455987" cy="439206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86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asic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C6A-237E-4CC0-8B87-1385E02D4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7808" y="1773239"/>
            <a:ext cx="7344767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Picture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773237"/>
            <a:ext cx="3456335" cy="439206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80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sic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Picture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9425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1542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361542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56240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56240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5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Half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3789039"/>
            <a:ext cx="10656886" cy="86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4797152"/>
            <a:ext cx="10657135" cy="13686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57563"/>
          </a:xfrm>
          <a:custGeom>
            <a:avLst/>
            <a:gdLst/>
            <a:ahLst/>
            <a:cxnLst/>
            <a:rect l="l" t="t" r="r" b="b"/>
            <a:pathLst>
              <a:path w="12192000" h="3357563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3357563"/>
                </a:lnTo>
                <a:lnTo>
                  <a:pt x="0" y="33575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1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2682" y="476672"/>
            <a:ext cx="269351" cy="612000"/>
          </a:xfrm>
          <a:custGeom>
            <a:avLst/>
            <a:gdLst>
              <a:gd name="T0" fmla="*/ 2014 w 3164"/>
              <a:gd name="T1" fmla="*/ 541 h 7179"/>
              <a:gd name="T2" fmla="*/ 2075 w 3164"/>
              <a:gd name="T3" fmla="*/ 842 h 7179"/>
              <a:gd name="T4" fmla="*/ 2013 w 3164"/>
              <a:gd name="T5" fmla="*/ 1104 h 7179"/>
              <a:gd name="T6" fmla="*/ 1698 w 3164"/>
              <a:gd name="T7" fmla="*/ 1547 h 7179"/>
              <a:gd name="T8" fmla="*/ 1150 w 3164"/>
              <a:gd name="T9" fmla="*/ 2192 h 7179"/>
              <a:gd name="T10" fmla="*/ 1032 w 3164"/>
              <a:gd name="T11" fmla="*/ 2455 h 7179"/>
              <a:gd name="T12" fmla="*/ 1071 w 3164"/>
              <a:gd name="T13" fmla="*/ 2857 h 7179"/>
              <a:gd name="T14" fmla="*/ 758 w 3164"/>
              <a:gd name="T15" fmla="*/ 2524 h 7179"/>
              <a:gd name="T16" fmla="*/ 762 w 3164"/>
              <a:gd name="T17" fmla="*/ 2178 h 7179"/>
              <a:gd name="T18" fmla="*/ 878 w 3164"/>
              <a:gd name="T19" fmla="*/ 1919 h 7179"/>
              <a:gd name="T20" fmla="*/ 1196 w 3164"/>
              <a:gd name="T21" fmla="*/ 1511 h 7179"/>
              <a:gd name="T22" fmla="*/ 1734 w 3164"/>
              <a:gd name="T23" fmla="*/ 844 h 7179"/>
              <a:gd name="T24" fmla="*/ 1792 w 3164"/>
              <a:gd name="T25" fmla="*/ 666 h 7179"/>
              <a:gd name="T26" fmla="*/ 1725 w 3164"/>
              <a:gd name="T27" fmla="*/ 476 h 7179"/>
              <a:gd name="T28" fmla="*/ 1173 w 3164"/>
              <a:gd name="T29" fmla="*/ 2909 h 7179"/>
              <a:gd name="T30" fmla="*/ 1139 w 3164"/>
              <a:gd name="T31" fmla="*/ 2584 h 7179"/>
              <a:gd name="T32" fmla="*/ 1266 w 3164"/>
              <a:gd name="T33" fmla="*/ 2264 h 7179"/>
              <a:gd name="T34" fmla="*/ 1911 w 3164"/>
              <a:gd name="T35" fmla="*/ 1593 h 7179"/>
              <a:gd name="T36" fmla="*/ 2169 w 3164"/>
              <a:gd name="T37" fmla="*/ 1249 h 7179"/>
              <a:gd name="T38" fmla="*/ 2177 w 3164"/>
              <a:gd name="T39" fmla="*/ 1064 h 7179"/>
              <a:gd name="T40" fmla="*/ 2394 w 3164"/>
              <a:gd name="T41" fmla="*/ 984 h 7179"/>
              <a:gd name="T42" fmla="*/ 2487 w 3164"/>
              <a:gd name="T43" fmla="*/ 1278 h 7179"/>
              <a:gd name="T44" fmla="*/ 2430 w 3164"/>
              <a:gd name="T45" fmla="*/ 1557 h 7179"/>
              <a:gd name="T46" fmla="*/ 1934 w 3164"/>
              <a:gd name="T47" fmla="*/ 2124 h 7179"/>
              <a:gd name="T48" fmla="*/ 1530 w 3164"/>
              <a:gd name="T49" fmla="*/ 2581 h 7179"/>
              <a:gd name="T50" fmla="*/ 1523 w 3164"/>
              <a:gd name="T51" fmla="*/ 2799 h 7179"/>
              <a:gd name="T52" fmla="*/ 1749 w 3164"/>
              <a:gd name="T53" fmla="*/ 3171 h 7179"/>
              <a:gd name="T54" fmla="*/ 1647 w 3164"/>
              <a:gd name="T55" fmla="*/ 2738 h 7179"/>
              <a:gd name="T56" fmla="*/ 1728 w 3164"/>
              <a:gd name="T57" fmla="*/ 2523 h 7179"/>
              <a:gd name="T58" fmla="*/ 2273 w 3164"/>
              <a:gd name="T59" fmla="*/ 2071 h 7179"/>
              <a:gd name="T60" fmla="*/ 2387 w 3164"/>
              <a:gd name="T61" fmla="*/ 1910 h 7179"/>
              <a:gd name="T62" fmla="*/ 2546 w 3164"/>
              <a:gd name="T63" fmla="*/ 1669 h 7179"/>
              <a:gd name="T64" fmla="*/ 2645 w 3164"/>
              <a:gd name="T65" fmla="*/ 1917 h 7179"/>
              <a:gd name="T66" fmla="*/ 2601 w 3164"/>
              <a:gd name="T67" fmla="*/ 2194 h 7179"/>
              <a:gd name="T68" fmla="*/ 2181 w 3164"/>
              <a:gd name="T69" fmla="*/ 2594 h 7179"/>
              <a:gd name="T70" fmla="*/ 1994 w 3164"/>
              <a:gd name="T71" fmla="*/ 2803 h 7179"/>
              <a:gd name="T72" fmla="*/ 626 w 3164"/>
              <a:gd name="T73" fmla="*/ 2259 h 7179"/>
              <a:gd name="T74" fmla="*/ 521 w 3164"/>
              <a:gd name="T75" fmla="*/ 1956 h 7179"/>
              <a:gd name="T76" fmla="*/ 548 w 3164"/>
              <a:gd name="T77" fmla="*/ 1637 h 7179"/>
              <a:gd name="T78" fmla="*/ 766 w 3164"/>
              <a:gd name="T79" fmla="*/ 1219 h 7179"/>
              <a:gd name="T80" fmla="*/ 1325 w 3164"/>
              <a:gd name="T81" fmla="*/ 408 h 7179"/>
              <a:gd name="T82" fmla="*/ 1347 w 3164"/>
              <a:gd name="T83" fmla="*/ 223 h 7179"/>
              <a:gd name="T84" fmla="*/ 1533 w 3164"/>
              <a:gd name="T85" fmla="*/ 73 h 7179"/>
              <a:gd name="T86" fmla="*/ 1635 w 3164"/>
              <a:gd name="T87" fmla="*/ 329 h 7179"/>
              <a:gd name="T88" fmla="*/ 1602 w 3164"/>
              <a:gd name="T89" fmla="*/ 617 h 7179"/>
              <a:gd name="T90" fmla="*/ 1366 w 3164"/>
              <a:gd name="T91" fmla="*/ 1012 h 7179"/>
              <a:gd name="T92" fmla="*/ 795 w 3164"/>
              <a:gd name="T93" fmla="*/ 1791 h 7179"/>
              <a:gd name="T94" fmla="*/ 663 w 3164"/>
              <a:gd name="T95" fmla="*/ 2130 h 7179"/>
              <a:gd name="T96" fmla="*/ 1308 w 3164"/>
              <a:gd name="T97" fmla="*/ 4296 h 7179"/>
              <a:gd name="T98" fmla="*/ 1674 w 3164"/>
              <a:gd name="T99" fmla="*/ 4340 h 7179"/>
              <a:gd name="T100" fmla="*/ 1548 w 3164"/>
              <a:gd name="T101" fmla="*/ 4163 h 7179"/>
              <a:gd name="T102" fmla="*/ 1133 w 3164"/>
              <a:gd name="T103" fmla="*/ 4107 h 7179"/>
              <a:gd name="T104" fmla="*/ 683 w 3164"/>
              <a:gd name="T105" fmla="*/ 3926 h 7179"/>
              <a:gd name="T106" fmla="*/ 292 w 3164"/>
              <a:gd name="T107" fmla="*/ 3639 h 7179"/>
              <a:gd name="T108" fmla="*/ 0 w 3164"/>
              <a:gd name="T109" fmla="*/ 3291 h 7179"/>
              <a:gd name="T110" fmla="*/ 2943 w 3164"/>
              <a:gd name="T111" fmla="*/ 3581 h 7179"/>
              <a:gd name="T112" fmla="*/ 2588 w 3164"/>
              <a:gd name="T113" fmla="*/ 3876 h 7179"/>
              <a:gd name="T114" fmla="*/ 2199 w 3164"/>
              <a:gd name="T115" fmla="*/ 4064 h 7179"/>
              <a:gd name="T116" fmla="*/ 1643 w 3164"/>
              <a:gd name="T117" fmla="*/ 4163 h 7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64" h="7179">
                <a:moveTo>
                  <a:pt x="1875" y="352"/>
                </a:moveTo>
                <a:lnTo>
                  <a:pt x="1888" y="364"/>
                </a:lnTo>
                <a:lnTo>
                  <a:pt x="1899" y="376"/>
                </a:lnTo>
                <a:lnTo>
                  <a:pt x="1911" y="388"/>
                </a:lnTo>
                <a:lnTo>
                  <a:pt x="1922" y="400"/>
                </a:lnTo>
                <a:lnTo>
                  <a:pt x="1932" y="413"/>
                </a:lnTo>
                <a:lnTo>
                  <a:pt x="1942" y="425"/>
                </a:lnTo>
                <a:lnTo>
                  <a:pt x="1961" y="450"/>
                </a:lnTo>
                <a:lnTo>
                  <a:pt x="1970" y="463"/>
                </a:lnTo>
                <a:lnTo>
                  <a:pt x="1978" y="476"/>
                </a:lnTo>
                <a:lnTo>
                  <a:pt x="1994" y="502"/>
                </a:lnTo>
                <a:lnTo>
                  <a:pt x="2007" y="528"/>
                </a:lnTo>
                <a:lnTo>
                  <a:pt x="2014" y="541"/>
                </a:lnTo>
                <a:lnTo>
                  <a:pt x="2020" y="554"/>
                </a:lnTo>
                <a:lnTo>
                  <a:pt x="2031" y="582"/>
                </a:lnTo>
                <a:lnTo>
                  <a:pt x="2040" y="608"/>
                </a:lnTo>
                <a:lnTo>
                  <a:pt x="2049" y="636"/>
                </a:lnTo>
                <a:lnTo>
                  <a:pt x="2056" y="662"/>
                </a:lnTo>
                <a:lnTo>
                  <a:pt x="2058" y="676"/>
                </a:lnTo>
                <a:lnTo>
                  <a:pt x="2062" y="689"/>
                </a:lnTo>
                <a:lnTo>
                  <a:pt x="2066" y="715"/>
                </a:lnTo>
                <a:lnTo>
                  <a:pt x="2069" y="742"/>
                </a:lnTo>
                <a:lnTo>
                  <a:pt x="2073" y="768"/>
                </a:lnTo>
                <a:lnTo>
                  <a:pt x="2074" y="793"/>
                </a:lnTo>
                <a:lnTo>
                  <a:pt x="2075" y="818"/>
                </a:lnTo>
                <a:lnTo>
                  <a:pt x="2075" y="842"/>
                </a:lnTo>
                <a:lnTo>
                  <a:pt x="2074" y="856"/>
                </a:lnTo>
                <a:lnTo>
                  <a:pt x="2074" y="866"/>
                </a:lnTo>
                <a:lnTo>
                  <a:pt x="2073" y="890"/>
                </a:lnTo>
                <a:lnTo>
                  <a:pt x="2070" y="913"/>
                </a:lnTo>
                <a:lnTo>
                  <a:pt x="2064" y="955"/>
                </a:lnTo>
                <a:lnTo>
                  <a:pt x="2060" y="976"/>
                </a:lnTo>
                <a:lnTo>
                  <a:pt x="2056" y="994"/>
                </a:lnTo>
                <a:lnTo>
                  <a:pt x="2051" y="1012"/>
                </a:lnTo>
                <a:lnTo>
                  <a:pt x="2046" y="1028"/>
                </a:lnTo>
                <a:lnTo>
                  <a:pt x="2036" y="1057"/>
                </a:lnTo>
                <a:lnTo>
                  <a:pt x="2031" y="1070"/>
                </a:lnTo>
                <a:lnTo>
                  <a:pt x="2025" y="1081"/>
                </a:lnTo>
                <a:lnTo>
                  <a:pt x="2013" y="1104"/>
                </a:lnTo>
                <a:lnTo>
                  <a:pt x="2000" y="1128"/>
                </a:lnTo>
                <a:lnTo>
                  <a:pt x="1986" y="1152"/>
                </a:lnTo>
                <a:lnTo>
                  <a:pt x="1972" y="1175"/>
                </a:lnTo>
                <a:lnTo>
                  <a:pt x="1964" y="1188"/>
                </a:lnTo>
                <a:lnTo>
                  <a:pt x="1956" y="1200"/>
                </a:lnTo>
                <a:lnTo>
                  <a:pt x="1941" y="1224"/>
                </a:lnTo>
                <a:lnTo>
                  <a:pt x="1908" y="1272"/>
                </a:lnTo>
                <a:lnTo>
                  <a:pt x="1874" y="1321"/>
                </a:lnTo>
                <a:lnTo>
                  <a:pt x="1838" y="1369"/>
                </a:lnTo>
                <a:lnTo>
                  <a:pt x="1803" y="1416"/>
                </a:lnTo>
                <a:lnTo>
                  <a:pt x="1767" y="1461"/>
                </a:lnTo>
                <a:lnTo>
                  <a:pt x="1732" y="1506"/>
                </a:lnTo>
                <a:lnTo>
                  <a:pt x="1698" y="1547"/>
                </a:lnTo>
                <a:lnTo>
                  <a:pt x="1636" y="1621"/>
                </a:lnTo>
                <a:lnTo>
                  <a:pt x="1584" y="1681"/>
                </a:lnTo>
                <a:lnTo>
                  <a:pt x="1550" y="1724"/>
                </a:lnTo>
                <a:lnTo>
                  <a:pt x="1524" y="1753"/>
                </a:lnTo>
                <a:lnTo>
                  <a:pt x="1496" y="1787"/>
                </a:lnTo>
                <a:lnTo>
                  <a:pt x="1425" y="1863"/>
                </a:lnTo>
                <a:lnTo>
                  <a:pt x="1346" y="1952"/>
                </a:lnTo>
                <a:lnTo>
                  <a:pt x="1305" y="1999"/>
                </a:lnTo>
                <a:lnTo>
                  <a:pt x="1264" y="2047"/>
                </a:lnTo>
                <a:lnTo>
                  <a:pt x="1224" y="2096"/>
                </a:lnTo>
                <a:lnTo>
                  <a:pt x="1205" y="2120"/>
                </a:lnTo>
                <a:lnTo>
                  <a:pt x="1186" y="2144"/>
                </a:lnTo>
                <a:lnTo>
                  <a:pt x="1150" y="2192"/>
                </a:lnTo>
                <a:lnTo>
                  <a:pt x="1134" y="2216"/>
                </a:lnTo>
                <a:lnTo>
                  <a:pt x="1119" y="2240"/>
                </a:lnTo>
                <a:lnTo>
                  <a:pt x="1103" y="2263"/>
                </a:lnTo>
                <a:lnTo>
                  <a:pt x="1090" y="2286"/>
                </a:lnTo>
                <a:lnTo>
                  <a:pt x="1078" y="2307"/>
                </a:lnTo>
                <a:lnTo>
                  <a:pt x="1067" y="2329"/>
                </a:lnTo>
                <a:lnTo>
                  <a:pt x="1058" y="2349"/>
                </a:lnTo>
                <a:lnTo>
                  <a:pt x="1049" y="2370"/>
                </a:lnTo>
                <a:lnTo>
                  <a:pt x="1043" y="2389"/>
                </a:lnTo>
                <a:lnTo>
                  <a:pt x="1038" y="2408"/>
                </a:lnTo>
                <a:lnTo>
                  <a:pt x="1036" y="2424"/>
                </a:lnTo>
                <a:lnTo>
                  <a:pt x="1034" y="2439"/>
                </a:lnTo>
                <a:lnTo>
                  <a:pt x="1032" y="2455"/>
                </a:lnTo>
                <a:lnTo>
                  <a:pt x="1030" y="2472"/>
                </a:lnTo>
                <a:lnTo>
                  <a:pt x="1030" y="2488"/>
                </a:lnTo>
                <a:lnTo>
                  <a:pt x="1029" y="2505"/>
                </a:lnTo>
                <a:lnTo>
                  <a:pt x="1029" y="2540"/>
                </a:lnTo>
                <a:lnTo>
                  <a:pt x="1029" y="2558"/>
                </a:lnTo>
                <a:lnTo>
                  <a:pt x="1030" y="2575"/>
                </a:lnTo>
                <a:lnTo>
                  <a:pt x="1032" y="2611"/>
                </a:lnTo>
                <a:lnTo>
                  <a:pt x="1035" y="2646"/>
                </a:lnTo>
                <a:lnTo>
                  <a:pt x="1040" y="2680"/>
                </a:lnTo>
                <a:lnTo>
                  <a:pt x="1049" y="2745"/>
                </a:lnTo>
                <a:lnTo>
                  <a:pt x="1060" y="2805"/>
                </a:lnTo>
                <a:lnTo>
                  <a:pt x="1065" y="2833"/>
                </a:lnTo>
                <a:lnTo>
                  <a:pt x="1071" y="2857"/>
                </a:lnTo>
                <a:lnTo>
                  <a:pt x="1079" y="2896"/>
                </a:lnTo>
                <a:lnTo>
                  <a:pt x="857" y="2896"/>
                </a:lnTo>
                <a:lnTo>
                  <a:pt x="846" y="2868"/>
                </a:lnTo>
                <a:lnTo>
                  <a:pt x="834" y="2836"/>
                </a:lnTo>
                <a:lnTo>
                  <a:pt x="824" y="2802"/>
                </a:lnTo>
                <a:lnTo>
                  <a:pt x="812" y="2764"/>
                </a:lnTo>
                <a:lnTo>
                  <a:pt x="800" y="2726"/>
                </a:lnTo>
                <a:lnTo>
                  <a:pt x="789" y="2685"/>
                </a:lnTo>
                <a:lnTo>
                  <a:pt x="778" y="2641"/>
                </a:lnTo>
                <a:lnTo>
                  <a:pt x="768" y="2596"/>
                </a:lnTo>
                <a:lnTo>
                  <a:pt x="765" y="2572"/>
                </a:lnTo>
                <a:lnTo>
                  <a:pt x="760" y="2548"/>
                </a:lnTo>
                <a:lnTo>
                  <a:pt x="758" y="2524"/>
                </a:lnTo>
                <a:lnTo>
                  <a:pt x="754" y="2500"/>
                </a:lnTo>
                <a:lnTo>
                  <a:pt x="752" y="2475"/>
                </a:lnTo>
                <a:lnTo>
                  <a:pt x="749" y="2449"/>
                </a:lnTo>
                <a:lnTo>
                  <a:pt x="748" y="2424"/>
                </a:lnTo>
                <a:lnTo>
                  <a:pt x="747" y="2397"/>
                </a:lnTo>
                <a:lnTo>
                  <a:pt x="746" y="2371"/>
                </a:lnTo>
                <a:lnTo>
                  <a:pt x="747" y="2344"/>
                </a:lnTo>
                <a:lnTo>
                  <a:pt x="747" y="2317"/>
                </a:lnTo>
                <a:lnTo>
                  <a:pt x="748" y="2289"/>
                </a:lnTo>
                <a:lnTo>
                  <a:pt x="750" y="2262"/>
                </a:lnTo>
                <a:lnTo>
                  <a:pt x="754" y="2234"/>
                </a:lnTo>
                <a:lnTo>
                  <a:pt x="758" y="2206"/>
                </a:lnTo>
                <a:lnTo>
                  <a:pt x="762" y="2178"/>
                </a:lnTo>
                <a:lnTo>
                  <a:pt x="766" y="2156"/>
                </a:lnTo>
                <a:lnTo>
                  <a:pt x="770" y="2145"/>
                </a:lnTo>
                <a:lnTo>
                  <a:pt x="772" y="2134"/>
                </a:lnTo>
                <a:lnTo>
                  <a:pt x="776" y="2124"/>
                </a:lnTo>
                <a:lnTo>
                  <a:pt x="779" y="2112"/>
                </a:lnTo>
                <a:lnTo>
                  <a:pt x="789" y="2089"/>
                </a:lnTo>
                <a:lnTo>
                  <a:pt x="798" y="2065"/>
                </a:lnTo>
                <a:lnTo>
                  <a:pt x="809" y="2041"/>
                </a:lnTo>
                <a:lnTo>
                  <a:pt x="821" y="2017"/>
                </a:lnTo>
                <a:lnTo>
                  <a:pt x="834" y="1993"/>
                </a:lnTo>
                <a:lnTo>
                  <a:pt x="849" y="1968"/>
                </a:lnTo>
                <a:lnTo>
                  <a:pt x="863" y="1944"/>
                </a:lnTo>
                <a:lnTo>
                  <a:pt x="878" y="1919"/>
                </a:lnTo>
                <a:lnTo>
                  <a:pt x="894" y="1895"/>
                </a:lnTo>
                <a:lnTo>
                  <a:pt x="910" y="1869"/>
                </a:lnTo>
                <a:lnTo>
                  <a:pt x="927" y="1845"/>
                </a:lnTo>
                <a:lnTo>
                  <a:pt x="944" y="1821"/>
                </a:lnTo>
                <a:lnTo>
                  <a:pt x="960" y="1797"/>
                </a:lnTo>
                <a:lnTo>
                  <a:pt x="995" y="1752"/>
                </a:lnTo>
                <a:lnTo>
                  <a:pt x="1029" y="1709"/>
                </a:lnTo>
                <a:lnTo>
                  <a:pt x="1061" y="1669"/>
                </a:lnTo>
                <a:lnTo>
                  <a:pt x="1091" y="1633"/>
                </a:lnTo>
                <a:lnTo>
                  <a:pt x="1118" y="1601"/>
                </a:lnTo>
                <a:lnTo>
                  <a:pt x="1142" y="1573"/>
                </a:lnTo>
                <a:lnTo>
                  <a:pt x="1174" y="1536"/>
                </a:lnTo>
                <a:lnTo>
                  <a:pt x="1196" y="1511"/>
                </a:lnTo>
                <a:lnTo>
                  <a:pt x="1222" y="1481"/>
                </a:lnTo>
                <a:lnTo>
                  <a:pt x="1282" y="1409"/>
                </a:lnTo>
                <a:lnTo>
                  <a:pt x="1352" y="1325"/>
                </a:lnTo>
                <a:lnTo>
                  <a:pt x="1427" y="1235"/>
                </a:lnTo>
                <a:lnTo>
                  <a:pt x="1503" y="1142"/>
                </a:lnTo>
                <a:lnTo>
                  <a:pt x="1574" y="1054"/>
                </a:lnTo>
                <a:lnTo>
                  <a:pt x="1638" y="973"/>
                </a:lnTo>
                <a:lnTo>
                  <a:pt x="1666" y="938"/>
                </a:lnTo>
                <a:lnTo>
                  <a:pt x="1690" y="907"/>
                </a:lnTo>
                <a:lnTo>
                  <a:pt x="1702" y="890"/>
                </a:lnTo>
                <a:lnTo>
                  <a:pt x="1714" y="875"/>
                </a:lnTo>
                <a:lnTo>
                  <a:pt x="1725" y="859"/>
                </a:lnTo>
                <a:lnTo>
                  <a:pt x="1734" y="844"/>
                </a:lnTo>
                <a:lnTo>
                  <a:pt x="1743" y="828"/>
                </a:lnTo>
                <a:lnTo>
                  <a:pt x="1751" y="814"/>
                </a:lnTo>
                <a:lnTo>
                  <a:pt x="1758" y="799"/>
                </a:lnTo>
                <a:lnTo>
                  <a:pt x="1766" y="785"/>
                </a:lnTo>
                <a:lnTo>
                  <a:pt x="1772" y="772"/>
                </a:lnTo>
                <a:lnTo>
                  <a:pt x="1776" y="757"/>
                </a:lnTo>
                <a:lnTo>
                  <a:pt x="1781" y="744"/>
                </a:lnTo>
                <a:lnTo>
                  <a:pt x="1785" y="731"/>
                </a:lnTo>
                <a:lnTo>
                  <a:pt x="1787" y="718"/>
                </a:lnTo>
                <a:lnTo>
                  <a:pt x="1790" y="704"/>
                </a:lnTo>
                <a:lnTo>
                  <a:pt x="1791" y="691"/>
                </a:lnTo>
                <a:lnTo>
                  <a:pt x="1792" y="679"/>
                </a:lnTo>
                <a:lnTo>
                  <a:pt x="1792" y="666"/>
                </a:lnTo>
                <a:lnTo>
                  <a:pt x="1792" y="654"/>
                </a:lnTo>
                <a:lnTo>
                  <a:pt x="1791" y="641"/>
                </a:lnTo>
                <a:lnTo>
                  <a:pt x="1790" y="629"/>
                </a:lnTo>
                <a:lnTo>
                  <a:pt x="1787" y="616"/>
                </a:lnTo>
                <a:lnTo>
                  <a:pt x="1784" y="604"/>
                </a:lnTo>
                <a:lnTo>
                  <a:pt x="1782" y="598"/>
                </a:lnTo>
                <a:lnTo>
                  <a:pt x="1780" y="592"/>
                </a:lnTo>
                <a:lnTo>
                  <a:pt x="1776" y="578"/>
                </a:lnTo>
                <a:lnTo>
                  <a:pt x="1767" y="554"/>
                </a:lnTo>
                <a:lnTo>
                  <a:pt x="1761" y="541"/>
                </a:lnTo>
                <a:lnTo>
                  <a:pt x="1755" y="529"/>
                </a:lnTo>
                <a:lnTo>
                  <a:pt x="1740" y="503"/>
                </a:lnTo>
                <a:lnTo>
                  <a:pt x="1725" y="476"/>
                </a:lnTo>
                <a:lnTo>
                  <a:pt x="1726" y="475"/>
                </a:lnTo>
                <a:lnTo>
                  <a:pt x="1731" y="472"/>
                </a:lnTo>
                <a:lnTo>
                  <a:pt x="1749" y="458"/>
                </a:lnTo>
                <a:lnTo>
                  <a:pt x="1800" y="415"/>
                </a:lnTo>
                <a:lnTo>
                  <a:pt x="1875" y="352"/>
                </a:lnTo>
                <a:close/>
                <a:moveTo>
                  <a:pt x="1641" y="3193"/>
                </a:moveTo>
                <a:lnTo>
                  <a:pt x="1258" y="3193"/>
                </a:lnTo>
                <a:lnTo>
                  <a:pt x="1228" y="3103"/>
                </a:lnTo>
                <a:lnTo>
                  <a:pt x="1214" y="3056"/>
                </a:lnTo>
                <a:lnTo>
                  <a:pt x="1206" y="3032"/>
                </a:lnTo>
                <a:lnTo>
                  <a:pt x="1199" y="3008"/>
                </a:lnTo>
                <a:lnTo>
                  <a:pt x="1186" y="2959"/>
                </a:lnTo>
                <a:lnTo>
                  <a:pt x="1173" y="2909"/>
                </a:lnTo>
                <a:lnTo>
                  <a:pt x="1167" y="2884"/>
                </a:lnTo>
                <a:lnTo>
                  <a:pt x="1162" y="2859"/>
                </a:lnTo>
                <a:lnTo>
                  <a:pt x="1156" y="2834"/>
                </a:lnTo>
                <a:lnTo>
                  <a:pt x="1152" y="2809"/>
                </a:lnTo>
                <a:lnTo>
                  <a:pt x="1148" y="2784"/>
                </a:lnTo>
                <a:lnTo>
                  <a:pt x="1144" y="2758"/>
                </a:lnTo>
                <a:lnTo>
                  <a:pt x="1142" y="2733"/>
                </a:lnTo>
                <a:lnTo>
                  <a:pt x="1139" y="2708"/>
                </a:lnTo>
                <a:lnTo>
                  <a:pt x="1138" y="2683"/>
                </a:lnTo>
                <a:lnTo>
                  <a:pt x="1137" y="2658"/>
                </a:lnTo>
                <a:lnTo>
                  <a:pt x="1137" y="2634"/>
                </a:lnTo>
                <a:lnTo>
                  <a:pt x="1137" y="2608"/>
                </a:lnTo>
                <a:lnTo>
                  <a:pt x="1139" y="2584"/>
                </a:lnTo>
                <a:lnTo>
                  <a:pt x="1142" y="2559"/>
                </a:lnTo>
                <a:lnTo>
                  <a:pt x="1144" y="2535"/>
                </a:lnTo>
                <a:lnTo>
                  <a:pt x="1149" y="2511"/>
                </a:lnTo>
                <a:lnTo>
                  <a:pt x="1154" y="2488"/>
                </a:lnTo>
                <a:lnTo>
                  <a:pt x="1160" y="2464"/>
                </a:lnTo>
                <a:lnTo>
                  <a:pt x="1167" y="2442"/>
                </a:lnTo>
                <a:lnTo>
                  <a:pt x="1175" y="2419"/>
                </a:lnTo>
                <a:lnTo>
                  <a:pt x="1186" y="2395"/>
                </a:lnTo>
                <a:lnTo>
                  <a:pt x="1198" y="2370"/>
                </a:lnTo>
                <a:lnTo>
                  <a:pt x="1212" y="2343"/>
                </a:lnTo>
                <a:lnTo>
                  <a:pt x="1229" y="2318"/>
                </a:lnTo>
                <a:lnTo>
                  <a:pt x="1247" y="2290"/>
                </a:lnTo>
                <a:lnTo>
                  <a:pt x="1266" y="2264"/>
                </a:lnTo>
                <a:lnTo>
                  <a:pt x="1288" y="2235"/>
                </a:lnTo>
                <a:lnTo>
                  <a:pt x="1311" y="2208"/>
                </a:lnTo>
                <a:lnTo>
                  <a:pt x="1335" y="2179"/>
                </a:lnTo>
                <a:lnTo>
                  <a:pt x="1360" y="2150"/>
                </a:lnTo>
                <a:lnTo>
                  <a:pt x="1386" y="2120"/>
                </a:lnTo>
                <a:lnTo>
                  <a:pt x="1414" y="2090"/>
                </a:lnTo>
                <a:lnTo>
                  <a:pt x="1470" y="2030"/>
                </a:lnTo>
                <a:lnTo>
                  <a:pt x="1532" y="1969"/>
                </a:lnTo>
                <a:lnTo>
                  <a:pt x="1594" y="1907"/>
                </a:lnTo>
                <a:lnTo>
                  <a:pt x="1658" y="1844"/>
                </a:lnTo>
                <a:lnTo>
                  <a:pt x="1786" y="1718"/>
                </a:lnTo>
                <a:lnTo>
                  <a:pt x="1850" y="1656"/>
                </a:lnTo>
                <a:lnTo>
                  <a:pt x="1911" y="1593"/>
                </a:lnTo>
                <a:lnTo>
                  <a:pt x="1941" y="1562"/>
                </a:lnTo>
                <a:lnTo>
                  <a:pt x="1970" y="1532"/>
                </a:lnTo>
                <a:lnTo>
                  <a:pt x="1998" y="1501"/>
                </a:lnTo>
                <a:lnTo>
                  <a:pt x="2026" y="1471"/>
                </a:lnTo>
                <a:lnTo>
                  <a:pt x="2054" y="1436"/>
                </a:lnTo>
                <a:lnTo>
                  <a:pt x="2079" y="1401"/>
                </a:lnTo>
                <a:lnTo>
                  <a:pt x="2091" y="1386"/>
                </a:lnTo>
                <a:lnTo>
                  <a:pt x="2102" y="1369"/>
                </a:lnTo>
                <a:lnTo>
                  <a:pt x="2112" y="1353"/>
                </a:lnTo>
                <a:lnTo>
                  <a:pt x="2123" y="1338"/>
                </a:lnTo>
                <a:lnTo>
                  <a:pt x="2141" y="1308"/>
                </a:lnTo>
                <a:lnTo>
                  <a:pt x="2156" y="1278"/>
                </a:lnTo>
                <a:lnTo>
                  <a:pt x="2169" y="1249"/>
                </a:lnTo>
                <a:lnTo>
                  <a:pt x="2174" y="1235"/>
                </a:lnTo>
                <a:lnTo>
                  <a:pt x="2178" y="1220"/>
                </a:lnTo>
                <a:lnTo>
                  <a:pt x="2182" y="1206"/>
                </a:lnTo>
                <a:lnTo>
                  <a:pt x="2186" y="1193"/>
                </a:lnTo>
                <a:lnTo>
                  <a:pt x="2187" y="1178"/>
                </a:lnTo>
                <a:lnTo>
                  <a:pt x="2189" y="1164"/>
                </a:lnTo>
                <a:lnTo>
                  <a:pt x="2189" y="1151"/>
                </a:lnTo>
                <a:lnTo>
                  <a:pt x="2189" y="1136"/>
                </a:lnTo>
                <a:lnTo>
                  <a:pt x="2189" y="1122"/>
                </a:lnTo>
                <a:lnTo>
                  <a:pt x="2187" y="1108"/>
                </a:lnTo>
                <a:lnTo>
                  <a:pt x="2184" y="1093"/>
                </a:lnTo>
                <a:lnTo>
                  <a:pt x="2182" y="1079"/>
                </a:lnTo>
                <a:lnTo>
                  <a:pt x="2177" y="1064"/>
                </a:lnTo>
                <a:lnTo>
                  <a:pt x="2172" y="1050"/>
                </a:lnTo>
                <a:lnTo>
                  <a:pt x="2168" y="1036"/>
                </a:lnTo>
                <a:lnTo>
                  <a:pt x="2160" y="1020"/>
                </a:lnTo>
                <a:lnTo>
                  <a:pt x="2153" y="1006"/>
                </a:lnTo>
                <a:lnTo>
                  <a:pt x="2145" y="990"/>
                </a:lnTo>
                <a:lnTo>
                  <a:pt x="2297" y="864"/>
                </a:lnTo>
                <a:lnTo>
                  <a:pt x="2312" y="877"/>
                </a:lnTo>
                <a:lnTo>
                  <a:pt x="2327" y="893"/>
                </a:lnTo>
                <a:lnTo>
                  <a:pt x="2342" y="908"/>
                </a:lnTo>
                <a:lnTo>
                  <a:pt x="2355" y="926"/>
                </a:lnTo>
                <a:lnTo>
                  <a:pt x="2369" y="944"/>
                </a:lnTo>
                <a:lnTo>
                  <a:pt x="2382" y="964"/>
                </a:lnTo>
                <a:lnTo>
                  <a:pt x="2394" y="984"/>
                </a:lnTo>
                <a:lnTo>
                  <a:pt x="2406" y="1006"/>
                </a:lnTo>
                <a:lnTo>
                  <a:pt x="2417" y="1028"/>
                </a:lnTo>
                <a:lnTo>
                  <a:pt x="2428" y="1051"/>
                </a:lnTo>
                <a:lnTo>
                  <a:pt x="2439" y="1074"/>
                </a:lnTo>
                <a:lnTo>
                  <a:pt x="2447" y="1098"/>
                </a:lnTo>
                <a:lnTo>
                  <a:pt x="2456" y="1123"/>
                </a:lnTo>
                <a:lnTo>
                  <a:pt x="2464" y="1148"/>
                </a:lnTo>
                <a:lnTo>
                  <a:pt x="2470" y="1174"/>
                </a:lnTo>
                <a:lnTo>
                  <a:pt x="2476" y="1200"/>
                </a:lnTo>
                <a:lnTo>
                  <a:pt x="2481" y="1225"/>
                </a:lnTo>
                <a:lnTo>
                  <a:pt x="2482" y="1238"/>
                </a:lnTo>
                <a:lnTo>
                  <a:pt x="2484" y="1251"/>
                </a:lnTo>
                <a:lnTo>
                  <a:pt x="2487" y="1278"/>
                </a:lnTo>
                <a:lnTo>
                  <a:pt x="2488" y="1304"/>
                </a:lnTo>
                <a:lnTo>
                  <a:pt x="2488" y="1331"/>
                </a:lnTo>
                <a:lnTo>
                  <a:pt x="2488" y="1357"/>
                </a:lnTo>
                <a:lnTo>
                  <a:pt x="2486" y="1383"/>
                </a:lnTo>
                <a:lnTo>
                  <a:pt x="2482" y="1410"/>
                </a:lnTo>
                <a:lnTo>
                  <a:pt x="2477" y="1435"/>
                </a:lnTo>
                <a:lnTo>
                  <a:pt x="2471" y="1461"/>
                </a:lnTo>
                <a:lnTo>
                  <a:pt x="2466" y="1473"/>
                </a:lnTo>
                <a:lnTo>
                  <a:pt x="2463" y="1485"/>
                </a:lnTo>
                <a:lnTo>
                  <a:pt x="2458" y="1499"/>
                </a:lnTo>
                <a:lnTo>
                  <a:pt x="2453" y="1511"/>
                </a:lnTo>
                <a:lnTo>
                  <a:pt x="2442" y="1535"/>
                </a:lnTo>
                <a:lnTo>
                  <a:pt x="2430" y="1557"/>
                </a:lnTo>
                <a:lnTo>
                  <a:pt x="2423" y="1569"/>
                </a:lnTo>
                <a:lnTo>
                  <a:pt x="2416" y="1580"/>
                </a:lnTo>
                <a:lnTo>
                  <a:pt x="2400" y="1602"/>
                </a:lnTo>
                <a:lnTo>
                  <a:pt x="2361" y="1653"/>
                </a:lnTo>
                <a:lnTo>
                  <a:pt x="2320" y="1703"/>
                </a:lnTo>
                <a:lnTo>
                  <a:pt x="2277" y="1752"/>
                </a:lnTo>
                <a:lnTo>
                  <a:pt x="2256" y="1777"/>
                </a:lnTo>
                <a:lnTo>
                  <a:pt x="2234" y="1801"/>
                </a:lnTo>
                <a:lnTo>
                  <a:pt x="2189" y="1851"/>
                </a:lnTo>
                <a:lnTo>
                  <a:pt x="2141" y="1903"/>
                </a:lnTo>
                <a:lnTo>
                  <a:pt x="2039" y="2013"/>
                </a:lnTo>
                <a:lnTo>
                  <a:pt x="1988" y="2069"/>
                </a:lnTo>
                <a:lnTo>
                  <a:pt x="1934" y="2124"/>
                </a:lnTo>
                <a:lnTo>
                  <a:pt x="1824" y="2236"/>
                </a:lnTo>
                <a:lnTo>
                  <a:pt x="1766" y="2298"/>
                </a:lnTo>
                <a:lnTo>
                  <a:pt x="1704" y="2362"/>
                </a:lnTo>
                <a:lnTo>
                  <a:pt x="1673" y="2397"/>
                </a:lnTo>
                <a:lnTo>
                  <a:pt x="1641" y="2433"/>
                </a:lnTo>
                <a:lnTo>
                  <a:pt x="1607" y="2472"/>
                </a:lnTo>
                <a:lnTo>
                  <a:pt x="1571" y="2511"/>
                </a:lnTo>
                <a:lnTo>
                  <a:pt x="1565" y="2520"/>
                </a:lnTo>
                <a:lnTo>
                  <a:pt x="1559" y="2527"/>
                </a:lnTo>
                <a:lnTo>
                  <a:pt x="1548" y="2545"/>
                </a:lnTo>
                <a:lnTo>
                  <a:pt x="1544" y="2553"/>
                </a:lnTo>
                <a:lnTo>
                  <a:pt x="1539" y="2562"/>
                </a:lnTo>
                <a:lnTo>
                  <a:pt x="1530" y="2581"/>
                </a:lnTo>
                <a:lnTo>
                  <a:pt x="1528" y="2590"/>
                </a:lnTo>
                <a:lnTo>
                  <a:pt x="1524" y="2600"/>
                </a:lnTo>
                <a:lnTo>
                  <a:pt x="1522" y="2610"/>
                </a:lnTo>
                <a:lnTo>
                  <a:pt x="1520" y="2620"/>
                </a:lnTo>
                <a:lnTo>
                  <a:pt x="1516" y="2641"/>
                </a:lnTo>
                <a:lnTo>
                  <a:pt x="1515" y="2652"/>
                </a:lnTo>
                <a:lnTo>
                  <a:pt x="1514" y="2662"/>
                </a:lnTo>
                <a:lnTo>
                  <a:pt x="1514" y="2684"/>
                </a:lnTo>
                <a:lnTo>
                  <a:pt x="1514" y="2707"/>
                </a:lnTo>
                <a:lnTo>
                  <a:pt x="1514" y="2730"/>
                </a:lnTo>
                <a:lnTo>
                  <a:pt x="1516" y="2752"/>
                </a:lnTo>
                <a:lnTo>
                  <a:pt x="1520" y="2775"/>
                </a:lnTo>
                <a:lnTo>
                  <a:pt x="1523" y="2799"/>
                </a:lnTo>
                <a:lnTo>
                  <a:pt x="1527" y="2822"/>
                </a:lnTo>
                <a:lnTo>
                  <a:pt x="1533" y="2846"/>
                </a:lnTo>
                <a:lnTo>
                  <a:pt x="1538" y="2870"/>
                </a:lnTo>
                <a:lnTo>
                  <a:pt x="1545" y="2894"/>
                </a:lnTo>
                <a:lnTo>
                  <a:pt x="1558" y="2941"/>
                </a:lnTo>
                <a:lnTo>
                  <a:pt x="1572" y="2987"/>
                </a:lnTo>
                <a:lnTo>
                  <a:pt x="1588" y="3033"/>
                </a:lnTo>
                <a:lnTo>
                  <a:pt x="1617" y="3118"/>
                </a:lnTo>
                <a:lnTo>
                  <a:pt x="1630" y="3157"/>
                </a:lnTo>
                <a:lnTo>
                  <a:pt x="1641" y="3193"/>
                </a:lnTo>
                <a:close/>
                <a:moveTo>
                  <a:pt x="2080" y="3193"/>
                </a:moveTo>
                <a:lnTo>
                  <a:pt x="1755" y="3193"/>
                </a:lnTo>
                <a:lnTo>
                  <a:pt x="1749" y="3171"/>
                </a:lnTo>
                <a:lnTo>
                  <a:pt x="1743" y="3148"/>
                </a:lnTo>
                <a:lnTo>
                  <a:pt x="1730" y="3104"/>
                </a:lnTo>
                <a:lnTo>
                  <a:pt x="1702" y="3015"/>
                </a:lnTo>
                <a:lnTo>
                  <a:pt x="1688" y="2971"/>
                </a:lnTo>
                <a:lnTo>
                  <a:pt x="1676" y="2926"/>
                </a:lnTo>
                <a:lnTo>
                  <a:pt x="1670" y="2904"/>
                </a:lnTo>
                <a:lnTo>
                  <a:pt x="1665" y="2881"/>
                </a:lnTo>
                <a:lnTo>
                  <a:pt x="1660" y="2859"/>
                </a:lnTo>
                <a:lnTo>
                  <a:pt x="1656" y="2836"/>
                </a:lnTo>
                <a:lnTo>
                  <a:pt x="1653" y="2810"/>
                </a:lnTo>
                <a:lnTo>
                  <a:pt x="1649" y="2785"/>
                </a:lnTo>
                <a:lnTo>
                  <a:pt x="1648" y="2761"/>
                </a:lnTo>
                <a:lnTo>
                  <a:pt x="1647" y="2738"/>
                </a:lnTo>
                <a:lnTo>
                  <a:pt x="1647" y="2716"/>
                </a:lnTo>
                <a:lnTo>
                  <a:pt x="1648" y="2696"/>
                </a:lnTo>
                <a:lnTo>
                  <a:pt x="1650" y="2676"/>
                </a:lnTo>
                <a:lnTo>
                  <a:pt x="1654" y="2655"/>
                </a:lnTo>
                <a:lnTo>
                  <a:pt x="1656" y="2646"/>
                </a:lnTo>
                <a:lnTo>
                  <a:pt x="1660" y="2636"/>
                </a:lnTo>
                <a:lnTo>
                  <a:pt x="1667" y="2618"/>
                </a:lnTo>
                <a:lnTo>
                  <a:pt x="1671" y="2608"/>
                </a:lnTo>
                <a:lnTo>
                  <a:pt x="1676" y="2599"/>
                </a:lnTo>
                <a:lnTo>
                  <a:pt x="1686" y="2581"/>
                </a:lnTo>
                <a:lnTo>
                  <a:pt x="1698" y="2562"/>
                </a:lnTo>
                <a:lnTo>
                  <a:pt x="1713" y="2542"/>
                </a:lnTo>
                <a:lnTo>
                  <a:pt x="1728" y="2523"/>
                </a:lnTo>
                <a:lnTo>
                  <a:pt x="1748" y="2504"/>
                </a:lnTo>
                <a:lnTo>
                  <a:pt x="1762" y="2490"/>
                </a:lnTo>
                <a:lnTo>
                  <a:pt x="1778" y="2474"/>
                </a:lnTo>
                <a:lnTo>
                  <a:pt x="1812" y="2443"/>
                </a:lnTo>
                <a:lnTo>
                  <a:pt x="1850" y="2410"/>
                </a:lnTo>
                <a:lnTo>
                  <a:pt x="1892" y="2377"/>
                </a:lnTo>
                <a:lnTo>
                  <a:pt x="1935" y="2342"/>
                </a:lnTo>
                <a:lnTo>
                  <a:pt x="1979" y="2306"/>
                </a:lnTo>
                <a:lnTo>
                  <a:pt x="2070" y="2235"/>
                </a:lnTo>
                <a:lnTo>
                  <a:pt x="2159" y="2166"/>
                </a:lnTo>
                <a:lnTo>
                  <a:pt x="2200" y="2132"/>
                </a:lnTo>
                <a:lnTo>
                  <a:pt x="2238" y="2101"/>
                </a:lnTo>
                <a:lnTo>
                  <a:pt x="2273" y="2071"/>
                </a:lnTo>
                <a:lnTo>
                  <a:pt x="2303" y="2043"/>
                </a:lnTo>
                <a:lnTo>
                  <a:pt x="2330" y="2018"/>
                </a:lnTo>
                <a:lnTo>
                  <a:pt x="2339" y="2006"/>
                </a:lnTo>
                <a:lnTo>
                  <a:pt x="2349" y="1995"/>
                </a:lnTo>
                <a:lnTo>
                  <a:pt x="2355" y="1986"/>
                </a:lnTo>
                <a:lnTo>
                  <a:pt x="2362" y="1976"/>
                </a:lnTo>
                <a:lnTo>
                  <a:pt x="2367" y="1968"/>
                </a:lnTo>
                <a:lnTo>
                  <a:pt x="2372" y="1958"/>
                </a:lnTo>
                <a:lnTo>
                  <a:pt x="2376" y="1949"/>
                </a:lnTo>
                <a:lnTo>
                  <a:pt x="2380" y="1939"/>
                </a:lnTo>
                <a:lnTo>
                  <a:pt x="2382" y="1929"/>
                </a:lnTo>
                <a:lnTo>
                  <a:pt x="2385" y="1920"/>
                </a:lnTo>
                <a:lnTo>
                  <a:pt x="2387" y="1910"/>
                </a:lnTo>
                <a:lnTo>
                  <a:pt x="2390" y="1901"/>
                </a:lnTo>
                <a:lnTo>
                  <a:pt x="2392" y="1883"/>
                </a:lnTo>
                <a:lnTo>
                  <a:pt x="2392" y="1865"/>
                </a:lnTo>
                <a:lnTo>
                  <a:pt x="2392" y="1848"/>
                </a:lnTo>
                <a:lnTo>
                  <a:pt x="2391" y="1832"/>
                </a:lnTo>
                <a:lnTo>
                  <a:pt x="2390" y="1818"/>
                </a:lnTo>
                <a:lnTo>
                  <a:pt x="2387" y="1805"/>
                </a:lnTo>
                <a:lnTo>
                  <a:pt x="2385" y="1794"/>
                </a:lnTo>
                <a:lnTo>
                  <a:pt x="2381" y="1778"/>
                </a:lnTo>
                <a:lnTo>
                  <a:pt x="2379" y="1773"/>
                </a:lnTo>
                <a:lnTo>
                  <a:pt x="2454" y="1711"/>
                </a:lnTo>
                <a:lnTo>
                  <a:pt x="2529" y="1649"/>
                </a:lnTo>
                <a:lnTo>
                  <a:pt x="2546" y="1669"/>
                </a:lnTo>
                <a:lnTo>
                  <a:pt x="2553" y="1679"/>
                </a:lnTo>
                <a:lnTo>
                  <a:pt x="2561" y="1689"/>
                </a:lnTo>
                <a:lnTo>
                  <a:pt x="2574" y="1711"/>
                </a:lnTo>
                <a:lnTo>
                  <a:pt x="2582" y="1722"/>
                </a:lnTo>
                <a:lnTo>
                  <a:pt x="2588" y="1733"/>
                </a:lnTo>
                <a:lnTo>
                  <a:pt x="2600" y="1755"/>
                </a:lnTo>
                <a:lnTo>
                  <a:pt x="2609" y="1778"/>
                </a:lnTo>
                <a:lnTo>
                  <a:pt x="2619" y="1801"/>
                </a:lnTo>
                <a:lnTo>
                  <a:pt x="2626" y="1824"/>
                </a:lnTo>
                <a:lnTo>
                  <a:pt x="2633" y="1847"/>
                </a:lnTo>
                <a:lnTo>
                  <a:pt x="2638" y="1871"/>
                </a:lnTo>
                <a:lnTo>
                  <a:pt x="2643" y="1893"/>
                </a:lnTo>
                <a:lnTo>
                  <a:pt x="2645" y="1917"/>
                </a:lnTo>
                <a:lnTo>
                  <a:pt x="2648" y="1940"/>
                </a:lnTo>
                <a:lnTo>
                  <a:pt x="2649" y="1963"/>
                </a:lnTo>
                <a:lnTo>
                  <a:pt x="2649" y="1986"/>
                </a:lnTo>
                <a:lnTo>
                  <a:pt x="2649" y="2009"/>
                </a:lnTo>
                <a:lnTo>
                  <a:pt x="2646" y="2031"/>
                </a:lnTo>
                <a:lnTo>
                  <a:pt x="2644" y="2053"/>
                </a:lnTo>
                <a:lnTo>
                  <a:pt x="2640" y="2075"/>
                </a:lnTo>
                <a:lnTo>
                  <a:pt x="2636" y="2096"/>
                </a:lnTo>
                <a:lnTo>
                  <a:pt x="2631" y="2116"/>
                </a:lnTo>
                <a:lnTo>
                  <a:pt x="2625" y="2137"/>
                </a:lnTo>
                <a:lnTo>
                  <a:pt x="2618" y="2157"/>
                </a:lnTo>
                <a:lnTo>
                  <a:pt x="2609" y="2175"/>
                </a:lnTo>
                <a:lnTo>
                  <a:pt x="2601" y="2194"/>
                </a:lnTo>
                <a:lnTo>
                  <a:pt x="2592" y="2211"/>
                </a:lnTo>
                <a:lnTo>
                  <a:pt x="2583" y="2228"/>
                </a:lnTo>
                <a:lnTo>
                  <a:pt x="2572" y="2244"/>
                </a:lnTo>
                <a:lnTo>
                  <a:pt x="2561" y="2258"/>
                </a:lnTo>
                <a:lnTo>
                  <a:pt x="2549" y="2272"/>
                </a:lnTo>
                <a:lnTo>
                  <a:pt x="2537" y="2284"/>
                </a:lnTo>
                <a:lnTo>
                  <a:pt x="2530" y="2290"/>
                </a:lnTo>
                <a:lnTo>
                  <a:pt x="2524" y="2296"/>
                </a:lnTo>
                <a:lnTo>
                  <a:pt x="2429" y="2377"/>
                </a:lnTo>
                <a:lnTo>
                  <a:pt x="2309" y="2480"/>
                </a:lnTo>
                <a:lnTo>
                  <a:pt x="2277" y="2508"/>
                </a:lnTo>
                <a:lnTo>
                  <a:pt x="2244" y="2536"/>
                </a:lnTo>
                <a:lnTo>
                  <a:pt x="2181" y="2594"/>
                </a:lnTo>
                <a:lnTo>
                  <a:pt x="2150" y="2623"/>
                </a:lnTo>
                <a:lnTo>
                  <a:pt x="2120" y="2650"/>
                </a:lnTo>
                <a:lnTo>
                  <a:pt x="2090" y="2679"/>
                </a:lnTo>
                <a:lnTo>
                  <a:pt x="2062" y="2706"/>
                </a:lnTo>
                <a:lnTo>
                  <a:pt x="2037" y="2732"/>
                </a:lnTo>
                <a:lnTo>
                  <a:pt x="2026" y="2744"/>
                </a:lnTo>
                <a:lnTo>
                  <a:pt x="2018" y="2755"/>
                </a:lnTo>
                <a:lnTo>
                  <a:pt x="2009" y="2764"/>
                </a:lnTo>
                <a:lnTo>
                  <a:pt x="2003" y="2774"/>
                </a:lnTo>
                <a:lnTo>
                  <a:pt x="1998" y="2784"/>
                </a:lnTo>
                <a:lnTo>
                  <a:pt x="1995" y="2793"/>
                </a:lnTo>
                <a:lnTo>
                  <a:pt x="1994" y="2798"/>
                </a:lnTo>
                <a:lnTo>
                  <a:pt x="1994" y="2803"/>
                </a:lnTo>
                <a:lnTo>
                  <a:pt x="1992" y="2814"/>
                </a:lnTo>
                <a:lnTo>
                  <a:pt x="1992" y="2827"/>
                </a:lnTo>
                <a:lnTo>
                  <a:pt x="1994" y="2840"/>
                </a:lnTo>
                <a:lnTo>
                  <a:pt x="1995" y="2854"/>
                </a:lnTo>
                <a:lnTo>
                  <a:pt x="1998" y="2872"/>
                </a:lnTo>
                <a:lnTo>
                  <a:pt x="2007" y="2912"/>
                </a:lnTo>
                <a:lnTo>
                  <a:pt x="2025" y="2986"/>
                </a:lnTo>
                <a:lnTo>
                  <a:pt x="2044" y="3063"/>
                </a:lnTo>
                <a:lnTo>
                  <a:pt x="2063" y="3134"/>
                </a:lnTo>
                <a:lnTo>
                  <a:pt x="2080" y="3193"/>
                </a:lnTo>
                <a:close/>
                <a:moveTo>
                  <a:pt x="657" y="2306"/>
                </a:moveTo>
                <a:lnTo>
                  <a:pt x="641" y="2282"/>
                </a:lnTo>
                <a:lnTo>
                  <a:pt x="626" y="2259"/>
                </a:lnTo>
                <a:lnTo>
                  <a:pt x="612" y="2235"/>
                </a:lnTo>
                <a:lnTo>
                  <a:pt x="599" y="2211"/>
                </a:lnTo>
                <a:lnTo>
                  <a:pt x="587" y="2187"/>
                </a:lnTo>
                <a:lnTo>
                  <a:pt x="576" y="2163"/>
                </a:lnTo>
                <a:lnTo>
                  <a:pt x="567" y="2138"/>
                </a:lnTo>
                <a:lnTo>
                  <a:pt x="557" y="2114"/>
                </a:lnTo>
                <a:lnTo>
                  <a:pt x="549" y="2089"/>
                </a:lnTo>
                <a:lnTo>
                  <a:pt x="542" y="2064"/>
                </a:lnTo>
                <a:lnTo>
                  <a:pt x="536" y="2037"/>
                </a:lnTo>
                <a:lnTo>
                  <a:pt x="533" y="2024"/>
                </a:lnTo>
                <a:lnTo>
                  <a:pt x="531" y="2011"/>
                </a:lnTo>
                <a:lnTo>
                  <a:pt x="526" y="1983"/>
                </a:lnTo>
                <a:lnTo>
                  <a:pt x="521" y="1956"/>
                </a:lnTo>
                <a:lnTo>
                  <a:pt x="519" y="1926"/>
                </a:lnTo>
                <a:lnTo>
                  <a:pt x="516" y="1897"/>
                </a:lnTo>
                <a:lnTo>
                  <a:pt x="515" y="1880"/>
                </a:lnTo>
                <a:lnTo>
                  <a:pt x="515" y="1863"/>
                </a:lnTo>
                <a:lnTo>
                  <a:pt x="515" y="1847"/>
                </a:lnTo>
                <a:lnTo>
                  <a:pt x="515" y="1830"/>
                </a:lnTo>
                <a:lnTo>
                  <a:pt x="516" y="1813"/>
                </a:lnTo>
                <a:lnTo>
                  <a:pt x="518" y="1796"/>
                </a:lnTo>
                <a:lnTo>
                  <a:pt x="521" y="1764"/>
                </a:lnTo>
                <a:lnTo>
                  <a:pt x="526" y="1731"/>
                </a:lnTo>
                <a:lnTo>
                  <a:pt x="532" y="1699"/>
                </a:lnTo>
                <a:lnTo>
                  <a:pt x="539" y="1668"/>
                </a:lnTo>
                <a:lnTo>
                  <a:pt x="548" y="1637"/>
                </a:lnTo>
                <a:lnTo>
                  <a:pt x="557" y="1605"/>
                </a:lnTo>
                <a:lnTo>
                  <a:pt x="568" y="1574"/>
                </a:lnTo>
                <a:lnTo>
                  <a:pt x="580" y="1543"/>
                </a:lnTo>
                <a:lnTo>
                  <a:pt x="593" y="1513"/>
                </a:lnTo>
                <a:lnTo>
                  <a:pt x="608" y="1483"/>
                </a:lnTo>
                <a:lnTo>
                  <a:pt x="622" y="1453"/>
                </a:lnTo>
                <a:lnTo>
                  <a:pt x="638" y="1423"/>
                </a:lnTo>
                <a:lnTo>
                  <a:pt x="654" y="1394"/>
                </a:lnTo>
                <a:lnTo>
                  <a:pt x="671" y="1364"/>
                </a:lnTo>
                <a:lnTo>
                  <a:pt x="689" y="1335"/>
                </a:lnTo>
                <a:lnTo>
                  <a:pt x="707" y="1305"/>
                </a:lnTo>
                <a:lnTo>
                  <a:pt x="726" y="1277"/>
                </a:lnTo>
                <a:lnTo>
                  <a:pt x="766" y="1219"/>
                </a:lnTo>
                <a:lnTo>
                  <a:pt x="806" y="1163"/>
                </a:lnTo>
                <a:lnTo>
                  <a:pt x="848" y="1105"/>
                </a:lnTo>
                <a:lnTo>
                  <a:pt x="888" y="1049"/>
                </a:lnTo>
                <a:lnTo>
                  <a:pt x="930" y="991"/>
                </a:lnTo>
                <a:lnTo>
                  <a:pt x="971" y="935"/>
                </a:lnTo>
                <a:lnTo>
                  <a:pt x="1107" y="745"/>
                </a:lnTo>
                <a:lnTo>
                  <a:pt x="1168" y="658"/>
                </a:lnTo>
                <a:lnTo>
                  <a:pt x="1223" y="576"/>
                </a:lnTo>
                <a:lnTo>
                  <a:pt x="1248" y="538"/>
                </a:lnTo>
                <a:lnTo>
                  <a:pt x="1271" y="502"/>
                </a:lnTo>
                <a:lnTo>
                  <a:pt x="1292" y="468"/>
                </a:lnTo>
                <a:lnTo>
                  <a:pt x="1310" y="437"/>
                </a:lnTo>
                <a:lnTo>
                  <a:pt x="1325" y="408"/>
                </a:lnTo>
                <a:lnTo>
                  <a:pt x="1337" y="382"/>
                </a:lnTo>
                <a:lnTo>
                  <a:pt x="1342" y="370"/>
                </a:lnTo>
                <a:lnTo>
                  <a:pt x="1347" y="358"/>
                </a:lnTo>
                <a:lnTo>
                  <a:pt x="1350" y="347"/>
                </a:lnTo>
                <a:lnTo>
                  <a:pt x="1353" y="337"/>
                </a:lnTo>
                <a:lnTo>
                  <a:pt x="1355" y="323"/>
                </a:lnTo>
                <a:lnTo>
                  <a:pt x="1356" y="309"/>
                </a:lnTo>
                <a:lnTo>
                  <a:pt x="1356" y="294"/>
                </a:lnTo>
                <a:lnTo>
                  <a:pt x="1356" y="280"/>
                </a:lnTo>
                <a:lnTo>
                  <a:pt x="1355" y="265"/>
                </a:lnTo>
                <a:lnTo>
                  <a:pt x="1353" y="252"/>
                </a:lnTo>
                <a:lnTo>
                  <a:pt x="1350" y="238"/>
                </a:lnTo>
                <a:lnTo>
                  <a:pt x="1347" y="223"/>
                </a:lnTo>
                <a:lnTo>
                  <a:pt x="1344" y="210"/>
                </a:lnTo>
                <a:lnTo>
                  <a:pt x="1340" y="197"/>
                </a:lnTo>
                <a:lnTo>
                  <a:pt x="1331" y="172"/>
                </a:lnTo>
                <a:lnTo>
                  <a:pt x="1322" y="149"/>
                </a:lnTo>
                <a:lnTo>
                  <a:pt x="1313" y="129"/>
                </a:lnTo>
                <a:lnTo>
                  <a:pt x="1384" y="69"/>
                </a:lnTo>
                <a:lnTo>
                  <a:pt x="1436" y="25"/>
                </a:lnTo>
                <a:lnTo>
                  <a:pt x="1455" y="10"/>
                </a:lnTo>
                <a:lnTo>
                  <a:pt x="1467" y="0"/>
                </a:lnTo>
                <a:lnTo>
                  <a:pt x="1485" y="18"/>
                </a:lnTo>
                <a:lnTo>
                  <a:pt x="1502" y="36"/>
                </a:lnTo>
                <a:lnTo>
                  <a:pt x="1517" y="54"/>
                </a:lnTo>
                <a:lnTo>
                  <a:pt x="1533" y="73"/>
                </a:lnTo>
                <a:lnTo>
                  <a:pt x="1540" y="83"/>
                </a:lnTo>
                <a:lnTo>
                  <a:pt x="1546" y="93"/>
                </a:lnTo>
                <a:lnTo>
                  <a:pt x="1559" y="113"/>
                </a:lnTo>
                <a:lnTo>
                  <a:pt x="1571" y="133"/>
                </a:lnTo>
                <a:lnTo>
                  <a:pt x="1582" y="154"/>
                </a:lnTo>
                <a:lnTo>
                  <a:pt x="1592" y="174"/>
                </a:lnTo>
                <a:lnTo>
                  <a:pt x="1601" y="196"/>
                </a:lnTo>
                <a:lnTo>
                  <a:pt x="1608" y="217"/>
                </a:lnTo>
                <a:lnTo>
                  <a:pt x="1616" y="239"/>
                </a:lnTo>
                <a:lnTo>
                  <a:pt x="1622" y="262"/>
                </a:lnTo>
                <a:lnTo>
                  <a:pt x="1628" y="283"/>
                </a:lnTo>
                <a:lnTo>
                  <a:pt x="1631" y="306"/>
                </a:lnTo>
                <a:lnTo>
                  <a:pt x="1635" y="329"/>
                </a:lnTo>
                <a:lnTo>
                  <a:pt x="1637" y="351"/>
                </a:lnTo>
                <a:lnTo>
                  <a:pt x="1638" y="373"/>
                </a:lnTo>
                <a:lnTo>
                  <a:pt x="1640" y="396"/>
                </a:lnTo>
                <a:lnTo>
                  <a:pt x="1640" y="419"/>
                </a:lnTo>
                <a:lnTo>
                  <a:pt x="1638" y="442"/>
                </a:lnTo>
                <a:lnTo>
                  <a:pt x="1636" y="464"/>
                </a:lnTo>
                <a:lnTo>
                  <a:pt x="1634" y="486"/>
                </a:lnTo>
                <a:lnTo>
                  <a:pt x="1630" y="509"/>
                </a:lnTo>
                <a:lnTo>
                  <a:pt x="1626" y="530"/>
                </a:lnTo>
                <a:lnTo>
                  <a:pt x="1622" y="553"/>
                </a:lnTo>
                <a:lnTo>
                  <a:pt x="1616" y="575"/>
                </a:lnTo>
                <a:lnTo>
                  <a:pt x="1610" y="596"/>
                </a:lnTo>
                <a:lnTo>
                  <a:pt x="1602" y="617"/>
                </a:lnTo>
                <a:lnTo>
                  <a:pt x="1594" y="638"/>
                </a:lnTo>
                <a:lnTo>
                  <a:pt x="1586" y="659"/>
                </a:lnTo>
                <a:lnTo>
                  <a:pt x="1577" y="679"/>
                </a:lnTo>
                <a:lnTo>
                  <a:pt x="1566" y="702"/>
                </a:lnTo>
                <a:lnTo>
                  <a:pt x="1554" y="725"/>
                </a:lnTo>
                <a:lnTo>
                  <a:pt x="1541" y="748"/>
                </a:lnTo>
                <a:lnTo>
                  <a:pt x="1528" y="770"/>
                </a:lnTo>
                <a:lnTo>
                  <a:pt x="1515" y="793"/>
                </a:lnTo>
                <a:lnTo>
                  <a:pt x="1500" y="817"/>
                </a:lnTo>
                <a:lnTo>
                  <a:pt x="1469" y="865"/>
                </a:lnTo>
                <a:lnTo>
                  <a:pt x="1437" y="913"/>
                </a:lnTo>
                <a:lnTo>
                  <a:pt x="1402" y="962"/>
                </a:lnTo>
                <a:lnTo>
                  <a:pt x="1366" y="1012"/>
                </a:lnTo>
                <a:lnTo>
                  <a:pt x="1328" y="1061"/>
                </a:lnTo>
                <a:lnTo>
                  <a:pt x="1250" y="1163"/>
                </a:lnTo>
                <a:lnTo>
                  <a:pt x="1168" y="1265"/>
                </a:lnTo>
                <a:lnTo>
                  <a:pt x="1086" y="1369"/>
                </a:lnTo>
                <a:lnTo>
                  <a:pt x="1047" y="1422"/>
                </a:lnTo>
                <a:lnTo>
                  <a:pt x="1007" y="1475"/>
                </a:lnTo>
                <a:lnTo>
                  <a:pt x="968" y="1527"/>
                </a:lnTo>
                <a:lnTo>
                  <a:pt x="930" y="1580"/>
                </a:lnTo>
                <a:lnTo>
                  <a:pt x="893" y="1633"/>
                </a:lnTo>
                <a:lnTo>
                  <a:pt x="858" y="1686"/>
                </a:lnTo>
                <a:lnTo>
                  <a:pt x="826" y="1739"/>
                </a:lnTo>
                <a:lnTo>
                  <a:pt x="810" y="1765"/>
                </a:lnTo>
                <a:lnTo>
                  <a:pt x="795" y="1791"/>
                </a:lnTo>
                <a:lnTo>
                  <a:pt x="780" y="1818"/>
                </a:lnTo>
                <a:lnTo>
                  <a:pt x="766" y="1844"/>
                </a:lnTo>
                <a:lnTo>
                  <a:pt x="753" y="1871"/>
                </a:lnTo>
                <a:lnTo>
                  <a:pt x="741" y="1897"/>
                </a:lnTo>
                <a:lnTo>
                  <a:pt x="729" y="1923"/>
                </a:lnTo>
                <a:lnTo>
                  <a:pt x="718" y="1950"/>
                </a:lnTo>
                <a:lnTo>
                  <a:pt x="707" y="1975"/>
                </a:lnTo>
                <a:lnTo>
                  <a:pt x="698" y="2001"/>
                </a:lnTo>
                <a:lnTo>
                  <a:pt x="689" y="2028"/>
                </a:lnTo>
                <a:lnTo>
                  <a:pt x="681" y="2053"/>
                </a:lnTo>
                <a:lnTo>
                  <a:pt x="674" y="2079"/>
                </a:lnTo>
                <a:lnTo>
                  <a:pt x="668" y="2104"/>
                </a:lnTo>
                <a:lnTo>
                  <a:pt x="663" y="2130"/>
                </a:lnTo>
                <a:lnTo>
                  <a:pt x="659" y="2156"/>
                </a:lnTo>
                <a:lnTo>
                  <a:pt x="656" y="2181"/>
                </a:lnTo>
                <a:lnTo>
                  <a:pt x="653" y="2206"/>
                </a:lnTo>
                <a:lnTo>
                  <a:pt x="653" y="2232"/>
                </a:lnTo>
                <a:lnTo>
                  <a:pt x="653" y="2257"/>
                </a:lnTo>
                <a:lnTo>
                  <a:pt x="654" y="2282"/>
                </a:lnTo>
                <a:lnTo>
                  <a:pt x="657" y="2306"/>
                </a:lnTo>
                <a:close/>
                <a:moveTo>
                  <a:pt x="1857" y="7179"/>
                </a:moveTo>
                <a:lnTo>
                  <a:pt x="1308" y="7179"/>
                </a:lnTo>
                <a:lnTo>
                  <a:pt x="1308" y="6458"/>
                </a:lnTo>
                <a:lnTo>
                  <a:pt x="1308" y="5737"/>
                </a:lnTo>
                <a:lnTo>
                  <a:pt x="1308" y="5016"/>
                </a:lnTo>
                <a:lnTo>
                  <a:pt x="1308" y="4296"/>
                </a:lnTo>
                <a:lnTo>
                  <a:pt x="1316" y="4299"/>
                </a:lnTo>
                <a:lnTo>
                  <a:pt x="1354" y="4308"/>
                </a:lnTo>
                <a:lnTo>
                  <a:pt x="1390" y="4318"/>
                </a:lnTo>
                <a:lnTo>
                  <a:pt x="1425" y="4326"/>
                </a:lnTo>
                <a:lnTo>
                  <a:pt x="1458" y="4332"/>
                </a:lnTo>
                <a:lnTo>
                  <a:pt x="1491" y="4337"/>
                </a:lnTo>
                <a:lnTo>
                  <a:pt x="1506" y="4340"/>
                </a:lnTo>
                <a:lnTo>
                  <a:pt x="1522" y="4342"/>
                </a:lnTo>
                <a:lnTo>
                  <a:pt x="1552" y="4344"/>
                </a:lnTo>
                <a:lnTo>
                  <a:pt x="1582" y="4346"/>
                </a:lnTo>
                <a:lnTo>
                  <a:pt x="1613" y="4346"/>
                </a:lnTo>
                <a:lnTo>
                  <a:pt x="1643" y="4343"/>
                </a:lnTo>
                <a:lnTo>
                  <a:pt x="1674" y="4340"/>
                </a:lnTo>
                <a:lnTo>
                  <a:pt x="1707" y="4335"/>
                </a:lnTo>
                <a:lnTo>
                  <a:pt x="1722" y="4332"/>
                </a:lnTo>
                <a:lnTo>
                  <a:pt x="1739" y="4329"/>
                </a:lnTo>
                <a:lnTo>
                  <a:pt x="1774" y="4320"/>
                </a:lnTo>
                <a:lnTo>
                  <a:pt x="1811" y="4311"/>
                </a:lnTo>
                <a:lnTo>
                  <a:pt x="1850" y="4299"/>
                </a:lnTo>
                <a:lnTo>
                  <a:pt x="1857" y="4296"/>
                </a:lnTo>
                <a:lnTo>
                  <a:pt x="1857" y="5016"/>
                </a:lnTo>
                <a:lnTo>
                  <a:pt x="1857" y="5737"/>
                </a:lnTo>
                <a:lnTo>
                  <a:pt x="1857" y="6458"/>
                </a:lnTo>
                <a:lnTo>
                  <a:pt x="1857" y="7179"/>
                </a:lnTo>
                <a:close/>
                <a:moveTo>
                  <a:pt x="1582" y="4163"/>
                </a:moveTo>
                <a:lnTo>
                  <a:pt x="1548" y="4163"/>
                </a:lnTo>
                <a:lnTo>
                  <a:pt x="1515" y="4162"/>
                </a:lnTo>
                <a:lnTo>
                  <a:pt x="1482" y="4161"/>
                </a:lnTo>
                <a:lnTo>
                  <a:pt x="1449" y="4158"/>
                </a:lnTo>
                <a:lnTo>
                  <a:pt x="1416" y="4156"/>
                </a:lnTo>
                <a:lnTo>
                  <a:pt x="1384" y="4152"/>
                </a:lnTo>
                <a:lnTo>
                  <a:pt x="1352" y="4149"/>
                </a:lnTo>
                <a:lnTo>
                  <a:pt x="1320" y="4144"/>
                </a:lnTo>
                <a:lnTo>
                  <a:pt x="1288" y="4139"/>
                </a:lnTo>
                <a:lnTo>
                  <a:pt x="1257" y="4134"/>
                </a:lnTo>
                <a:lnTo>
                  <a:pt x="1226" y="4128"/>
                </a:lnTo>
                <a:lnTo>
                  <a:pt x="1194" y="4121"/>
                </a:lnTo>
                <a:lnTo>
                  <a:pt x="1163" y="4114"/>
                </a:lnTo>
                <a:lnTo>
                  <a:pt x="1133" y="4107"/>
                </a:lnTo>
                <a:lnTo>
                  <a:pt x="1103" y="4098"/>
                </a:lnTo>
                <a:lnTo>
                  <a:pt x="1073" y="4090"/>
                </a:lnTo>
                <a:lnTo>
                  <a:pt x="1043" y="4082"/>
                </a:lnTo>
                <a:lnTo>
                  <a:pt x="1014" y="4072"/>
                </a:lnTo>
                <a:lnTo>
                  <a:pt x="984" y="4062"/>
                </a:lnTo>
                <a:lnTo>
                  <a:pt x="956" y="4052"/>
                </a:lnTo>
                <a:lnTo>
                  <a:pt x="899" y="4030"/>
                </a:lnTo>
                <a:lnTo>
                  <a:pt x="870" y="4018"/>
                </a:lnTo>
                <a:lnTo>
                  <a:pt x="843" y="4006"/>
                </a:lnTo>
                <a:lnTo>
                  <a:pt x="815" y="3993"/>
                </a:lnTo>
                <a:lnTo>
                  <a:pt x="789" y="3981"/>
                </a:lnTo>
                <a:lnTo>
                  <a:pt x="735" y="3953"/>
                </a:lnTo>
                <a:lnTo>
                  <a:pt x="683" y="3926"/>
                </a:lnTo>
                <a:lnTo>
                  <a:pt x="657" y="3911"/>
                </a:lnTo>
                <a:lnTo>
                  <a:pt x="632" y="3896"/>
                </a:lnTo>
                <a:lnTo>
                  <a:pt x="582" y="3866"/>
                </a:lnTo>
                <a:lnTo>
                  <a:pt x="557" y="3849"/>
                </a:lnTo>
                <a:lnTo>
                  <a:pt x="533" y="3833"/>
                </a:lnTo>
                <a:lnTo>
                  <a:pt x="510" y="3816"/>
                </a:lnTo>
                <a:lnTo>
                  <a:pt x="486" y="3800"/>
                </a:lnTo>
                <a:lnTo>
                  <a:pt x="464" y="3783"/>
                </a:lnTo>
                <a:lnTo>
                  <a:pt x="441" y="3766"/>
                </a:lnTo>
                <a:lnTo>
                  <a:pt x="396" y="3730"/>
                </a:lnTo>
                <a:lnTo>
                  <a:pt x="353" y="3694"/>
                </a:lnTo>
                <a:lnTo>
                  <a:pt x="312" y="3657"/>
                </a:lnTo>
                <a:lnTo>
                  <a:pt x="292" y="3639"/>
                </a:lnTo>
                <a:lnTo>
                  <a:pt x="272" y="3620"/>
                </a:lnTo>
                <a:lnTo>
                  <a:pt x="252" y="3601"/>
                </a:lnTo>
                <a:lnTo>
                  <a:pt x="233" y="3581"/>
                </a:lnTo>
                <a:lnTo>
                  <a:pt x="196" y="3542"/>
                </a:lnTo>
                <a:lnTo>
                  <a:pt x="161" y="3503"/>
                </a:lnTo>
                <a:lnTo>
                  <a:pt x="143" y="3483"/>
                </a:lnTo>
                <a:lnTo>
                  <a:pt x="126" y="3463"/>
                </a:lnTo>
                <a:lnTo>
                  <a:pt x="94" y="3423"/>
                </a:lnTo>
                <a:lnTo>
                  <a:pt x="63" y="3382"/>
                </a:lnTo>
                <a:lnTo>
                  <a:pt x="34" y="3341"/>
                </a:lnTo>
                <a:lnTo>
                  <a:pt x="20" y="3321"/>
                </a:lnTo>
                <a:lnTo>
                  <a:pt x="6" y="3301"/>
                </a:lnTo>
                <a:lnTo>
                  <a:pt x="0" y="3291"/>
                </a:lnTo>
                <a:lnTo>
                  <a:pt x="791" y="3291"/>
                </a:lnTo>
                <a:lnTo>
                  <a:pt x="1582" y="3291"/>
                </a:lnTo>
                <a:lnTo>
                  <a:pt x="2373" y="3291"/>
                </a:lnTo>
                <a:lnTo>
                  <a:pt x="3164" y="3291"/>
                </a:lnTo>
                <a:lnTo>
                  <a:pt x="3158" y="3299"/>
                </a:lnTo>
                <a:lnTo>
                  <a:pt x="3125" y="3350"/>
                </a:lnTo>
                <a:lnTo>
                  <a:pt x="3092" y="3399"/>
                </a:lnTo>
                <a:lnTo>
                  <a:pt x="3074" y="3423"/>
                </a:lnTo>
                <a:lnTo>
                  <a:pt x="3056" y="3447"/>
                </a:lnTo>
                <a:lnTo>
                  <a:pt x="3020" y="3493"/>
                </a:lnTo>
                <a:lnTo>
                  <a:pt x="3000" y="3515"/>
                </a:lnTo>
                <a:lnTo>
                  <a:pt x="2981" y="3538"/>
                </a:lnTo>
                <a:lnTo>
                  <a:pt x="2943" y="3581"/>
                </a:lnTo>
                <a:lnTo>
                  <a:pt x="2922" y="3603"/>
                </a:lnTo>
                <a:lnTo>
                  <a:pt x="2902" y="3623"/>
                </a:lnTo>
                <a:lnTo>
                  <a:pt x="2882" y="3644"/>
                </a:lnTo>
                <a:lnTo>
                  <a:pt x="2861" y="3664"/>
                </a:lnTo>
                <a:lnTo>
                  <a:pt x="2818" y="3704"/>
                </a:lnTo>
                <a:lnTo>
                  <a:pt x="2796" y="3722"/>
                </a:lnTo>
                <a:lnTo>
                  <a:pt x="2774" y="3741"/>
                </a:lnTo>
                <a:lnTo>
                  <a:pt x="2752" y="3759"/>
                </a:lnTo>
                <a:lnTo>
                  <a:pt x="2729" y="3777"/>
                </a:lnTo>
                <a:lnTo>
                  <a:pt x="2684" y="3812"/>
                </a:lnTo>
                <a:lnTo>
                  <a:pt x="2660" y="3828"/>
                </a:lnTo>
                <a:lnTo>
                  <a:pt x="2637" y="3845"/>
                </a:lnTo>
                <a:lnTo>
                  <a:pt x="2588" y="3876"/>
                </a:lnTo>
                <a:lnTo>
                  <a:pt x="2564" y="3892"/>
                </a:lnTo>
                <a:lnTo>
                  <a:pt x="2540" y="3906"/>
                </a:lnTo>
                <a:lnTo>
                  <a:pt x="2514" y="3921"/>
                </a:lnTo>
                <a:lnTo>
                  <a:pt x="2489" y="3935"/>
                </a:lnTo>
                <a:lnTo>
                  <a:pt x="2464" y="3950"/>
                </a:lnTo>
                <a:lnTo>
                  <a:pt x="2439" y="3963"/>
                </a:lnTo>
                <a:lnTo>
                  <a:pt x="2386" y="3988"/>
                </a:lnTo>
                <a:lnTo>
                  <a:pt x="2361" y="4000"/>
                </a:lnTo>
                <a:lnTo>
                  <a:pt x="2333" y="4012"/>
                </a:lnTo>
                <a:lnTo>
                  <a:pt x="2280" y="4034"/>
                </a:lnTo>
                <a:lnTo>
                  <a:pt x="2253" y="4044"/>
                </a:lnTo>
                <a:lnTo>
                  <a:pt x="2226" y="4054"/>
                </a:lnTo>
                <a:lnTo>
                  <a:pt x="2199" y="4064"/>
                </a:lnTo>
                <a:lnTo>
                  <a:pt x="2171" y="4073"/>
                </a:lnTo>
                <a:lnTo>
                  <a:pt x="2115" y="4090"/>
                </a:lnTo>
                <a:lnTo>
                  <a:pt x="2087" y="4097"/>
                </a:lnTo>
                <a:lnTo>
                  <a:pt x="2058" y="4106"/>
                </a:lnTo>
                <a:lnTo>
                  <a:pt x="2030" y="4112"/>
                </a:lnTo>
                <a:lnTo>
                  <a:pt x="2001" y="4119"/>
                </a:lnTo>
                <a:lnTo>
                  <a:pt x="1943" y="4131"/>
                </a:lnTo>
                <a:lnTo>
                  <a:pt x="1884" y="4140"/>
                </a:lnTo>
                <a:lnTo>
                  <a:pt x="1824" y="4149"/>
                </a:lnTo>
                <a:lnTo>
                  <a:pt x="1766" y="4155"/>
                </a:lnTo>
                <a:lnTo>
                  <a:pt x="1704" y="4160"/>
                </a:lnTo>
                <a:lnTo>
                  <a:pt x="1674" y="4162"/>
                </a:lnTo>
                <a:lnTo>
                  <a:pt x="1643" y="4163"/>
                </a:lnTo>
                <a:lnTo>
                  <a:pt x="1582" y="4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52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Half Picture 2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0" name="Rectangle 9"/>
            <p:cNvSpPr/>
            <p:nvPr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1" name="Freeform 6"/>
            <p:cNvSpPr>
              <a:spLocks noChangeAspect="1" noEditPoints="1"/>
            </p:cNvSpPr>
            <p:nvPr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3789039"/>
            <a:ext cx="10656886" cy="86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4797152"/>
            <a:ext cx="10657135" cy="136869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57563"/>
          </a:xfrm>
          <a:custGeom>
            <a:avLst/>
            <a:gdLst/>
            <a:ahLst/>
            <a:cxnLst/>
            <a:rect l="l" t="t" r="r" b="b"/>
            <a:pathLst>
              <a:path w="12192000" h="3357563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3357563"/>
                </a:lnTo>
                <a:lnTo>
                  <a:pt x="0" y="33575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3547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Half Pictur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3789039"/>
            <a:ext cx="10656886" cy="86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4797152"/>
            <a:ext cx="10657135" cy="1368698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2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accent2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2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accent2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57563"/>
          </a:xfrm>
          <a:custGeom>
            <a:avLst/>
            <a:gdLst/>
            <a:ahLst/>
            <a:cxnLst/>
            <a:rect l="l" t="t" r="r" b="b"/>
            <a:pathLst>
              <a:path w="12192000" h="3357563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3357563"/>
                </a:lnTo>
                <a:lnTo>
                  <a:pt x="0" y="33575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grpSp>
        <p:nvGrpSpPr>
          <p:cNvPr id="9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0" name="Rectangle 9"/>
            <p:cNvSpPr/>
            <p:nvPr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1" name="Freeform 6"/>
            <p:cNvSpPr>
              <a:spLocks noChangeAspect="1" noEditPoints="1"/>
            </p:cNvSpPr>
            <p:nvPr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13564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Half Picture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309320"/>
                </a:lnTo>
                <a:lnTo>
                  <a:pt x="12192000" y="6669088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669088"/>
                </a:lnTo>
                <a:lnTo>
                  <a:pt x="0" y="63093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alpha val="70000"/>
            </a:schemeClr>
          </a:solidFill>
        </p:spPr>
        <p:txBody>
          <a:bodyPr lIns="576000" tIns="2422800" rIns="1080000" bIns="108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2682" y="476672"/>
            <a:ext cx="269351" cy="612000"/>
          </a:xfrm>
          <a:custGeom>
            <a:avLst/>
            <a:gdLst>
              <a:gd name="T0" fmla="*/ 2014 w 3164"/>
              <a:gd name="T1" fmla="*/ 541 h 7179"/>
              <a:gd name="T2" fmla="*/ 2075 w 3164"/>
              <a:gd name="T3" fmla="*/ 842 h 7179"/>
              <a:gd name="T4" fmla="*/ 2013 w 3164"/>
              <a:gd name="T5" fmla="*/ 1104 h 7179"/>
              <a:gd name="T6" fmla="*/ 1698 w 3164"/>
              <a:gd name="T7" fmla="*/ 1547 h 7179"/>
              <a:gd name="T8" fmla="*/ 1150 w 3164"/>
              <a:gd name="T9" fmla="*/ 2192 h 7179"/>
              <a:gd name="T10" fmla="*/ 1032 w 3164"/>
              <a:gd name="T11" fmla="*/ 2455 h 7179"/>
              <a:gd name="T12" fmla="*/ 1071 w 3164"/>
              <a:gd name="T13" fmla="*/ 2857 h 7179"/>
              <a:gd name="T14" fmla="*/ 758 w 3164"/>
              <a:gd name="T15" fmla="*/ 2524 h 7179"/>
              <a:gd name="T16" fmla="*/ 762 w 3164"/>
              <a:gd name="T17" fmla="*/ 2178 h 7179"/>
              <a:gd name="T18" fmla="*/ 878 w 3164"/>
              <a:gd name="T19" fmla="*/ 1919 h 7179"/>
              <a:gd name="T20" fmla="*/ 1196 w 3164"/>
              <a:gd name="T21" fmla="*/ 1511 h 7179"/>
              <a:gd name="T22" fmla="*/ 1734 w 3164"/>
              <a:gd name="T23" fmla="*/ 844 h 7179"/>
              <a:gd name="T24" fmla="*/ 1792 w 3164"/>
              <a:gd name="T25" fmla="*/ 666 h 7179"/>
              <a:gd name="T26" fmla="*/ 1725 w 3164"/>
              <a:gd name="T27" fmla="*/ 476 h 7179"/>
              <a:gd name="T28" fmla="*/ 1173 w 3164"/>
              <a:gd name="T29" fmla="*/ 2909 h 7179"/>
              <a:gd name="T30" fmla="*/ 1139 w 3164"/>
              <a:gd name="T31" fmla="*/ 2584 h 7179"/>
              <a:gd name="T32" fmla="*/ 1266 w 3164"/>
              <a:gd name="T33" fmla="*/ 2264 h 7179"/>
              <a:gd name="T34" fmla="*/ 1911 w 3164"/>
              <a:gd name="T35" fmla="*/ 1593 h 7179"/>
              <a:gd name="T36" fmla="*/ 2169 w 3164"/>
              <a:gd name="T37" fmla="*/ 1249 h 7179"/>
              <a:gd name="T38" fmla="*/ 2177 w 3164"/>
              <a:gd name="T39" fmla="*/ 1064 h 7179"/>
              <a:gd name="T40" fmla="*/ 2394 w 3164"/>
              <a:gd name="T41" fmla="*/ 984 h 7179"/>
              <a:gd name="T42" fmla="*/ 2487 w 3164"/>
              <a:gd name="T43" fmla="*/ 1278 h 7179"/>
              <a:gd name="T44" fmla="*/ 2430 w 3164"/>
              <a:gd name="T45" fmla="*/ 1557 h 7179"/>
              <a:gd name="T46" fmla="*/ 1934 w 3164"/>
              <a:gd name="T47" fmla="*/ 2124 h 7179"/>
              <a:gd name="T48" fmla="*/ 1530 w 3164"/>
              <a:gd name="T49" fmla="*/ 2581 h 7179"/>
              <a:gd name="T50" fmla="*/ 1523 w 3164"/>
              <a:gd name="T51" fmla="*/ 2799 h 7179"/>
              <a:gd name="T52" fmla="*/ 1749 w 3164"/>
              <a:gd name="T53" fmla="*/ 3171 h 7179"/>
              <a:gd name="T54" fmla="*/ 1647 w 3164"/>
              <a:gd name="T55" fmla="*/ 2738 h 7179"/>
              <a:gd name="T56" fmla="*/ 1728 w 3164"/>
              <a:gd name="T57" fmla="*/ 2523 h 7179"/>
              <a:gd name="T58" fmla="*/ 2273 w 3164"/>
              <a:gd name="T59" fmla="*/ 2071 h 7179"/>
              <a:gd name="T60" fmla="*/ 2387 w 3164"/>
              <a:gd name="T61" fmla="*/ 1910 h 7179"/>
              <a:gd name="T62" fmla="*/ 2546 w 3164"/>
              <a:gd name="T63" fmla="*/ 1669 h 7179"/>
              <a:gd name="T64" fmla="*/ 2645 w 3164"/>
              <a:gd name="T65" fmla="*/ 1917 h 7179"/>
              <a:gd name="T66" fmla="*/ 2601 w 3164"/>
              <a:gd name="T67" fmla="*/ 2194 h 7179"/>
              <a:gd name="T68" fmla="*/ 2181 w 3164"/>
              <a:gd name="T69" fmla="*/ 2594 h 7179"/>
              <a:gd name="T70" fmla="*/ 1994 w 3164"/>
              <a:gd name="T71" fmla="*/ 2803 h 7179"/>
              <a:gd name="T72" fmla="*/ 626 w 3164"/>
              <a:gd name="T73" fmla="*/ 2259 h 7179"/>
              <a:gd name="T74" fmla="*/ 521 w 3164"/>
              <a:gd name="T75" fmla="*/ 1956 h 7179"/>
              <a:gd name="T76" fmla="*/ 548 w 3164"/>
              <a:gd name="T77" fmla="*/ 1637 h 7179"/>
              <a:gd name="T78" fmla="*/ 766 w 3164"/>
              <a:gd name="T79" fmla="*/ 1219 h 7179"/>
              <a:gd name="T80" fmla="*/ 1325 w 3164"/>
              <a:gd name="T81" fmla="*/ 408 h 7179"/>
              <a:gd name="T82" fmla="*/ 1347 w 3164"/>
              <a:gd name="T83" fmla="*/ 223 h 7179"/>
              <a:gd name="T84" fmla="*/ 1533 w 3164"/>
              <a:gd name="T85" fmla="*/ 73 h 7179"/>
              <a:gd name="T86" fmla="*/ 1635 w 3164"/>
              <a:gd name="T87" fmla="*/ 329 h 7179"/>
              <a:gd name="T88" fmla="*/ 1602 w 3164"/>
              <a:gd name="T89" fmla="*/ 617 h 7179"/>
              <a:gd name="T90" fmla="*/ 1366 w 3164"/>
              <a:gd name="T91" fmla="*/ 1012 h 7179"/>
              <a:gd name="T92" fmla="*/ 795 w 3164"/>
              <a:gd name="T93" fmla="*/ 1791 h 7179"/>
              <a:gd name="T94" fmla="*/ 663 w 3164"/>
              <a:gd name="T95" fmla="*/ 2130 h 7179"/>
              <a:gd name="T96" fmla="*/ 1308 w 3164"/>
              <a:gd name="T97" fmla="*/ 4296 h 7179"/>
              <a:gd name="T98" fmla="*/ 1674 w 3164"/>
              <a:gd name="T99" fmla="*/ 4340 h 7179"/>
              <a:gd name="T100" fmla="*/ 1548 w 3164"/>
              <a:gd name="T101" fmla="*/ 4163 h 7179"/>
              <a:gd name="T102" fmla="*/ 1133 w 3164"/>
              <a:gd name="T103" fmla="*/ 4107 h 7179"/>
              <a:gd name="T104" fmla="*/ 683 w 3164"/>
              <a:gd name="T105" fmla="*/ 3926 h 7179"/>
              <a:gd name="T106" fmla="*/ 292 w 3164"/>
              <a:gd name="T107" fmla="*/ 3639 h 7179"/>
              <a:gd name="T108" fmla="*/ 0 w 3164"/>
              <a:gd name="T109" fmla="*/ 3291 h 7179"/>
              <a:gd name="T110" fmla="*/ 2943 w 3164"/>
              <a:gd name="T111" fmla="*/ 3581 h 7179"/>
              <a:gd name="T112" fmla="*/ 2588 w 3164"/>
              <a:gd name="T113" fmla="*/ 3876 h 7179"/>
              <a:gd name="T114" fmla="*/ 2199 w 3164"/>
              <a:gd name="T115" fmla="*/ 4064 h 7179"/>
              <a:gd name="T116" fmla="*/ 1643 w 3164"/>
              <a:gd name="T117" fmla="*/ 4163 h 7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64" h="7179">
                <a:moveTo>
                  <a:pt x="1875" y="352"/>
                </a:moveTo>
                <a:lnTo>
                  <a:pt x="1888" y="364"/>
                </a:lnTo>
                <a:lnTo>
                  <a:pt x="1899" y="376"/>
                </a:lnTo>
                <a:lnTo>
                  <a:pt x="1911" y="388"/>
                </a:lnTo>
                <a:lnTo>
                  <a:pt x="1922" y="400"/>
                </a:lnTo>
                <a:lnTo>
                  <a:pt x="1932" y="413"/>
                </a:lnTo>
                <a:lnTo>
                  <a:pt x="1942" y="425"/>
                </a:lnTo>
                <a:lnTo>
                  <a:pt x="1961" y="450"/>
                </a:lnTo>
                <a:lnTo>
                  <a:pt x="1970" y="463"/>
                </a:lnTo>
                <a:lnTo>
                  <a:pt x="1978" y="476"/>
                </a:lnTo>
                <a:lnTo>
                  <a:pt x="1994" y="502"/>
                </a:lnTo>
                <a:lnTo>
                  <a:pt x="2007" y="528"/>
                </a:lnTo>
                <a:lnTo>
                  <a:pt x="2014" y="541"/>
                </a:lnTo>
                <a:lnTo>
                  <a:pt x="2020" y="554"/>
                </a:lnTo>
                <a:lnTo>
                  <a:pt x="2031" y="582"/>
                </a:lnTo>
                <a:lnTo>
                  <a:pt x="2040" y="608"/>
                </a:lnTo>
                <a:lnTo>
                  <a:pt x="2049" y="636"/>
                </a:lnTo>
                <a:lnTo>
                  <a:pt x="2056" y="662"/>
                </a:lnTo>
                <a:lnTo>
                  <a:pt x="2058" y="676"/>
                </a:lnTo>
                <a:lnTo>
                  <a:pt x="2062" y="689"/>
                </a:lnTo>
                <a:lnTo>
                  <a:pt x="2066" y="715"/>
                </a:lnTo>
                <a:lnTo>
                  <a:pt x="2069" y="742"/>
                </a:lnTo>
                <a:lnTo>
                  <a:pt x="2073" y="768"/>
                </a:lnTo>
                <a:lnTo>
                  <a:pt x="2074" y="793"/>
                </a:lnTo>
                <a:lnTo>
                  <a:pt x="2075" y="818"/>
                </a:lnTo>
                <a:lnTo>
                  <a:pt x="2075" y="842"/>
                </a:lnTo>
                <a:lnTo>
                  <a:pt x="2074" y="856"/>
                </a:lnTo>
                <a:lnTo>
                  <a:pt x="2074" y="866"/>
                </a:lnTo>
                <a:lnTo>
                  <a:pt x="2073" y="890"/>
                </a:lnTo>
                <a:lnTo>
                  <a:pt x="2070" y="913"/>
                </a:lnTo>
                <a:lnTo>
                  <a:pt x="2064" y="955"/>
                </a:lnTo>
                <a:lnTo>
                  <a:pt x="2060" y="976"/>
                </a:lnTo>
                <a:lnTo>
                  <a:pt x="2056" y="994"/>
                </a:lnTo>
                <a:lnTo>
                  <a:pt x="2051" y="1012"/>
                </a:lnTo>
                <a:lnTo>
                  <a:pt x="2046" y="1028"/>
                </a:lnTo>
                <a:lnTo>
                  <a:pt x="2036" y="1057"/>
                </a:lnTo>
                <a:lnTo>
                  <a:pt x="2031" y="1070"/>
                </a:lnTo>
                <a:lnTo>
                  <a:pt x="2025" y="1081"/>
                </a:lnTo>
                <a:lnTo>
                  <a:pt x="2013" y="1104"/>
                </a:lnTo>
                <a:lnTo>
                  <a:pt x="2000" y="1128"/>
                </a:lnTo>
                <a:lnTo>
                  <a:pt x="1986" y="1152"/>
                </a:lnTo>
                <a:lnTo>
                  <a:pt x="1972" y="1175"/>
                </a:lnTo>
                <a:lnTo>
                  <a:pt x="1964" y="1188"/>
                </a:lnTo>
                <a:lnTo>
                  <a:pt x="1956" y="1200"/>
                </a:lnTo>
                <a:lnTo>
                  <a:pt x="1941" y="1224"/>
                </a:lnTo>
                <a:lnTo>
                  <a:pt x="1908" y="1272"/>
                </a:lnTo>
                <a:lnTo>
                  <a:pt x="1874" y="1321"/>
                </a:lnTo>
                <a:lnTo>
                  <a:pt x="1838" y="1369"/>
                </a:lnTo>
                <a:lnTo>
                  <a:pt x="1803" y="1416"/>
                </a:lnTo>
                <a:lnTo>
                  <a:pt x="1767" y="1461"/>
                </a:lnTo>
                <a:lnTo>
                  <a:pt x="1732" y="1506"/>
                </a:lnTo>
                <a:lnTo>
                  <a:pt x="1698" y="1547"/>
                </a:lnTo>
                <a:lnTo>
                  <a:pt x="1636" y="1621"/>
                </a:lnTo>
                <a:lnTo>
                  <a:pt x="1584" y="1681"/>
                </a:lnTo>
                <a:lnTo>
                  <a:pt x="1550" y="1724"/>
                </a:lnTo>
                <a:lnTo>
                  <a:pt x="1524" y="1753"/>
                </a:lnTo>
                <a:lnTo>
                  <a:pt x="1496" y="1787"/>
                </a:lnTo>
                <a:lnTo>
                  <a:pt x="1425" y="1863"/>
                </a:lnTo>
                <a:lnTo>
                  <a:pt x="1346" y="1952"/>
                </a:lnTo>
                <a:lnTo>
                  <a:pt x="1305" y="1999"/>
                </a:lnTo>
                <a:lnTo>
                  <a:pt x="1264" y="2047"/>
                </a:lnTo>
                <a:lnTo>
                  <a:pt x="1224" y="2096"/>
                </a:lnTo>
                <a:lnTo>
                  <a:pt x="1205" y="2120"/>
                </a:lnTo>
                <a:lnTo>
                  <a:pt x="1186" y="2144"/>
                </a:lnTo>
                <a:lnTo>
                  <a:pt x="1150" y="2192"/>
                </a:lnTo>
                <a:lnTo>
                  <a:pt x="1134" y="2216"/>
                </a:lnTo>
                <a:lnTo>
                  <a:pt x="1119" y="2240"/>
                </a:lnTo>
                <a:lnTo>
                  <a:pt x="1103" y="2263"/>
                </a:lnTo>
                <a:lnTo>
                  <a:pt x="1090" y="2286"/>
                </a:lnTo>
                <a:lnTo>
                  <a:pt x="1078" y="2307"/>
                </a:lnTo>
                <a:lnTo>
                  <a:pt x="1067" y="2329"/>
                </a:lnTo>
                <a:lnTo>
                  <a:pt x="1058" y="2349"/>
                </a:lnTo>
                <a:lnTo>
                  <a:pt x="1049" y="2370"/>
                </a:lnTo>
                <a:lnTo>
                  <a:pt x="1043" y="2389"/>
                </a:lnTo>
                <a:lnTo>
                  <a:pt x="1038" y="2408"/>
                </a:lnTo>
                <a:lnTo>
                  <a:pt x="1036" y="2424"/>
                </a:lnTo>
                <a:lnTo>
                  <a:pt x="1034" y="2439"/>
                </a:lnTo>
                <a:lnTo>
                  <a:pt x="1032" y="2455"/>
                </a:lnTo>
                <a:lnTo>
                  <a:pt x="1030" y="2472"/>
                </a:lnTo>
                <a:lnTo>
                  <a:pt x="1030" y="2488"/>
                </a:lnTo>
                <a:lnTo>
                  <a:pt x="1029" y="2505"/>
                </a:lnTo>
                <a:lnTo>
                  <a:pt x="1029" y="2540"/>
                </a:lnTo>
                <a:lnTo>
                  <a:pt x="1029" y="2558"/>
                </a:lnTo>
                <a:lnTo>
                  <a:pt x="1030" y="2575"/>
                </a:lnTo>
                <a:lnTo>
                  <a:pt x="1032" y="2611"/>
                </a:lnTo>
                <a:lnTo>
                  <a:pt x="1035" y="2646"/>
                </a:lnTo>
                <a:lnTo>
                  <a:pt x="1040" y="2680"/>
                </a:lnTo>
                <a:lnTo>
                  <a:pt x="1049" y="2745"/>
                </a:lnTo>
                <a:lnTo>
                  <a:pt x="1060" y="2805"/>
                </a:lnTo>
                <a:lnTo>
                  <a:pt x="1065" y="2833"/>
                </a:lnTo>
                <a:lnTo>
                  <a:pt x="1071" y="2857"/>
                </a:lnTo>
                <a:lnTo>
                  <a:pt x="1079" y="2896"/>
                </a:lnTo>
                <a:lnTo>
                  <a:pt x="857" y="2896"/>
                </a:lnTo>
                <a:lnTo>
                  <a:pt x="846" y="2868"/>
                </a:lnTo>
                <a:lnTo>
                  <a:pt x="834" y="2836"/>
                </a:lnTo>
                <a:lnTo>
                  <a:pt x="824" y="2802"/>
                </a:lnTo>
                <a:lnTo>
                  <a:pt x="812" y="2764"/>
                </a:lnTo>
                <a:lnTo>
                  <a:pt x="800" y="2726"/>
                </a:lnTo>
                <a:lnTo>
                  <a:pt x="789" y="2685"/>
                </a:lnTo>
                <a:lnTo>
                  <a:pt x="778" y="2641"/>
                </a:lnTo>
                <a:lnTo>
                  <a:pt x="768" y="2596"/>
                </a:lnTo>
                <a:lnTo>
                  <a:pt x="765" y="2572"/>
                </a:lnTo>
                <a:lnTo>
                  <a:pt x="760" y="2548"/>
                </a:lnTo>
                <a:lnTo>
                  <a:pt x="758" y="2524"/>
                </a:lnTo>
                <a:lnTo>
                  <a:pt x="754" y="2500"/>
                </a:lnTo>
                <a:lnTo>
                  <a:pt x="752" y="2475"/>
                </a:lnTo>
                <a:lnTo>
                  <a:pt x="749" y="2449"/>
                </a:lnTo>
                <a:lnTo>
                  <a:pt x="748" y="2424"/>
                </a:lnTo>
                <a:lnTo>
                  <a:pt x="747" y="2397"/>
                </a:lnTo>
                <a:lnTo>
                  <a:pt x="746" y="2371"/>
                </a:lnTo>
                <a:lnTo>
                  <a:pt x="747" y="2344"/>
                </a:lnTo>
                <a:lnTo>
                  <a:pt x="747" y="2317"/>
                </a:lnTo>
                <a:lnTo>
                  <a:pt x="748" y="2289"/>
                </a:lnTo>
                <a:lnTo>
                  <a:pt x="750" y="2262"/>
                </a:lnTo>
                <a:lnTo>
                  <a:pt x="754" y="2234"/>
                </a:lnTo>
                <a:lnTo>
                  <a:pt x="758" y="2206"/>
                </a:lnTo>
                <a:lnTo>
                  <a:pt x="762" y="2178"/>
                </a:lnTo>
                <a:lnTo>
                  <a:pt x="766" y="2156"/>
                </a:lnTo>
                <a:lnTo>
                  <a:pt x="770" y="2145"/>
                </a:lnTo>
                <a:lnTo>
                  <a:pt x="772" y="2134"/>
                </a:lnTo>
                <a:lnTo>
                  <a:pt x="776" y="2124"/>
                </a:lnTo>
                <a:lnTo>
                  <a:pt x="779" y="2112"/>
                </a:lnTo>
                <a:lnTo>
                  <a:pt x="789" y="2089"/>
                </a:lnTo>
                <a:lnTo>
                  <a:pt x="798" y="2065"/>
                </a:lnTo>
                <a:lnTo>
                  <a:pt x="809" y="2041"/>
                </a:lnTo>
                <a:lnTo>
                  <a:pt x="821" y="2017"/>
                </a:lnTo>
                <a:lnTo>
                  <a:pt x="834" y="1993"/>
                </a:lnTo>
                <a:lnTo>
                  <a:pt x="849" y="1968"/>
                </a:lnTo>
                <a:lnTo>
                  <a:pt x="863" y="1944"/>
                </a:lnTo>
                <a:lnTo>
                  <a:pt x="878" y="1919"/>
                </a:lnTo>
                <a:lnTo>
                  <a:pt x="894" y="1895"/>
                </a:lnTo>
                <a:lnTo>
                  <a:pt x="910" y="1869"/>
                </a:lnTo>
                <a:lnTo>
                  <a:pt x="927" y="1845"/>
                </a:lnTo>
                <a:lnTo>
                  <a:pt x="944" y="1821"/>
                </a:lnTo>
                <a:lnTo>
                  <a:pt x="960" y="1797"/>
                </a:lnTo>
                <a:lnTo>
                  <a:pt x="995" y="1752"/>
                </a:lnTo>
                <a:lnTo>
                  <a:pt x="1029" y="1709"/>
                </a:lnTo>
                <a:lnTo>
                  <a:pt x="1061" y="1669"/>
                </a:lnTo>
                <a:lnTo>
                  <a:pt x="1091" y="1633"/>
                </a:lnTo>
                <a:lnTo>
                  <a:pt x="1118" y="1601"/>
                </a:lnTo>
                <a:lnTo>
                  <a:pt x="1142" y="1573"/>
                </a:lnTo>
                <a:lnTo>
                  <a:pt x="1174" y="1536"/>
                </a:lnTo>
                <a:lnTo>
                  <a:pt x="1196" y="1511"/>
                </a:lnTo>
                <a:lnTo>
                  <a:pt x="1222" y="1481"/>
                </a:lnTo>
                <a:lnTo>
                  <a:pt x="1282" y="1409"/>
                </a:lnTo>
                <a:lnTo>
                  <a:pt x="1352" y="1325"/>
                </a:lnTo>
                <a:lnTo>
                  <a:pt x="1427" y="1235"/>
                </a:lnTo>
                <a:lnTo>
                  <a:pt x="1503" y="1142"/>
                </a:lnTo>
                <a:lnTo>
                  <a:pt x="1574" y="1054"/>
                </a:lnTo>
                <a:lnTo>
                  <a:pt x="1638" y="973"/>
                </a:lnTo>
                <a:lnTo>
                  <a:pt x="1666" y="938"/>
                </a:lnTo>
                <a:lnTo>
                  <a:pt x="1690" y="907"/>
                </a:lnTo>
                <a:lnTo>
                  <a:pt x="1702" y="890"/>
                </a:lnTo>
                <a:lnTo>
                  <a:pt x="1714" y="875"/>
                </a:lnTo>
                <a:lnTo>
                  <a:pt x="1725" y="859"/>
                </a:lnTo>
                <a:lnTo>
                  <a:pt x="1734" y="844"/>
                </a:lnTo>
                <a:lnTo>
                  <a:pt x="1743" y="828"/>
                </a:lnTo>
                <a:lnTo>
                  <a:pt x="1751" y="814"/>
                </a:lnTo>
                <a:lnTo>
                  <a:pt x="1758" y="799"/>
                </a:lnTo>
                <a:lnTo>
                  <a:pt x="1766" y="785"/>
                </a:lnTo>
                <a:lnTo>
                  <a:pt x="1772" y="772"/>
                </a:lnTo>
                <a:lnTo>
                  <a:pt x="1776" y="757"/>
                </a:lnTo>
                <a:lnTo>
                  <a:pt x="1781" y="744"/>
                </a:lnTo>
                <a:lnTo>
                  <a:pt x="1785" y="731"/>
                </a:lnTo>
                <a:lnTo>
                  <a:pt x="1787" y="718"/>
                </a:lnTo>
                <a:lnTo>
                  <a:pt x="1790" y="704"/>
                </a:lnTo>
                <a:lnTo>
                  <a:pt x="1791" y="691"/>
                </a:lnTo>
                <a:lnTo>
                  <a:pt x="1792" y="679"/>
                </a:lnTo>
                <a:lnTo>
                  <a:pt x="1792" y="666"/>
                </a:lnTo>
                <a:lnTo>
                  <a:pt x="1792" y="654"/>
                </a:lnTo>
                <a:lnTo>
                  <a:pt x="1791" y="641"/>
                </a:lnTo>
                <a:lnTo>
                  <a:pt x="1790" y="629"/>
                </a:lnTo>
                <a:lnTo>
                  <a:pt x="1787" y="616"/>
                </a:lnTo>
                <a:lnTo>
                  <a:pt x="1784" y="604"/>
                </a:lnTo>
                <a:lnTo>
                  <a:pt x="1782" y="598"/>
                </a:lnTo>
                <a:lnTo>
                  <a:pt x="1780" y="592"/>
                </a:lnTo>
                <a:lnTo>
                  <a:pt x="1776" y="578"/>
                </a:lnTo>
                <a:lnTo>
                  <a:pt x="1767" y="554"/>
                </a:lnTo>
                <a:lnTo>
                  <a:pt x="1761" y="541"/>
                </a:lnTo>
                <a:lnTo>
                  <a:pt x="1755" y="529"/>
                </a:lnTo>
                <a:lnTo>
                  <a:pt x="1740" y="503"/>
                </a:lnTo>
                <a:lnTo>
                  <a:pt x="1725" y="476"/>
                </a:lnTo>
                <a:lnTo>
                  <a:pt x="1726" y="475"/>
                </a:lnTo>
                <a:lnTo>
                  <a:pt x="1731" y="472"/>
                </a:lnTo>
                <a:lnTo>
                  <a:pt x="1749" y="458"/>
                </a:lnTo>
                <a:lnTo>
                  <a:pt x="1800" y="415"/>
                </a:lnTo>
                <a:lnTo>
                  <a:pt x="1875" y="352"/>
                </a:lnTo>
                <a:close/>
                <a:moveTo>
                  <a:pt x="1641" y="3193"/>
                </a:moveTo>
                <a:lnTo>
                  <a:pt x="1258" y="3193"/>
                </a:lnTo>
                <a:lnTo>
                  <a:pt x="1228" y="3103"/>
                </a:lnTo>
                <a:lnTo>
                  <a:pt x="1214" y="3056"/>
                </a:lnTo>
                <a:lnTo>
                  <a:pt x="1206" y="3032"/>
                </a:lnTo>
                <a:lnTo>
                  <a:pt x="1199" y="3008"/>
                </a:lnTo>
                <a:lnTo>
                  <a:pt x="1186" y="2959"/>
                </a:lnTo>
                <a:lnTo>
                  <a:pt x="1173" y="2909"/>
                </a:lnTo>
                <a:lnTo>
                  <a:pt x="1167" y="2884"/>
                </a:lnTo>
                <a:lnTo>
                  <a:pt x="1162" y="2859"/>
                </a:lnTo>
                <a:lnTo>
                  <a:pt x="1156" y="2834"/>
                </a:lnTo>
                <a:lnTo>
                  <a:pt x="1152" y="2809"/>
                </a:lnTo>
                <a:lnTo>
                  <a:pt x="1148" y="2784"/>
                </a:lnTo>
                <a:lnTo>
                  <a:pt x="1144" y="2758"/>
                </a:lnTo>
                <a:lnTo>
                  <a:pt x="1142" y="2733"/>
                </a:lnTo>
                <a:lnTo>
                  <a:pt x="1139" y="2708"/>
                </a:lnTo>
                <a:lnTo>
                  <a:pt x="1138" y="2683"/>
                </a:lnTo>
                <a:lnTo>
                  <a:pt x="1137" y="2658"/>
                </a:lnTo>
                <a:lnTo>
                  <a:pt x="1137" y="2634"/>
                </a:lnTo>
                <a:lnTo>
                  <a:pt x="1137" y="2608"/>
                </a:lnTo>
                <a:lnTo>
                  <a:pt x="1139" y="2584"/>
                </a:lnTo>
                <a:lnTo>
                  <a:pt x="1142" y="2559"/>
                </a:lnTo>
                <a:lnTo>
                  <a:pt x="1144" y="2535"/>
                </a:lnTo>
                <a:lnTo>
                  <a:pt x="1149" y="2511"/>
                </a:lnTo>
                <a:lnTo>
                  <a:pt x="1154" y="2488"/>
                </a:lnTo>
                <a:lnTo>
                  <a:pt x="1160" y="2464"/>
                </a:lnTo>
                <a:lnTo>
                  <a:pt x="1167" y="2442"/>
                </a:lnTo>
                <a:lnTo>
                  <a:pt x="1175" y="2419"/>
                </a:lnTo>
                <a:lnTo>
                  <a:pt x="1186" y="2395"/>
                </a:lnTo>
                <a:lnTo>
                  <a:pt x="1198" y="2370"/>
                </a:lnTo>
                <a:lnTo>
                  <a:pt x="1212" y="2343"/>
                </a:lnTo>
                <a:lnTo>
                  <a:pt x="1229" y="2318"/>
                </a:lnTo>
                <a:lnTo>
                  <a:pt x="1247" y="2290"/>
                </a:lnTo>
                <a:lnTo>
                  <a:pt x="1266" y="2264"/>
                </a:lnTo>
                <a:lnTo>
                  <a:pt x="1288" y="2235"/>
                </a:lnTo>
                <a:lnTo>
                  <a:pt x="1311" y="2208"/>
                </a:lnTo>
                <a:lnTo>
                  <a:pt x="1335" y="2179"/>
                </a:lnTo>
                <a:lnTo>
                  <a:pt x="1360" y="2150"/>
                </a:lnTo>
                <a:lnTo>
                  <a:pt x="1386" y="2120"/>
                </a:lnTo>
                <a:lnTo>
                  <a:pt x="1414" y="2090"/>
                </a:lnTo>
                <a:lnTo>
                  <a:pt x="1470" y="2030"/>
                </a:lnTo>
                <a:lnTo>
                  <a:pt x="1532" y="1969"/>
                </a:lnTo>
                <a:lnTo>
                  <a:pt x="1594" y="1907"/>
                </a:lnTo>
                <a:lnTo>
                  <a:pt x="1658" y="1844"/>
                </a:lnTo>
                <a:lnTo>
                  <a:pt x="1786" y="1718"/>
                </a:lnTo>
                <a:lnTo>
                  <a:pt x="1850" y="1656"/>
                </a:lnTo>
                <a:lnTo>
                  <a:pt x="1911" y="1593"/>
                </a:lnTo>
                <a:lnTo>
                  <a:pt x="1941" y="1562"/>
                </a:lnTo>
                <a:lnTo>
                  <a:pt x="1970" y="1532"/>
                </a:lnTo>
                <a:lnTo>
                  <a:pt x="1998" y="1501"/>
                </a:lnTo>
                <a:lnTo>
                  <a:pt x="2026" y="1471"/>
                </a:lnTo>
                <a:lnTo>
                  <a:pt x="2054" y="1436"/>
                </a:lnTo>
                <a:lnTo>
                  <a:pt x="2079" y="1401"/>
                </a:lnTo>
                <a:lnTo>
                  <a:pt x="2091" y="1386"/>
                </a:lnTo>
                <a:lnTo>
                  <a:pt x="2102" y="1369"/>
                </a:lnTo>
                <a:lnTo>
                  <a:pt x="2112" y="1353"/>
                </a:lnTo>
                <a:lnTo>
                  <a:pt x="2123" y="1338"/>
                </a:lnTo>
                <a:lnTo>
                  <a:pt x="2141" y="1308"/>
                </a:lnTo>
                <a:lnTo>
                  <a:pt x="2156" y="1278"/>
                </a:lnTo>
                <a:lnTo>
                  <a:pt x="2169" y="1249"/>
                </a:lnTo>
                <a:lnTo>
                  <a:pt x="2174" y="1235"/>
                </a:lnTo>
                <a:lnTo>
                  <a:pt x="2178" y="1220"/>
                </a:lnTo>
                <a:lnTo>
                  <a:pt x="2182" y="1206"/>
                </a:lnTo>
                <a:lnTo>
                  <a:pt x="2186" y="1193"/>
                </a:lnTo>
                <a:lnTo>
                  <a:pt x="2187" y="1178"/>
                </a:lnTo>
                <a:lnTo>
                  <a:pt x="2189" y="1164"/>
                </a:lnTo>
                <a:lnTo>
                  <a:pt x="2189" y="1151"/>
                </a:lnTo>
                <a:lnTo>
                  <a:pt x="2189" y="1136"/>
                </a:lnTo>
                <a:lnTo>
                  <a:pt x="2189" y="1122"/>
                </a:lnTo>
                <a:lnTo>
                  <a:pt x="2187" y="1108"/>
                </a:lnTo>
                <a:lnTo>
                  <a:pt x="2184" y="1093"/>
                </a:lnTo>
                <a:lnTo>
                  <a:pt x="2182" y="1079"/>
                </a:lnTo>
                <a:lnTo>
                  <a:pt x="2177" y="1064"/>
                </a:lnTo>
                <a:lnTo>
                  <a:pt x="2172" y="1050"/>
                </a:lnTo>
                <a:lnTo>
                  <a:pt x="2168" y="1036"/>
                </a:lnTo>
                <a:lnTo>
                  <a:pt x="2160" y="1020"/>
                </a:lnTo>
                <a:lnTo>
                  <a:pt x="2153" y="1006"/>
                </a:lnTo>
                <a:lnTo>
                  <a:pt x="2145" y="990"/>
                </a:lnTo>
                <a:lnTo>
                  <a:pt x="2297" y="864"/>
                </a:lnTo>
                <a:lnTo>
                  <a:pt x="2312" y="877"/>
                </a:lnTo>
                <a:lnTo>
                  <a:pt x="2327" y="893"/>
                </a:lnTo>
                <a:lnTo>
                  <a:pt x="2342" y="908"/>
                </a:lnTo>
                <a:lnTo>
                  <a:pt x="2355" y="926"/>
                </a:lnTo>
                <a:lnTo>
                  <a:pt x="2369" y="944"/>
                </a:lnTo>
                <a:lnTo>
                  <a:pt x="2382" y="964"/>
                </a:lnTo>
                <a:lnTo>
                  <a:pt x="2394" y="984"/>
                </a:lnTo>
                <a:lnTo>
                  <a:pt x="2406" y="1006"/>
                </a:lnTo>
                <a:lnTo>
                  <a:pt x="2417" y="1028"/>
                </a:lnTo>
                <a:lnTo>
                  <a:pt x="2428" y="1051"/>
                </a:lnTo>
                <a:lnTo>
                  <a:pt x="2439" y="1074"/>
                </a:lnTo>
                <a:lnTo>
                  <a:pt x="2447" y="1098"/>
                </a:lnTo>
                <a:lnTo>
                  <a:pt x="2456" y="1123"/>
                </a:lnTo>
                <a:lnTo>
                  <a:pt x="2464" y="1148"/>
                </a:lnTo>
                <a:lnTo>
                  <a:pt x="2470" y="1174"/>
                </a:lnTo>
                <a:lnTo>
                  <a:pt x="2476" y="1200"/>
                </a:lnTo>
                <a:lnTo>
                  <a:pt x="2481" y="1225"/>
                </a:lnTo>
                <a:lnTo>
                  <a:pt x="2482" y="1238"/>
                </a:lnTo>
                <a:lnTo>
                  <a:pt x="2484" y="1251"/>
                </a:lnTo>
                <a:lnTo>
                  <a:pt x="2487" y="1278"/>
                </a:lnTo>
                <a:lnTo>
                  <a:pt x="2488" y="1304"/>
                </a:lnTo>
                <a:lnTo>
                  <a:pt x="2488" y="1331"/>
                </a:lnTo>
                <a:lnTo>
                  <a:pt x="2488" y="1357"/>
                </a:lnTo>
                <a:lnTo>
                  <a:pt x="2486" y="1383"/>
                </a:lnTo>
                <a:lnTo>
                  <a:pt x="2482" y="1410"/>
                </a:lnTo>
                <a:lnTo>
                  <a:pt x="2477" y="1435"/>
                </a:lnTo>
                <a:lnTo>
                  <a:pt x="2471" y="1461"/>
                </a:lnTo>
                <a:lnTo>
                  <a:pt x="2466" y="1473"/>
                </a:lnTo>
                <a:lnTo>
                  <a:pt x="2463" y="1485"/>
                </a:lnTo>
                <a:lnTo>
                  <a:pt x="2458" y="1499"/>
                </a:lnTo>
                <a:lnTo>
                  <a:pt x="2453" y="1511"/>
                </a:lnTo>
                <a:lnTo>
                  <a:pt x="2442" y="1535"/>
                </a:lnTo>
                <a:lnTo>
                  <a:pt x="2430" y="1557"/>
                </a:lnTo>
                <a:lnTo>
                  <a:pt x="2423" y="1569"/>
                </a:lnTo>
                <a:lnTo>
                  <a:pt x="2416" y="1580"/>
                </a:lnTo>
                <a:lnTo>
                  <a:pt x="2400" y="1602"/>
                </a:lnTo>
                <a:lnTo>
                  <a:pt x="2361" y="1653"/>
                </a:lnTo>
                <a:lnTo>
                  <a:pt x="2320" y="1703"/>
                </a:lnTo>
                <a:lnTo>
                  <a:pt x="2277" y="1752"/>
                </a:lnTo>
                <a:lnTo>
                  <a:pt x="2256" y="1777"/>
                </a:lnTo>
                <a:lnTo>
                  <a:pt x="2234" y="1801"/>
                </a:lnTo>
                <a:lnTo>
                  <a:pt x="2189" y="1851"/>
                </a:lnTo>
                <a:lnTo>
                  <a:pt x="2141" y="1903"/>
                </a:lnTo>
                <a:lnTo>
                  <a:pt x="2039" y="2013"/>
                </a:lnTo>
                <a:lnTo>
                  <a:pt x="1988" y="2069"/>
                </a:lnTo>
                <a:lnTo>
                  <a:pt x="1934" y="2124"/>
                </a:lnTo>
                <a:lnTo>
                  <a:pt x="1824" y="2236"/>
                </a:lnTo>
                <a:lnTo>
                  <a:pt x="1766" y="2298"/>
                </a:lnTo>
                <a:lnTo>
                  <a:pt x="1704" y="2362"/>
                </a:lnTo>
                <a:lnTo>
                  <a:pt x="1673" y="2397"/>
                </a:lnTo>
                <a:lnTo>
                  <a:pt x="1641" y="2433"/>
                </a:lnTo>
                <a:lnTo>
                  <a:pt x="1607" y="2472"/>
                </a:lnTo>
                <a:lnTo>
                  <a:pt x="1571" y="2511"/>
                </a:lnTo>
                <a:lnTo>
                  <a:pt x="1565" y="2520"/>
                </a:lnTo>
                <a:lnTo>
                  <a:pt x="1559" y="2527"/>
                </a:lnTo>
                <a:lnTo>
                  <a:pt x="1548" y="2545"/>
                </a:lnTo>
                <a:lnTo>
                  <a:pt x="1544" y="2553"/>
                </a:lnTo>
                <a:lnTo>
                  <a:pt x="1539" y="2562"/>
                </a:lnTo>
                <a:lnTo>
                  <a:pt x="1530" y="2581"/>
                </a:lnTo>
                <a:lnTo>
                  <a:pt x="1528" y="2590"/>
                </a:lnTo>
                <a:lnTo>
                  <a:pt x="1524" y="2600"/>
                </a:lnTo>
                <a:lnTo>
                  <a:pt x="1522" y="2610"/>
                </a:lnTo>
                <a:lnTo>
                  <a:pt x="1520" y="2620"/>
                </a:lnTo>
                <a:lnTo>
                  <a:pt x="1516" y="2641"/>
                </a:lnTo>
                <a:lnTo>
                  <a:pt x="1515" y="2652"/>
                </a:lnTo>
                <a:lnTo>
                  <a:pt x="1514" y="2662"/>
                </a:lnTo>
                <a:lnTo>
                  <a:pt x="1514" y="2684"/>
                </a:lnTo>
                <a:lnTo>
                  <a:pt x="1514" y="2707"/>
                </a:lnTo>
                <a:lnTo>
                  <a:pt x="1514" y="2730"/>
                </a:lnTo>
                <a:lnTo>
                  <a:pt x="1516" y="2752"/>
                </a:lnTo>
                <a:lnTo>
                  <a:pt x="1520" y="2775"/>
                </a:lnTo>
                <a:lnTo>
                  <a:pt x="1523" y="2799"/>
                </a:lnTo>
                <a:lnTo>
                  <a:pt x="1527" y="2822"/>
                </a:lnTo>
                <a:lnTo>
                  <a:pt x="1533" y="2846"/>
                </a:lnTo>
                <a:lnTo>
                  <a:pt x="1538" y="2870"/>
                </a:lnTo>
                <a:lnTo>
                  <a:pt x="1545" y="2894"/>
                </a:lnTo>
                <a:lnTo>
                  <a:pt x="1558" y="2941"/>
                </a:lnTo>
                <a:lnTo>
                  <a:pt x="1572" y="2987"/>
                </a:lnTo>
                <a:lnTo>
                  <a:pt x="1588" y="3033"/>
                </a:lnTo>
                <a:lnTo>
                  <a:pt x="1617" y="3118"/>
                </a:lnTo>
                <a:lnTo>
                  <a:pt x="1630" y="3157"/>
                </a:lnTo>
                <a:lnTo>
                  <a:pt x="1641" y="3193"/>
                </a:lnTo>
                <a:close/>
                <a:moveTo>
                  <a:pt x="2080" y="3193"/>
                </a:moveTo>
                <a:lnTo>
                  <a:pt x="1755" y="3193"/>
                </a:lnTo>
                <a:lnTo>
                  <a:pt x="1749" y="3171"/>
                </a:lnTo>
                <a:lnTo>
                  <a:pt x="1743" y="3148"/>
                </a:lnTo>
                <a:lnTo>
                  <a:pt x="1730" y="3104"/>
                </a:lnTo>
                <a:lnTo>
                  <a:pt x="1702" y="3015"/>
                </a:lnTo>
                <a:lnTo>
                  <a:pt x="1688" y="2971"/>
                </a:lnTo>
                <a:lnTo>
                  <a:pt x="1676" y="2926"/>
                </a:lnTo>
                <a:lnTo>
                  <a:pt x="1670" y="2904"/>
                </a:lnTo>
                <a:lnTo>
                  <a:pt x="1665" y="2881"/>
                </a:lnTo>
                <a:lnTo>
                  <a:pt x="1660" y="2859"/>
                </a:lnTo>
                <a:lnTo>
                  <a:pt x="1656" y="2836"/>
                </a:lnTo>
                <a:lnTo>
                  <a:pt x="1653" y="2810"/>
                </a:lnTo>
                <a:lnTo>
                  <a:pt x="1649" y="2785"/>
                </a:lnTo>
                <a:lnTo>
                  <a:pt x="1648" y="2761"/>
                </a:lnTo>
                <a:lnTo>
                  <a:pt x="1647" y="2738"/>
                </a:lnTo>
                <a:lnTo>
                  <a:pt x="1647" y="2716"/>
                </a:lnTo>
                <a:lnTo>
                  <a:pt x="1648" y="2696"/>
                </a:lnTo>
                <a:lnTo>
                  <a:pt x="1650" y="2676"/>
                </a:lnTo>
                <a:lnTo>
                  <a:pt x="1654" y="2655"/>
                </a:lnTo>
                <a:lnTo>
                  <a:pt x="1656" y="2646"/>
                </a:lnTo>
                <a:lnTo>
                  <a:pt x="1660" y="2636"/>
                </a:lnTo>
                <a:lnTo>
                  <a:pt x="1667" y="2618"/>
                </a:lnTo>
                <a:lnTo>
                  <a:pt x="1671" y="2608"/>
                </a:lnTo>
                <a:lnTo>
                  <a:pt x="1676" y="2599"/>
                </a:lnTo>
                <a:lnTo>
                  <a:pt x="1686" y="2581"/>
                </a:lnTo>
                <a:lnTo>
                  <a:pt x="1698" y="2562"/>
                </a:lnTo>
                <a:lnTo>
                  <a:pt x="1713" y="2542"/>
                </a:lnTo>
                <a:lnTo>
                  <a:pt x="1728" y="2523"/>
                </a:lnTo>
                <a:lnTo>
                  <a:pt x="1748" y="2504"/>
                </a:lnTo>
                <a:lnTo>
                  <a:pt x="1762" y="2490"/>
                </a:lnTo>
                <a:lnTo>
                  <a:pt x="1778" y="2474"/>
                </a:lnTo>
                <a:lnTo>
                  <a:pt x="1812" y="2443"/>
                </a:lnTo>
                <a:lnTo>
                  <a:pt x="1850" y="2410"/>
                </a:lnTo>
                <a:lnTo>
                  <a:pt x="1892" y="2377"/>
                </a:lnTo>
                <a:lnTo>
                  <a:pt x="1935" y="2342"/>
                </a:lnTo>
                <a:lnTo>
                  <a:pt x="1979" y="2306"/>
                </a:lnTo>
                <a:lnTo>
                  <a:pt x="2070" y="2235"/>
                </a:lnTo>
                <a:lnTo>
                  <a:pt x="2159" y="2166"/>
                </a:lnTo>
                <a:lnTo>
                  <a:pt x="2200" y="2132"/>
                </a:lnTo>
                <a:lnTo>
                  <a:pt x="2238" y="2101"/>
                </a:lnTo>
                <a:lnTo>
                  <a:pt x="2273" y="2071"/>
                </a:lnTo>
                <a:lnTo>
                  <a:pt x="2303" y="2043"/>
                </a:lnTo>
                <a:lnTo>
                  <a:pt x="2330" y="2018"/>
                </a:lnTo>
                <a:lnTo>
                  <a:pt x="2339" y="2006"/>
                </a:lnTo>
                <a:lnTo>
                  <a:pt x="2349" y="1995"/>
                </a:lnTo>
                <a:lnTo>
                  <a:pt x="2355" y="1986"/>
                </a:lnTo>
                <a:lnTo>
                  <a:pt x="2362" y="1976"/>
                </a:lnTo>
                <a:lnTo>
                  <a:pt x="2367" y="1968"/>
                </a:lnTo>
                <a:lnTo>
                  <a:pt x="2372" y="1958"/>
                </a:lnTo>
                <a:lnTo>
                  <a:pt x="2376" y="1949"/>
                </a:lnTo>
                <a:lnTo>
                  <a:pt x="2380" y="1939"/>
                </a:lnTo>
                <a:lnTo>
                  <a:pt x="2382" y="1929"/>
                </a:lnTo>
                <a:lnTo>
                  <a:pt x="2385" y="1920"/>
                </a:lnTo>
                <a:lnTo>
                  <a:pt x="2387" y="1910"/>
                </a:lnTo>
                <a:lnTo>
                  <a:pt x="2390" y="1901"/>
                </a:lnTo>
                <a:lnTo>
                  <a:pt x="2392" y="1883"/>
                </a:lnTo>
                <a:lnTo>
                  <a:pt x="2392" y="1865"/>
                </a:lnTo>
                <a:lnTo>
                  <a:pt x="2392" y="1848"/>
                </a:lnTo>
                <a:lnTo>
                  <a:pt x="2391" y="1832"/>
                </a:lnTo>
                <a:lnTo>
                  <a:pt x="2390" y="1818"/>
                </a:lnTo>
                <a:lnTo>
                  <a:pt x="2387" y="1805"/>
                </a:lnTo>
                <a:lnTo>
                  <a:pt x="2385" y="1794"/>
                </a:lnTo>
                <a:lnTo>
                  <a:pt x="2381" y="1778"/>
                </a:lnTo>
                <a:lnTo>
                  <a:pt x="2379" y="1773"/>
                </a:lnTo>
                <a:lnTo>
                  <a:pt x="2454" y="1711"/>
                </a:lnTo>
                <a:lnTo>
                  <a:pt x="2529" y="1649"/>
                </a:lnTo>
                <a:lnTo>
                  <a:pt x="2546" y="1669"/>
                </a:lnTo>
                <a:lnTo>
                  <a:pt x="2553" y="1679"/>
                </a:lnTo>
                <a:lnTo>
                  <a:pt x="2561" y="1689"/>
                </a:lnTo>
                <a:lnTo>
                  <a:pt x="2574" y="1711"/>
                </a:lnTo>
                <a:lnTo>
                  <a:pt x="2582" y="1722"/>
                </a:lnTo>
                <a:lnTo>
                  <a:pt x="2588" y="1733"/>
                </a:lnTo>
                <a:lnTo>
                  <a:pt x="2600" y="1755"/>
                </a:lnTo>
                <a:lnTo>
                  <a:pt x="2609" y="1778"/>
                </a:lnTo>
                <a:lnTo>
                  <a:pt x="2619" y="1801"/>
                </a:lnTo>
                <a:lnTo>
                  <a:pt x="2626" y="1824"/>
                </a:lnTo>
                <a:lnTo>
                  <a:pt x="2633" y="1847"/>
                </a:lnTo>
                <a:lnTo>
                  <a:pt x="2638" y="1871"/>
                </a:lnTo>
                <a:lnTo>
                  <a:pt x="2643" y="1893"/>
                </a:lnTo>
                <a:lnTo>
                  <a:pt x="2645" y="1917"/>
                </a:lnTo>
                <a:lnTo>
                  <a:pt x="2648" y="1940"/>
                </a:lnTo>
                <a:lnTo>
                  <a:pt x="2649" y="1963"/>
                </a:lnTo>
                <a:lnTo>
                  <a:pt x="2649" y="1986"/>
                </a:lnTo>
                <a:lnTo>
                  <a:pt x="2649" y="2009"/>
                </a:lnTo>
                <a:lnTo>
                  <a:pt x="2646" y="2031"/>
                </a:lnTo>
                <a:lnTo>
                  <a:pt x="2644" y="2053"/>
                </a:lnTo>
                <a:lnTo>
                  <a:pt x="2640" y="2075"/>
                </a:lnTo>
                <a:lnTo>
                  <a:pt x="2636" y="2096"/>
                </a:lnTo>
                <a:lnTo>
                  <a:pt x="2631" y="2116"/>
                </a:lnTo>
                <a:lnTo>
                  <a:pt x="2625" y="2137"/>
                </a:lnTo>
                <a:lnTo>
                  <a:pt x="2618" y="2157"/>
                </a:lnTo>
                <a:lnTo>
                  <a:pt x="2609" y="2175"/>
                </a:lnTo>
                <a:lnTo>
                  <a:pt x="2601" y="2194"/>
                </a:lnTo>
                <a:lnTo>
                  <a:pt x="2592" y="2211"/>
                </a:lnTo>
                <a:lnTo>
                  <a:pt x="2583" y="2228"/>
                </a:lnTo>
                <a:lnTo>
                  <a:pt x="2572" y="2244"/>
                </a:lnTo>
                <a:lnTo>
                  <a:pt x="2561" y="2258"/>
                </a:lnTo>
                <a:lnTo>
                  <a:pt x="2549" y="2272"/>
                </a:lnTo>
                <a:lnTo>
                  <a:pt x="2537" y="2284"/>
                </a:lnTo>
                <a:lnTo>
                  <a:pt x="2530" y="2290"/>
                </a:lnTo>
                <a:lnTo>
                  <a:pt x="2524" y="2296"/>
                </a:lnTo>
                <a:lnTo>
                  <a:pt x="2429" y="2377"/>
                </a:lnTo>
                <a:lnTo>
                  <a:pt x="2309" y="2480"/>
                </a:lnTo>
                <a:lnTo>
                  <a:pt x="2277" y="2508"/>
                </a:lnTo>
                <a:lnTo>
                  <a:pt x="2244" y="2536"/>
                </a:lnTo>
                <a:lnTo>
                  <a:pt x="2181" y="2594"/>
                </a:lnTo>
                <a:lnTo>
                  <a:pt x="2150" y="2623"/>
                </a:lnTo>
                <a:lnTo>
                  <a:pt x="2120" y="2650"/>
                </a:lnTo>
                <a:lnTo>
                  <a:pt x="2090" y="2679"/>
                </a:lnTo>
                <a:lnTo>
                  <a:pt x="2062" y="2706"/>
                </a:lnTo>
                <a:lnTo>
                  <a:pt x="2037" y="2732"/>
                </a:lnTo>
                <a:lnTo>
                  <a:pt x="2026" y="2744"/>
                </a:lnTo>
                <a:lnTo>
                  <a:pt x="2018" y="2755"/>
                </a:lnTo>
                <a:lnTo>
                  <a:pt x="2009" y="2764"/>
                </a:lnTo>
                <a:lnTo>
                  <a:pt x="2003" y="2774"/>
                </a:lnTo>
                <a:lnTo>
                  <a:pt x="1998" y="2784"/>
                </a:lnTo>
                <a:lnTo>
                  <a:pt x="1995" y="2793"/>
                </a:lnTo>
                <a:lnTo>
                  <a:pt x="1994" y="2798"/>
                </a:lnTo>
                <a:lnTo>
                  <a:pt x="1994" y="2803"/>
                </a:lnTo>
                <a:lnTo>
                  <a:pt x="1992" y="2814"/>
                </a:lnTo>
                <a:lnTo>
                  <a:pt x="1992" y="2827"/>
                </a:lnTo>
                <a:lnTo>
                  <a:pt x="1994" y="2840"/>
                </a:lnTo>
                <a:lnTo>
                  <a:pt x="1995" y="2854"/>
                </a:lnTo>
                <a:lnTo>
                  <a:pt x="1998" y="2872"/>
                </a:lnTo>
                <a:lnTo>
                  <a:pt x="2007" y="2912"/>
                </a:lnTo>
                <a:lnTo>
                  <a:pt x="2025" y="2986"/>
                </a:lnTo>
                <a:lnTo>
                  <a:pt x="2044" y="3063"/>
                </a:lnTo>
                <a:lnTo>
                  <a:pt x="2063" y="3134"/>
                </a:lnTo>
                <a:lnTo>
                  <a:pt x="2080" y="3193"/>
                </a:lnTo>
                <a:close/>
                <a:moveTo>
                  <a:pt x="657" y="2306"/>
                </a:moveTo>
                <a:lnTo>
                  <a:pt x="641" y="2282"/>
                </a:lnTo>
                <a:lnTo>
                  <a:pt x="626" y="2259"/>
                </a:lnTo>
                <a:lnTo>
                  <a:pt x="612" y="2235"/>
                </a:lnTo>
                <a:lnTo>
                  <a:pt x="599" y="2211"/>
                </a:lnTo>
                <a:lnTo>
                  <a:pt x="587" y="2187"/>
                </a:lnTo>
                <a:lnTo>
                  <a:pt x="576" y="2163"/>
                </a:lnTo>
                <a:lnTo>
                  <a:pt x="567" y="2138"/>
                </a:lnTo>
                <a:lnTo>
                  <a:pt x="557" y="2114"/>
                </a:lnTo>
                <a:lnTo>
                  <a:pt x="549" y="2089"/>
                </a:lnTo>
                <a:lnTo>
                  <a:pt x="542" y="2064"/>
                </a:lnTo>
                <a:lnTo>
                  <a:pt x="536" y="2037"/>
                </a:lnTo>
                <a:lnTo>
                  <a:pt x="533" y="2024"/>
                </a:lnTo>
                <a:lnTo>
                  <a:pt x="531" y="2011"/>
                </a:lnTo>
                <a:lnTo>
                  <a:pt x="526" y="1983"/>
                </a:lnTo>
                <a:lnTo>
                  <a:pt x="521" y="1956"/>
                </a:lnTo>
                <a:lnTo>
                  <a:pt x="519" y="1926"/>
                </a:lnTo>
                <a:lnTo>
                  <a:pt x="516" y="1897"/>
                </a:lnTo>
                <a:lnTo>
                  <a:pt x="515" y="1880"/>
                </a:lnTo>
                <a:lnTo>
                  <a:pt x="515" y="1863"/>
                </a:lnTo>
                <a:lnTo>
                  <a:pt x="515" y="1847"/>
                </a:lnTo>
                <a:lnTo>
                  <a:pt x="515" y="1830"/>
                </a:lnTo>
                <a:lnTo>
                  <a:pt x="516" y="1813"/>
                </a:lnTo>
                <a:lnTo>
                  <a:pt x="518" y="1796"/>
                </a:lnTo>
                <a:lnTo>
                  <a:pt x="521" y="1764"/>
                </a:lnTo>
                <a:lnTo>
                  <a:pt x="526" y="1731"/>
                </a:lnTo>
                <a:lnTo>
                  <a:pt x="532" y="1699"/>
                </a:lnTo>
                <a:lnTo>
                  <a:pt x="539" y="1668"/>
                </a:lnTo>
                <a:lnTo>
                  <a:pt x="548" y="1637"/>
                </a:lnTo>
                <a:lnTo>
                  <a:pt x="557" y="1605"/>
                </a:lnTo>
                <a:lnTo>
                  <a:pt x="568" y="1574"/>
                </a:lnTo>
                <a:lnTo>
                  <a:pt x="580" y="1543"/>
                </a:lnTo>
                <a:lnTo>
                  <a:pt x="593" y="1513"/>
                </a:lnTo>
                <a:lnTo>
                  <a:pt x="608" y="1483"/>
                </a:lnTo>
                <a:lnTo>
                  <a:pt x="622" y="1453"/>
                </a:lnTo>
                <a:lnTo>
                  <a:pt x="638" y="1423"/>
                </a:lnTo>
                <a:lnTo>
                  <a:pt x="654" y="1394"/>
                </a:lnTo>
                <a:lnTo>
                  <a:pt x="671" y="1364"/>
                </a:lnTo>
                <a:lnTo>
                  <a:pt x="689" y="1335"/>
                </a:lnTo>
                <a:lnTo>
                  <a:pt x="707" y="1305"/>
                </a:lnTo>
                <a:lnTo>
                  <a:pt x="726" y="1277"/>
                </a:lnTo>
                <a:lnTo>
                  <a:pt x="766" y="1219"/>
                </a:lnTo>
                <a:lnTo>
                  <a:pt x="806" y="1163"/>
                </a:lnTo>
                <a:lnTo>
                  <a:pt x="848" y="1105"/>
                </a:lnTo>
                <a:lnTo>
                  <a:pt x="888" y="1049"/>
                </a:lnTo>
                <a:lnTo>
                  <a:pt x="930" y="991"/>
                </a:lnTo>
                <a:lnTo>
                  <a:pt x="971" y="935"/>
                </a:lnTo>
                <a:lnTo>
                  <a:pt x="1107" y="745"/>
                </a:lnTo>
                <a:lnTo>
                  <a:pt x="1168" y="658"/>
                </a:lnTo>
                <a:lnTo>
                  <a:pt x="1223" y="576"/>
                </a:lnTo>
                <a:lnTo>
                  <a:pt x="1248" y="538"/>
                </a:lnTo>
                <a:lnTo>
                  <a:pt x="1271" y="502"/>
                </a:lnTo>
                <a:lnTo>
                  <a:pt x="1292" y="468"/>
                </a:lnTo>
                <a:lnTo>
                  <a:pt x="1310" y="437"/>
                </a:lnTo>
                <a:lnTo>
                  <a:pt x="1325" y="408"/>
                </a:lnTo>
                <a:lnTo>
                  <a:pt x="1337" y="382"/>
                </a:lnTo>
                <a:lnTo>
                  <a:pt x="1342" y="370"/>
                </a:lnTo>
                <a:lnTo>
                  <a:pt x="1347" y="358"/>
                </a:lnTo>
                <a:lnTo>
                  <a:pt x="1350" y="347"/>
                </a:lnTo>
                <a:lnTo>
                  <a:pt x="1353" y="337"/>
                </a:lnTo>
                <a:lnTo>
                  <a:pt x="1355" y="323"/>
                </a:lnTo>
                <a:lnTo>
                  <a:pt x="1356" y="309"/>
                </a:lnTo>
                <a:lnTo>
                  <a:pt x="1356" y="294"/>
                </a:lnTo>
                <a:lnTo>
                  <a:pt x="1356" y="280"/>
                </a:lnTo>
                <a:lnTo>
                  <a:pt x="1355" y="265"/>
                </a:lnTo>
                <a:lnTo>
                  <a:pt x="1353" y="252"/>
                </a:lnTo>
                <a:lnTo>
                  <a:pt x="1350" y="238"/>
                </a:lnTo>
                <a:lnTo>
                  <a:pt x="1347" y="223"/>
                </a:lnTo>
                <a:lnTo>
                  <a:pt x="1344" y="210"/>
                </a:lnTo>
                <a:lnTo>
                  <a:pt x="1340" y="197"/>
                </a:lnTo>
                <a:lnTo>
                  <a:pt x="1331" y="172"/>
                </a:lnTo>
                <a:lnTo>
                  <a:pt x="1322" y="149"/>
                </a:lnTo>
                <a:lnTo>
                  <a:pt x="1313" y="129"/>
                </a:lnTo>
                <a:lnTo>
                  <a:pt x="1384" y="69"/>
                </a:lnTo>
                <a:lnTo>
                  <a:pt x="1436" y="25"/>
                </a:lnTo>
                <a:lnTo>
                  <a:pt x="1455" y="10"/>
                </a:lnTo>
                <a:lnTo>
                  <a:pt x="1467" y="0"/>
                </a:lnTo>
                <a:lnTo>
                  <a:pt x="1485" y="18"/>
                </a:lnTo>
                <a:lnTo>
                  <a:pt x="1502" y="36"/>
                </a:lnTo>
                <a:lnTo>
                  <a:pt x="1517" y="54"/>
                </a:lnTo>
                <a:lnTo>
                  <a:pt x="1533" y="73"/>
                </a:lnTo>
                <a:lnTo>
                  <a:pt x="1540" y="83"/>
                </a:lnTo>
                <a:lnTo>
                  <a:pt x="1546" y="93"/>
                </a:lnTo>
                <a:lnTo>
                  <a:pt x="1559" y="113"/>
                </a:lnTo>
                <a:lnTo>
                  <a:pt x="1571" y="133"/>
                </a:lnTo>
                <a:lnTo>
                  <a:pt x="1582" y="154"/>
                </a:lnTo>
                <a:lnTo>
                  <a:pt x="1592" y="174"/>
                </a:lnTo>
                <a:lnTo>
                  <a:pt x="1601" y="196"/>
                </a:lnTo>
                <a:lnTo>
                  <a:pt x="1608" y="217"/>
                </a:lnTo>
                <a:lnTo>
                  <a:pt x="1616" y="239"/>
                </a:lnTo>
                <a:lnTo>
                  <a:pt x="1622" y="262"/>
                </a:lnTo>
                <a:lnTo>
                  <a:pt x="1628" y="283"/>
                </a:lnTo>
                <a:lnTo>
                  <a:pt x="1631" y="306"/>
                </a:lnTo>
                <a:lnTo>
                  <a:pt x="1635" y="329"/>
                </a:lnTo>
                <a:lnTo>
                  <a:pt x="1637" y="351"/>
                </a:lnTo>
                <a:lnTo>
                  <a:pt x="1638" y="373"/>
                </a:lnTo>
                <a:lnTo>
                  <a:pt x="1640" y="396"/>
                </a:lnTo>
                <a:lnTo>
                  <a:pt x="1640" y="419"/>
                </a:lnTo>
                <a:lnTo>
                  <a:pt x="1638" y="442"/>
                </a:lnTo>
                <a:lnTo>
                  <a:pt x="1636" y="464"/>
                </a:lnTo>
                <a:lnTo>
                  <a:pt x="1634" y="486"/>
                </a:lnTo>
                <a:lnTo>
                  <a:pt x="1630" y="509"/>
                </a:lnTo>
                <a:lnTo>
                  <a:pt x="1626" y="530"/>
                </a:lnTo>
                <a:lnTo>
                  <a:pt x="1622" y="553"/>
                </a:lnTo>
                <a:lnTo>
                  <a:pt x="1616" y="575"/>
                </a:lnTo>
                <a:lnTo>
                  <a:pt x="1610" y="596"/>
                </a:lnTo>
                <a:lnTo>
                  <a:pt x="1602" y="617"/>
                </a:lnTo>
                <a:lnTo>
                  <a:pt x="1594" y="638"/>
                </a:lnTo>
                <a:lnTo>
                  <a:pt x="1586" y="659"/>
                </a:lnTo>
                <a:lnTo>
                  <a:pt x="1577" y="679"/>
                </a:lnTo>
                <a:lnTo>
                  <a:pt x="1566" y="702"/>
                </a:lnTo>
                <a:lnTo>
                  <a:pt x="1554" y="725"/>
                </a:lnTo>
                <a:lnTo>
                  <a:pt x="1541" y="748"/>
                </a:lnTo>
                <a:lnTo>
                  <a:pt x="1528" y="770"/>
                </a:lnTo>
                <a:lnTo>
                  <a:pt x="1515" y="793"/>
                </a:lnTo>
                <a:lnTo>
                  <a:pt x="1500" y="817"/>
                </a:lnTo>
                <a:lnTo>
                  <a:pt x="1469" y="865"/>
                </a:lnTo>
                <a:lnTo>
                  <a:pt x="1437" y="913"/>
                </a:lnTo>
                <a:lnTo>
                  <a:pt x="1402" y="962"/>
                </a:lnTo>
                <a:lnTo>
                  <a:pt x="1366" y="1012"/>
                </a:lnTo>
                <a:lnTo>
                  <a:pt x="1328" y="1061"/>
                </a:lnTo>
                <a:lnTo>
                  <a:pt x="1250" y="1163"/>
                </a:lnTo>
                <a:lnTo>
                  <a:pt x="1168" y="1265"/>
                </a:lnTo>
                <a:lnTo>
                  <a:pt x="1086" y="1369"/>
                </a:lnTo>
                <a:lnTo>
                  <a:pt x="1047" y="1422"/>
                </a:lnTo>
                <a:lnTo>
                  <a:pt x="1007" y="1475"/>
                </a:lnTo>
                <a:lnTo>
                  <a:pt x="968" y="1527"/>
                </a:lnTo>
                <a:lnTo>
                  <a:pt x="930" y="1580"/>
                </a:lnTo>
                <a:lnTo>
                  <a:pt x="893" y="1633"/>
                </a:lnTo>
                <a:lnTo>
                  <a:pt x="858" y="1686"/>
                </a:lnTo>
                <a:lnTo>
                  <a:pt x="826" y="1739"/>
                </a:lnTo>
                <a:lnTo>
                  <a:pt x="810" y="1765"/>
                </a:lnTo>
                <a:lnTo>
                  <a:pt x="795" y="1791"/>
                </a:lnTo>
                <a:lnTo>
                  <a:pt x="780" y="1818"/>
                </a:lnTo>
                <a:lnTo>
                  <a:pt x="766" y="1844"/>
                </a:lnTo>
                <a:lnTo>
                  <a:pt x="753" y="1871"/>
                </a:lnTo>
                <a:lnTo>
                  <a:pt x="741" y="1897"/>
                </a:lnTo>
                <a:lnTo>
                  <a:pt x="729" y="1923"/>
                </a:lnTo>
                <a:lnTo>
                  <a:pt x="718" y="1950"/>
                </a:lnTo>
                <a:lnTo>
                  <a:pt x="707" y="1975"/>
                </a:lnTo>
                <a:lnTo>
                  <a:pt x="698" y="2001"/>
                </a:lnTo>
                <a:lnTo>
                  <a:pt x="689" y="2028"/>
                </a:lnTo>
                <a:lnTo>
                  <a:pt x="681" y="2053"/>
                </a:lnTo>
                <a:lnTo>
                  <a:pt x="674" y="2079"/>
                </a:lnTo>
                <a:lnTo>
                  <a:pt x="668" y="2104"/>
                </a:lnTo>
                <a:lnTo>
                  <a:pt x="663" y="2130"/>
                </a:lnTo>
                <a:lnTo>
                  <a:pt x="659" y="2156"/>
                </a:lnTo>
                <a:lnTo>
                  <a:pt x="656" y="2181"/>
                </a:lnTo>
                <a:lnTo>
                  <a:pt x="653" y="2206"/>
                </a:lnTo>
                <a:lnTo>
                  <a:pt x="653" y="2232"/>
                </a:lnTo>
                <a:lnTo>
                  <a:pt x="653" y="2257"/>
                </a:lnTo>
                <a:lnTo>
                  <a:pt x="654" y="2282"/>
                </a:lnTo>
                <a:lnTo>
                  <a:pt x="657" y="2306"/>
                </a:lnTo>
                <a:close/>
                <a:moveTo>
                  <a:pt x="1857" y="7179"/>
                </a:moveTo>
                <a:lnTo>
                  <a:pt x="1308" y="7179"/>
                </a:lnTo>
                <a:lnTo>
                  <a:pt x="1308" y="6458"/>
                </a:lnTo>
                <a:lnTo>
                  <a:pt x="1308" y="5737"/>
                </a:lnTo>
                <a:lnTo>
                  <a:pt x="1308" y="5016"/>
                </a:lnTo>
                <a:lnTo>
                  <a:pt x="1308" y="4296"/>
                </a:lnTo>
                <a:lnTo>
                  <a:pt x="1316" y="4299"/>
                </a:lnTo>
                <a:lnTo>
                  <a:pt x="1354" y="4308"/>
                </a:lnTo>
                <a:lnTo>
                  <a:pt x="1390" y="4318"/>
                </a:lnTo>
                <a:lnTo>
                  <a:pt x="1425" y="4326"/>
                </a:lnTo>
                <a:lnTo>
                  <a:pt x="1458" y="4332"/>
                </a:lnTo>
                <a:lnTo>
                  <a:pt x="1491" y="4337"/>
                </a:lnTo>
                <a:lnTo>
                  <a:pt x="1506" y="4340"/>
                </a:lnTo>
                <a:lnTo>
                  <a:pt x="1522" y="4342"/>
                </a:lnTo>
                <a:lnTo>
                  <a:pt x="1552" y="4344"/>
                </a:lnTo>
                <a:lnTo>
                  <a:pt x="1582" y="4346"/>
                </a:lnTo>
                <a:lnTo>
                  <a:pt x="1613" y="4346"/>
                </a:lnTo>
                <a:lnTo>
                  <a:pt x="1643" y="4343"/>
                </a:lnTo>
                <a:lnTo>
                  <a:pt x="1674" y="4340"/>
                </a:lnTo>
                <a:lnTo>
                  <a:pt x="1707" y="4335"/>
                </a:lnTo>
                <a:lnTo>
                  <a:pt x="1722" y="4332"/>
                </a:lnTo>
                <a:lnTo>
                  <a:pt x="1739" y="4329"/>
                </a:lnTo>
                <a:lnTo>
                  <a:pt x="1774" y="4320"/>
                </a:lnTo>
                <a:lnTo>
                  <a:pt x="1811" y="4311"/>
                </a:lnTo>
                <a:lnTo>
                  <a:pt x="1850" y="4299"/>
                </a:lnTo>
                <a:lnTo>
                  <a:pt x="1857" y="4296"/>
                </a:lnTo>
                <a:lnTo>
                  <a:pt x="1857" y="5016"/>
                </a:lnTo>
                <a:lnTo>
                  <a:pt x="1857" y="5737"/>
                </a:lnTo>
                <a:lnTo>
                  <a:pt x="1857" y="6458"/>
                </a:lnTo>
                <a:lnTo>
                  <a:pt x="1857" y="7179"/>
                </a:lnTo>
                <a:close/>
                <a:moveTo>
                  <a:pt x="1582" y="4163"/>
                </a:moveTo>
                <a:lnTo>
                  <a:pt x="1548" y="4163"/>
                </a:lnTo>
                <a:lnTo>
                  <a:pt x="1515" y="4162"/>
                </a:lnTo>
                <a:lnTo>
                  <a:pt x="1482" y="4161"/>
                </a:lnTo>
                <a:lnTo>
                  <a:pt x="1449" y="4158"/>
                </a:lnTo>
                <a:lnTo>
                  <a:pt x="1416" y="4156"/>
                </a:lnTo>
                <a:lnTo>
                  <a:pt x="1384" y="4152"/>
                </a:lnTo>
                <a:lnTo>
                  <a:pt x="1352" y="4149"/>
                </a:lnTo>
                <a:lnTo>
                  <a:pt x="1320" y="4144"/>
                </a:lnTo>
                <a:lnTo>
                  <a:pt x="1288" y="4139"/>
                </a:lnTo>
                <a:lnTo>
                  <a:pt x="1257" y="4134"/>
                </a:lnTo>
                <a:lnTo>
                  <a:pt x="1226" y="4128"/>
                </a:lnTo>
                <a:lnTo>
                  <a:pt x="1194" y="4121"/>
                </a:lnTo>
                <a:lnTo>
                  <a:pt x="1163" y="4114"/>
                </a:lnTo>
                <a:lnTo>
                  <a:pt x="1133" y="4107"/>
                </a:lnTo>
                <a:lnTo>
                  <a:pt x="1103" y="4098"/>
                </a:lnTo>
                <a:lnTo>
                  <a:pt x="1073" y="4090"/>
                </a:lnTo>
                <a:lnTo>
                  <a:pt x="1043" y="4082"/>
                </a:lnTo>
                <a:lnTo>
                  <a:pt x="1014" y="4072"/>
                </a:lnTo>
                <a:lnTo>
                  <a:pt x="984" y="4062"/>
                </a:lnTo>
                <a:lnTo>
                  <a:pt x="956" y="4052"/>
                </a:lnTo>
                <a:lnTo>
                  <a:pt x="899" y="4030"/>
                </a:lnTo>
                <a:lnTo>
                  <a:pt x="870" y="4018"/>
                </a:lnTo>
                <a:lnTo>
                  <a:pt x="843" y="4006"/>
                </a:lnTo>
                <a:lnTo>
                  <a:pt x="815" y="3993"/>
                </a:lnTo>
                <a:lnTo>
                  <a:pt x="789" y="3981"/>
                </a:lnTo>
                <a:lnTo>
                  <a:pt x="735" y="3953"/>
                </a:lnTo>
                <a:lnTo>
                  <a:pt x="683" y="3926"/>
                </a:lnTo>
                <a:lnTo>
                  <a:pt x="657" y="3911"/>
                </a:lnTo>
                <a:lnTo>
                  <a:pt x="632" y="3896"/>
                </a:lnTo>
                <a:lnTo>
                  <a:pt x="582" y="3866"/>
                </a:lnTo>
                <a:lnTo>
                  <a:pt x="557" y="3849"/>
                </a:lnTo>
                <a:lnTo>
                  <a:pt x="533" y="3833"/>
                </a:lnTo>
                <a:lnTo>
                  <a:pt x="510" y="3816"/>
                </a:lnTo>
                <a:lnTo>
                  <a:pt x="486" y="3800"/>
                </a:lnTo>
                <a:lnTo>
                  <a:pt x="464" y="3783"/>
                </a:lnTo>
                <a:lnTo>
                  <a:pt x="441" y="3766"/>
                </a:lnTo>
                <a:lnTo>
                  <a:pt x="396" y="3730"/>
                </a:lnTo>
                <a:lnTo>
                  <a:pt x="353" y="3694"/>
                </a:lnTo>
                <a:lnTo>
                  <a:pt x="312" y="3657"/>
                </a:lnTo>
                <a:lnTo>
                  <a:pt x="292" y="3639"/>
                </a:lnTo>
                <a:lnTo>
                  <a:pt x="272" y="3620"/>
                </a:lnTo>
                <a:lnTo>
                  <a:pt x="252" y="3601"/>
                </a:lnTo>
                <a:lnTo>
                  <a:pt x="233" y="3581"/>
                </a:lnTo>
                <a:lnTo>
                  <a:pt x="196" y="3542"/>
                </a:lnTo>
                <a:lnTo>
                  <a:pt x="161" y="3503"/>
                </a:lnTo>
                <a:lnTo>
                  <a:pt x="143" y="3483"/>
                </a:lnTo>
                <a:lnTo>
                  <a:pt x="126" y="3463"/>
                </a:lnTo>
                <a:lnTo>
                  <a:pt x="94" y="3423"/>
                </a:lnTo>
                <a:lnTo>
                  <a:pt x="63" y="3382"/>
                </a:lnTo>
                <a:lnTo>
                  <a:pt x="34" y="3341"/>
                </a:lnTo>
                <a:lnTo>
                  <a:pt x="20" y="3321"/>
                </a:lnTo>
                <a:lnTo>
                  <a:pt x="6" y="3301"/>
                </a:lnTo>
                <a:lnTo>
                  <a:pt x="0" y="3291"/>
                </a:lnTo>
                <a:lnTo>
                  <a:pt x="791" y="3291"/>
                </a:lnTo>
                <a:lnTo>
                  <a:pt x="1582" y="3291"/>
                </a:lnTo>
                <a:lnTo>
                  <a:pt x="2373" y="3291"/>
                </a:lnTo>
                <a:lnTo>
                  <a:pt x="3164" y="3291"/>
                </a:lnTo>
                <a:lnTo>
                  <a:pt x="3158" y="3299"/>
                </a:lnTo>
                <a:lnTo>
                  <a:pt x="3125" y="3350"/>
                </a:lnTo>
                <a:lnTo>
                  <a:pt x="3092" y="3399"/>
                </a:lnTo>
                <a:lnTo>
                  <a:pt x="3074" y="3423"/>
                </a:lnTo>
                <a:lnTo>
                  <a:pt x="3056" y="3447"/>
                </a:lnTo>
                <a:lnTo>
                  <a:pt x="3020" y="3493"/>
                </a:lnTo>
                <a:lnTo>
                  <a:pt x="3000" y="3515"/>
                </a:lnTo>
                <a:lnTo>
                  <a:pt x="2981" y="3538"/>
                </a:lnTo>
                <a:lnTo>
                  <a:pt x="2943" y="3581"/>
                </a:lnTo>
                <a:lnTo>
                  <a:pt x="2922" y="3603"/>
                </a:lnTo>
                <a:lnTo>
                  <a:pt x="2902" y="3623"/>
                </a:lnTo>
                <a:lnTo>
                  <a:pt x="2882" y="3644"/>
                </a:lnTo>
                <a:lnTo>
                  <a:pt x="2861" y="3664"/>
                </a:lnTo>
                <a:lnTo>
                  <a:pt x="2818" y="3704"/>
                </a:lnTo>
                <a:lnTo>
                  <a:pt x="2796" y="3722"/>
                </a:lnTo>
                <a:lnTo>
                  <a:pt x="2774" y="3741"/>
                </a:lnTo>
                <a:lnTo>
                  <a:pt x="2752" y="3759"/>
                </a:lnTo>
                <a:lnTo>
                  <a:pt x="2729" y="3777"/>
                </a:lnTo>
                <a:lnTo>
                  <a:pt x="2684" y="3812"/>
                </a:lnTo>
                <a:lnTo>
                  <a:pt x="2660" y="3828"/>
                </a:lnTo>
                <a:lnTo>
                  <a:pt x="2637" y="3845"/>
                </a:lnTo>
                <a:lnTo>
                  <a:pt x="2588" y="3876"/>
                </a:lnTo>
                <a:lnTo>
                  <a:pt x="2564" y="3892"/>
                </a:lnTo>
                <a:lnTo>
                  <a:pt x="2540" y="3906"/>
                </a:lnTo>
                <a:lnTo>
                  <a:pt x="2514" y="3921"/>
                </a:lnTo>
                <a:lnTo>
                  <a:pt x="2489" y="3935"/>
                </a:lnTo>
                <a:lnTo>
                  <a:pt x="2464" y="3950"/>
                </a:lnTo>
                <a:lnTo>
                  <a:pt x="2439" y="3963"/>
                </a:lnTo>
                <a:lnTo>
                  <a:pt x="2386" y="3988"/>
                </a:lnTo>
                <a:lnTo>
                  <a:pt x="2361" y="4000"/>
                </a:lnTo>
                <a:lnTo>
                  <a:pt x="2333" y="4012"/>
                </a:lnTo>
                <a:lnTo>
                  <a:pt x="2280" y="4034"/>
                </a:lnTo>
                <a:lnTo>
                  <a:pt x="2253" y="4044"/>
                </a:lnTo>
                <a:lnTo>
                  <a:pt x="2226" y="4054"/>
                </a:lnTo>
                <a:lnTo>
                  <a:pt x="2199" y="4064"/>
                </a:lnTo>
                <a:lnTo>
                  <a:pt x="2171" y="4073"/>
                </a:lnTo>
                <a:lnTo>
                  <a:pt x="2115" y="4090"/>
                </a:lnTo>
                <a:lnTo>
                  <a:pt x="2087" y="4097"/>
                </a:lnTo>
                <a:lnTo>
                  <a:pt x="2058" y="4106"/>
                </a:lnTo>
                <a:lnTo>
                  <a:pt x="2030" y="4112"/>
                </a:lnTo>
                <a:lnTo>
                  <a:pt x="2001" y="4119"/>
                </a:lnTo>
                <a:lnTo>
                  <a:pt x="1943" y="4131"/>
                </a:lnTo>
                <a:lnTo>
                  <a:pt x="1884" y="4140"/>
                </a:lnTo>
                <a:lnTo>
                  <a:pt x="1824" y="4149"/>
                </a:lnTo>
                <a:lnTo>
                  <a:pt x="1766" y="4155"/>
                </a:lnTo>
                <a:lnTo>
                  <a:pt x="1704" y="4160"/>
                </a:lnTo>
                <a:lnTo>
                  <a:pt x="1674" y="4162"/>
                </a:lnTo>
                <a:lnTo>
                  <a:pt x="1643" y="4163"/>
                </a:lnTo>
                <a:lnTo>
                  <a:pt x="1582" y="4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672064" y="1051892"/>
            <a:ext cx="4464496" cy="10809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669088"/>
          </a:xfrm>
          <a:custGeom>
            <a:avLst/>
            <a:gdLst/>
            <a:ahLst/>
            <a:cxnLst/>
            <a:rect l="l" t="t" r="r" b="b"/>
            <a:pathLst>
              <a:path w="12192000" h="6669088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669088"/>
                </a:lnTo>
                <a:lnTo>
                  <a:pt x="0" y="66690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38093-ADEF-4186-B183-F189E8EE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669088"/>
          </a:xfrm>
          <a:custGeom>
            <a:avLst/>
            <a:gdLst/>
            <a:ahLst/>
            <a:cxnLst/>
            <a:rect l="l" t="t" r="r" b="b"/>
            <a:pathLst>
              <a:path w="12192000" h="6669088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669088"/>
                </a:lnTo>
                <a:lnTo>
                  <a:pt x="0" y="66690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349451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517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23" name="Group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24" name="Rectangle 23"/>
            <p:cNvSpPr/>
            <p:nvPr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832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Picture Ne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669088"/>
          </a:xfrm>
          <a:custGeom>
            <a:avLst/>
            <a:gdLst/>
            <a:ahLst/>
            <a:cxnLst/>
            <a:rect l="l" t="t" r="r" b="b"/>
            <a:pathLst>
              <a:path w="12192000" h="6669088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669088"/>
                </a:lnTo>
                <a:lnTo>
                  <a:pt x="0" y="66690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349451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0" y="6669360"/>
            <a:ext cx="12192000" cy="1886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1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1" name="Rectangle 10"/>
            <p:cNvSpPr/>
            <p:nvPr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2" name="Freeform 6"/>
            <p:cNvSpPr>
              <a:spLocks noChangeAspect="1" noEditPoints="1"/>
            </p:cNvSpPr>
            <p:nvPr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39194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8093-ADEF-4186-B183-F189E8EE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1" name="Freeform 6">
            <a:hlinkClick r:id="rId6" tooltip="Instagram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83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1" name="Freeform 6">
            <a:hlinkClick r:id="rId6" tooltip="Instagram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95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1" name="Freeform 6">
            <a:hlinkClick r:id="rId6" tooltip="Instagram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70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G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  <a:solidFill>
            <a:schemeClr val="tx2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1" name="Freeform 6">
            <a:hlinkClick r:id="rId6" tooltip="Instagram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00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888317" y="6192839"/>
            <a:ext cx="3860800" cy="331787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1DB47D5-9924-43CE-937C-3B6EEDF76F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Kuva 11" descr="JY150_logo_oranssi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52981"/>
            <a:ext cx="2016224" cy="2139911"/>
          </a:xfrm>
          <a:prstGeom prst="rect">
            <a:avLst/>
          </a:prstGeom>
        </p:spPr>
      </p:pic>
      <p:pic>
        <p:nvPicPr>
          <p:cNvPr id="13" name="Kuva 12" descr="Pystypalkki_oranssi.jpg"/>
          <p:cNvPicPr>
            <a:picLocks noChangeAspect="1"/>
          </p:cNvPicPr>
          <p:nvPr userDrawn="1"/>
        </p:nvPicPr>
        <p:blipFill rotWithShape="1">
          <a:blip r:embed="rId3" cstate="print"/>
          <a:srcRect r="92095"/>
          <a:stretch/>
        </p:blipFill>
        <p:spPr>
          <a:xfrm>
            <a:off x="0" y="0"/>
            <a:ext cx="963741" cy="6858000"/>
          </a:xfrm>
          <a:prstGeom prst="rect">
            <a:avLst/>
          </a:prstGeom>
        </p:spPr>
      </p:pic>
      <p:pic>
        <p:nvPicPr>
          <p:cNvPr id="14" name="Kuva 13" descr="jyu-logo cmyk_teksti-oikealla_kaksikielinen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96" y="5908535"/>
            <a:ext cx="2086544" cy="748852"/>
          </a:xfrm>
          <a:prstGeom prst="rect">
            <a:avLst/>
          </a:prstGeom>
        </p:spPr>
      </p:pic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658284" y="6192839"/>
            <a:ext cx="2844800" cy="331787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032001" y="2130426"/>
            <a:ext cx="10369151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68036" y="4149726"/>
            <a:ext cx="9697077" cy="10080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tx2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7" name="Group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8" name="Rectangle 17"/>
            <p:cNvSpPr/>
            <p:nvPr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497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773239"/>
            <a:ext cx="11229363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1773238"/>
            <a:ext cx="10657135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68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"/>
            <a:ext cx="7032104" cy="6858002"/>
          </a:xfrm>
          <a:custGeom>
            <a:avLst/>
            <a:gdLst/>
            <a:ahLst/>
            <a:cxnLst/>
            <a:rect l="l" t="t" r="r" b="b"/>
            <a:pathLst>
              <a:path w="7032104" h="6858002">
                <a:moveTo>
                  <a:pt x="5159896" y="0"/>
                </a:moveTo>
                <a:lnTo>
                  <a:pt x="7032104" y="0"/>
                </a:lnTo>
                <a:lnTo>
                  <a:pt x="5159896" y="6858001"/>
                </a:lnTo>
                <a:lnTo>
                  <a:pt x="5159896" y="6858002"/>
                </a:lnTo>
                <a:lnTo>
                  <a:pt x="0" y="6858002"/>
                </a:lnTo>
                <a:lnTo>
                  <a:pt x="0" y="2"/>
                </a:lnTo>
                <a:lnTo>
                  <a:pt x="5159896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grpSp>
        <p:nvGrpSpPr>
          <p:cNvPr id="19" name="Group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2" name="Freeform 8"/>
            <p:cNvSpPr>
              <a:spLocks noEditPoints="1"/>
            </p:cNvSpPr>
            <p:nvPr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13053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"/>
            <a:ext cx="7032104" cy="6858002"/>
          </a:xfrm>
          <a:custGeom>
            <a:avLst/>
            <a:gdLst/>
            <a:ahLst/>
            <a:cxnLst/>
            <a:rect l="l" t="t" r="r" b="b"/>
            <a:pathLst>
              <a:path w="7032104" h="6858002">
                <a:moveTo>
                  <a:pt x="5159896" y="0"/>
                </a:moveTo>
                <a:lnTo>
                  <a:pt x="7032104" y="0"/>
                </a:lnTo>
                <a:lnTo>
                  <a:pt x="5159896" y="6858001"/>
                </a:lnTo>
                <a:lnTo>
                  <a:pt x="5159896" y="6858002"/>
                </a:lnTo>
                <a:lnTo>
                  <a:pt x="0" y="6858002"/>
                </a:lnTo>
                <a:lnTo>
                  <a:pt x="0" y="2"/>
                </a:lnTo>
                <a:lnTo>
                  <a:pt x="5159896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5" name="Freeform 8"/>
            <p:cNvSpPr>
              <a:spLocks noEditPoints="1"/>
            </p:cNvSpPr>
            <p:nvPr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2800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icture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529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4E26E-2C1B-47B8-96CF-EBFB2387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10369103" cy="10805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D799-2C68-4BBD-80F0-4448AC6E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638" y="1773239"/>
            <a:ext cx="11233150" cy="43926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AB8C-3488-4A3F-940D-B8E97D014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4472" y="6381328"/>
            <a:ext cx="936104" cy="2164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900" b="0" i="0" cap="all" spc="50" baseline="0">
                <a:solidFill>
                  <a:schemeClr val="tx2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E9E1-C972-497D-AF9A-7A5F005A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81328"/>
            <a:ext cx="4248472" cy="2164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900" b="0" i="0" cap="all" spc="50" baseline="0">
                <a:solidFill>
                  <a:schemeClr val="tx2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12E0-B73B-476D-AC37-50C99E25F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6" y="6381551"/>
            <a:ext cx="431998" cy="2158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900" b="0" i="0" cap="all" spc="50" baseline="0">
                <a:solidFill>
                  <a:schemeClr val="tx2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FD273A-8285-4A9F-B12F-0FBCAE29B29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669360"/>
            <a:ext cx="12192000" cy="1886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5" name="Rectangle 14"/>
            <p:cNvSpPr/>
            <p:nvPr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Freeform 6"/>
            <p:cNvSpPr>
              <a:spLocks noChangeAspect="1" noEditPoints="1"/>
            </p:cNvSpPr>
            <p:nvPr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(c)" hidden="1"/>
          <p:cNvSpPr txBox="1"/>
          <p:nvPr/>
        </p:nvSpPr>
        <p:spPr>
          <a:xfrm>
            <a:off x="12031551" y="6877509"/>
            <a:ext cx="157094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i-FI" sz="200" dirty="0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  <a:latin typeface="+mn-lt"/>
              </a:rPr>
              <a:t> jyo</a:t>
            </a:r>
            <a:endParaRPr lang="en-GB" sz="2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(logo)" descr="Z:\GRW (grow)\logot\copyright_grow.png" hidden="1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" y="-50286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891" r:id="rId23"/>
    <p:sldLayoutId id="2147483892" r:id="rId24"/>
    <p:sldLayoutId id="2147483893" r:id="rId25"/>
    <p:sldLayoutId id="2147483894" r:id="rId26"/>
    <p:sldLayoutId id="2147483895" r:id="rId27"/>
    <p:sldLayoutId id="2147483896" r:id="rId28"/>
    <p:sldLayoutId id="2147483897" r:id="rId29"/>
    <p:sldLayoutId id="2147483898" r:id="rId30"/>
    <p:sldLayoutId id="2147483899" r:id="rId31"/>
    <p:sldLayoutId id="2147483900" r:id="rId32"/>
    <p:sldLayoutId id="2147483901" r:id="rId33"/>
    <p:sldLayoutId id="2147483902" r:id="rId34"/>
    <p:sldLayoutId id="2147483903" r:id="rId35"/>
    <p:sldLayoutId id="2147483904" r:id="rId36"/>
    <p:sldLayoutId id="2147483661" r:id="rId3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2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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1463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Lato" panose="020F0502020204030203" pitchFamily="34" charset="0"/>
        <a:buChar char="–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1938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1614488" indent="-271463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6pPr>
      <a:lvl7pPr marL="1884363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7pPr>
      <a:lvl8pPr marL="2154238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8pPr>
      <a:lvl9pPr marL="2417763" indent="-26352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0/03/20/opinion/sunday/coronavirus-outcomes.html" TargetMode="External"/><Relationship Id="rId2" Type="http://schemas.openxmlformats.org/officeDocument/2006/relationships/hyperlink" Target="https://www.weforum.org/agenda/2020/03/why-lockdowns-work-epidemics-coronavirus-covid19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uncertainty.org/" TargetMode="External"/><Relationship Id="rId2" Type="http://schemas.openxmlformats.org/officeDocument/2006/relationships/hyperlink" Target="https://link.springer.com/book/10.1007/978-3-030-05252-2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sciencedirect.com/science/article/pii/S1364815221001778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link.springer.com/book/10.1007/978-3-030-05252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289" y="1788459"/>
            <a:ext cx="6945138" cy="2135494"/>
          </a:xfrm>
        </p:spPr>
        <p:txBody>
          <a:bodyPr>
            <a:normAutofit fontScale="90000"/>
          </a:bodyPr>
          <a:lstStyle/>
          <a:p>
            <a:pPr>
              <a:spcBef>
                <a:spcPts val="2400"/>
              </a:spcBef>
            </a:pPr>
            <a:r>
              <a:rPr lang="fi-FI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TIES483 </a:t>
            </a:r>
            <a:r>
              <a:rPr lang="en-GB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Nonlinear Optimization</a:t>
            </a:r>
            <a:br>
              <a:rPr lang="en-GB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</a:br>
            <a:b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</a:rPr>
              <a:t>Decision-making under Uncertainty (part 2)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 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spring 2022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6925234" y="5069541"/>
            <a:ext cx="4280177" cy="727252"/>
          </a:xfrm>
        </p:spPr>
        <p:txBody>
          <a:bodyPr/>
          <a:lstStyle/>
          <a:p>
            <a:pPr marL="0" indent="0">
              <a:buNone/>
            </a:pPr>
            <a:r>
              <a:rPr lang="fi-FI" sz="240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Babooshka Shavazipour, </a:t>
            </a:r>
            <a:r>
              <a:rPr lang="fi-FI" sz="2400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PhD</a:t>
            </a:r>
            <a:endParaRPr lang="fi-FI" sz="2400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Babooshka.b.shavazipour</a:t>
            </a:r>
            <a:r>
              <a:rPr lang="fi-FI" sz="2400" dirty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@jyu.fi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175" name="Picture 4" descr="optgroup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9" y="5566576"/>
            <a:ext cx="1093898" cy="95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8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5108" y="1336091"/>
            <a:ext cx="11263333" cy="52327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Robust </a:t>
            </a:r>
            <a:r>
              <a:rPr lang="en-US" dirty="0" err="1">
                <a:solidFill>
                  <a:schemeClr val="accent1"/>
                </a:solidFill>
              </a:rPr>
              <a:t>optimisation</a:t>
            </a:r>
            <a:r>
              <a:rPr lang="en-US" dirty="0">
                <a:solidFill>
                  <a:schemeClr val="accent1"/>
                </a:solidFill>
              </a:rPr>
              <a:t> (RO)</a:t>
            </a:r>
            <a:r>
              <a:rPr lang="en-US" dirty="0"/>
              <a:t> is one of the more recent approaches to treat uncertainty in </a:t>
            </a:r>
            <a:r>
              <a:rPr lang="en-US" dirty="0" err="1"/>
              <a:t>optimisation</a:t>
            </a:r>
            <a:r>
              <a:rPr lang="en-US" dirty="0"/>
              <a:t> problems. </a:t>
            </a:r>
          </a:p>
          <a:p>
            <a:r>
              <a:rPr lang="en-US" b="1" dirty="0"/>
              <a:t>However,</a:t>
            </a:r>
            <a:r>
              <a:rPr lang="en-US" dirty="0"/>
              <a:t> its origin goes back to the use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worst-case</a:t>
            </a:r>
            <a:r>
              <a:rPr lang="en-US" dirty="0"/>
              <a:t> analysis to deal with uncertainty in the foundation of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modern decision theory </a:t>
            </a:r>
            <a:r>
              <a:rPr lang="en-US" dirty="0"/>
              <a:t>in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1950s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2060"/>
                </a:solidFill>
              </a:rPr>
              <a:t>RO</a:t>
            </a:r>
            <a:r>
              <a:rPr lang="en-US" dirty="0">
                <a:solidFill>
                  <a:srgbClr val="002060"/>
                </a:solidFill>
              </a:rPr>
              <a:t>, generally, help DMs in dealing with </a:t>
            </a:r>
            <a:r>
              <a:rPr lang="en-US" b="1" dirty="0">
                <a:solidFill>
                  <a:srgbClr val="002060"/>
                </a:solidFill>
              </a:rPr>
              <a:t>two</a:t>
            </a:r>
            <a:r>
              <a:rPr lang="en-US" dirty="0">
                <a:solidFill>
                  <a:srgbClr val="002060"/>
                </a:solidFill>
              </a:rPr>
              <a:t> diﬀerent types of uncertainty: 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US" b="1" dirty="0">
                <a:solidFill>
                  <a:srgbClr val="7030A0"/>
                </a:solidFill>
              </a:rPr>
              <a:t>The uncertainty of </a:t>
            </a:r>
            <a:r>
              <a:rPr lang="en-US" b="1" u="sng" dirty="0">
                <a:solidFill>
                  <a:srgbClr val="7030A0"/>
                </a:solidFill>
              </a:rPr>
              <a:t>feasibility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(i.e. the feasibility of a solution is aﬀected by uncertainty), or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US" b="1" dirty="0">
                <a:solidFill>
                  <a:srgbClr val="7030A0"/>
                </a:solidFill>
              </a:rPr>
              <a:t>The uncertainty of </a:t>
            </a:r>
            <a:r>
              <a:rPr lang="en-US" b="1" u="sng" dirty="0">
                <a:solidFill>
                  <a:srgbClr val="7030A0"/>
                </a:solidFill>
              </a:rPr>
              <a:t>optimality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(i.e. the optimality of a solution is aﬀected by uncertainty). 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0000FF"/>
                </a:solidFill>
              </a:rPr>
              <a:t>RO</a:t>
            </a:r>
            <a:r>
              <a:rPr lang="en-US" dirty="0"/>
              <a:t>, mainly based on the </a:t>
            </a:r>
            <a:r>
              <a:rPr lang="en-US" dirty="0">
                <a:solidFill>
                  <a:srgbClr val="0000FF"/>
                </a:solidFill>
              </a:rPr>
              <a:t>worst-case/min-max robustness</a:t>
            </a:r>
            <a:r>
              <a:rPr lang="en-US" dirty="0"/>
              <a:t>, the DM attempts to capture a solution that will be </a:t>
            </a:r>
            <a:r>
              <a:rPr lang="en-US" dirty="0">
                <a:solidFill>
                  <a:srgbClr val="0000FF"/>
                </a:solidFill>
              </a:rPr>
              <a:t>feasible</a:t>
            </a:r>
            <a:r>
              <a:rPr lang="en-US" dirty="0"/>
              <a:t> (robust feasible solution) or </a:t>
            </a:r>
            <a:r>
              <a:rPr lang="en-US" dirty="0">
                <a:solidFill>
                  <a:srgbClr val="0000FF"/>
                </a:solidFill>
              </a:rPr>
              <a:t>optimal</a:t>
            </a:r>
            <a:r>
              <a:rPr lang="en-US" dirty="0"/>
              <a:t> (robust optimal solution) </a:t>
            </a:r>
            <a:r>
              <a:rPr lang="en-US" dirty="0">
                <a:solidFill>
                  <a:srgbClr val="0000FF"/>
                </a:solidFill>
              </a:rPr>
              <a:t>for any realization of the uncertainty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 a given set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Generally</a:t>
            </a:r>
            <a:r>
              <a:rPr lang="en-US" dirty="0"/>
              <a:t>, this means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robust feasible/optimal solution is a solution which retains its feasibility/optimality even if some of the decision parameters are changed.</a:t>
            </a:r>
          </a:p>
          <a:p>
            <a:r>
              <a:rPr lang="en-US" dirty="0">
                <a:solidFill>
                  <a:schemeClr val="tx1"/>
                </a:solidFill>
              </a:rPr>
              <a:t>Various RO models have been developed, </a:t>
            </a:r>
            <a:r>
              <a:rPr lang="en-US" dirty="0">
                <a:solidFill>
                  <a:srgbClr val="FF0000"/>
                </a:solidFill>
              </a:rPr>
              <a:t>still</a:t>
            </a:r>
            <a:r>
              <a:rPr lang="en-US" dirty="0">
                <a:solidFill>
                  <a:schemeClr val="tx1"/>
                </a:solidFill>
              </a:rPr>
              <a:t>, the robust solutions usually are (too) </a:t>
            </a:r>
            <a:r>
              <a:rPr lang="en-US" dirty="0">
                <a:solidFill>
                  <a:srgbClr val="FF0000"/>
                </a:solidFill>
              </a:rPr>
              <a:t>conservative/risk-averse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Also, in many complex real-world problems, identification of the worst-case scenario is difficult and </a:t>
            </a:r>
            <a:r>
              <a:rPr lang="en-US" dirty="0">
                <a:solidFill>
                  <a:srgbClr val="C00000"/>
                </a:solidFill>
              </a:rPr>
              <a:t>even the worst-case feasible solutions might be failed by surprises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2891" y="289176"/>
            <a:ext cx="9601200" cy="7689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600" b="1" dirty="0" err="1">
                <a:solidFill>
                  <a:srgbClr val="0000FF"/>
                </a:solidFill>
              </a:rPr>
              <a:t>Robustness</a:t>
            </a:r>
            <a:r>
              <a:rPr lang="fi-FI" sz="3600" b="1" dirty="0">
                <a:solidFill>
                  <a:srgbClr val="0000FF"/>
                </a:solidFill>
              </a:rPr>
              <a:t> in (</a:t>
            </a:r>
            <a:r>
              <a:rPr lang="fi-FI" sz="3600" b="1" dirty="0" err="1">
                <a:solidFill>
                  <a:srgbClr val="0000FF"/>
                </a:solidFill>
              </a:rPr>
              <a:t>mathematical</a:t>
            </a:r>
            <a:r>
              <a:rPr lang="fi-FI" sz="3600" b="1" dirty="0">
                <a:solidFill>
                  <a:srgbClr val="0000FF"/>
                </a:solidFill>
              </a:rPr>
              <a:t>) </a:t>
            </a:r>
            <a:r>
              <a:rPr lang="fi-FI" sz="3600" b="1" dirty="0" err="1">
                <a:solidFill>
                  <a:srgbClr val="0000FF"/>
                </a:solidFill>
              </a:rPr>
              <a:t>optimization</a:t>
            </a:r>
            <a:r>
              <a:rPr lang="fi-FI" sz="3600" b="1" dirty="0">
                <a:solidFill>
                  <a:srgbClr val="0000FF"/>
                </a:solidFill>
              </a:rPr>
              <a:t> </a:t>
            </a:r>
            <a:r>
              <a:rPr lang="fi-FI" sz="3600" b="1" dirty="0" err="1">
                <a:solidFill>
                  <a:srgbClr val="0000FF"/>
                </a:solidFill>
              </a:rPr>
              <a:t>problems</a:t>
            </a:r>
            <a:endParaRPr lang="fi-FI" sz="3600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709" y="168640"/>
            <a:ext cx="9601200" cy="671945"/>
          </a:xfrm>
        </p:spPr>
        <p:txBody>
          <a:bodyPr>
            <a:normAutofit/>
          </a:bodyPr>
          <a:lstStyle/>
          <a:p>
            <a:r>
              <a:rPr lang="fi-FI" sz="3600" dirty="0" err="1">
                <a:solidFill>
                  <a:srgbClr val="0000FF"/>
                </a:solidFill>
              </a:rPr>
              <a:t>Multiobjective</a:t>
            </a:r>
            <a:r>
              <a:rPr lang="fi-FI" sz="3600" dirty="0">
                <a:solidFill>
                  <a:srgbClr val="0000FF"/>
                </a:solidFill>
              </a:rPr>
              <a:t> </a:t>
            </a:r>
            <a:r>
              <a:rPr lang="fi-FI" sz="3600" dirty="0" err="1">
                <a:solidFill>
                  <a:srgbClr val="0000FF"/>
                </a:solidFill>
              </a:rPr>
              <a:t>Robust</a:t>
            </a:r>
            <a:r>
              <a:rPr lang="fi-FI" sz="3600" dirty="0">
                <a:solidFill>
                  <a:srgbClr val="0000FF"/>
                </a:solidFill>
              </a:rPr>
              <a:t> </a:t>
            </a:r>
            <a:r>
              <a:rPr lang="fi-FI" sz="3600" dirty="0" err="1">
                <a:solidFill>
                  <a:srgbClr val="0000FF"/>
                </a:solidFill>
              </a:rPr>
              <a:t>Optimization</a:t>
            </a:r>
            <a:endParaRPr lang="fi-FI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709" y="958447"/>
            <a:ext cx="9601200" cy="4098798"/>
          </a:xfrm>
        </p:spPr>
        <p:txBody>
          <a:bodyPr>
            <a:normAutofit/>
          </a:bodyPr>
          <a:lstStyle/>
          <a:p>
            <a:r>
              <a:rPr lang="fi-FI" dirty="0"/>
              <a:t>MOO </a:t>
            </a:r>
            <a:r>
              <a:rPr lang="fi-FI" dirty="0">
                <a:sym typeface="Wingdings" panose="05000000000000000000" pitchFamily="2" charset="2"/>
              </a:rPr>
              <a:t> </a:t>
            </a:r>
            <a:r>
              <a:rPr lang="fi-FI" dirty="0" err="1">
                <a:sym typeface="Wingdings" panose="05000000000000000000" pitchFamily="2" charset="2"/>
              </a:rPr>
              <a:t>Pareto</a:t>
            </a:r>
            <a:r>
              <a:rPr lang="fi-FI" dirty="0">
                <a:sym typeface="Wingdings" panose="05000000000000000000" pitchFamily="2" charset="2"/>
              </a:rPr>
              <a:t>/</a:t>
            </a:r>
            <a:r>
              <a:rPr lang="fi-FI" dirty="0" err="1">
                <a:sym typeface="Wingdings" panose="05000000000000000000" pitchFamily="2" charset="2"/>
              </a:rPr>
              <a:t>effient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solution</a:t>
            </a:r>
            <a:endParaRPr lang="fi-FI" dirty="0">
              <a:sym typeface="Wingdings" panose="05000000000000000000" pitchFamily="2" charset="2"/>
            </a:endParaRPr>
          </a:p>
          <a:p>
            <a:r>
              <a:rPr lang="fi-FI" dirty="0" err="1">
                <a:sym typeface="Wingdings" panose="05000000000000000000" pitchFamily="2" charset="2"/>
              </a:rPr>
              <a:t>Robust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Optimization</a:t>
            </a:r>
            <a:r>
              <a:rPr lang="fi-FI" dirty="0">
                <a:sym typeface="Wingdings" panose="05000000000000000000" pitchFamily="2" charset="2"/>
              </a:rPr>
              <a:t> </a:t>
            </a:r>
            <a:r>
              <a:rPr lang="fi-FI" dirty="0"/>
              <a:t> </a:t>
            </a:r>
            <a:r>
              <a:rPr lang="fi-FI" dirty="0" err="1"/>
              <a:t>Robust</a:t>
            </a:r>
            <a:r>
              <a:rPr lang="fi-FI" dirty="0"/>
              <a:t>/</a:t>
            </a:r>
            <a:r>
              <a:rPr lang="fi-FI" dirty="0" err="1"/>
              <a:t>stable</a:t>
            </a:r>
            <a:r>
              <a:rPr lang="fi-FI" dirty="0"/>
              <a:t> </a:t>
            </a:r>
            <a:r>
              <a:rPr lang="fi-FI" dirty="0" err="1"/>
              <a:t>solutions</a:t>
            </a:r>
            <a:endParaRPr lang="fi-FI" dirty="0"/>
          </a:p>
          <a:p>
            <a:r>
              <a:rPr lang="fi-FI" dirty="0"/>
              <a:t>MORO </a:t>
            </a:r>
            <a:r>
              <a:rPr lang="fi-FI" dirty="0">
                <a:sym typeface="Wingdings" panose="05000000000000000000" pitchFamily="2" charset="2"/>
              </a:rPr>
              <a:t> </a:t>
            </a:r>
            <a:r>
              <a:rPr lang="fi-FI" dirty="0" err="1">
                <a:sym typeface="Wingdings" panose="05000000000000000000" pitchFamily="2" charset="2"/>
              </a:rPr>
              <a:t>Robust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effient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solutions</a:t>
            </a:r>
            <a:r>
              <a:rPr lang="fi-FI" dirty="0">
                <a:sym typeface="Wingdings" panose="05000000000000000000" pitchFamily="2" charset="2"/>
              </a:rPr>
              <a:t> </a:t>
            </a:r>
          </a:p>
          <a:p>
            <a:r>
              <a:rPr lang="fi-FI" dirty="0" err="1">
                <a:sym typeface="Wingdings" panose="05000000000000000000" pitchFamily="2" charset="2"/>
              </a:rPr>
              <a:t>There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are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different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definitions</a:t>
            </a:r>
            <a:r>
              <a:rPr lang="fi-FI" dirty="0">
                <a:sym typeface="Wingdings" panose="05000000000000000000" pitchFamily="2" charset="2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ﬂimsily robustness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(locally) highly robustness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point-based </a:t>
            </a:r>
            <a:r>
              <a:rPr lang="en-US" dirty="0" err="1"/>
              <a:t>minmax</a:t>
            </a:r>
            <a:r>
              <a:rPr lang="en-US" dirty="0"/>
              <a:t> robustness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hull-based </a:t>
            </a:r>
            <a:r>
              <a:rPr lang="en-US" dirty="0" err="1"/>
              <a:t>minmax</a:t>
            </a:r>
            <a:r>
              <a:rPr lang="en-US" dirty="0"/>
              <a:t> robustness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set-based </a:t>
            </a:r>
            <a:r>
              <a:rPr lang="en-US" dirty="0" err="1"/>
              <a:t>minmax</a:t>
            </a:r>
            <a:r>
              <a:rPr lang="en-US" dirty="0"/>
              <a:t> robustness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light robustness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3597" y="5334244"/>
            <a:ext cx="11175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- Ide, J. and </a:t>
            </a:r>
            <a:r>
              <a:rPr lang="en-US" sz="1200" dirty="0" err="1">
                <a:solidFill>
                  <a:srgbClr val="0000FF"/>
                </a:solidFill>
                <a:latin typeface="Arial" panose="020B0604020202020204" pitchFamily="34" charset="0"/>
              </a:rPr>
              <a:t>Schöbel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, A., 2016. Robustness for uncertain multi-objective optimization: a survey and analysis of different concepts. </a:t>
            </a:r>
            <a:r>
              <a:rPr lang="en-US" sz="1200" i="1" dirty="0">
                <a:solidFill>
                  <a:srgbClr val="0000FF"/>
                </a:solidFill>
                <a:latin typeface="Arial" panose="020B0604020202020204" pitchFamily="34" charset="0"/>
              </a:rPr>
              <a:t>OR spectrum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, </a:t>
            </a:r>
            <a:r>
              <a:rPr lang="en-US" sz="1200" i="1" dirty="0">
                <a:solidFill>
                  <a:srgbClr val="0000FF"/>
                </a:solidFill>
                <a:latin typeface="Arial" panose="020B0604020202020204" pitchFamily="34" charset="0"/>
              </a:rPr>
              <a:t>38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(1), pp.235-271.</a:t>
            </a:r>
            <a:endParaRPr lang="fi-FI" sz="12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3597" y="5644905"/>
            <a:ext cx="110189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- Botte, M. and </a:t>
            </a:r>
            <a:r>
              <a:rPr lang="en-US" sz="1200" dirty="0" err="1">
                <a:solidFill>
                  <a:srgbClr val="0000FF"/>
                </a:solidFill>
                <a:latin typeface="Arial" panose="020B0604020202020204" pitchFamily="34" charset="0"/>
              </a:rPr>
              <a:t>Schöbel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, A., 2019. Dominance for multi-objective robust optimization concepts. </a:t>
            </a:r>
            <a:r>
              <a:rPr lang="en-US" sz="1200" i="1" dirty="0">
                <a:solidFill>
                  <a:srgbClr val="0000FF"/>
                </a:solidFill>
                <a:latin typeface="Arial" panose="020B0604020202020204" pitchFamily="34" charset="0"/>
              </a:rPr>
              <a:t>European Journal of Operational Research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, </a:t>
            </a:r>
            <a:r>
              <a:rPr lang="en-US" sz="1200" i="1" dirty="0">
                <a:solidFill>
                  <a:srgbClr val="0000FF"/>
                </a:solidFill>
                <a:latin typeface="Arial" panose="020B0604020202020204" pitchFamily="34" charset="0"/>
              </a:rPr>
              <a:t>273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(2), pp.430-440.</a:t>
            </a:r>
            <a:endParaRPr lang="fi-FI" sz="12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598" y="5921904"/>
            <a:ext cx="11328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- Zhou-Kangas, Y. and Miettinen, K., 2019. Decision making in </a:t>
            </a:r>
            <a:r>
              <a:rPr lang="en-US" sz="1200" dirty="0" err="1">
                <a:solidFill>
                  <a:srgbClr val="0000FF"/>
                </a:solidFill>
                <a:latin typeface="Arial" panose="020B0604020202020204" pitchFamily="34" charset="0"/>
              </a:rPr>
              <a:t>multiobjective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 optimization problems under uncertainty: balancing between robustness and quality. </a:t>
            </a:r>
            <a:r>
              <a:rPr lang="en-US" sz="1200" i="1" dirty="0">
                <a:solidFill>
                  <a:srgbClr val="0000FF"/>
                </a:solidFill>
                <a:latin typeface="Arial" panose="020B0604020202020204" pitchFamily="34" charset="0"/>
              </a:rPr>
              <a:t>OR Spectrum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, </a:t>
            </a:r>
            <a:r>
              <a:rPr lang="en-US" sz="1200" i="1" dirty="0">
                <a:solidFill>
                  <a:srgbClr val="0000FF"/>
                </a:solidFill>
                <a:latin typeface="Arial" panose="020B0604020202020204" pitchFamily="34" charset="0"/>
              </a:rPr>
              <a:t>41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(2), pp.391-413.</a:t>
            </a:r>
            <a:endParaRPr lang="fi-FI" sz="12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3597" y="6383569"/>
            <a:ext cx="10940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- </a:t>
            </a:r>
            <a:r>
              <a:rPr lang="en-US" sz="1200" dirty="0" err="1">
                <a:solidFill>
                  <a:srgbClr val="0000FF"/>
                </a:solidFill>
                <a:latin typeface="Arial" panose="020B0604020202020204" pitchFamily="34" charset="0"/>
              </a:rPr>
              <a:t>Krüger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, C., </a:t>
            </a:r>
            <a:r>
              <a:rPr lang="en-US" sz="1200" dirty="0" err="1">
                <a:solidFill>
                  <a:srgbClr val="0000FF"/>
                </a:solidFill>
                <a:latin typeface="Arial" panose="020B0604020202020204" pitchFamily="34" charset="0"/>
              </a:rPr>
              <a:t>Schöbel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, A. and </a:t>
            </a:r>
            <a:r>
              <a:rPr lang="en-US" sz="1200" dirty="0" err="1">
                <a:solidFill>
                  <a:srgbClr val="0000FF"/>
                </a:solidFill>
                <a:latin typeface="Arial" panose="020B0604020202020204" pitchFamily="34" charset="0"/>
              </a:rPr>
              <a:t>Wiecek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, M.M., 2017. The Robustness Gap for Uncertain </a:t>
            </a:r>
            <a:r>
              <a:rPr lang="en-US" sz="1200" dirty="0" err="1">
                <a:solidFill>
                  <a:srgbClr val="0000FF"/>
                </a:solidFill>
                <a:latin typeface="Arial" panose="020B0604020202020204" pitchFamily="34" charset="0"/>
              </a:rPr>
              <a:t>Multiobjective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</a:rPr>
              <a:t> Optimization.</a:t>
            </a:r>
            <a:endParaRPr lang="fi-FI" sz="12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597" y="5024640"/>
            <a:ext cx="170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b="1" dirty="0" err="1">
                <a:solidFill>
                  <a:srgbClr val="0000FF"/>
                </a:solidFill>
              </a:rPr>
              <a:t>Some</a:t>
            </a:r>
            <a:r>
              <a:rPr lang="fi-FI" sz="1600" b="1" dirty="0">
                <a:solidFill>
                  <a:srgbClr val="0000FF"/>
                </a:solidFill>
              </a:rPr>
              <a:t> </a:t>
            </a:r>
            <a:r>
              <a:rPr lang="fi-FI" sz="1600" b="1" dirty="0" err="1">
                <a:solidFill>
                  <a:srgbClr val="0000FF"/>
                </a:solidFill>
              </a:rPr>
              <a:t>references</a:t>
            </a:r>
            <a:r>
              <a:rPr lang="fi-FI" sz="1600" b="1" dirty="0">
                <a:solidFill>
                  <a:srgbClr val="0000FF"/>
                </a:solidFill>
              </a:rPr>
              <a:t>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4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91491" y="427183"/>
            <a:ext cx="8414328" cy="967508"/>
          </a:xfrm>
        </p:spPr>
        <p:txBody>
          <a:bodyPr>
            <a:noAutofit/>
          </a:bodyPr>
          <a:lstStyle/>
          <a:p>
            <a:r>
              <a:rPr lang="fi-FI" sz="3600" b="1" dirty="0" err="1">
                <a:solidFill>
                  <a:srgbClr val="0000FF"/>
                </a:solidFill>
              </a:rPr>
              <a:t>Two-stage</a:t>
            </a:r>
            <a:r>
              <a:rPr lang="fi-FI" sz="3600" b="1" dirty="0">
                <a:solidFill>
                  <a:srgbClr val="0000FF"/>
                </a:solidFill>
              </a:rPr>
              <a:t> </a:t>
            </a:r>
            <a:r>
              <a:rPr lang="fi-FI" sz="3600" b="1" dirty="0" err="1">
                <a:solidFill>
                  <a:srgbClr val="0000FF"/>
                </a:solidFill>
              </a:rPr>
              <a:t>decision-making</a:t>
            </a:r>
            <a:r>
              <a:rPr lang="fi-FI" sz="3600" b="1" dirty="0">
                <a:solidFill>
                  <a:srgbClr val="0000FF"/>
                </a:solidFill>
              </a:rPr>
              <a:t> </a:t>
            </a:r>
            <a:r>
              <a:rPr lang="fi-FI" sz="3600" b="1" dirty="0" err="1">
                <a:solidFill>
                  <a:srgbClr val="0000FF"/>
                </a:solidFill>
              </a:rPr>
              <a:t>structure</a:t>
            </a:r>
            <a:r>
              <a:rPr lang="fi-FI" sz="3600" b="1" dirty="0">
                <a:solidFill>
                  <a:srgbClr val="0000FF"/>
                </a:solidFill>
              </a:rPr>
              <a:t> </a:t>
            </a:r>
            <a:br>
              <a:rPr lang="fi-FI" sz="3600" b="1" dirty="0">
                <a:solidFill>
                  <a:srgbClr val="0000FF"/>
                </a:solidFill>
              </a:rPr>
            </a:br>
            <a:r>
              <a:rPr lang="fi-FI" sz="3600" b="1" dirty="0">
                <a:solidFill>
                  <a:srgbClr val="0000FF"/>
                </a:solidFill>
              </a:rPr>
              <a:t>(A </a:t>
            </a:r>
            <a:r>
              <a:rPr lang="fi-FI" sz="3600" b="1" dirty="0" err="1">
                <a:solidFill>
                  <a:srgbClr val="0000FF"/>
                </a:solidFill>
              </a:rPr>
              <a:t>dynamic</a:t>
            </a:r>
            <a:r>
              <a:rPr lang="fi-FI" sz="3600" b="1" dirty="0">
                <a:solidFill>
                  <a:srgbClr val="0000FF"/>
                </a:solidFill>
              </a:rPr>
              <a:t> </a:t>
            </a:r>
            <a:r>
              <a:rPr lang="fi-FI" sz="3600" b="1" dirty="0" err="1">
                <a:solidFill>
                  <a:srgbClr val="0000FF"/>
                </a:solidFill>
              </a:rPr>
              <a:t>robust</a:t>
            </a:r>
            <a:r>
              <a:rPr lang="fi-FI" sz="3600" b="1" dirty="0">
                <a:solidFill>
                  <a:srgbClr val="0000FF"/>
                </a:solidFill>
              </a:rPr>
              <a:t> </a:t>
            </a:r>
            <a:r>
              <a:rPr lang="fi-FI" sz="3600" b="1" dirty="0" err="1">
                <a:solidFill>
                  <a:srgbClr val="0000FF"/>
                </a:solidFill>
              </a:rPr>
              <a:t>approach</a:t>
            </a:r>
            <a:r>
              <a:rPr lang="fi-FI" sz="36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28799"/>
            <a:ext cx="10275455" cy="483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➢ </a:t>
            </a:r>
            <a:r>
              <a:rPr lang="en-US" b="1" dirty="0">
                <a:solidFill>
                  <a:srgbClr val="C00000"/>
                </a:solidFill>
              </a:rPr>
              <a:t>Robust decision-making: </a:t>
            </a:r>
          </a:p>
          <a:p>
            <a:pPr lvl="1"/>
            <a:r>
              <a:rPr lang="en-US" dirty="0"/>
              <a:t>seeks good performance under each scenario (especially the worst case scenario) where performance is typically based on multiple criteria. → too risk-averse, often having solutions</a:t>
            </a:r>
          </a:p>
          <a:p>
            <a:pPr lvl="1"/>
            <a:r>
              <a:rPr lang="en-US" dirty="0"/>
              <a:t>Dominated by a bad scenario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➢ </a:t>
            </a:r>
            <a:r>
              <a:rPr lang="en-US" b="1" dirty="0">
                <a:solidFill>
                  <a:srgbClr val="C00000"/>
                </a:solidFill>
              </a:rPr>
              <a:t>Dynamic decision-making: </a:t>
            </a:r>
          </a:p>
          <a:p>
            <a:pPr lvl="1"/>
            <a:r>
              <a:rPr lang="en-US" dirty="0"/>
              <a:t>More realistic </a:t>
            </a:r>
            <a:r>
              <a:rPr lang="en-US" dirty="0">
                <a:solidFill>
                  <a:srgbClr val="0000FF"/>
                </a:solidFill>
              </a:rPr>
              <a:t>→</a:t>
            </a:r>
            <a:r>
              <a:rPr lang="en-US" dirty="0"/>
              <a:t> </a:t>
            </a:r>
            <a:r>
              <a:rPr lang="en-US" b="1" dirty="0"/>
              <a:t>Multi-stage programming </a:t>
            </a:r>
            <a:r>
              <a:rPr lang="en-US" dirty="0"/>
              <a:t>. .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➢ </a:t>
            </a:r>
            <a:r>
              <a:rPr lang="en-US" b="1" dirty="0" err="1">
                <a:solidFill>
                  <a:srgbClr val="C00000"/>
                </a:solidFill>
              </a:rPr>
              <a:t>Suggesteded</a:t>
            </a:r>
            <a:r>
              <a:rPr lang="en-US" b="1" dirty="0">
                <a:solidFill>
                  <a:srgbClr val="C00000"/>
                </a:solidFill>
              </a:rPr>
              <a:t> methodology: 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A dynamic-robust approach </a:t>
            </a:r>
            <a:r>
              <a:rPr lang="en-US" dirty="0"/>
              <a:t>→ </a:t>
            </a:r>
            <a:r>
              <a:rPr lang="en-US" dirty="0">
                <a:solidFill>
                  <a:srgbClr val="C00000"/>
                </a:solidFill>
              </a:rPr>
              <a:t>two-stage scenario-based structure </a:t>
            </a:r>
            <a:r>
              <a:rPr lang="en-US" dirty="0"/>
              <a:t>to dealing with deep uncertainty in MCDM/MOO problems.</a:t>
            </a:r>
            <a:endParaRPr lang="fi-FI" dirty="0"/>
          </a:p>
          <a:p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29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Scenario Planning VS. Statistical Expectation</a:t>
            </a:r>
            <a:endParaRPr lang="fi-FI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1809750"/>
            <a:ext cx="1072515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➢ Generally, to dealing with uncertainty about the future the </a:t>
            </a:r>
            <a:r>
              <a:rPr lang="en-US" dirty="0">
                <a:solidFill>
                  <a:srgbClr val="C00000"/>
                </a:solidFill>
              </a:rPr>
              <a:t>Here-and-Now decision </a:t>
            </a:r>
            <a:r>
              <a:rPr lang="en-US" dirty="0"/>
              <a:t>problems are faced and the decision must be taken before some parameters are known.</a:t>
            </a:r>
          </a:p>
          <a:p>
            <a:pPr marL="0" indent="0">
              <a:buNone/>
            </a:pPr>
            <a:r>
              <a:rPr lang="en-US" dirty="0"/>
              <a:t>➢ These uncertainties are almost impossible to reduce by gathering more information and are not statistical in nature.</a:t>
            </a:r>
          </a:p>
          <a:p>
            <a:pPr marL="0" indent="0">
              <a:buNone/>
            </a:pPr>
            <a:r>
              <a:rPr lang="en-US" dirty="0"/>
              <a:t>➢ It seems logical that </a:t>
            </a:r>
            <a:r>
              <a:rPr lang="en-US" dirty="0">
                <a:solidFill>
                  <a:srgbClr val="C00000"/>
                </a:solidFill>
              </a:rPr>
              <a:t>corrective action</a:t>
            </a:r>
            <a:r>
              <a:rPr lang="en-US" dirty="0"/>
              <a:t>, named </a:t>
            </a:r>
            <a:r>
              <a:rPr lang="en-US" dirty="0">
                <a:solidFill>
                  <a:srgbClr val="C00000"/>
                </a:solidFill>
              </a:rPr>
              <a:t>recourse</a:t>
            </a:r>
            <a:r>
              <a:rPr lang="en-US" dirty="0"/>
              <a:t>, had better be done </a:t>
            </a:r>
            <a:r>
              <a:rPr lang="en-US" dirty="0">
                <a:solidFill>
                  <a:srgbClr val="C00000"/>
                </a:solidFill>
              </a:rPr>
              <a:t>once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parameters are </a:t>
            </a:r>
            <a:r>
              <a:rPr lang="en-US" dirty="0">
                <a:solidFill>
                  <a:srgbClr val="C00000"/>
                </a:solidFill>
              </a:rPr>
              <a:t>known</a:t>
            </a:r>
            <a:r>
              <a:rPr lang="en-US" dirty="0"/>
              <a:t>. Meaning that some </a:t>
            </a:r>
            <a:r>
              <a:rPr lang="en-US" dirty="0">
                <a:solidFill>
                  <a:srgbClr val="C00000"/>
                </a:solidFill>
              </a:rPr>
              <a:t>penalties</a:t>
            </a:r>
            <a:r>
              <a:rPr lang="en-US" dirty="0"/>
              <a:t> must be paid for any shortfalls (deviation from the goals).</a:t>
            </a:r>
          </a:p>
          <a:p>
            <a:pPr marL="0" indent="0">
              <a:buNone/>
            </a:pPr>
            <a:r>
              <a:rPr lang="en-US" dirty="0"/>
              <a:t>➢ </a:t>
            </a:r>
            <a:r>
              <a:rPr lang="en-US" dirty="0">
                <a:solidFill>
                  <a:srgbClr val="C00000"/>
                </a:solidFill>
              </a:rPr>
              <a:t>Scenarios</a:t>
            </a:r>
            <a:r>
              <a:rPr lang="en-US" dirty="0"/>
              <a:t> provide us a framework to though and critical conversation about possible futures</a:t>
            </a:r>
          </a:p>
          <a:p>
            <a:pPr marL="0" indent="0">
              <a:buNone/>
            </a:pPr>
            <a:r>
              <a:rPr lang="en-US" dirty="0"/>
              <a:t>➢ </a:t>
            </a:r>
            <a:r>
              <a:rPr lang="en-US" b="1" dirty="0">
                <a:solidFill>
                  <a:srgbClr val="C00000"/>
                </a:solidFill>
              </a:rPr>
              <a:t>Scenario:</a:t>
            </a:r>
            <a:r>
              <a:rPr lang="en-US" dirty="0"/>
              <a:t> </a:t>
            </a:r>
            <a:r>
              <a:rPr lang="en-US" b="1" dirty="0"/>
              <a:t>Descriptions of plausible futures in which the outcomes of decisions will emerge</a:t>
            </a:r>
          </a:p>
          <a:p>
            <a:pPr marL="0" indent="0">
              <a:buNone/>
            </a:pPr>
            <a:r>
              <a:rPr lang="en-US" dirty="0"/>
              <a:t>➢ So we were looking for a scenario-based structure for multi-objective optimization under deep uncertainty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800" y="381000"/>
            <a:ext cx="9601200" cy="6000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Two-stage decision-making process with p scenarios</a:t>
            </a:r>
            <a:endParaRPr lang="fi-FI" sz="36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3" y="981075"/>
            <a:ext cx="5772727" cy="5175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2050" y="2454265"/>
            <a:ext cx="4762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b="1" dirty="0" err="1"/>
              <a:t>Stage</a:t>
            </a:r>
            <a:r>
              <a:rPr lang="fi-FI" sz="2400" b="1" dirty="0"/>
              <a:t> 0:</a:t>
            </a:r>
            <a:r>
              <a:rPr lang="fi-FI" sz="2400" dirty="0"/>
              <a:t> An </a:t>
            </a:r>
            <a:r>
              <a:rPr lang="fi-FI" sz="2400" b="1" i="1" dirty="0" err="1">
                <a:solidFill>
                  <a:srgbClr val="7030A0"/>
                </a:solidFill>
              </a:rPr>
              <a:t>initial</a:t>
            </a:r>
            <a:r>
              <a:rPr lang="fi-FI" sz="2400" b="1" i="1" dirty="0">
                <a:solidFill>
                  <a:srgbClr val="7030A0"/>
                </a:solidFill>
              </a:rPr>
              <a:t> </a:t>
            </a:r>
            <a:r>
              <a:rPr lang="fi-FI" sz="2400" b="1" i="1" dirty="0" err="1">
                <a:solidFill>
                  <a:srgbClr val="7030A0"/>
                </a:solidFill>
              </a:rPr>
              <a:t>decision</a:t>
            </a:r>
            <a:r>
              <a:rPr lang="fi-FI" sz="2400" b="1" i="1" dirty="0">
                <a:solidFill>
                  <a:srgbClr val="7030A0"/>
                </a:solidFill>
              </a:rPr>
              <a:t> </a:t>
            </a:r>
            <a:r>
              <a:rPr lang="fi-FI" sz="2400" dirty="0"/>
              <a:t>is made </a:t>
            </a:r>
            <a:r>
              <a:rPr lang="fi-FI" sz="2400" dirty="0" err="1"/>
              <a:t>before</a:t>
            </a:r>
            <a:r>
              <a:rPr lang="fi-FI" sz="2400" dirty="0"/>
              <a:t> </a:t>
            </a:r>
            <a:r>
              <a:rPr lang="fi-FI" sz="2400" dirty="0" err="1"/>
              <a:t>any</a:t>
            </a:r>
            <a:r>
              <a:rPr lang="fi-FI" sz="2400" dirty="0"/>
              <a:t> </a:t>
            </a:r>
            <a:r>
              <a:rPr lang="fi-FI" sz="2400" dirty="0" err="1"/>
              <a:t>scenario</a:t>
            </a:r>
            <a:r>
              <a:rPr lang="fi-FI" sz="2400" dirty="0"/>
              <a:t> </a:t>
            </a:r>
            <a:r>
              <a:rPr lang="fi-FI" sz="2400" dirty="0" err="1"/>
              <a:t>revelation</a:t>
            </a:r>
            <a:r>
              <a:rPr lang="fi-FI" sz="2400" dirty="0"/>
              <a:t> (</a:t>
            </a:r>
            <a:r>
              <a:rPr lang="fi-FI" sz="2400" dirty="0" err="1"/>
              <a:t>Scenario</a:t>
            </a:r>
            <a:r>
              <a:rPr lang="fi-FI" sz="2400" dirty="0"/>
              <a:t> </a:t>
            </a:r>
            <a:r>
              <a:rPr lang="fi-FI" sz="2400" dirty="0" err="1"/>
              <a:t>free</a:t>
            </a:r>
            <a:r>
              <a:rPr lang="fi-FI" sz="2400" dirty="0"/>
              <a:t> </a:t>
            </a:r>
            <a:r>
              <a:rPr lang="fi-FI" sz="2400" dirty="0" err="1"/>
              <a:t>decision</a:t>
            </a:r>
            <a:r>
              <a:rPr lang="fi-FI" sz="2400" dirty="0"/>
              <a:t>).</a:t>
            </a:r>
          </a:p>
          <a:p>
            <a:endParaRPr lang="fi-FI" sz="2400" dirty="0"/>
          </a:p>
          <a:p>
            <a:endParaRPr lang="fi-FI" sz="2400" dirty="0"/>
          </a:p>
          <a:p>
            <a:r>
              <a:rPr lang="fi-FI" sz="2400" b="1" dirty="0" err="1"/>
              <a:t>Stage</a:t>
            </a:r>
            <a:r>
              <a:rPr lang="fi-FI" sz="2400" b="1" dirty="0"/>
              <a:t> 1:</a:t>
            </a:r>
            <a:r>
              <a:rPr lang="fi-FI" sz="2400" dirty="0"/>
              <a:t> A </a:t>
            </a:r>
            <a:r>
              <a:rPr lang="fi-FI" sz="2400" b="1" i="1" dirty="0" err="1">
                <a:solidFill>
                  <a:srgbClr val="7030A0"/>
                </a:solidFill>
              </a:rPr>
              <a:t>Contingent</a:t>
            </a:r>
            <a:r>
              <a:rPr lang="fi-FI" sz="2400" b="1" i="1" dirty="0">
                <a:solidFill>
                  <a:srgbClr val="7030A0"/>
                </a:solidFill>
              </a:rPr>
              <a:t>/</a:t>
            </a:r>
            <a:r>
              <a:rPr lang="fi-FI" sz="2400" b="1" i="1" dirty="0" err="1">
                <a:solidFill>
                  <a:srgbClr val="7030A0"/>
                </a:solidFill>
              </a:rPr>
              <a:t>recourse</a:t>
            </a:r>
            <a:r>
              <a:rPr lang="fi-FI" sz="2400" dirty="0"/>
              <a:t> </a:t>
            </a:r>
            <a:r>
              <a:rPr lang="fi-FI" sz="2400" dirty="0" err="1"/>
              <a:t>decision</a:t>
            </a:r>
            <a:r>
              <a:rPr lang="fi-FI" sz="2400" dirty="0"/>
              <a:t> to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taken</a:t>
            </a:r>
            <a:r>
              <a:rPr lang="fi-FI" sz="2400" dirty="0"/>
              <a:t> 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scenario</a:t>
            </a:r>
            <a:r>
              <a:rPr lang="fi-FI" sz="2400" dirty="0"/>
              <a:t> k is </a:t>
            </a:r>
            <a:r>
              <a:rPr lang="fi-FI" sz="2400" dirty="0" err="1"/>
              <a:t>revealed</a:t>
            </a:r>
            <a:r>
              <a:rPr lang="fi-FI" sz="2400" dirty="0"/>
              <a:t> (</a:t>
            </a:r>
            <a:r>
              <a:rPr lang="fi-FI" sz="2400" dirty="0" err="1"/>
              <a:t>Scenario</a:t>
            </a:r>
            <a:r>
              <a:rPr lang="fi-FI" sz="2400" dirty="0"/>
              <a:t> </a:t>
            </a:r>
            <a:r>
              <a:rPr lang="fi-FI" sz="2400" dirty="0" err="1"/>
              <a:t>dependent</a:t>
            </a:r>
            <a:r>
              <a:rPr lang="fi-FI" sz="2400" dirty="0"/>
              <a:t> </a:t>
            </a:r>
            <a:r>
              <a:rPr lang="fi-FI" sz="2400" dirty="0" err="1"/>
              <a:t>decision</a:t>
            </a:r>
            <a:r>
              <a:rPr lang="fi-FI" sz="2400" dirty="0"/>
              <a:t>).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383" y="6392672"/>
            <a:ext cx="10271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</a:rPr>
              <a:t>Shavazipour, B. and Stewart, T.J., 2021. Multi-objective </a:t>
            </a:r>
            <a:r>
              <a:rPr lang="en-US" sz="1000" dirty="0" err="1">
                <a:solidFill>
                  <a:srgbClr val="0000FF"/>
                </a:solidFill>
                <a:latin typeface="Arial" panose="020B0604020202020204" pitchFamily="34" charset="0"/>
              </a:rPr>
              <a:t>optimisation</a:t>
            </a:r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</a:rPr>
              <a:t> under deep uncertainty. </a:t>
            </a:r>
            <a:r>
              <a:rPr lang="en-US" sz="1000" i="1" dirty="0">
                <a:solidFill>
                  <a:srgbClr val="0000FF"/>
                </a:solidFill>
                <a:latin typeface="Arial" panose="020B0604020202020204" pitchFamily="34" charset="0"/>
              </a:rPr>
              <a:t>Operational Research</a:t>
            </a:r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</a:rPr>
              <a:t>, 21, 2459–2487. https://doi.org/10.1007/s12351-019-00512-1.</a:t>
            </a:r>
            <a:endParaRPr lang="fi-FI" sz="1000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0"/>
            <a:ext cx="6553200" cy="6881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896" y="234434"/>
            <a:ext cx="48989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dirty="0" err="1">
                <a:solidFill>
                  <a:srgbClr val="0000FF"/>
                </a:solidFill>
              </a:rPr>
              <a:t>The</a:t>
            </a:r>
            <a:r>
              <a:rPr lang="fi-FI" sz="3200" dirty="0">
                <a:solidFill>
                  <a:srgbClr val="0000FF"/>
                </a:solidFill>
              </a:rPr>
              <a:t> </a:t>
            </a:r>
            <a:r>
              <a:rPr lang="fi-FI" sz="3200" dirty="0" err="1">
                <a:solidFill>
                  <a:srgbClr val="0000FF"/>
                </a:solidFill>
              </a:rPr>
              <a:t>schematic</a:t>
            </a:r>
            <a:r>
              <a:rPr lang="fi-FI" sz="3200" dirty="0">
                <a:solidFill>
                  <a:srgbClr val="0000FF"/>
                </a:solidFill>
              </a:rPr>
              <a:t> of </a:t>
            </a:r>
            <a:r>
              <a:rPr lang="fi-FI" sz="3200" dirty="0" err="1">
                <a:solidFill>
                  <a:srgbClr val="0000FF"/>
                </a:solidFill>
              </a:rPr>
              <a:t>two-stage</a:t>
            </a:r>
            <a:endParaRPr lang="fi-FI" sz="3200" dirty="0">
              <a:solidFill>
                <a:srgbClr val="0000FF"/>
              </a:solidFill>
            </a:endParaRPr>
          </a:p>
          <a:p>
            <a:r>
              <a:rPr lang="fi-FI" sz="3200" dirty="0">
                <a:solidFill>
                  <a:srgbClr val="0000FF"/>
                </a:solidFill>
              </a:rPr>
              <a:t> </a:t>
            </a:r>
            <a:r>
              <a:rPr lang="fi-FI" sz="3200" dirty="0" err="1">
                <a:solidFill>
                  <a:srgbClr val="0000FF"/>
                </a:solidFill>
              </a:rPr>
              <a:t>decision-making</a:t>
            </a:r>
            <a:r>
              <a:rPr lang="fi-FI" sz="3200" dirty="0">
                <a:solidFill>
                  <a:srgbClr val="0000FF"/>
                </a:solidFill>
              </a:rPr>
              <a:t> </a:t>
            </a:r>
            <a:r>
              <a:rPr lang="fi-FI" sz="3200" dirty="0" err="1">
                <a:solidFill>
                  <a:srgbClr val="0000FF"/>
                </a:solidFill>
              </a:rPr>
              <a:t>process</a:t>
            </a:r>
            <a:endParaRPr lang="fi-FI" sz="3200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7346" y="1855596"/>
            <a:ext cx="49414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Models are not used to produce forecasts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the </a:t>
            </a:r>
            <a:r>
              <a:rPr lang="en-US" sz="2000" dirty="0">
                <a:solidFill>
                  <a:srgbClr val="C00000"/>
                </a:solidFill>
              </a:rPr>
              <a:t>reasonable initial decision </a:t>
            </a:r>
            <a:r>
              <a:rPr lang="en-US" sz="2000" dirty="0"/>
              <a:t>(which is compensable, whatever happens in the future) </a:t>
            </a:r>
            <a:r>
              <a:rPr lang="en-US" sz="2000" b="1" dirty="0">
                <a:solidFill>
                  <a:srgbClr val="0000FF"/>
                </a:solidFill>
              </a:rPr>
              <a:t>+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suitable contingent scenario-dependent decision(s)</a:t>
            </a:r>
            <a:r>
              <a:rPr lang="en-US" sz="2000" dirty="0"/>
              <a:t> for every single plausible scenario, implemented after scenario revelation.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Suitable to be used in </a:t>
            </a:r>
            <a:r>
              <a:rPr lang="en-US" sz="2000" b="1" i="1" dirty="0">
                <a:solidFill>
                  <a:srgbClr val="C00000"/>
                </a:solidFill>
              </a:rPr>
              <a:t>prescriptive analytics</a:t>
            </a:r>
            <a:endParaRPr lang="fi-FI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5375" y="386199"/>
            <a:ext cx="1037272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➢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ahead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postpone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fi-FI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adaptation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realisation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➢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plausible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➢ A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philosophy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dynamic-robust</a:t>
            </a:r>
            <a:r>
              <a:rPr lang="fi-FI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) is a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subgroups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fi-FI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(s)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followed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recourse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  <a:p>
            <a:pPr algn="just">
              <a:lnSpc>
                <a:spcPct val="150000"/>
              </a:lnSpc>
            </a:pPr>
            <a:endParaRPr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➢ </a:t>
            </a:r>
            <a:r>
              <a:rPr lang="fi-FI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, it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fi-FI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beneﬁcial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foresight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, to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us to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aggregations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(s) and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recourse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255584"/>
            <a:ext cx="9601200" cy="695325"/>
          </a:xfrm>
        </p:spPr>
        <p:txBody>
          <a:bodyPr>
            <a:normAutofit/>
          </a:bodyPr>
          <a:lstStyle/>
          <a:p>
            <a:r>
              <a:rPr lang="fi-FI" sz="3600" dirty="0">
                <a:solidFill>
                  <a:srgbClr val="0000FF"/>
                </a:solidFill>
              </a:rPr>
              <a:t>Mathematical </a:t>
            </a:r>
            <a:r>
              <a:rPr lang="fi-FI" sz="3600" dirty="0" err="1">
                <a:solidFill>
                  <a:srgbClr val="0000FF"/>
                </a:solidFill>
              </a:rPr>
              <a:t>Formulation</a:t>
            </a:r>
            <a:endParaRPr lang="fi-FI" sz="36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8" y="950909"/>
            <a:ext cx="8604954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48" y="2865434"/>
            <a:ext cx="8604954" cy="4024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15375" y="6315075"/>
            <a:ext cx="14097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1943100" y="6587789"/>
            <a:ext cx="3524250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A5C189-BA29-4B58-A02F-4CEBDD0FBDA0}"/>
              </a:ext>
            </a:extLst>
          </p:cNvPr>
          <p:cNvSpPr/>
          <p:nvPr/>
        </p:nvSpPr>
        <p:spPr>
          <a:xfrm>
            <a:off x="2096521" y="6656886"/>
            <a:ext cx="7637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</a:rPr>
              <a:t>Shavazipour, B. and Stewart, T.J., 2021. Multi-objective </a:t>
            </a:r>
            <a:r>
              <a:rPr lang="en-US" sz="1000" dirty="0" err="1">
                <a:solidFill>
                  <a:srgbClr val="0000FF"/>
                </a:solidFill>
                <a:latin typeface="Arial" panose="020B0604020202020204" pitchFamily="34" charset="0"/>
              </a:rPr>
              <a:t>optimisation</a:t>
            </a:r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</a:rPr>
              <a:t> under deep uncertainty. </a:t>
            </a:r>
            <a:r>
              <a:rPr lang="en-US" sz="1000" i="1" dirty="0">
                <a:solidFill>
                  <a:srgbClr val="0000FF"/>
                </a:solidFill>
                <a:latin typeface="Arial" panose="020B0604020202020204" pitchFamily="34" charset="0"/>
              </a:rPr>
              <a:t>Operational Research</a:t>
            </a:r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</a:rPr>
              <a:t>, 21, 2459–2487.</a:t>
            </a:r>
            <a:endParaRPr lang="fi-FI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9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56491"/>
            <a:ext cx="9601200" cy="5905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Some advantages of the two-stage framework</a:t>
            </a:r>
            <a:endParaRPr lang="fi-FI" sz="36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9275"/>
            <a:ext cx="960120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➢ Make a reasonable decision at the ﬁrst stage(under uncertainty), followed by a subsequent decision stage after scenario realization.</a:t>
            </a:r>
          </a:p>
          <a:p>
            <a:pPr marL="0" indent="0">
              <a:buNone/>
            </a:pPr>
            <a:r>
              <a:rPr lang="en-US" dirty="0"/>
              <a:t>➢ Ability to treat the higher degrees of uncertainty specially when there is not enough information about the probability space and distributions.</a:t>
            </a:r>
          </a:p>
          <a:p>
            <a:pPr marL="0" indent="0">
              <a:buNone/>
            </a:pPr>
            <a:r>
              <a:rPr lang="en-US" dirty="0"/>
              <a:t>➢ An opportunity for DM to make a plan for subsequent decisions while the consequences of the initial decision after the realization of each and every plausible scenario are considered.</a:t>
            </a:r>
          </a:p>
          <a:p>
            <a:pPr marL="0" indent="0">
              <a:buNone/>
            </a:pPr>
            <a:r>
              <a:rPr lang="en-US" dirty="0"/>
              <a:t>➢ Provides feasible solutions in the conditions that previous models failed (empty intersection between the scenarios).</a:t>
            </a:r>
          </a:p>
          <a:p>
            <a:pPr marL="0" indent="0">
              <a:buNone/>
            </a:pPr>
            <a:r>
              <a:rPr lang="en-US" dirty="0"/>
              <a:t>➢ Provide a </a:t>
            </a:r>
            <a:r>
              <a:rPr lang="en-US" dirty="0">
                <a:solidFill>
                  <a:srgbClr val="C00000"/>
                </a:solidFill>
              </a:rPr>
              <a:t>less risk-averse solution </a:t>
            </a:r>
            <a:r>
              <a:rPr lang="en-US" dirty="0"/>
              <a:t>and in the meantime provides the same, or even better, robustness compares to typical robust approaches(Dynamic-Robust).</a:t>
            </a:r>
          </a:p>
          <a:p>
            <a:pPr marL="0" indent="0">
              <a:buNone/>
            </a:pPr>
            <a:r>
              <a:rPr lang="en-US" dirty="0"/>
              <a:t>➢ Can be extended to multi-stages (&gt;2)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3" y="233217"/>
            <a:ext cx="9601200" cy="1475509"/>
          </a:xfrm>
        </p:spPr>
        <p:txBody>
          <a:bodyPr>
            <a:normAutofit fontScale="90000"/>
          </a:bodyPr>
          <a:lstStyle/>
          <a:p>
            <a:r>
              <a:rPr lang="fi-FI" sz="4000" b="1" dirty="0" err="1">
                <a:solidFill>
                  <a:srgbClr val="0000FF"/>
                </a:solidFill>
              </a:rPr>
              <a:t>Example</a:t>
            </a:r>
            <a:r>
              <a:rPr lang="fi-FI" sz="4000" b="1" dirty="0">
                <a:solidFill>
                  <a:srgbClr val="0000FF"/>
                </a:solidFill>
              </a:rPr>
              <a:t>. </a:t>
            </a:r>
            <a:br>
              <a:rPr lang="fi-FI" sz="4000" b="1" dirty="0">
                <a:solidFill>
                  <a:srgbClr val="0000FF"/>
                </a:solidFill>
              </a:rPr>
            </a:br>
            <a:r>
              <a:rPr lang="en-US" sz="3600" b="1" dirty="0">
                <a:solidFill>
                  <a:srgbClr val="0000FF"/>
                </a:solidFill>
              </a:rPr>
              <a:t>SBMOO for quarantine during the pandemics: The case study of COVID-19</a:t>
            </a:r>
            <a:br>
              <a:rPr lang="en-US" dirty="0"/>
            </a:br>
            <a:br>
              <a:rPr lang="fi-FI" sz="3600" b="1" dirty="0">
                <a:solidFill>
                  <a:srgbClr val="0000FF"/>
                </a:solidFill>
              </a:rPr>
            </a:br>
            <a:endParaRPr lang="fi-FI" sz="36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473" y="1999673"/>
            <a:ext cx="10728036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crisis should be a wake-up call to address long-term vulnerabilities (deep uncertainty).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Objective functions: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Min Economic crises </a:t>
            </a:r>
            <a:r>
              <a:rPr lang="en-US" dirty="0"/>
              <a:t>(unemployment salary, bankruptcy (e.g. 2500 £ per person in  UK)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Min Social crises </a:t>
            </a:r>
            <a:r>
              <a:rPr lang="en-US" dirty="0"/>
              <a:t>(unemployment, individual stress)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Min the length of quarantine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Min The number of deaths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Min the number of infected </a:t>
            </a:r>
          </a:p>
          <a:p>
            <a:r>
              <a:rPr lang="en-US" b="1" dirty="0">
                <a:solidFill>
                  <a:srgbClr val="C00000"/>
                </a:solidFill>
              </a:rPr>
              <a:t>Scenarios: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The best-case e.g. the virus mutates and actually dies out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The weather may help </a:t>
            </a:r>
            <a:r>
              <a:rPr lang="en-US" dirty="0"/>
              <a:t>(warmness in summer may decrease the speed of spread).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Enjoy a summer break before a second wave in the fall.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Effective antiviral medicine is found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b="1" dirty="0"/>
              <a:t>The worst-case scenario, almost all people are infected and a lot of them are died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118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879" y="404664"/>
            <a:ext cx="8437889" cy="431849"/>
          </a:xfrm>
        </p:spPr>
        <p:txBody>
          <a:bodyPr>
            <a:noAutofit/>
          </a:bodyPr>
          <a:lstStyle/>
          <a:p>
            <a:r>
              <a:rPr lang="en-US" dirty="0"/>
              <a:t>Dealing with uncertainty in practice</a:t>
            </a:r>
            <a:br>
              <a:rPr lang="fi-FI" dirty="0"/>
            </a:br>
            <a:endParaRPr lang="fi-FI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BF9BB-8A7E-4323-9260-5703C9FA8628}"/>
              </a:ext>
            </a:extLst>
          </p:cNvPr>
          <p:cNvSpPr/>
          <p:nvPr/>
        </p:nvSpPr>
        <p:spPr>
          <a:xfrm>
            <a:off x="983432" y="3212976"/>
            <a:ext cx="9721080" cy="129614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754" y="1359033"/>
            <a:ext cx="9852991" cy="4950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➢ </a:t>
            </a:r>
            <a:r>
              <a:rPr lang="en-US" dirty="0">
                <a:solidFill>
                  <a:schemeClr val="accent1"/>
                </a:solidFill>
              </a:rPr>
              <a:t>In practice</a:t>
            </a:r>
            <a:r>
              <a:rPr lang="en-US" dirty="0"/>
              <a:t>, for complex problems (e.g., strategic planning) uncertainties are </a:t>
            </a:r>
            <a:r>
              <a:rPr lang="en-US" b="1" i="1" dirty="0">
                <a:solidFill>
                  <a:schemeClr val="accent1"/>
                </a:solidFill>
              </a:rPr>
              <a:t>incompletely</a:t>
            </a:r>
            <a:r>
              <a:rPr lang="en-US" dirty="0"/>
              <a:t> understood and potential outcomes </a:t>
            </a:r>
            <a:r>
              <a:rPr lang="en-US" b="1" i="1" dirty="0">
                <a:solidFill>
                  <a:schemeClr val="accent1"/>
                </a:solidFill>
              </a:rPr>
              <a:t>not enumerable  </a:t>
            </a:r>
          </a:p>
          <a:p>
            <a:pPr marL="0" indent="0">
              <a:buNone/>
            </a:pPr>
            <a:endParaRPr lang="en-US" b="1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➢ Probabilities and derived concepts (Expectation, Variance) are </a:t>
            </a:r>
            <a:r>
              <a:rPr lang="en-US" b="1" i="1" dirty="0">
                <a:solidFill>
                  <a:schemeClr val="accent1"/>
                </a:solidFill>
              </a:rPr>
              <a:t>not properly deﬁned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3300"/>
                </a:solidFill>
              </a:rPr>
              <a:t>The point.</a:t>
            </a:r>
          </a:p>
          <a:p>
            <a:pPr marL="0" indent="0">
              <a:buNone/>
            </a:pPr>
            <a:r>
              <a:rPr lang="en-US" dirty="0"/>
              <a:t>In some real problems, </a:t>
            </a:r>
            <a:r>
              <a:rPr lang="en-US" b="1" i="1" dirty="0">
                <a:solidFill>
                  <a:srgbClr val="C00000"/>
                </a:solidFill>
              </a:rPr>
              <a:t>probability and statistics are not suﬃcient to represent our entire knowledge </a:t>
            </a:r>
            <a:r>
              <a:rPr lang="en-US" dirty="0"/>
              <a:t>and, therefore, some </a:t>
            </a:r>
            <a:r>
              <a:rPr lang="en-US" b="1" i="1" dirty="0">
                <a:solidFill>
                  <a:srgbClr val="C00000"/>
                </a:solidFill>
              </a:rPr>
              <a:t>supplementary tools </a:t>
            </a:r>
            <a:r>
              <a:rPr lang="en-US" dirty="0"/>
              <a:t>should be used in addition to probabilistic methods.</a:t>
            </a:r>
            <a:endParaRPr lang="fi-FI" dirty="0"/>
          </a:p>
          <a:p>
            <a:endParaRPr lang="en-US" dirty="0"/>
          </a:p>
          <a:p>
            <a:r>
              <a:rPr lang="en-US" dirty="0"/>
              <a:t>Under such circumstances, a decision </a:t>
            </a:r>
          </a:p>
          <a:p>
            <a:pPr lvl="1"/>
            <a:r>
              <a:rPr lang="en-US" dirty="0"/>
              <a:t>Needs to relatively </a:t>
            </a:r>
            <a:r>
              <a:rPr lang="en-US" dirty="0">
                <a:solidFill>
                  <a:srgbClr val="C00000"/>
                </a:solidFill>
              </a:rPr>
              <a:t>seize our objective(s)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To be</a:t>
            </a:r>
            <a:r>
              <a:rPr lang="en-US" b="1" dirty="0">
                <a:solidFill>
                  <a:srgbClr val="C00000"/>
                </a:solidFill>
              </a:rPr>
              <a:t> robust</a:t>
            </a:r>
            <a:r>
              <a:rPr lang="en-US" dirty="0"/>
              <a:t> (i.e., perform satisfactorily under a broad variety of futures)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  <p:pic>
        <p:nvPicPr>
          <p:cNvPr id="48" name="Picture 2" descr="Recognizing Tunnel Vision">
            <a:extLst>
              <a:ext uri="{FF2B5EF4-FFF2-40B4-BE49-F238E27FC236}">
                <a16:creationId xmlns:a16="http://schemas.microsoft.com/office/drawing/2014/main" id="{B7826B8E-C4A8-4BC5-AA10-B0F5AB5D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704" y="4357223"/>
            <a:ext cx="2437888" cy="228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7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8473" y="34405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fi-FI" sz="4000" b="1" dirty="0" err="1">
                <a:solidFill>
                  <a:srgbClr val="0000FF"/>
                </a:solidFill>
              </a:rPr>
              <a:t>Example</a:t>
            </a:r>
            <a:r>
              <a:rPr lang="fi-FI" sz="4000" b="1" dirty="0">
                <a:solidFill>
                  <a:srgbClr val="0000FF"/>
                </a:solidFill>
              </a:rPr>
              <a:t> (</a:t>
            </a:r>
            <a:r>
              <a:rPr lang="fi-FI" sz="4000" b="1" dirty="0" err="1">
                <a:solidFill>
                  <a:srgbClr val="0000FF"/>
                </a:solidFill>
              </a:rPr>
              <a:t>cont</a:t>
            </a:r>
            <a:r>
              <a:rPr lang="fi-FI" sz="4000" b="1" dirty="0">
                <a:solidFill>
                  <a:srgbClr val="0000FF"/>
                </a:solidFill>
              </a:rPr>
              <a:t>.).</a:t>
            </a:r>
            <a:br>
              <a:rPr lang="fi-FI" sz="4000" b="1" dirty="0">
                <a:solidFill>
                  <a:srgbClr val="0000FF"/>
                </a:solidFill>
              </a:rPr>
            </a:br>
            <a:r>
              <a:rPr lang="en-US" sz="3600" b="1" dirty="0">
                <a:solidFill>
                  <a:srgbClr val="0000FF"/>
                </a:solidFill>
              </a:rPr>
              <a:t>SBMOO for quarantine during the pandemics: The case study of COVID-19</a:t>
            </a:r>
            <a:br>
              <a:rPr lang="en-US" dirty="0"/>
            </a:br>
            <a:br>
              <a:rPr lang="fi-FI" sz="3600" b="1" dirty="0">
                <a:solidFill>
                  <a:srgbClr val="0000FF"/>
                </a:solidFill>
              </a:rPr>
            </a:br>
            <a:br>
              <a:rPr lang="fi-FI" sz="3600" b="1" dirty="0">
                <a:solidFill>
                  <a:srgbClr val="0000FF"/>
                </a:solidFill>
              </a:rPr>
            </a:br>
            <a:endParaRPr lang="fi-FI" sz="36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709" y="1687354"/>
            <a:ext cx="1169360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C00000"/>
                </a:solidFill>
              </a:rPr>
              <a:t>Decision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01A"/>
                </a:solidFill>
              </a:rPr>
              <a:t>Initial </a:t>
            </a:r>
            <a:r>
              <a:rPr lang="en-US" sz="2000" dirty="0">
                <a:solidFill>
                  <a:srgbClr val="0E101A"/>
                </a:solidFill>
              </a:rPr>
              <a:t>(e.g., (not) lockdown a city; quarantine the returnees; monitor persons with positive corona test)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01A"/>
                </a:solidFill>
              </a:rPr>
              <a:t>Recourse </a:t>
            </a:r>
            <a:r>
              <a:rPr lang="en-US" sz="2000" dirty="0">
                <a:solidFill>
                  <a:srgbClr val="0E101A"/>
                </a:solidFill>
              </a:rPr>
              <a:t>(e.g., when (close) open the entries)</a:t>
            </a:r>
          </a:p>
          <a:p>
            <a:pPr lvl="1"/>
            <a:endParaRPr lang="en-US" sz="2000" dirty="0">
              <a:solidFill>
                <a:srgbClr val="0E101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C00000"/>
                </a:solidFill>
              </a:rPr>
              <a:t>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E101A"/>
                </a:solidFill>
              </a:rPr>
              <a:t>Surge critical care bed capacity</a:t>
            </a:r>
            <a:endParaRPr lang="en-US" dirty="0">
              <a:solidFill>
                <a:srgbClr val="0E101A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101A"/>
                </a:solidFill>
              </a:rPr>
              <a:t>Limitations in lockdown</a:t>
            </a:r>
          </a:p>
          <a:p>
            <a:pPr lvl="1"/>
            <a:endParaRPr lang="en-US" dirty="0">
              <a:solidFill>
                <a:srgbClr val="0E101A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Sources:</a:t>
            </a:r>
          </a:p>
          <a:p>
            <a:r>
              <a:rPr lang="en-US" sz="1600" dirty="0">
                <a:hlinkClick r:id="rId2"/>
              </a:rPr>
              <a:t>https://www.weforum.org/agenda/2020/03/why-lockdowns-work-epidemics-coronavirus-covid19/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https://www.nytimes.com/2020/03/20/opinion/sunday/coronavirus-outcomes.html</a:t>
            </a:r>
            <a:endParaRPr lang="en-US" sz="1600" dirty="0"/>
          </a:p>
          <a:p>
            <a:r>
              <a:rPr lang="en-US" sz="1600" dirty="0"/>
              <a:t>Dr Tara C. Smith, an epidemiologist at Kent State University, said: “I’m not pessimistic. I think this can work.” She thinks it will take eight weeks of social distancing to have a chance to slow the virus, and success will depend on people changing behaviors and on hospitals not being overrun. </a:t>
            </a:r>
          </a:p>
          <a:p>
            <a:r>
              <a:rPr lang="en-US" sz="1600" dirty="0"/>
              <a:t>In the worst-case scenario, will social services collapse in some areas? Will order fray? Gun sales are increasing because some people expect chaos and crime.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E1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58F2-C0C2-484F-8D2C-AB6FA2FF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3456385" cy="432470"/>
          </a:xfrm>
        </p:spPr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B428-9339-42E7-937D-95388CC0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773239"/>
            <a:ext cx="10369103" cy="4392612"/>
          </a:xfrm>
        </p:spPr>
        <p:txBody>
          <a:bodyPr/>
          <a:lstStyle/>
          <a:p>
            <a:r>
              <a:rPr lang="en-US" dirty="0"/>
              <a:t>Uncertainty is always present in decision making </a:t>
            </a:r>
          </a:p>
          <a:p>
            <a:r>
              <a:rPr lang="en-US" dirty="0"/>
              <a:t>In reality, we are surrounded by higher degrees of uncertainty</a:t>
            </a:r>
          </a:p>
          <a:p>
            <a:r>
              <a:rPr lang="en-US" dirty="0"/>
              <a:t>Ignoring uncertainty is a </a:t>
            </a:r>
            <a:r>
              <a:rPr lang="en-US" dirty="0">
                <a:solidFill>
                  <a:schemeClr val="accent1"/>
                </a:solidFill>
              </a:rPr>
              <a:t>terrible</a:t>
            </a:r>
            <a:r>
              <a:rPr lang="en-US" dirty="0"/>
              <a:t> idea </a:t>
            </a:r>
          </a:p>
          <a:p>
            <a:r>
              <a:rPr lang="en-US" dirty="0"/>
              <a:t>We cannot predict the future, but we can be prepared for Black Swans </a:t>
            </a:r>
          </a:p>
          <a:p>
            <a:r>
              <a:rPr lang="en-US" dirty="0"/>
              <a:t>Dynamic robust and adaptive decisions are good ways of dealing with deep uncertainty </a:t>
            </a:r>
          </a:p>
          <a:p>
            <a:pPr lvl="1"/>
            <a:r>
              <a:rPr lang="en-US" dirty="0"/>
              <a:t>Get implementation under way </a:t>
            </a:r>
          </a:p>
          <a:p>
            <a:pPr lvl="1"/>
            <a:r>
              <a:rPr lang="en-US" dirty="0"/>
              <a:t>Allow adaptations of decision over time as new information arrived, new solutions are developed, values change, and other external events take place </a:t>
            </a:r>
          </a:p>
          <a:p>
            <a:pPr lvl="1"/>
            <a:r>
              <a:rPr lang="en-US" dirty="0"/>
              <a:t>Enable learning from experience over time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7C37-1017-459A-B2BA-FC6838F4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D79E-ECCD-49B3-9BE8-21DD6AA31017}" type="datetime1">
              <a:rPr lang="fi-FI" smtClean="0"/>
              <a:t>28.2.2022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B470-F8E9-439F-BAF1-3C7B1801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JYU Since 1863.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F130-FAB7-409A-A62F-2AA2BBE4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96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46F6-4FB2-48A2-B9FB-0C1C2A3A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85" y="476672"/>
            <a:ext cx="10369103" cy="504478"/>
          </a:xfrm>
        </p:spPr>
        <p:txBody>
          <a:bodyPr/>
          <a:lstStyle/>
          <a:p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Take-home message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br>
              <a:rPr lang="en-US" dirty="0">
                <a:solidFill>
                  <a:srgbClr val="FF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AD96-5C95-4C62-9849-60F40118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773239"/>
            <a:ext cx="6840760" cy="30239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“There are things that we know that we know;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there are things that we know that we don’t know;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there are things that we don’t know that we don’t know.”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– Donald Rumsfeld</a:t>
            </a:r>
          </a:p>
          <a:p>
            <a:endParaRPr lang="en-US" dirty="0"/>
          </a:p>
          <a:p>
            <a:r>
              <a:rPr lang="en-US" dirty="0"/>
              <a:t>To make a robust, adaptive decision we need to consider the things that we know that we don’t know and preparing for the things that we don’t know that we don’t know.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F783-EC91-4AC9-AB51-C371F4E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D79E-ECCD-49B3-9BE8-21DD6AA31017}" type="datetime1">
              <a:rPr lang="fi-FI" smtClean="0"/>
              <a:t>28.2.2022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B73B-A1FA-41BD-AB30-7773642D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JYU Since 1863.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08DA-419D-4D8A-AF82-0128DBA6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22</a:t>
            </a:fld>
            <a:endParaRPr lang="fi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381E9-C9AD-4E34-B58D-EE4B3CD8C6BF}"/>
              </a:ext>
            </a:extLst>
          </p:cNvPr>
          <p:cNvSpPr txBox="1"/>
          <p:nvPr/>
        </p:nvSpPr>
        <p:spPr>
          <a:xfrm>
            <a:off x="1553803" y="5445224"/>
            <a:ext cx="993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>
                <a:solidFill>
                  <a:srgbClr val="C00000"/>
                </a:solidFill>
              </a:rPr>
              <a:t>Be</a:t>
            </a:r>
            <a:r>
              <a:rPr lang="fi-FI" sz="3600" dirty="0">
                <a:solidFill>
                  <a:srgbClr val="C00000"/>
                </a:solidFill>
              </a:rPr>
              <a:t> </a:t>
            </a:r>
            <a:r>
              <a:rPr lang="fi-FI" sz="3600" dirty="0" err="1">
                <a:solidFill>
                  <a:srgbClr val="C00000"/>
                </a:solidFill>
              </a:rPr>
              <a:t>prepared</a:t>
            </a:r>
            <a:r>
              <a:rPr lang="fi-FI" sz="3600" dirty="0">
                <a:solidFill>
                  <a:srgbClr val="C00000"/>
                </a:solidFill>
              </a:rPr>
              <a:t> for </a:t>
            </a:r>
            <a:r>
              <a:rPr lang="fi-FI" sz="3600" dirty="0" err="1">
                <a:solidFill>
                  <a:srgbClr val="C00000"/>
                </a:solidFill>
              </a:rPr>
              <a:t>the</a:t>
            </a:r>
            <a:r>
              <a:rPr lang="fi-FI" sz="3600" dirty="0">
                <a:solidFill>
                  <a:srgbClr val="C00000"/>
                </a:solidFill>
              </a:rPr>
              <a:t> </a:t>
            </a:r>
            <a:r>
              <a:rPr lang="fi-FI" sz="3600" dirty="0" err="1">
                <a:solidFill>
                  <a:srgbClr val="C00000"/>
                </a:solidFill>
              </a:rPr>
              <a:t>future</a:t>
            </a:r>
            <a:r>
              <a:rPr lang="fi-FI" sz="3600" dirty="0">
                <a:solidFill>
                  <a:srgbClr val="C00000"/>
                </a:solidFill>
              </a:rPr>
              <a:t> to </a:t>
            </a:r>
            <a:r>
              <a:rPr lang="fi-FI" sz="3600" dirty="0" err="1">
                <a:solidFill>
                  <a:srgbClr val="C00000"/>
                </a:solidFill>
              </a:rPr>
              <a:t>save</a:t>
            </a:r>
            <a:r>
              <a:rPr lang="fi-FI" sz="3600" dirty="0">
                <a:solidFill>
                  <a:srgbClr val="C00000"/>
                </a:solidFill>
              </a:rPr>
              <a:t> </a:t>
            </a:r>
            <a:r>
              <a:rPr lang="fi-FI" sz="3600" dirty="0" err="1">
                <a:solidFill>
                  <a:srgbClr val="C00000"/>
                </a:solidFill>
              </a:rPr>
              <a:t>the</a:t>
            </a:r>
            <a:r>
              <a:rPr lang="fi-FI" sz="3600" dirty="0">
                <a:solidFill>
                  <a:srgbClr val="C00000"/>
                </a:solidFill>
              </a:rPr>
              <a:t> </a:t>
            </a:r>
            <a:r>
              <a:rPr lang="fi-FI" sz="3600" dirty="0" err="1">
                <a:solidFill>
                  <a:srgbClr val="C00000"/>
                </a:solidFill>
              </a:rPr>
              <a:t>world</a:t>
            </a:r>
            <a:r>
              <a:rPr lang="fi-FI" sz="3600" dirty="0">
                <a:solidFill>
                  <a:srgbClr val="C00000"/>
                </a:solidFill>
              </a:rPr>
              <a:t>!</a:t>
            </a:r>
            <a:endParaRPr lang="en-GB" sz="3600" dirty="0">
              <a:solidFill>
                <a:srgbClr val="C00000"/>
              </a:solidFill>
            </a:endParaRPr>
          </a:p>
        </p:txBody>
      </p:sp>
      <p:pic>
        <p:nvPicPr>
          <p:cNvPr id="9" name="Picture 2" descr="Picture with DEMO-text">
            <a:extLst>
              <a:ext uri="{FF2B5EF4-FFF2-40B4-BE49-F238E27FC236}">
                <a16:creationId xmlns:a16="http://schemas.microsoft.com/office/drawing/2014/main" id="{3D1384E7-39B7-4184-ABDB-BCE87B52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862" y="169177"/>
            <a:ext cx="1847416" cy="50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44B3E6-9C86-4E5F-B066-1887862D9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587" y="1026057"/>
            <a:ext cx="1280786" cy="11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072" y="2616200"/>
            <a:ext cx="9601200" cy="1485900"/>
          </a:xfrm>
        </p:spPr>
        <p:txBody>
          <a:bodyPr/>
          <a:lstStyle/>
          <a:p>
            <a:r>
              <a:rPr lang="fi-FI" dirty="0" err="1">
                <a:solidFill>
                  <a:srgbClr val="0000FF"/>
                </a:solidFill>
              </a:rPr>
              <a:t>Thank</a:t>
            </a:r>
            <a:r>
              <a:rPr lang="fi-FI" dirty="0">
                <a:solidFill>
                  <a:srgbClr val="0000FF"/>
                </a:solidFill>
              </a:rPr>
              <a:t> </a:t>
            </a:r>
            <a:r>
              <a:rPr lang="fi-FI" dirty="0" err="1">
                <a:solidFill>
                  <a:srgbClr val="0000FF"/>
                </a:solidFill>
              </a:rPr>
              <a:t>you</a:t>
            </a:r>
            <a:endParaRPr lang="fi-FI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9793"/>
            <a:ext cx="9601200" cy="951807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How can we deal with uncertainty?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b="1" i="1" dirty="0">
                <a:solidFill>
                  <a:srgbClr val="0070C0"/>
                </a:solidFill>
              </a:rPr>
              <a:t>General approaches</a:t>
            </a:r>
            <a:endParaRPr lang="fi-FI" sz="20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0907"/>
            <a:ext cx="9601200" cy="3724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i-FI" dirty="0" err="1">
                <a:solidFill>
                  <a:srgbClr val="0070C0"/>
                </a:solidFill>
              </a:rPr>
              <a:t>The</a:t>
            </a:r>
            <a:r>
              <a:rPr lang="fi-FI" dirty="0">
                <a:solidFill>
                  <a:srgbClr val="0070C0"/>
                </a:solidFill>
              </a:rPr>
              <a:t> </a:t>
            </a:r>
            <a:r>
              <a:rPr lang="fi-FI" dirty="0" err="1">
                <a:solidFill>
                  <a:srgbClr val="0070C0"/>
                </a:solidFill>
              </a:rPr>
              <a:t>predict</a:t>
            </a:r>
            <a:r>
              <a:rPr lang="fi-FI" dirty="0">
                <a:solidFill>
                  <a:srgbClr val="0070C0"/>
                </a:solidFill>
              </a:rPr>
              <a:t> and act </a:t>
            </a:r>
            <a:r>
              <a:rPr lang="fi-FI" dirty="0" err="1">
                <a:solidFill>
                  <a:srgbClr val="0070C0"/>
                </a:solidFill>
              </a:rPr>
              <a:t>approaches</a:t>
            </a:r>
            <a:r>
              <a:rPr lang="fi-FI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fi-FI" dirty="0">
                <a:solidFill>
                  <a:srgbClr val="0070C0"/>
                </a:solidFill>
              </a:rPr>
              <a:t>           a. </a:t>
            </a:r>
            <a:r>
              <a:rPr lang="en-US" dirty="0"/>
              <a:t>Assume the future is knowable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fi-FI" dirty="0">
                <a:solidFill>
                  <a:srgbClr val="0070C0"/>
                </a:solidFill>
              </a:rPr>
              <a:t>b. </a:t>
            </a:r>
            <a:r>
              <a:rPr lang="en-US" dirty="0"/>
              <a:t>Assume the future will (probabilistically) </a:t>
            </a:r>
          </a:p>
          <a:p>
            <a:pPr marL="0" indent="0">
              <a:buNone/>
            </a:pPr>
            <a:r>
              <a:rPr lang="en-US" dirty="0"/>
              <a:t>               look like the past   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i-FI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fi-FI" dirty="0" err="1">
                <a:solidFill>
                  <a:srgbClr val="0070C0"/>
                </a:solidFill>
              </a:rPr>
              <a:t>Robust</a:t>
            </a:r>
            <a:r>
              <a:rPr lang="fi-FI" dirty="0">
                <a:solidFill>
                  <a:srgbClr val="0070C0"/>
                </a:solidFill>
              </a:rPr>
              <a:t> </a:t>
            </a:r>
            <a:r>
              <a:rPr lang="fi-FI" dirty="0" err="1">
                <a:solidFill>
                  <a:srgbClr val="0070C0"/>
                </a:solidFill>
              </a:rPr>
              <a:t>approches</a:t>
            </a:r>
            <a:r>
              <a:rPr lang="fi-FI" dirty="0">
                <a:solidFill>
                  <a:srgbClr val="0070C0"/>
                </a:solidFill>
              </a:rPr>
              <a:t> (</a:t>
            </a:r>
            <a:r>
              <a:rPr lang="fi-FI" dirty="0" err="1">
                <a:solidFill>
                  <a:srgbClr val="0070C0"/>
                </a:solidFill>
              </a:rPr>
              <a:t>consider</a:t>
            </a:r>
            <a:r>
              <a:rPr lang="fi-FI" dirty="0">
                <a:solidFill>
                  <a:srgbClr val="0070C0"/>
                </a:solidFill>
              </a:rPr>
              <a:t> </a:t>
            </a:r>
            <a:r>
              <a:rPr lang="fi-FI" dirty="0" err="1">
                <a:solidFill>
                  <a:srgbClr val="0070C0"/>
                </a:solidFill>
              </a:rPr>
              <a:t>future</a:t>
            </a:r>
            <a:r>
              <a:rPr lang="fi-FI" dirty="0">
                <a:solidFill>
                  <a:srgbClr val="0070C0"/>
                </a:solidFill>
              </a:rPr>
              <a:t> </a:t>
            </a:r>
            <a:r>
              <a:rPr lang="fi-FI" dirty="0" err="1">
                <a:solidFill>
                  <a:srgbClr val="0070C0"/>
                </a:solidFill>
              </a:rPr>
              <a:t>variabilities</a:t>
            </a:r>
            <a:r>
              <a:rPr lang="fi-FI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fi-FI" dirty="0">
                <a:solidFill>
                  <a:srgbClr val="0070C0"/>
                </a:solidFill>
              </a:rPr>
              <a:t>      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i-FI" b="1" i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3729E-4EF3-4B19-A0A5-DA244A5B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346727"/>
            <a:ext cx="2060114" cy="1348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42D7E5-A67C-451B-AF00-7950E82E6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004" y="2450390"/>
            <a:ext cx="264989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404664"/>
            <a:ext cx="5199042" cy="54468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Robust approaches:</a:t>
            </a:r>
            <a:endParaRPr lang="fi-FI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1124744"/>
            <a:ext cx="657204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2.1.  </a:t>
            </a:r>
            <a:r>
              <a:rPr lang="en-US" sz="2400" dirty="0">
                <a:solidFill>
                  <a:srgbClr val="0000FF"/>
                </a:solidFill>
              </a:rPr>
              <a:t>Resistance (Min-Max robustness):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Plan for the worst-case scenario in the future.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Bad news: </a:t>
            </a:r>
            <a:r>
              <a:rPr lang="en-US" sz="2400" dirty="0">
                <a:solidFill>
                  <a:schemeClr val="accent1"/>
                </a:solidFill>
              </a:rPr>
              <a:t>it is signiﬁcantly costly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But what would be the worst case then?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From which perspective?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The worst-case or several worst cases?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Worst news: </a:t>
            </a:r>
            <a:r>
              <a:rPr lang="en-US" sz="2400" dirty="0">
                <a:solidFill>
                  <a:schemeClr val="accent1"/>
                </a:solidFill>
              </a:rPr>
              <a:t>the plan may not work well because of </a:t>
            </a:r>
            <a:r>
              <a:rPr lang="en-US" sz="2400" b="1" i="1" dirty="0">
                <a:solidFill>
                  <a:schemeClr val="accent1"/>
                </a:solidFill>
              </a:rPr>
              <a:t>Surprises</a:t>
            </a:r>
            <a:r>
              <a:rPr lang="en-US" sz="2400" dirty="0">
                <a:solidFill>
                  <a:schemeClr val="accent1"/>
                </a:solidFill>
              </a:rPr>
              <a:t> or </a:t>
            </a:r>
            <a:r>
              <a:rPr lang="en-US" sz="2400" b="1" i="1" dirty="0">
                <a:solidFill>
                  <a:schemeClr val="accent1"/>
                </a:solidFill>
              </a:rPr>
              <a:t>Black Swans </a:t>
            </a:r>
            <a:r>
              <a:rPr lang="en-US" sz="2400" dirty="0">
                <a:solidFill>
                  <a:schemeClr val="accent1"/>
                </a:solidFill>
              </a:rPr>
              <a:t>(Painful events).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  <p:pic>
        <p:nvPicPr>
          <p:cNvPr id="1026" name="Picture 2" descr="https://images-na.ssl-images-amazon.com/images/I/41TiAreWf2L._SX327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1140734" cy="173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Worst Case Scenario - Free of Charge Creative Commons Highway Sign image">
            <a:extLst>
              <a:ext uri="{FF2B5EF4-FFF2-40B4-BE49-F238E27FC236}">
                <a16:creationId xmlns:a16="http://schemas.microsoft.com/office/drawing/2014/main" id="{BD6EE463-08C2-430D-99EF-DC81EC9F7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564904"/>
            <a:ext cx="3469778" cy="23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88DC4-B687-49BE-97DC-2261748DF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2564904"/>
            <a:ext cx="3600400" cy="2426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EA18D-F522-45E5-B063-38D9FF9CE9B4}"/>
              </a:ext>
            </a:extLst>
          </p:cNvPr>
          <p:cNvSpPr txBox="1"/>
          <p:nvPr/>
        </p:nvSpPr>
        <p:spPr>
          <a:xfrm rot="1535832">
            <a:off x="7732064" y="3086311"/>
            <a:ext cx="106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Worst</a:t>
            </a:r>
            <a:r>
              <a:rPr lang="fi-FI" sz="1400" dirty="0"/>
              <a:t> case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47CE9-9C5E-43A8-A598-D961695C7DE6}"/>
              </a:ext>
            </a:extLst>
          </p:cNvPr>
          <p:cNvSpPr txBox="1"/>
          <p:nvPr/>
        </p:nvSpPr>
        <p:spPr>
          <a:xfrm rot="20632282">
            <a:off x="7622463" y="4207248"/>
            <a:ext cx="106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err="1"/>
              <a:t>Worst</a:t>
            </a:r>
            <a:r>
              <a:rPr lang="fi-FI" sz="1000" dirty="0"/>
              <a:t> case</a:t>
            </a:r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15AF8-A92A-4128-9370-6B5EAD06D713}"/>
              </a:ext>
            </a:extLst>
          </p:cNvPr>
          <p:cNvSpPr txBox="1"/>
          <p:nvPr/>
        </p:nvSpPr>
        <p:spPr>
          <a:xfrm rot="837754">
            <a:off x="8001644" y="3956027"/>
            <a:ext cx="106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err="1"/>
              <a:t>Worst</a:t>
            </a:r>
            <a:r>
              <a:rPr lang="fi-FI" sz="1000" dirty="0"/>
              <a:t> case</a:t>
            </a:r>
            <a:endParaRPr lang="en-GB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D5880-A5C1-42F8-9AAA-D884D04101AE}"/>
              </a:ext>
            </a:extLst>
          </p:cNvPr>
          <p:cNvSpPr txBox="1"/>
          <p:nvPr/>
        </p:nvSpPr>
        <p:spPr>
          <a:xfrm rot="20794431">
            <a:off x="9235413" y="3195594"/>
            <a:ext cx="45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case</a:t>
            </a:r>
            <a:endParaRPr lang="en-GB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DD8EF-B747-4B78-97CF-A077412223E8}"/>
              </a:ext>
            </a:extLst>
          </p:cNvPr>
          <p:cNvSpPr txBox="1"/>
          <p:nvPr/>
        </p:nvSpPr>
        <p:spPr>
          <a:xfrm rot="207197">
            <a:off x="8932536" y="4390835"/>
            <a:ext cx="106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Worst</a:t>
            </a:r>
            <a:r>
              <a:rPr lang="fi-FI" sz="1200" dirty="0"/>
              <a:t> case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C9406-16F7-4089-A8E9-2E14F8FC13C6}"/>
              </a:ext>
            </a:extLst>
          </p:cNvPr>
          <p:cNvSpPr txBox="1"/>
          <p:nvPr/>
        </p:nvSpPr>
        <p:spPr>
          <a:xfrm rot="308344">
            <a:off x="7779121" y="3654907"/>
            <a:ext cx="106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err="1"/>
              <a:t>Worst</a:t>
            </a:r>
            <a:r>
              <a:rPr lang="fi-FI" sz="1000" dirty="0"/>
              <a:t> case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8C963-A198-4924-AF46-EF52DD05A33C}"/>
              </a:ext>
            </a:extLst>
          </p:cNvPr>
          <p:cNvSpPr txBox="1"/>
          <p:nvPr/>
        </p:nvSpPr>
        <p:spPr>
          <a:xfrm rot="18932523">
            <a:off x="8672109" y="3343369"/>
            <a:ext cx="1068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600" dirty="0" err="1"/>
              <a:t>Worst</a:t>
            </a:r>
            <a:r>
              <a:rPr lang="fi-FI" sz="600" dirty="0"/>
              <a:t> case</a:t>
            </a:r>
            <a:endParaRPr lang="en-GB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4CB20-D9F2-4129-890F-087B6BC37BBB}"/>
              </a:ext>
            </a:extLst>
          </p:cNvPr>
          <p:cNvSpPr txBox="1"/>
          <p:nvPr/>
        </p:nvSpPr>
        <p:spPr>
          <a:xfrm rot="20794431">
            <a:off x="8942246" y="3919987"/>
            <a:ext cx="1068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err="1"/>
              <a:t>Worst</a:t>
            </a:r>
            <a:r>
              <a:rPr lang="fi-FI" sz="1000" dirty="0"/>
              <a:t> case</a:t>
            </a:r>
            <a:endParaRPr lang="en-GB" sz="1000" dirty="0"/>
          </a:p>
        </p:txBody>
      </p:sp>
      <p:pic>
        <p:nvPicPr>
          <p:cNvPr id="19460" name="Picture 4" descr="There used to be two Black Swan species on New-Zealand – Avian Hybrids">
            <a:extLst>
              <a:ext uri="{FF2B5EF4-FFF2-40B4-BE49-F238E27FC236}">
                <a16:creationId xmlns:a16="http://schemas.microsoft.com/office/drawing/2014/main" id="{5A1A0F85-743B-4DE3-A71B-B56ED4D2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428" y="4604706"/>
            <a:ext cx="1962572" cy="208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We&amp;#39;re running out of time... Act now, before it&amp;#39;s too late!&amp;quot; | Cycle 4 -  3ème - anglais">
            <a:extLst>
              <a:ext uri="{FF2B5EF4-FFF2-40B4-BE49-F238E27FC236}">
                <a16:creationId xmlns:a16="http://schemas.microsoft.com/office/drawing/2014/main" id="{F4D72D62-31BD-4CF8-8F77-B126EF7E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02" y="0"/>
            <a:ext cx="4765445" cy="6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404664"/>
            <a:ext cx="5199042" cy="54468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Robust approaches:</a:t>
            </a:r>
            <a:endParaRPr lang="fi-FI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299184"/>
            <a:ext cx="6048672" cy="20279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2.2.  </a:t>
            </a:r>
            <a:r>
              <a:rPr lang="en-US" dirty="0">
                <a:solidFill>
                  <a:srgbClr val="0000FF"/>
                </a:solidFill>
              </a:rPr>
              <a:t>Resilience:</a:t>
            </a:r>
            <a:r>
              <a:rPr lang="en-US" dirty="0"/>
              <a:t> Concentrate on recovering the system, but,</a:t>
            </a:r>
          </a:p>
          <a:p>
            <a:pPr marL="0" indent="0">
              <a:buNone/>
            </a:pPr>
            <a:r>
              <a:rPr lang="en-US" dirty="0"/>
              <a:t>                            without considering plausible future events.</a:t>
            </a:r>
          </a:p>
          <a:p>
            <a:pPr lvl="2"/>
            <a:r>
              <a:rPr lang="en-US" dirty="0"/>
              <a:t> Accepts short-term pain and negative system performance but focuses on recovery, whenever, a different scenario has happened. </a:t>
            </a:r>
          </a:p>
          <a:p>
            <a:pPr marL="541337" lvl="2" indent="0">
              <a:buNone/>
            </a:pPr>
            <a:r>
              <a:rPr lang="en-US" dirty="0"/>
              <a:t>                           </a:t>
            </a:r>
            <a:r>
              <a:rPr lang="en-US" b="1" dirty="0">
                <a:solidFill>
                  <a:srgbClr val="7030A0"/>
                </a:solidFill>
              </a:rPr>
              <a:t>It might be too late then!</a:t>
            </a:r>
          </a:p>
          <a:p>
            <a:pPr marL="541337" lvl="2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(Good Luck ! God will help you!)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  <p:pic>
        <p:nvPicPr>
          <p:cNvPr id="20484" name="Picture 4" descr="Bridges In Social Understanding - &amp;quot;Act, before it&amp;#39;s too late&amp;quot;">
            <a:extLst>
              <a:ext uri="{FF2B5EF4-FFF2-40B4-BE49-F238E27FC236}">
                <a16:creationId xmlns:a16="http://schemas.microsoft.com/office/drawing/2014/main" id="{D69FFE8A-1782-4390-9CA6-6CA146D30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110623"/>
            <a:ext cx="4752528" cy="26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Philippines pilots parametrics scheme for disaster-prone provinces -  Commercial Risk">
            <a:extLst>
              <a:ext uri="{FF2B5EF4-FFF2-40B4-BE49-F238E27FC236}">
                <a16:creationId xmlns:a16="http://schemas.microsoft.com/office/drawing/2014/main" id="{C36E6D33-8CA5-4520-86D7-89017110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2" y="3420031"/>
            <a:ext cx="4608512" cy="26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3142A-EEF8-4DC1-9E5E-A0DDA3F91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72864"/>
            <a:ext cx="2462463" cy="13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404664"/>
            <a:ext cx="5199042" cy="54468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Robust approaches:</a:t>
            </a:r>
            <a:endParaRPr lang="fi-FI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982" y="1556791"/>
            <a:ext cx="9601200" cy="5009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2.3.  </a:t>
            </a:r>
            <a:r>
              <a:rPr lang="en-US" dirty="0">
                <a:solidFill>
                  <a:srgbClr val="0000FF"/>
                </a:solidFill>
              </a:rPr>
              <a:t>Static robustness (considering different futures): </a:t>
            </a:r>
          </a:p>
          <a:p>
            <a:pPr lvl="1"/>
            <a:r>
              <a:rPr lang="en-US" dirty="0"/>
              <a:t>Look for a decision/policy that will do well in a few scenarios</a:t>
            </a:r>
          </a:p>
          <a:p>
            <a:pPr lvl="1"/>
            <a:r>
              <a:rPr lang="en-US" dirty="0"/>
              <a:t>Decrease vulnerability in the widest possible range of diﬀerent futures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But is it enough?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What if the experts do not know and/or can not agree on what the future might bring? Specially in long-term planning.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The world is continuously changing!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AD3D2-F118-4268-B2AB-56C5E9FBD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05868">
            <a:off x="6969960" y="1519101"/>
            <a:ext cx="4781550" cy="7715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D4C88CE-BAD0-46BF-8A1D-4E2A782C6ABB}"/>
              </a:ext>
            </a:extLst>
          </p:cNvPr>
          <p:cNvSpPr/>
          <p:nvPr/>
        </p:nvSpPr>
        <p:spPr>
          <a:xfrm rot="330066">
            <a:off x="8051514" y="2040372"/>
            <a:ext cx="1088951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82E33D-16F8-4E80-99A2-D8C0CF1F4C64}"/>
              </a:ext>
            </a:extLst>
          </p:cNvPr>
          <p:cNvSpPr/>
          <p:nvPr/>
        </p:nvSpPr>
        <p:spPr>
          <a:xfrm rot="17075518">
            <a:off x="9612726" y="3224615"/>
            <a:ext cx="864096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olly Parton Quote - &amp;quot;We cannot direct the Wind, but we can adjust the  Sails&amp;quot; Art Print by Drawn &amp;amp; Quoted | Society6">
            <a:extLst>
              <a:ext uri="{FF2B5EF4-FFF2-40B4-BE49-F238E27FC236}">
                <a16:creationId xmlns:a16="http://schemas.microsoft.com/office/drawing/2014/main" id="{72959E0C-40A5-42E8-8DC5-E06FB779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412775"/>
            <a:ext cx="4639829" cy="46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667762"/>
            <a:ext cx="5199042" cy="54468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Robust approaches:</a:t>
            </a:r>
            <a:endParaRPr lang="fi-FI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982" y="1556791"/>
            <a:ext cx="6423178" cy="5009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2.4. </a:t>
            </a:r>
            <a:r>
              <a:rPr lang="en-US" dirty="0">
                <a:solidFill>
                  <a:srgbClr val="0000FF"/>
                </a:solidFill>
              </a:rPr>
              <a:t>The monitor and adapt (dynamic robustness) approach: </a:t>
            </a:r>
          </a:p>
          <a:p>
            <a:pPr lvl="1"/>
            <a:r>
              <a:rPr lang="en-US" dirty="0"/>
              <a:t>Assume the future cannot be predicted and implement dynamic adaptive policies.</a:t>
            </a:r>
          </a:p>
          <a:p>
            <a:pPr lvl="1"/>
            <a:r>
              <a:rPr lang="en-US" dirty="0"/>
              <a:t>Plan for continuous change and adaptation regarding upcoming situations</a:t>
            </a:r>
          </a:p>
          <a:p>
            <a:pPr lvl="1"/>
            <a:endParaRPr lang="en-US" dirty="0"/>
          </a:p>
          <a:p>
            <a:pPr marL="269875" lvl="1" indent="0">
              <a:buNone/>
            </a:pPr>
            <a:r>
              <a:rPr lang="fi-FI" dirty="0">
                <a:solidFill>
                  <a:schemeClr val="accent1"/>
                </a:solidFill>
              </a:rPr>
              <a:t>Basic </a:t>
            </a:r>
            <a:r>
              <a:rPr lang="fi-FI" dirty="0" err="1">
                <a:solidFill>
                  <a:schemeClr val="accent1"/>
                </a:solidFill>
              </a:rPr>
              <a:t>principles</a:t>
            </a:r>
            <a:r>
              <a:rPr lang="fi-FI" dirty="0"/>
              <a:t>:</a:t>
            </a:r>
          </a:p>
          <a:p>
            <a:pPr lvl="1"/>
            <a:r>
              <a:rPr lang="en-US" dirty="0"/>
              <a:t>Indeed, we </a:t>
            </a:r>
            <a:r>
              <a:rPr lang="en-US" dirty="0">
                <a:solidFill>
                  <a:srgbClr val="0000FF"/>
                </a:solidFill>
              </a:rPr>
              <a:t>do not</a:t>
            </a:r>
            <a:r>
              <a:rPr lang="en-US" dirty="0"/>
              <a:t> produce forecasts</a:t>
            </a:r>
          </a:p>
          <a:p>
            <a:pPr lvl="1"/>
            <a:r>
              <a:rPr lang="en-US" dirty="0"/>
              <a:t>Instead, we </a:t>
            </a:r>
            <a:r>
              <a:rPr lang="en-US" dirty="0">
                <a:solidFill>
                  <a:schemeClr val="accent1"/>
                </a:solidFill>
              </a:rPr>
              <a:t>seek robust decisions </a:t>
            </a:r>
            <a:r>
              <a:rPr lang="en-US" dirty="0"/>
              <a:t>that perform well in </a:t>
            </a:r>
            <a:r>
              <a:rPr lang="en-US" dirty="0">
                <a:solidFill>
                  <a:schemeClr val="accent1"/>
                </a:solidFill>
              </a:rPr>
              <a:t>many</a:t>
            </a:r>
            <a:r>
              <a:rPr lang="en-US" dirty="0"/>
              <a:t> different realizations of the </a:t>
            </a:r>
            <a:r>
              <a:rPr lang="en-US" dirty="0">
                <a:solidFill>
                  <a:schemeClr val="accent1"/>
                </a:solidFill>
              </a:rPr>
              <a:t>future</a:t>
            </a:r>
            <a:r>
              <a:rPr lang="en-US" dirty="0"/>
              <a:t> (not an optimal in one scenario)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Explore</a:t>
            </a:r>
            <a:r>
              <a:rPr lang="en-US" dirty="0"/>
              <a:t> the vulnerabilities/fragilities of the decisions and identify the </a:t>
            </a:r>
            <a:r>
              <a:rPr lang="en-US" dirty="0">
                <a:solidFill>
                  <a:schemeClr val="accent1"/>
                </a:solidFill>
              </a:rPr>
              <a:t>adaptation</a:t>
            </a:r>
            <a:r>
              <a:rPr lang="en-US" dirty="0"/>
              <a:t>/contingency </a:t>
            </a:r>
            <a:r>
              <a:rPr lang="en-US" dirty="0">
                <a:solidFill>
                  <a:schemeClr val="accent1"/>
                </a:solidFill>
              </a:rPr>
              <a:t>plans</a:t>
            </a:r>
          </a:p>
          <a:p>
            <a:pPr lvl="1"/>
            <a:r>
              <a:rPr lang="en-US" dirty="0"/>
              <a:t>Monitor the progress and update/adapt whenever is needed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126" y="546812"/>
            <a:ext cx="10007600" cy="536847"/>
          </a:xfrm>
        </p:spPr>
        <p:txBody>
          <a:bodyPr>
            <a:normAutofit/>
          </a:bodyPr>
          <a:lstStyle/>
          <a:p>
            <a:r>
              <a:rPr lang="fi-FI" sz="3200" dirty="0" err="1"/>
              <a:t>Decision</a:t>
            </a:r>
            <a:r>
              <a:rPr lang="fi-FI" sz="3200" dirty="0"/>
              <a:t> </a:t>
            </a:r>
            <a:r>
              <a:rPr lang="fi-FI" sz="3200" dirty="0" err="1"/>
              <a:t>Making</a:t>
            </a:r>
            <a:r>
              <a:rPr lang="fi-FI" sz="3200" dirty="0"/>
              <a:t> </a:t>
            </a:r>
            <a:r>
              <a:rPr lang="fi-FI" sz="3200" dirty="0" err="1"/>
              <a:t>under</a:t>
            </a:r>
            <a:r>
              <a:rPr lang="fi-FI" sz="3200" dirty="0"/>
              <a:t> Deep </a:t>
            </a:r>
            <a:r>
              <a:rPr lang="fi-FI" sz="3200" dirty="0" err="1"/>
              <a:t>Uncertainty</a:t>
            </a:r>
            <a:r>
              <a:rPr lang="fi-FI" sz="3200" dirty="0"/>
              <a:t> (DMDU)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45" y="1846862"/>
            <a:ext cx="9217024" cy="2350675"/>
          </a:xfrm>
        </p:spPr>
        <p:txBody>
          <a:bodyPr>
            <a:normAutofit lnSpcReduction="10000"/>
          </a:bodyPr>
          <a:lstStyle/>
          <a:p>
            <a:r>
              <a:rPr lang="fi-FI" dirty="0"/>
              <a:t>DMDU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aim</a:t>
            </a:r>
            <a:r>
              <a:rPr lang="fi-FI" dirty="0"/>
              <a:t> to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decision-makers</a:t>
            </a:r>
            <a:r>
              <a:rPr lang="fi-FI" dirty="0"/>
              <a:t> to </a:t>
            </a:r>
            <a:r>
              <a:rPr lang="fi-FI" dirty="0" err="1"/>
              <a:t>find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robust</a:t>
            </a:r>
            <a:r>
              <a:rPr lang="fi-FI" dirty="0"/>
              <a:t>, </a:t>
            </a:r>
            <a:r>
              <a:rPr lang="fi-FI" dirty="0" err="1"/>
              <a:t>adaptive</a:t>
            </a:r>
            <a:r>
              <a:rPr lang="fi-FI" dirty="0"/>
              <a:t> </a:t>
            </a:r>
            <a:r>
              <a:rPr lang="fi-FI" dirty="0" err="1"/>
              <a:t>decisions</a:t>
            </a:r>
            <a:endParaRPr lang="fi-FI" dirty="0"/>
          </a:p>
          <a:p>
            <a:r>
              <a:rPr lang="en-US" dirty="0"/>
              <a:t>Exploratory Modeling* approaches (e.g., Scenario Discovery) to identify vulnerabilities</a:t>
            </a:r>
          </a:p>
          <a:p>
            <a:r>
              <a:rPr lang="fi-FI" dirty="0" err="1"/>
              <a:t>Robust</a:t>
            </a:r>
            <a:r>
              <a:rPr lang="fi-FI" dirty="0"/>
              <a:t> </a:t>
            </a:r>
            <a:r>
              <a:rPr lang="fi-FI" dirty="0" err="1"/>
              <a:t>Decision</a:t>
            </a:r>
            <a:r>
              <a:rPr lang="fi-FI" dirty="0"/>
              <a:t> </a:t>
            </a:r>
            <a:r>
              <a:rPr lang="fi-FI" dirty="0" err="1"/>
              <a:t>Making</a:t>
            </a:r>
            <a:r>
              <a:rPr lang="fi-FI" dirty="0"/>
              <a:t> (RDM)** is an </a:t>
            </a:r>
            <a:r>
              <a:rPr lang="fi-FI" dirty="0" err="1"/>
              <a:t>iterative</a:t>
            </a:r>
            <a:r>
              <a:rPr lang="fi-FI" dirty="0"/>
              <a:t> </a:t>
            </a:r>
            <a:r>
              <a:rPr lang="fi-FI" dirty="0" err="1"/>
              <a:t>analytic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to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alternatives</a:t>
            </a:r>
            <a:r>
              <a:rPr lang="fi-FI" dirty="0"/>
              <a:t> </a:t>
            </a:r>
            <a:r>
              <a:rPr lang="fi-FI" dirty="0" err="1"/>
              <a:t>robustness</a:t>
            </a:r>
            <a:endParaRPr lang="fi-FI" dirty="0"/>
          </a:p>
          <a:p>
            <a:r>
              <a:rPr lang="en-GB" dirty="0"/>
              <a:t>Dynamic Adaptive Policy Pathways¤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DMs</a:t>
            </a:r>
            <a:r>
              <a:rPr lang="fi-FI" dirty="0"/>
              <a:t> to </a:t>
            </a:r>
            <a:r>
              <a:rPr lang="fi-FI" dirty="0" err="1"/>
              <a:t>identify</a:t>
            </a:r>
            <a:r>
              <a:rPr lang="fi-FI" dirty="0"/>
              <a:t>, </a:t>
            </a:r>
            <a:r>
              <a:rPr lang="fi-FI" dirty="0" err="1"/>
              <a:t>compare</a:t>
            </a:r>
            <a:r>
              <a:rPr lang="fi-FI" dirty="0"/>
              <a:t> and </a:t>
            </a:r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adaptations</a:t>
            </a:r>
            <a:r>
              <a:rPr lang="fi-FI" dirty="0"/>
              <a:t> and </a:t>
            </a:r>
            <a:r>
              <a:rPr lang="fi-FI" dirty="0" err="1"/>
              <a:t>contingency</a:t>
            </a:r>
            <a:r>
              <a:rPr lang="fi-FI" dirty="0"/>
              <a:t> </a:t>
            </a:r>
            <a:r>
              <a:rPr lang="fi-FI" dirty="0" err="1"/>
              <a:t>plans</a:t>
            </a:r>
            <a:r>
              <a:rPr lang="fi-FI" dirty="0"/>
              <a:t> for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scenarios</a:t>
            </a:r>
            <a:endParaRPr lang="fi-FI" dirty="0"/>
          </a:p>
          <a:p>
            <a:r>
              <a:rPr lang="fi-FI" dirty="0"/>
              <a:t>…</a:t>
            </a:r>
          </a:p>
          <a:p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1368126" y="4656500"/>
            <a:ext cx="7924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b="1" dirty="0"/>
              <a:t>Open Access </a:t>
            </a:r>
            <a:r>
              <a:rPr lang="fi-FI" sz="1600" b="1" dirty="0" err="1"/>
              <a:t>book</a:t>
            </a:r>
            <a:r>
              <a:rPr lang="fi-FI" sz="1600" b="1" dirty="0"/>
              <a:t>:   </a:t>
            </a:r>
            <a:r>
              <a:rPr lang="fi-FI" sz="1600" b="1" dirty="0">
                <a:solidFill>
                  <a:srgbClr val="0000FF"/>
                </a:solidFill>
                <a:hlinkClick r:id="rId2"/>
              </a:rPr>
              <a:t>https://link.springer.com/book/10.1007/978-3-030-05252-2</a:t>
            </a:r>
            <a:endParaRPr lang="fi-FI" sz="1600" b="1" dirty="0">
              <a:solidFill>
                <a:srgbClr val="0000FF"/>
              </a:solidFill>
            </a:endParaRPr>
          </a:p>
          <a:p>
            <a:endParaRPr lang="fi-FI" sz="1600" b="1" dirty="0">
              <a:solidFill>
                <a:srgbClr val="0000FF"/>
              </a:solidFill>
            </a:endParaRPr>
          </a:p>
          <a:p>
            <a:r>
              <a:rPr lang="fi-FI" sz="1600" b="1" dirty="0">
                <a:solidFill>
                  <a:srgbClr val="0000FF"/>
                </a:solidFill>
              </a:rPr>
              <a:t>DMDU </a:t>
            </a:r>
            <a:r>
              <a:rPr lang="fi-FI" sz="1600" b="1" dirty="0" err="1">
                <a:solidFill>
                  <a:srgbClr val="0000FF"/>
                </a:solidFill>
              </a:rPr>
              <a:t>society</a:t>
            </a:r>
            <a:r>
              <a:rPr lang="fi-FI" sz="1600" b="1" dirty="0">
                <a:solidFill>
                  <a:srgbClr val="0000FF"/>
                </a:solidFill>
                <a:hlinkClick r:id="rId3"/>
              </a:rPr>
              <a:t> https://www.deepuncertainty.org/</a:t>
            </a:r>
            <a:r>
              <a:rPr lang="fi-FI" sz="1600" b="1" dirty="0">
                <a:solidFill>
                  <a:srgbClr val="0000FF"/>
                </a:solidFill>
              </a:rPr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08" y="3187345"/>
            <a:ext cx="2423592" cy="3659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48790-5A59-4059-BB6B-577023DB838A}"/>
              </a:ext>
            </a:extLst>
          </p:cNvPr>
          <p:cNvSpPr txBox="1"/>
          <p:nvPr/>
        </p:nvSpPr>
        <p:spPr>
          <a:xfrm>
            <a:off x="342289" y="6311188"/>
            <a:ext cx="951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¤ M. </a:t>
            </a:r>
            <a:r>
              <a:rPr lang="en-GB" sz="900" dirty="0" err="1">
                <a:solidFill>
                  <a:schemeClr val="accent2"/>
                </a:solidFill>
              </a:rPr>
              <a:t>Haasnoot</a:t>
            </a:r>
            <a:r>
              <a:rPr lang="en-GB" sz="900" dirty="0">
                <a:solidFill>
                  <a:schemeClr val="accent2"/>
                </a:solidFill>
              </a:rPr>
              <a:t>, J.H. Kwakkel, and W.E. Walker (2013). “Dynamic Adaptive Policy Pathways: A New Method for Crafting Robust Decisions for a Deeply Uncertain World”, Global Environmental Change, Vol. 23, No. 2, pp. 485–498.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4AB97-05D9-4AE4-AAC7-502915C3BBA0}"/>
              </a:ext>
            </a:extLst>
          </p:cNvPr>
          <p:cNvSpPr txBox="1"/>
          <p:nvPr/>
        </p:nvSpPr>
        <p:spPr>
          <a:xfrm>
            <a:off x="342289" y="5736077"/>
            <a:ext cx="924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* S. </a:t>
            </a:r>
            <a:r>
              <a:rPr lang="en-US" sz="900" dirty="0" err="1">
                <a:solidFill>
                  <a:schemeClr val="accent2"/>
                </a:solidFill>
              </a:rPr>
              <a:t>Bankes</a:t>
            </a:r>
            <a:r>
              <a:rPr lang="en-US" sz="900" dirty="0">
                <a:solidFill>
                  <a:schemeClr val="accent2"/>
                </a:solidFill>
              </a:rPr>
              <a:t>, W..E. Walker, and J.H. Kwakkel (2013). “Exploratory Modeling and Analysis”, entry (pp. 532-537) in S. </a:t>
            </a:r>
            <a:r>
              <a:rPr lang="en-US" sz="900" dirty="0" err="1">
                <a:solidFill>
                  <a:schemeClr val="accent2"/>
                </a:solidFill>
              </a:rPr>
              <a:t>Gass</a:t>
            </a:r>
            <a:r>
              <a:rPr lang="en-US" sz="900" dirty="0">
                <a:solidFill>
                  <a:schemeClr val="accent2"/>
                </a:solidFill>
              </a:rPr>
              <a:t>, and </a:t>
            </a:r>
            <a:r>
              <a:rPr lang="en-US" sz="900" dirty="0" err="1">
                <a:solidFill>
                  <a:schemeClr val="accent2"/>
                </a:solidFill>
              </a:rPr>
              <a:t>M..Fu</a:t>
            </a:r>
            <a:r>
              <a:rPr lang="en-US" sz="900" dirty="0">
                <a:solidFill>
                  <a:schemeClr val="accent2"/>
                </a:solidFill>
              </a:rPr>
              <a:t> (eds.), Encyclopedia of Operations Research and Management Science., 3rd Edition, New York: Springer.</a:t>
            </a:r>
            <a:endParaRPr lang="en-GB" sz="9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36F47-C1A0-42E0-AAD1-4880E3CADBD2}"/>
                  </a:ext>
                </a:extLst>
              </p:cNvPr>
              <p:cNvSpPr txBox="1"/>
              <p:nvPr/>
            </p:nvSpPr>
            <p:spPr>
              <a:xfrm>
                <a:off x="342289" y="6102847"/>
                <a:ext cx="60960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9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fi-FI" sz="9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Lempert</m:t>
                      </m:r>
                      <m: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al</m:t>
                      </m:r>
                      <m: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fi-FI" sz="9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9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2006</m:t>
                          </m:r>
                        </m:e>
                      </m:d>
                      <m: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‘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general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analytic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method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generating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robust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strategies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narrative</m:t>
                      </m:r>
                      <m: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scenarios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’,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Management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Science</m:t>
                      </m:r>
                      <m:r>
                        <a:rPr lang="fi-FI" sz="9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52(4), 514–528.</m:t>
                      </m:r>
                    </m:oMath>
                  </m:oMathPara>
                </a14:m>
                <a:endParaRPr lang="fi-FI" sz="9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36F47-C1A0-42E0-AAD1-4880E3CA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89" y="6102847"/>
                <a:ext cx="6096000" cy="230832"/>
              </a:xfrm>
              <a:prstGeom prst="rect">
                <a:avLst/>
              </a:prstGeom>
              <a:blipFill>
                <a:blip r:embed="rId6"/>
                <a:stretch>
                  <a:fillRect r="-20200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07600" cy="653473"/>
          </a:xfrm>
        </p:spPr>
        <p:txBody>
          <a:bodyPr>
            <a:normAutofit fontScale="90000"/>
          </a:bodyPr>
          <a:lstStyle/>
          <a:p>
            <a:r>
              <a:rPr lang="fi-FI" sz="3600" dirty="0" err="1">
                <a:solidFill>
                  <a:srgbClr val="002060"/>
                </a:solidFill>
              </a:rPr>
              <a:t>Decision-making</a:t>
            </a:r>
            <a:r>
              <a:rPr lang="fi-FI" sz="3600" dirty="0">
                <a:solidFill>
                  <a:srgbClr val="002060"/>
                </a:solidFill>
              </a:rPr>
              <a:t> </a:t>
            </a:r>
            <a:r>
              <a:rPr lang="fi-FI" sz="3600" dirty="0" err="1">
                <a:solidFill>
                  <a:srgbClr val="002060"/>
                </a:solidFill>
              </a:rPr>
              <a:t>under</a:t>
            </a:r>
            <a:r>
              <a:rPr lang="fi-FI" sz="3600" dirty="0">
                <a:solidFill>
                  <a:srgbClr val="002060"/>
                </a:solidFill>
              </a:rPr>
              <a:t> </a:t>
            </a:r>
            <a:r>
              <a:rPr lang="fi-FI" sz="3600" dirty="0" err="1">
                <a:solidFill>
                  <a:srgbClr val="002060"/>
                </a:solidFill>
              </a:rPr>
              <a:t>deep</a:t>
            </a:r>
            <a:r>
              <a:rPr lang="fi-FI" sz="3600" dirty="0">
                <a:solidFill>
                  <a:srgbClr val="002060"/>
                </a:solidFill>
              </a:rPr>
              <a:t> </a:t>
            </a:r>
            <a:r>
              <a:rPr lang="fi-FI" sz="3600" dirty="0" err="1">
                <a:solidFill>
                  <a:srgbClr val="002060"/>
                </a:solidFill>
              </a:rPr>
              <a:t>uncertainty</a:t>
            </a:r>
            <a:r>
              <a:rPr lang="fi-FI" sz="3600" dirty="0">
                <a:solidFill>
                  <a:srgbClr val="002060"/>
                </a:solidFill>
              </a:rPr>
              <a:t> (DMDU)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2719"/>
            <a:ext cx="10475495" cy="2586182"/>
          </a:xfrm>
        </p:spPr>
        <p:txBody>
          <a:bodyPr>
            <a:normAutofit fontScale="92500" lnSpcReduction="10000"/>
          </a:bodyPr>
          <a:lstStyle/>
          <a:p>
            <a:r>
              <a:rPr lang="fi-FI" dirty="0" err="1"/>
              <a:t>Triditional</a:t>
            </a:r>
            <a:r>
              <a:rPr lang="fi-FI" dirty="0"/>
              <a:t> MORDM </a:t>
            </a:r>
            <a:r>
              <a:rPr lang="fi-FI" dirty="0" err="1"/>
              <a:t>techniques</a:t>
            </a:r>
            <a:endParaRPr lang="fi-FI" dirty="0"/>
          </a:p>
          <a:p>
            <a:r>
              <a:rPr lang="fi-FI" dirty="0" err="1"/>
              <a:t>Consider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nominal</a:t>
            </a:r>
            <a:r>
              <a:rPr lang="fi-FI" dirty="0"/>
              <a:t>/</a:t>
            </a:r>
            <a:r>
              <a:rPr lang="fi-FI" dirty="0" err="1"/>
              <a:t>reference</a:t>
            </a:r>
            <a:r>
              <a:rPr lang="fi-FI" dirty="0"/>
              <a:t> </a:t>
            </a:r>
            <a:r>
              <a:rPr lang="fi-FI" dirty="0" err="1"/>
              <a:t>scenario</a:t>
            </a:r>
            <a:endParaRPr lang="fi-FI" dirty="0"/>
          </a:p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Evolutionary</a:t>
            </a:r>
            <a:r>
              <a:rPr lang="fi-FI" dirty="0"/>
              <a:t> </a:t>
            </a:r>
            <a:r>
              <a:rPr lang="fi-FI" dirty="0" err="1"/>
              <a:t>algorithms</a:t>
            </a:r>
            <a:r>
              <a:rPr lang="fi-FI" dirty="0"/>
              <a:t> to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solutions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single-</a:t>
            </a:r>
            <a:r>
              <a:rPr lang="fi-FI" dirty="0" err="1"/>
              <a:t>scenario</a:t>
            </a:r>
            <a:r>
              <a:rPr lang="fi-FI" dirty="0"/>
              <a:t> MOOP </a:t>
            </a:r>
          </a:p>
          <a:p>
            <a:r>
              <a:rPr lang="fi-FI" dirty="0" err="1"/>
              <a:t>Randomly</a:t>
            </a:r>
            <a:r>
              <a:rPr lang="fi-FI" dirty="0"/>
              <a:t> </a:t>
            </a:r>
            <a:r>
              <a:rPr lang="fi-FI" dirty="0" err="1"/>
              <a:t>generate</a:t>
            </a:r>
            <a:r>
              <a:rPr lang="fi-FI" dirty="0"/>
              <a:t> a </a:t>
            </a:r>
            <a:r>
              <a:rPr lang="fi-FI" dirty="0" err="1"/>
              <a:t>wide</a:t>
            </a:r>
            <a:r>
              <a:rPr lang="fi-FI" dirty="0"/>
              <a:t> </a:t>
            </a:r>
            <a:r>
              <a:rPr lang="fi-FI" dirty="0" err="1"/>
              <a:t>range</a:t>
            </a:r>
            <a:r>
              <a:rPr lang="fi-FI" dirty="0"/>
              <a:t> of </a:t>
            </a:r>
            <a:r>
              <a:rPr lang="fi-FI" dirty="0" err="1"/>
              <a:t>plausible</a:t>
            </a:r>
            <a:r>
              <a:rPr lang="fi-FI" dirty="0"/>
              <a:t> </a:t>
            </a:r>
            <a:r>
              <a:rPr lang="fi-FI" dirty="0" err="1"/>
              <a:t>scenarios</a:t>
            </a:r>
            <a:r>
              <a:rPr lang="fi-FI" dirty="0"/>
              <a:t> (1000-10’000)</a:t>
            </a:r>
          </a:p>
          <a:p>
            <a:r>
              <a:rPr lang="fi-FI" dirty="0" err="1"/>
              <a:t>Re-evaluate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solutions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scenarios</a:t>
            </a:r>
            <a:endParaRPr lang="fi-FI" dirty="0"/>
          </a:p>
          <a:p>
            <a:r>
              <a:rPr lang="fi-FI" dirty="0"/>
              <a:t>Select </a:t>
            </a:r>
            <a:r>
              <a:rPr lang="fi-FI" dirty="0" err="1"/>
              <a:t>solutions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performances</a:t>
            </a:r>
            <a:r>
              <a:rPr lang="fi-FI" dirty="0"/>
              <a:t> in a </a:t>
            </a:r>
            <a:r>
              <a:rPr lang="fi-FI" dirty="0" err="1"/>
              <a:t>wider</a:t>
            </a:r>
            <a:r>
              <a:rPr lang="fi-FI" dirty="0"/>
              <a:t> </a:t>
            </a:r>
            <a:r>
              <a:rPr lang="fi-FI" dirty="0" err="1"/>
              <a:t>range</a:t>
            </a:r>
            <a:r>
              <a:rPr lang="fi-FI" dirty="0"/>
              <a:t> of </a:t>
            </a:r>
            <a:r>
              <a:rPr lang="fi-FI" dirty="0" err="1"/>
              <a:t>scenarios</a:t>
            </a:r>
            <a:r>
              <a:rPr lang="fi-FI" dirty="0"/>
              <a:t> (</a:t>
            </a:r>
            <a:r>
              <a:rPr lang="fi-FI" dirty="0" err="1"/>
              <a:t>robust</a:t>
            </a:r>
            <a:r>
              <a:rPr lang="fi-FI" dirty="0"/>
              <a:t>)</a:t>
            </a:r>
          </a:p>
          <a:p>
            <a:r>
              <a:rPr lang="fi-FI" dirty="0"/>
              <a:t>More </a:t>
            </a:r>
            <a:r>
              <a:rPr lang="fi-FI" dirty="0" err="1"/>
              <a:t>recently</a:t>
            </a:r>
            <a:r>
              <a:rPr lang="fi-FI" dirty="0"/>
              <a:t>,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integrated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robust</a:t>
            </a:r>
            <a:r>
              <a:rPr lang="fi-FI" dirty="0"/>
              <a:t> </a:t>
            </a:r>
            <a:r>
              <a:rPr lang="fi-FI" dirty="0" err="1"/>
              <a:t>multiobjective</a:t>
            </a:r>
            <a:r>
              <a:rPr lang="fi-FI" dirty="0"/>
              <a:t> </a:t>
            </a:r>
            <a:r>
              <a:rPr lang="fi-FI" dirty="0" err="1"/>
              <a:t>optimization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mathematical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literature</a:t>
            </a:r>
            <a:r>
              <a:rPr lang="fi-FI" dirty="0"/>
              <a:t> (</a:t>
            </a:r>
            <a:r>
              <a:rPr lang="fi-FI" dirty="0" err="1"/>
              <a:t>see</a:t>
            </a:r>
            <a:r>
              <a:rPr lang="fi-FI" dirty="0"/>
              <a:t>, </a:t>
            </a:r>
            <a:r>
              <a:rPr lang="fi-FI" dirty="0" err="1"/>
              <a:t>e.g</a:t>
            </a:r>
            <a:r>
              <a:rPr lang="fi-FI" dirty="0"/>
              <a:t>., </a:t>
            </a:r>
            <a:r>
              <a:rPr lang="fi-FI" dirty="0">
                <a:hlinkClick r:id="rId2"/>
              </a:rPr>
              <a:t>https://www.sciencedirect.com/science/article/pii/S1364815221001778</a:t>
            </a:r>
            <a:r>
              <a:rPr lang="fi-FI" dirty="0"/>
              <a:t> )</a:t>
            </a:r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4232348"/>
            <a:ext cx="1597891" cy="24125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4289" y="5528846"/>
            <a:ext cx="7924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b="1" dirty="0"/>
              <a:t>Open Access </a:t>
            </a:r>
            <a:r>
              <a:rPr lang="fi-FI" sz="1600" b="1" dirty="0" err="1"/>
              <a:t>book</a:t>
            </a:r>
            <a:r>
              <a:rPr lang="fi-FI" sz="1600" b="1" dirty="0"/>
              <a:t>:   </a:t>
            </a:r>
            <a:r>
              <a:rPr lang="fi-FI" sz="1600" b="1" dirty="0">
                <a:solidFill>
                  <a:srgbClr val="0000FF"/>
                </a:solidFill>
                <a:hlinkClick r:id="rId4"/>
              </a:rPr>
              <a:t>https://link.springer.com/book/10.1007/978-3-030-05252-2</a:t>
            </a:r>
            <a:r>
              <a:rPr lang="fi-FI" sz="1600" b="1" dirty="0">
                <a:solidFill>
                  <a:srgbClr val="0000FF"/>
                </a:solidFill>
              </a:rPr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185074"/>
            <a:ext cx="1182255" cy="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yo">
  <a:themeElements>
    <a:clrScheme name="JYO 2020">
      <a:dk1>
        <a:srgbClr val="000000"/>
      </a:dk1>
      <a:lt1>
        <a:sysClr val="window" lastClr="FFFFFF"/>
      </a:lt1>
      <a:dk2>
        <a:srgbClr val="002957"/>
      </a:dk2>
      <a:lt2>
        <a:srgbClr val="EFEFEF"/>
      </a:lt2>
      <a:accent1>
        <a:srgbClr val="F1563F"/>
      </a:accent1>
      <a:accent2>
        <a:srgbClr val="002957"/>
      </a:accent2>
      <a:accent3>
        <a:srgbClr val="C29A5B"/>
      </a:accent3>
      <a:accent4>
        <a:srgbClr val="C7C9C8"/>
      </a:accent4>
      <a:accent5>
        <a:srgbClr val="E3E4E4"/>
      </a:accent5>
      <a:accent6>
        <a:srgbClr val="8094AB"/>
      </a:accent6>
      <a:hlink>
        <a:srgbClr val="F1563F"/>
      </a:hlink>
      <a:folHlink>
        <a:srgbClr val="F1563F"/>
      </a:folHlink>
    </a:clrScheme>
    <a:fontScheme name="JYO brand">
      <a:majorFont>
        <a:latin typeface="Ale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yo" id="{F81D2DF1-862A-45CA-BF9A-2BE83EFD0923}" vid="{3A2E4FA6-D77B-4FF8-9815-6E5EF911CB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 JYU Theme</Template>
  <TotalTime>17979</TotalTime>
  <Words>2427</Words>
  <Application>Microsoft Office PowerPoint</Application>
  <PresentationFormat>Widescreen</PresentationFormat>
  <Paragraphs>216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Aleo</vt:lpstr>
      <vt:lpstr>Arial</vt:lpstr>
      <vt:lpstr>Arial</vt:lpstr>
      <vt:lpstr>Berlin Sans FB Demi</vt:lpstr>
      <vt:lpstr>Calibri</vt:lpstr>
      <vt:lpstr>Cambria Math</vt:lpstr>
      <vt:lpstr>lato</vt:lpstr>
      <vt:lpstr>lato</vt:lpstr>
      <vt:lpstr>Lato Black</vt:lpstr>
      <vt:lpstr>Wingdings</vt:lpstr>
      <vt:lpstr>jyo</vt:lpstr>
      <vt:lpstr>TIES483 Nonlinear Optimization  Decision-making under Uncertainty (part 2)   spring 2022</vt:lpstr>
      <vt:lpstr>Dealing with uncertainty in practice </vt:lpstr>
      <vt:lpstr>How can we deal with uncertainty? General approaches</vt:lpstr>
      <vt:lpstr>Robust approaches:</vt:lpstr>
      <vt:lpstr>Robust approaches:</vt:lpstr>
      <vt:lpstr>Robust approaches:</vt:lpstr>
      <vt:lpstr>Robust approaches:</vt:lpstr>
      <vt:lpstr>Decision Making under Deep Uncertainty (DMDU)</vt:lpstr>
      <vt:lpstr>Decision-making under deep uncertainty (DMDU)</vt:lpstr>
      <vt:lpstr>PowerPoint Presentation</vt:lpstr>
      <vt:lpstr>Multiobjective Robust Optimization</vt:lpstr>
      <vt:lpstr>Two-stage decision-making structure  (A dynamic robust approach)</vt:lpstr>
      <vt:lpstr>Scenario Planning VS. Statistical Expectation</vt:lpstr>
      <vt:lpstr>Two-stage decision-making process with p scenarios</vt:lpstr>
      <vt:lpstr>PowerPoint Presentation</vt:lpstr>
      <vt:lpstr>PowerPoint Presentation</vt:lpstr>
      <vt:lpstr>Mathematical Formulation</vt:lpstr>
      <vt:lpstr>Some advantages of the two-stage framework</vt:lpstr>
      <vt:lpstr>Example.  SBMOO for quarantine during the pandemics: The case study of COVID-19  </vt:lpstr>
      <vt:lpstr>Example (cont.). SBMOO for quarantine during the pandemics: The case study of COVID-19   </vt:lpstr>
      <vt:lpstr>Conclusions</vt:lpstr>
      <vt:lpstr>Take-home message:  </vt:lpstr>
      <vt:lpstr>Thank you</vt:lpstr>
    </vt:vector>
  </TitlesOfParts>
  <Company>University of Jyvaskyla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Value-focused thinking as a problem structuring method</dc:title>
  <dc:creator>Markus Hartikainen</dc:creator>
  <cp:lastModifiedBy>Shavazipour, Babooshka</cp:lastModifiedBy>
  <cp:revision>217</cp:revision>
  <dcterms:created xsi:type="dcterms:W3CDTF">2015-03-23T07:05:56Z</dcterms:created>
  <dcterms:modified xsi:type="dcterms:W3CDTF">2022-02-28T11:59:18Z</dcterms:modified>
</cp:coreProperties>
</file>