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9" r:id="rId1"/>
  </p:sldMasterIdLst>
  <p:notesMasterIdLst>
    <p:notesMasterId r:id="rId14"/>
  </p:notesMasterIdLst>
  <p:handoutMasterIdLst>
    <p:handoutMasterId r:id="rId15"/>
  </p:handoutMasterIdLst>
  <p:sldIdLst>
    <p:sldId id="256" r:id="rId2"/>
    <p:sldId id="840" r:id="rId3"/>
    <p:sldId id="903" r:id="rId4"/>
    <p:sldId id="904" r:id="rId5"/>
    <p:sldId id="905" r:id="rId6"/>
    <p:sldId id="906" r:id="rId7"/>
    <p:sldId id="907" r:id="rId8"/>
    <p:sldId id="908" r:id="rId9"/>
    <p:sldId id="909" r:id="rId10"/>
    <p:sldId id="910" r:id="rId11"/>
    <p:sldId id="911" r:id="rId12"/>
    <p:sldId id="901" r:id="rId13"/>
  </p:sldIdLst>
  <p:sldSz cx="9906000" cy="6858000" type="A4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 에스더블유엠" initials="주에" lastIdx="1" clrIdx="0">
    <p:extLst>
      <p:ext uri="{19B8F6BF-5375-455C-9EA6-DF929625EA0E}">
        <p15:presenceInfo xmlns:p15="http://schemas.microsoft.com/office/powerpoint/2012/main" xmlns="" userId="f7bdf26d2ec701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A50034"/>
    <a:srgbClr val="0000FF"/>
    <a:srgbClr val="FFFFFF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4" autoAdjust="0"/>
    <p:restoredTop sz="72994" autoAdjust="0"/>
  </p:normalViewPr>
  <p:slideViewPr>
    <p:cSldViewPr>
      <p:cViewPr varScale="1">
        <p:scale>
          <a:sx n="87" d="100"/>
          <a:sy n="87" d="100"/>
        </p:scale>
        <p:origin x="-1560" y="-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50" d="100"/>
          <a:sy n="50" d="100"/>
        </p:scale>
        <p:origin x="-3492" y="-354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F37184EB-2854-43E7-ABE4-BA5DBF88F9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22137E9-0AE4-42C1-B573-782A03D2A7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30AD8-C21D-4B91-BDEA-269ECD8125C0}" type="datetimeFigureOut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7FE3ECD0-8A04-44B5-A632-0749329F14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77F9C58-46B9-4487-92AF-4A105F1AC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9A7AD-848F-44A2-9249-CBBD35449A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3635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96A95A-1097-469C-A387-C6FA26723AE8}" type="datetimeFigureOut">
              <a:rPr lang="ko-KR" altLang="en-US"/>
              <a:pPr>
                <a:defRPr/>
              </a:pPr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4796" tIns="47398" rIns="94796" bIns="47398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69F3CEE-3CF8-4F1E-9BC2-14D1F65A8A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2659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38543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80" tIns="47377" rIns="94780" bIns="47377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1400"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2440216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userDrawn="1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504" y="259080"/>
            <a:ext cx="8928992" cy="394449"/>
          </a:xfrm>
          <a:prstGeom prst="rect">
            <a:avLst/>
          </a:prstGeom>
        </p:spPr>
        <p:txBody>
          <a:bodyPr lIns="0" rIns="0" anchor="ctr"/>
          <a:lstStyle>
            <a:lvl1pPr marL="0" indent="0">
              <a:buNone/>
              <a:defRPr sz="2400" b="0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+mj-lt"/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408728A-7BEE-4A22-A609-8C444D441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kumimoji="1" lang="en-US" altLang="ko-KR" sz="1050" b="0" i="0" u="none" strike="noStrike" kern="1200" cap="none" spc="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</a:defRPr>
            </a:lvl1pPr>
          </a:lstStyle>
          <a:p>
            <a:fld id="{E6D3F70A-DAC0-4DEB-BE9D-9150D327277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65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FFCD6510-A96D-438F-B329-8F2236F77B36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13907F-C351-4B64-8E61-A875463531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6750" y="2348880"/>
            <a:ext cx="8572500" cy="3944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-100" baseline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장 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E301FF66-2B3E-40A8-B75B-646D25EF96D0}"/>
              </a:ext>
            </a:extLst>
          </p:cNvPr>
          <p:cNvCxnSpPr/>
          <p:nvPr userDrawn="1"/>
        </p:nvCxnSpPr>
        <p:spPr>
          <a:xfrm>
            <a:off x="688638" y="2780928"/>
            <a:ext cx="8532000" cy="0"/>
          </a:xfrm>
          <a:prstGeom prst="line">
            <a:avLst/>
          </a:prstGeom>
          <a:ln w="381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86FBE76-03DA-4F07-9364-79484B810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91575" y="6308165"/>
            <a:ext cx="876300" cy="3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955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x">
  <p:cSld name="1_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242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0797AC9-DD7D-4F2C-9124-833DE612286C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0942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A558666D-FBEC-4F21-A4E2-55D5F0CF09E9}"/>
              </a:ext>
            </a:extLst>
          </p:cNvPr>
          <p:cNvCxnSpPr>
            <a:cxnSpLocks/>
          </p:cNvCxnSpPr>
          <p:nvPr userDrawn="1"/>
        </p:nvCxnSpPr>
        <p:spPr>
          <a:xfrm>
            <a:off x="505304" y="692696"/>
            <a:ext cx="8892000" cy="0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ABC4334-140E-41A9-8597-1C264E0BBE6B}"/>
              </a:ext>
            </a:extLst>
          </p:cNvPr>
          <p:cNvCxnSpPr>
            <a:cxnSpLocks/>
          </p:cNvCxnSpPr>
          <p:nvPr userDrawn="1"/>
        </p:nvCxnSpPr>
        <p:spPr>
          <a:xfrm>
            <a:off x="505304" y="6463154"/>
            <a:ext cx="8892000" cy="0"/>
          </a:xfrm>
          <a:prstGeom prst="line">
            <a:avLst/>
          </a:prstGeom>
          <a:ln w="3175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1;p4">
            <a:extLst>
              <a:ext uri="{FF2B5EF4-FFF2-40B4-BE49-F238E27FC236}">
                <a16:creationId xmlns:a16="http://schemas.microsoft.com/office/drawing/2014/main" xmlns="" id="{C0D596C2-BECE-45B2-86E2-2B6773F52F2E}"/>
              </a:ext>
            </a:extLst>
          </p:cNvPr>
          <p:cNvSpPr/>
          <p:nvPr userDrawn="1"/>
        </p:nvSpPr>
        <p:spPr>
          <a:xfrm>
            <a:off x="417281" y="6481097"/>
            <a:ext cx="2663511" cy="22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FB7E0"/>
                </a:solidFill>
                <a:latin typeface="+mn-ea"/>
                <a:ea typeface="+mn-ea"/>
                <a:cs typeface="Arial"/>
                <a:sym typeface="Arial"/>
              </a:rPr>
              <a:t>SWM.AI</a:t>
            </a:r>
            <a:r>
              <a:rPr lang="en-US" sz="1050" b="1" i="0" u="none" strike="noStrike" cap="none" spc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 Confidential</a:t>
            </a:r>
            <a:endParaRPr sz="1050" b="1" i="1" u="none" strike="noStrike" cap="none" spc="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166" r:id="rId1"/>
    <p:sldLayoutId id="2147488167" r:id="rId2"/>
    <p:sldLayoutId id="2147488168" r:id="rId3"/>
    <p:sldLayoutId id="2147488169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hyperlink" Target="https://swm.a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46260F6-45C8-4DC3-9608-598F9C411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기초 </a:t>
            </a:r>
            <a:r>
              <a:rPr lang="ko-KR" altLang="en-US" dirty="0" err="1" smtClean="0"/>
              <a:t>로드맵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논리 설계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xmlns="" id="{183EE07E-B585-4BFB-8BED-1C3615BA2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0186984"/>
              </p:ext>
            </p:extLst>
          </p:nvPr>
        </p:nvGraphicFramePr>
        <p:xfrm>
          <a:off x="7689304" y="1596782"/>
          <a:ext cx="154994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420285383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xmlns="" val="1459850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558992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의사 결정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67788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전달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17973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10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협조 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kern="1200" spc="-10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75794737"/>
                  </a:ext>
                </a:extLst>
              </a:tr>
            </a:tbl>
          </a:graphicData>
        </a:graphic>
      </p:graphicFrame>
      <p:sp>
        <p:nvSpPr>
          <p:cNvPr id="7" name="제목 8">
            <a:extLst>
              <a:ext uri="{FF2B5EF4-FFF2-40B4-BE49-F238E27FC236}">
                <a16:creationId xmlns:a16="http://schemas.microsoft.com/office/drawing/2014/main" xmlns="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821110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 latinLnBrk="0">
              <a:spcBef>
                <a:spcPts val="600"/>
              </a:spcBef>
            </a:pPr>
            <a:r>
              <a:rPr lang="ko-KR" altLang="en-US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보고일</a:t>
            </a:r>
            <a:endParaRPr lang="en-US" altLang="ko-KR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auto" latinLnBrk="0">
              <a:spcBef>
                <a:spcPts val="600"/>
              </a:spcBef>
            </a:pPr>
            <a:r>
              <a:rPr lang="en-US" altLang="ko-KR" sz="1600" spc="-1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2021. 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09. 10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제목 8">
            <a:extLst>
              <a:ext uri="{FF2B5EF4-FFF2-40B4-BE49-F238E27FC236}">
                <a16:creationId xmlns:a16="http://schemas.microsoft.com/office/drawing/2014/main" xmlns="" id="{4D0ECCF2-3B65-4A2A-9E19-D87334AA8F92}"/>
              </a:ext>
            </a:extLst>
          </p:cNvPr>
          <p:cNvSpPr txBox="1">
            <a:spLocks/>
          </p:cNvSpPr>
          <p:nvPr/>
        </p:nvSpPr>
        <p:spPr>
          <a:xfrm>
            <a:off x="7545288" y="5379690"/>
            <a:ext cx="1656184" cy="504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솔루션</a:t>
            </a:r>
            <a:r>
              <a:rPr lang="en-US" altLang="ko-KR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팀</a:t>
            </a:r>
            <a:endParaRPr lang="en-US" altLang="ko-KR" sz="16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fontAlgn="auto" latinLnBrk="0">
              <a:spcBef>
                <a:spcPts val="600"/>
              </a:spcBef>
            </a:pPr>
            <a:r>
              <a:rPr lang="ko-KR" altLang="en-US" sz="16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변승현</a:t>
            </a:r>
            <a:endParaRPr lang="ko-KR" altLang="en-US" sz="16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en-US" altLang="ko-KR" dirty="0" smtClean="0"/>
              <a:t>VHDL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256584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VHDL(VHSIC Hardware Description Language)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: </a:t>
            </a:r>
            <a:r>
              <a:rPr lang="ko-KR" altLang="en-US" sz="1400" dirty="0" smtClean="0">
                <a:latin typeface="+mn-ea"/>
                <a:ea typeface="+mn-ea"/>
              </a:rPr>
              <a:t>디지털 회로 및 혼합 신호</a:t>
            </a:r>
            <a:r>
              <a:rPr lang="en-US" altLang="ko-KR" sz="1400" dirty="0" smtClean="0">
                <a:latin typeface="+mn-ea"/>
                <a:ea typeface="+mn-ea"/>
              </a:rPr>
              <a:t>(mixed-signal, </a:t>
            </a:r>
            <a:r>
              <a:rPr lang="ko-KR" altLang="en-US" sz="1400" dirty="0" smtClean="0">
                <a:latin typeface="+mn-ea"/>
                <a:ea typeface="+mn-ea"/>
              </a:rPr>
              <a:t>아날로그 신호 포함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 표현하는 하드웨어 기술 언어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FPGA</a:t>
            </a:r>
            <a:r>
              <a:rPr lang="ko-KR" altLang="en-US" sz="1400" dirty="0" smtClean="0">
                <a:latin typeface="+mn-ea"/>
                <a:ea typeface="+mn-ea"/>
              </a:rPr>
              <a:t>나 집적회로 등의 전자공학 회로를 처리하는 설계 자동화에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Entity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: </a:t>
            </a:r>
            <a:r>
              <a:rPr lang="ko-KR" altLang="en-US" sz="1400" dirty="0" smtClean="0">
                <a:latin typeface="+mn-ea"/>
                <a:ea typeface="+mn-ea"/>
              </a:rPr>
              <a:t>설계할 디지털 회로를 블랙박스로 놓았을 때 </a:t>
            </a:r>
            <a:r>
              <a:rPr lang="ko-KR" altLang="en-US" sz="1400" dirty="0" err="1" smtClean="0">
                <a:latin typeface="+mn-ea"/>
                <a:ea typeface="+mn-ea"/>
              </a:rPr>
              <a:t>최외각에서</a:t>
            </a:r>
            <a:r>
              <a:rPr lang="ko-KR" altLang="en-US" sz="1400" dirty="0" smtClean="0">
                <a:latin typeface="+mn-ea"/>
                <a:ea typeface="+mn-ea"/>
              </a:rPr>
              <a:t> 보이는 모양을 기술하는 것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논리회로 내부가 어떻게 </a:t>
            </a:r>
            <a:r>
              <a:rPr lang="ko-KR" altLang="en-US" sz="1400" dirty="0" err="1" smtClean="0">
                <a:latin typeface="+mn-ea"/>
                <a:ea typeface="+mn-ea"/>
              </a:rPr>
              <a:t>생겼는지에는</a:t>
            </a:r>
            <a:r>
              <a:rPr lang="ko-KR" altLang="en-US" sz="1400" dirty="0" smtClean="0">
                <a:latin typeface="+mn-ea"/>
                <a:ea typeface="+mn-ea"/>
              </a:rPr>
              <a:t> 관심이 없고 오직 그 외부에 어떤 것이 보이는가만 중요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설계하고자 하는 디지털 회로의 블록의 이름 즉 </a:t>
            </a:r>
            <a:r>
              <a:rPr lang="en-US" altLang="ko-KR" sz="1400" dirty="0" smtClean="0">
                <a:latin typeface="+mn-ea"/>
                <a:ea typeface="+mn-ea"/>
              </a:rPr>
              <a:t>Entity </a:t>
            </a:r>
            <a:r>
              <a:rPr lang="ko-KR" altLang="en-US" sz="1400" dirty="0" smtClean="0">
                <a:latin typeface="+mn-ea"/>
                <a:ea typeface="+mn-ea"/>
              </a:rPr>
              <a:t>이름과 외부와의 인터페이스인 </a:t>
            </a:r>
            <a:r>
              <a:rPr lang="en-US" altLang="ko-KR" sz="1400" dirty="0" smtClean="0">
                <a:latin typeface="+mn-ea"/>
                <a:ea typeface="+mn-ea"/>
              </a:rPr>
              <a:t>Port</a:t>
            </a:r>
            <a:r>
              <a:rPr lang="ko-KR" altLang="en-US" sz="1400" dirty="0" smtClean="0">
                <a:latin typeface="+mn-ea"/>
                <a:ea typeface="+mn-ea"/>
              </a:rPr>
              <a:t>를 표시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Entity </a:t>
            </a:r>
            <a:r>
              <a:rPr lang="ko-KR" altLang="en-US" sz="1400" b="1" u="sng" dirty="0" smtClean="0">
                <a:latin typeface="+mn-ea"/>
                <a:ea typeface="+mn-ea"/>
              </a:rPr>
              <a:t>설계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컴포넌트라고 정의할 수 있는 블록으로 나누어 설계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컴포넌트는 설계 </a:t>
            </a:r>
            <a:r>
              <a:rPr lang="en-US" altLang="ko-KR" sz="1400" dirty="0" smtClean="0">
                <a:latin typeface="+mn-ea"/>
                <a:ea typeface="+mn-ea"/>
              </a:rPr>
              <a:t>Entity</a:t>
            </a:r>
            <a:r>
              <a:rPr lang="ko-KR" altLang="en-US" sz="1400" dirty="0" smtClean="0">
                <a:latin typeface="+mn-ea"/>
                <a:ea typeface="+mn-ea"/>
              </a:rPr>
              <a:t>의 오브젝트를 참조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일반적으로 별도의 파일로 나누어 시뮬레이션과 합성 툴에서 각각 독립적으로 컴파일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2000 ~ 5000 Gate </a:t>
            </a:r>
            <a:r>
              <a:rPr lang="ko-KR" altLang="en-US" sz="1400" dirty="0" smtClean="0">
                <a:latin typeface="+mn-ea"/>
                <a:ea typeface="+mn-ea"/>
              </a:rPr>
              <a:t>정도일 때 </a:t>
            </a:r>
            <a:r>
              <a:rPr lang="en-US" altLang="ko-KR" sz="1400" dirty="0" smtClean="0">
                <a:latin typeface="+mn-ea"/>
                <a:ea typeface="+mn-ea"/>
              </a:rPr>
              <a:t>CPU</a:t>
            </a:r>
            <a:r>
              <a:rPr lang="ko-KR" altLang="en-US" sz="1400" dirty="0" smtClean="0">
                <a:latin typeface="+mn-ea"/>
                <a:ea typeface="+mn-ea"/>
              </a:rPr>
              <a:t>의 부하가 과도하게 걸리지 않으면서도 상당히 최적화된 결과를 제공하는 것으로 알려짐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주석문</a:t>
            </a:r>
            <a:r>
              <a:rPr lang="en-US" altLang="ko-KR" sz="1400" b="1" u="sng" dirty="0" smtClean="0">
                <a:latin typeface="+mn-ea"/>
                <a:ea typeface="+mn-ea"/>
              </a:rPr>
              <a:t>(Comments)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: VHDL</a:t>
            </a:r>
            <a:r>
              <a:rPr lang="ko-KR" altLang="en-US" sz="1400" dirty="0" smtClean="0">
                <a:latin typeface="+mn-ea"/>
                <a:ea typeface="+mn-ea"/>
              </a:rPr>
              <a:t>의 가독성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읽고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이해하기 쉬운 정도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을 증가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이식성</a:t>
            </a:r>
            <a:r>
              <a:rPr lang="ko-KR" altLang="en-US" sz="1400" dirty="0" smtClean="0">
                <a:latin typeface="+mn-ea"/>
                <a:ea typeface="+mn-ea"/>
              </a:rPr>
              <a:t> 좋게 </a:t>
            </a:r>
            <a:r>
              <a:rPr lang="ko-KR" altLang="en-US" sz="1400" dirty="0" smtClean="0">
                <a:latin typeface="+mn-ea"/>
                <a:ea typeface="+mn-ea"/>
              </a:rPr>
              <a:t>위해서</a:t>
            </a:r>
            <a:r>
              <a:rPr lang="ko-KR" altLang="en-US" sz="1400" dirty="0" smtClean="0">
                <a:latin typeface="+mn-ea"/>
                <a:ea typeface="+mn-ea"/>
              </a:rPr>
              <a:t> 가능한 한 많은 </a:t>
            </a:r>
            <a:r>
              <a:rPr lang="ko-KR" altLang="en-US" sz="1400" dirty="0" smtClean="0">
                <a:latin typeface="+mn-ea"/>
                <a:ea typeface="+mn-ea"/>
              </a:rPr>
              <a:t>설명문</a:t>
            </a:r>
            <a:r>
              <a:rPr lang="ko-KR" altLang="en-US" sz="1400" dirty="0" smtClean="0">
                <a:latin typeface="+mn-ea"/>
                <a:ea typeface="+mn-ea"/>
              </a:rPr>
              <a:t> 삽입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Architecture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: </a:t>
            </a:r>
            <a:r>
              <a:rPr lang="ko-KR" altLang="en-US" sz="1400" dirty="0" smtClean="0">
                <a:latin typeface="+mn-ea"/>
                <a:ea typeface="+mn-ea"/>
              </a:rPr>
              <a:t>실질적인 내부 동작 또는 부품간의 연결 구조를 기술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Entity</a:t>
            </a:r>
            <a:r>
              <a:rPr lang="ko-KR" altLang="en-US" sz="1400" dirty="0" smtClean="0">
                <a:latin typeface="+mn-ea"/>
                <a:ea typeface="+mn-ea"/>
              </a:rPr>
              <a:t>와 </a:t>
            </a:r>
            <a:r>
              <a:rPr lang="en-US" altLang="ko-KR" sz="1400" dirty="0" smtClean="0">
                <a:latin typeface="+mn-ea"/>
                <a:ea typeface="+mn-ea"/>
              </a:rPr>
              <a:t>Architecture</a:t>
            </a:r>
            <a:r>
              <a:rPr lang="ko-KR" altLang="en-US" sz="1400" dirty="0" smtClean="0">
                <a:latin typeface="+mn-ea"/>
                <a:ea typeface="+mn-ea"/>
              </a:rPr>
              <a:t>의 결합 정의</a:t>
            </a:r>
            <a:r>
              <a:rPr lang="en-US" altLang="ko-KR" sz="1400" dirty="0" smtClean="0">
                <a:latin typeface="+mn-ea"/>
                <a:ea typeface="+mn-ea"/>
              </a:rPr>
              <a:t>(Configuration)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  </a:t>
            </a:r>
            <a:r>
              <a:rPr lang="ko-KR" altLang="en-US" sz="1400" dirty="0" smtClean="0">
                <a:latin typeface="+mn-ea"/>
                <a:ea typeface="+mn-ea"/>
              </a:rPr>
              <a:t>하나의 </a:t>
            </a:r>
            <a:r>
              <a:rPr lang="en-US" altLang="ko-KR" sz="1400" dirty="0" smtClean="0">
                <a:latin typeface="+mn-ea"/>
                <a:ea typeface="+mn-ea"/>
              </a:rPr>
              <a:t>Entity</a:t>
            </a:r>
            <a:r>
              <a:rPr lang="ko-KR" altLang="en-US" sz="1400" dirty="0" smtClean="0">
                <a:latin typeface="+mn-ea"/>
                <a:ea typeface="+mn-ea"/>
              </a:rPr>
              <a:t>에 여러 개의 </a:t>
            </a:r>
            <a:r>
              <a:rPr lang="en-US" altLang="ko-KR" sz="1400" dirty="0" smtClean="0">
                <a:latin typeface="+mn-ea"/>
                <a:ea typeface="+mn-ea"/>
              </a:rPr>
              <a:t>Architecture</a:t>
            </a:r>
            <a:r>
              <a:rPr lang="ko-KR" altLang="en-US" sz="1400" dirty="0" smtClean="0">
                <a:latin typeface="+mn-ea"/>
                <a:ea typeface="+mn-ea"/>
              </a:rPr>
              <a:t>를 설계해놓고 최종적으로 하나의 </a:t>
            </a:r>
            <a:r>
              <a:rPr lang="en-US" altLang="ko-KR" sz="1400" dirty="0" smtClean="0">
                <a:latin typeface="+mn-ea"/>
                <a:ea typeface="+mn-ea"/>
              </a:rPr>
              <a:t>Architecture</a:t>
            </a:r>
            <a:r>
              <a:rPr lang="ko-KR" altLang="en-US" sz="1400" dirty="0" smtClean="0">
                <a:latin typeface="+mn-ea"/>
                <a:ea typeface="+mn-ea"/>
              </a:rPr>
              <a:t>를 선택하여 </a:t>
            </a:r>
            <a:r>
              <a:rPr lang="en-US" altLang="ko-KR" sz="1400" dirty="0" smtClean="0">
                <a:latin typeface="+mn-ea"/>
                <a:ea typeface="+mn-ea"/>
              </a:rPr>
              <a:t>Entity</a:t>
            </a:r>
            <a:r>
              <a:rPr lang="ko-KR" altLang="en-US" sz="1400" dirty="0" smtClean="0">
                <a:latin typeface="+mn-ea"/>
                <a:ea typeface="+mn-ea"/>
              </a:rPr>
              <a:t>와 짝으로 선언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출력 및 신호의 변화가 </a:t>
            </a:r>
            <a:r>
              <a:rPr lang="ko-KR" altLang="en-US" sz="1400" dirty="0" err="1" smtClean="0">
                <a:latin typeface="+mn-ea"/>
                <a:ea typeface="+mn-ea"/>
              </a:rPr>
              <a:t>클록</a:t>
            </a:r>
            <a:r>
              <a:rPr lang="ko-KR" altLang="en-US" sz="1400" dirty="0" smtClean="0">
                <a:latin typeface="+mn-ea"/>
                <a:ea typeface="+mn-ea"/>
              </a:rPr>
              <a:t> 변화에 의해 야기되는 경우에는 내부 조합회로의 입력신호를 감지리스트에 명시할 필요 없음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조합회로 만으로 구성된 </a:t>
            </a:r>
            <a:r>
              <a:rPr lang="en-US" altLang="ko-KR" sz="1400" dirty="0" smtClean="0">
                <a:latin typeface="+mn-ea"/>
                <a:ea typeface="+mn-ea"/>
              </a:rPr>
              <a:t>process </a:t>
            </a:r>
            <a:r>
              <a:rPr lang="ko-KR" altLang="en-US" sz="1400" dirty="0" smtClean="0">
                <a:latin typeface="+mn-ea"/>
                <a:ea typeface="+mn-ea"/>
              </a:rPr>
              <a:t>문에서는 모든 입력신호는 반드시 감지리스트에 명시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래치와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플립플롭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328592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개요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순서회로는 메모리 소자가 있어 내가 가지고 있는 값과 입력으로 들어온 </a:t>
            </a:r>
            <a:r>
              <a:rPr lang="ko-KR" altLang="en-US" sz="1200" dirty="0" err="1" smtClean="0">
                <a:latin typeface="+mn-ea"/>
                <a:ea typeface="+mn-ea"/>
              </a:rPr>
              <a:t>입력값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두개에</a:t>
            </a:r>
            <a:r>
              <a:rPr lang="ko-KR" altLang="en-US" sz="1200" dirty="0" smtClean="0">
                <a:latin typeface="+mn-ea"/>
                <a:ea typeface="+mn-ea"/>
              </a:rPr>
              <a:t> 대해 출력이 결정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조합회로에 기억소자를 연결하면 </a:t>
            </a:r>
            <a:r>
              <a:rPr lang="en-US" altLang="ko-KR" sz="1200" dirty="0" smtClean="0">
                <a:latin typeface="+mn-ea"/>
                <a:ea typeface="+mn-ea"/>
              </a:rPr>
              <a:t>'</a:t>
            </a:r>
            <a:r>
              <a:rPr lang="ko-KR" altLang="en-US" sz="1200" dirty="0" smtClean="0">
                <a:latin typeface="+mn-ea"/>
                <a:ea typeface="+mn-ea"/>
              </a:rPr>
              <a:t>순서회로</a:t>
            </a:r>
            <a:r>
              <a:rPr lang="en-US" altLang="ko-KR" sz="1200" dirty="0" smtClean="0">
                <a:latin typeface="+mn-ea"/>
                <a:ea typeface="+mn-ea"/>
              </a:rPr>
              <a:t>'</a:t>
            </a:r>
            <a:endParaRPr lang="ko-KR" altLang="en-US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래치</a:t>
            </a:r>
            <a:endParaRPr lang="ko-KR" altLang="en-US" sz="1200" b="1" u="sng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클럭</a:t>
            </a:r>
            <a:r>
              <a:rPr lang="ko-KR" altLang="en-US" sz="1200" dirty="0" smtClean="0">
                <a:latin typeface="+mn-ea"/>
                <a:ea typeface="+mn-ea"/>
              </a:rPr>
              <a:t> 입력 가지지 않는 기억 소자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SR</a:t>
            </a:r>
            <a:r>
              <a:rPr lang="ko-KR" altLang="en-US" sz="1200" dirty="0" err="1" smtClean="0">
                <a:latin typeface="+mn-ea"/>
                <a:ea typeface="+mn-ea"/>
              </a:rPr>
              <a:t>래치</a:t>
            </a:r>
            <a:r>
              <a:rPr lang="en-US" altLang="ko-KR" sz="1200" dirty="0" smtClean="0">
                <a:latin typeface="+mn-ea"/>
                <a:ea typeface="+mn-ea"/>
              </a:rPr>
              <a:t>, D</a:t>
            </a:r>
            <a:r>
              <a:rPr lang="ko-KR" altLang="en-US" sz="1200" dirty="0" err="1" smtClean="0">
                <a:latin typeface="+mn-ea"/>
                <a:ea typeface="+mn-ea"/>
              </a:rPr>
              <a:t>래치</a:t>
            </a:r>
            <a:endParaRPr lang="ko-KR" altLang="en-US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플립플롭</a:t>
            </a:r>
            <a:endParaRPr lang="ko-KR" altLang="en-US" sz="1200" b="1" u="sng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클럭</a:t>
            </a:r>
            <a:r>
              <a:rPr lang="ko-KR" altLang="en-US" sz="1200" dirty="0" smtClean="0">
                <a:latin typeface="+mn-ea"/>
                <a:ea typeface="+mn-ea"/>
              </a:rPr>
              <a:t> 입력 가지는 기억 소자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입력에 반응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출력 상태 변경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에지트리거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D </a:t>
            </a:r>
            <a:r>
              <a:rPr lang="ko-KR" altLang="en-US" sz="1200" dirty="0" err="1" smtClean="0">
                <a:latin typeface="+mn-ea"/>
                <a:ea typeface="+mn-ea"/>
              </a:rPr>
              <a:t>플립플롭</a:t>
            </a:r>
            <a:r>
              <a:rPr lang="en-US" altLang="ko-KR" sz="1200" dirty="0" smtClean="0">
                <a:latin typeface="+mn-ea"/>
                <a:ea typeface="+mn-ea"/>
              </a:rPr>
              <a:t>, S-R </a:t>
            </a:r>
            <a:r>
              <a:rPr lang="ko-KR" altLang="en-US" sz="1200" dirty="0" err="1" smtClean="0">
                <a:latin typeface="+mn-ea"/>
                <a:ea typeface="+mn-ea"/>
              </a:rPr>
              <a:t>플립플롭</a:t>
            </a:r>
            <a:r>
              <a:rPr lang="en-US" altLang="ko-KR" sz="1200" dirty="0" smtClean="0">
                <a:latin typeface="+mn-ea"/>
                <a:ea typeface="+mn-ea"/>
              </a:rPr>
              <a:t>, T </a:t>
            </a:r>
            <a:r>
              <a:rPr lang="ko-KR" altLang="en-US" sz="1200" dirty="0" err="1" smtClean="0">
                <a:latin typeface="+mn-ea"/>
                <a:ea typeface="+mn-ea"/>
              </a:rPr>
              <a:t>플립플롭</a:t>
            </a:r>
            <a:endParaRPr lang="ko-KR" altLang="en-US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귀환</a:t>
            </a:r>
            <a:r>
              <a:rPr lang="en-US" altLang="ko-KR" sz="1200" b="1" u="sng" dirty="0" smtClean="0">
                <a:latin typeface="+mn-ea"/>
                <a:ea typeface="+mn-ea"/>
              </a:rPr>
              <a:t>(Feedback)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: </a:t>
            </a:r>
            <a:r>
              <a:rPr lang="ko-KR" altLang="en-US" sz="1200" dirty="0" err="1" smtClean="0">
                <a:latin typeface="+mn-ea"/>
                <a:ea typeface="+mn-ea"/>
              </a:rPr>
              <a:t>게이트의</a:t>
            </a:r>
            <a:r>
              <a:rPr lang="ko-KR" altLang="en-US" sz="1200" dirty="0" smtClean="0">
                <a:latin typeface="+mn-ea"/>
                <a:ea typeface="+mn-ea"/>
              </a:rPr>
              <a:t> 출력이 회로 내 다른 </a:t>
            </a:r>
            <a:r>
              <a:rPr lang="ko-KR" altLang="en-US" sz="1200" dirty="0" err="1" smtClean="0">
                <a:latin typeface="+mn-ea"/>
                <a:ea typeface="+mn-ea"/>
              </a:rPr>
              <a:t>게이트의</a:t>
            </a:r>
            <a:r>
              <a:rPr lang="ko-KR" altLang="en-US" sz="1200" dirty="0" smtClean="0">
                <a:latin typeface="+mn-ea"/>
                <a:ea typeface="+mn-ea"/>
              </a:rPr>
              <a:t> 입력으로 다시 연결되는 것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셋</a:t>
            </a:r>
            <a:r>
              <a:rPr lang="en-US" altLang="ko-KR" sz="1200" b="1" u="sng" dirty="0" smtClean="0">
                <a:latin typeface="+mn-ea"/>
                <a:ea typeface="+mn-ea"/>
              </a:rPr>
              <a:t>-</a:t>
            </a:r>
            <a:r>
              <a:rPr lang="ko-KR" altLang="en-US" sz="1200" b="1" u="sng" dirty="0" err="1" smtClean="0">
                <a:latin typeface="+mn-ea"/>
                <a:ea typeface="+mn-ea"/>
              </a:rPr>
              <a:t>리셋</a:t>
            </a: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래치</a:t>
            </a:r>
            <a:r>
              <a:rPr lang="en-US" altLang="ko-KR" sz="1200" b="1" u="sng" dirty="0" smtClean="0">
                <a:latin typeface="+mn-ea"/>
                <a:ea typeface="+mn-ea"/>
              </a:rPr>
              <a:t>(Set-Reset Latch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: NOR </a:t>
            </a:r>
            <a:r>
              <a:rPr lang="ko-KR" altLang="en-US" sz="1200" dirty="0" err="1" smtClean="0">
                <a:latin typeface="+mn-ea"/>
                <a:ea typeface="+mn-ea"/>
              </a:rPr>
              <a:t>게이트를</a:t>
            </a:r>
            <a:r>
              <a:rPr lang="ko-KR" altLang="en-US" sz="1200" dirty="0" smtClean="0">
                <a:latin typeface="+mn-ea"/>
                <a:ea typeface="+mn-ea"/>
              </a:rPr>
              <a:t> 이용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메인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: NAND </a:t>
            </a:r>
            <a:r>
              <a:rPr lang="ko-KR" altLang="en-US" sz="1200" dirty="0" err="1" smtClean="0">
                <a:latin typeface="+mn-ea"/>
                <a:ea typeface="+mn-ea"/>
              </a:rPr>
              <a:t>게이트를</a:t>
            </a:r>
            <a:r>
              <a:rPr lang="ko-KR" altLang="en-US" sz="1200" dirty="0" smtClean="0">
                <a:latin typeface="+mn-ea"/>
                <a:ea typeface="+mn-ea"/>
              </a:rPr>
              <a:t> 이용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서브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: NOR </a:t>
            </a:r>
            <a:r>
              <a:rPr lang="ko-KR" altLang="en-US" sz="1200" dirty="0" err="1" smtClean="0">
                <a:latin typeface="+mn-ea"/>
                <a:ea typeface="+mn-ea"/>
              </a:rPr>
              <a:t>게이트를</a:t>
            </a:r>
            <a:r>
              <a:rPr lang="ko-KR" altLang="en-US" sz="1200" dirty="0" smtClean="0">
                <a:latin typeface="+mn-ea"/>
                <a:ea typeface="+mn-ea"/>
              </a:rPr>
              <a:t> 활용한 </a:t>
            </a:r>
            <a:r>
              <a:rPr lang="en-US" altLang="ko-KR" sz="1200" dirty="0" smtClean="0">
                <a:latin typeface="+mn-ea"/>
                <a:ea typeface="+mn-ea"/>
              </a:rPr>
              <a:t>S-R </a:t>
            </a:r>
            <a:r>
              <a:rPr lang="ko-KR" altLang="en-US" sz="1200" dirty="0" err="1" smtClean="0">
                <a:latin typeface="+mn-ea"/>
                <a:ea typeface="+mn-ea"/>
              </a:rPr>
              <a:t>래치</a:t>
            </a:r>
            <a:endParaRPr lang="ko-KR" altLang="en-US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  입력</a:t>
            </a:r>
            <a:r>
              <a:rPr lang="en-US" altLang="ko-KR" sz="1200" dirty="0" smtClean="0">
                <a:latin typeface="+mn-ea"/>
                <a:ea typeface="+mn-ea"/>
              </a:rPr>
              <a:t>R </a:t>
            </a:r>
            <a:r>
              <a:rPr lang="ko-KR" altLang="en-US" sz="1200" dirty="0" smtClean="0">
                <a:latin typeface="+mn-ea"/>
                <a:ea typeface="+mn-ea"/>
              </a:rPr>
              <a:t>이 연결된 게이트의 출력을 다시 입력</a:t>
            </a:r>
            <a:r>
              <a:rPr lang="en-US" altLang="ko-KR" sz="1200" dirty="0" smtClean="0">
                <a:latin typeface="+mn-ea"/>
                <a:ea typeface="+mn-ea"/>
              </a:rPr>
              <a:t>S</a:t>
            </a:r>
            <a:r>
              <a:rPr lang="ko-KR" altLang="en-US" sz="1200" dirty="0" smtClean="0">
                <a:latin typeface="+mn-ea"/>
                <a:ea typeface="+mn-ea"/>
              </a:rPr>
              <a:t>가 연결된 게이트의 입력으로 보냄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입력</a:t>
            </a:r>
            <a:r>
              <a:rPr lang="en-US" altLang="ko-KR" sz="1200" dirty="0" smtClean="0">
                <a:latin typeface="+mn-ea"/>
                <a:ea typeface="+mn-ea"/>
              </a:rPr>
              <a:t>S </a:t>
            </a:r>
            <a:r>
              <a:rPr lang="ko-KR" altLang="en-US" sz="1200" dirty="0" smtClean="0">
                <a:latin typeface="+mn-ea"/>
                <a:ea typeface="+mn-ea"/>
              </a:rPr>
              <a:t>가 연결된 게이트의 출력을 다시 입력</a:t>
            </a:r>
            <a:r>
              <a:rPr lang="en-US" altLang="ko-KR" sz="1200" dirty="0" smtClean="0">
                <a:latin typeface="+mn-ea"/>
                <a:ea typeface="+mn-ea"/>
              </a:rPr>
              <a:t>R </a:t>
            </a:r>
            <a:r>
              <a:rPr lang="ko-KR" altLang="en-US" sz="1200" dirty="0" smtClean="0">
                <a:latin typeface="+mn-ea"/>
                <a:ea typeface="+mn-ea"/>
              </a:rPr>
              <a:t>이 연결된 게이트의 입력으로 보냄 </a:t>
            </a:r>
            <a:r>
              <a:rPr lang="en-US" altLang="ko-KR" sz="1200" dirty="0" smtClean="0">
                <a:latin typeface="+mn-ea"/>
                <a:ea typeface="+mn-ea"/>
              </a:rPr>
              <a:t>// Feedback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u="sng" dirty="0" smtClean="0">
                <a:latin typeface="+mn-ea"/>
                <a:ea typeface="+mn-ea"/>
              </a:rPr>
              <a:t> - 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게이트형</a:t>
            </a: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D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래치</a:t>
            </a:r>
            <a:endParaRPr lang="ko-KR" altLang="en-US" sz="1200" b="1" u="sng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SR</a:t>
            </a:r>
            <a:r>
              <a:rPr lang="ko-KR" altLang="en-US" sz="1200" dirty="0" err="1" smtClean="0">
                <a:latin typeface="+mn-ea"/>
                <a:ea typeface="+mn-ea"/>
              </a:rPr>
              <a:t>래치</a:t>
            </a:r>
            <a:r>
              <a:rPr lang="ko-KR" altLang="en-US" sz="1200" dirty="0" smtClean="0">
                <a:latin typeface="+mn-ea"/>
                <a:ea typeface="+mn-ea"/>
              </a:rPr>
              <a:t> 앞에 </a:t>
            </a:r>
            <a:r>
              <a:rPr lang="en-US" altLang="ko-KR" sz="1200" dirty="0" smtClean="0">
                <a:latin typeface="+mn-ea"/>
                <a:ea typeface="+mn-ea"/>
              </a:rPr>
              <a:t>NAND</a:t>
            </a:r>
            <a:r>
              <a:rPr lang="ko-KR" altLang="en-US" sz="1200" dirty="0" err="1" smtClean="0">
                <a:latin typeface="+mn-ea"/>
                <a:ea typeface="+mn-ea"/>
              </a:rPr>
              <a:t>게이트</a:t>
            </a:r>
            <a:r>
              <a:rPr lang="ko-KR" altLang="en-US" sz="1200" dirty="0" smtClean="0">
                <a:latin typeface="+mn-ea"/>
                <a:ea typeface="+mn-ea"/>
              </a:rPr>
              <a:t> 존재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입력</a:t>
            </a:r>
            <a:r>
              <a:rPr lang="en-US" altLang="ko-KR" sz="1200" dirty="0" smtClean="0">
                <a:latin typeface="+mn-ea"/>
                <a:ea typeface="+mn-ea"/>
              </a:rPr>
              <a:t>D</a:t>
            </a:r>
            <a:r>
              <a:rPr lang="ko-KR" altLang="en-US" sz="1200" dirty="0" smtClean="0">
                <a:latin typeface="+mn-ea"/>
                <a:ea typeface="+mn-ea"/>
              </a:rPr>
              <a:t>와 </a:t>
            </a:r>
            <a:r>
              <a:rPr lang="en-US" altLang="ko-KR" sz="1200" dirty="0" smtClean="0">
                <a:latin typeface="+mn-ea"/>
                <a:ea typeface="+mn-ea"/>
              </a:rPr>
              <a:t>SR</a:t>
            </a:r>
            <a:r>
              <a:rPr lang="ko-KR" altLang="en-US" sz="1200" dirty="0" err="1" smtClean="0">
                <a:latin typeface="+mn-ea"/>
                <a:ea typeface="+mn-ea"/>
              </a:rPr>
              <a:t>래치</a:t>
            </a:r>
            <a:r>
              <a:rPr lang="ko-KR" altLang="en-US" sz="1200" dirty="0" smtClean="0">
                <a:latin typeface="+mn-ea"/>
                <a:ea typeface="+mn-ea"/>
              </a:rPr>
              <a:t> 동작 제어 </a:t>
            </a:r>
            <a:r>
              <a:rPr lang="en-US" altLang="ko-KR" sz="1200" dirty="0" smtClean="0">
                <a:latin typeface="+mn-ea"/>
                <a:ea typeface="+mn-ea"/>
              </a:rPr>
              <a:t>G</a:t>
            </a:r>
            <a:r>
              <a:rPr lang="ko-KR" altLang="en-US" sz="1200" dirty="0" smtClean="0">
                <a:latin typeface="+mn-ea"/>
                <a:ea typeface="+mn-ea"/>
              </a:rPr>
              <a:t>입력 구성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G=0 </a:t>
            </a:r>
            <a:r>
              <a:rPr lang="ko-KR" altLang="en-US" sz="1200" dirty="0" smtClean="0">
                <a:latin typeface="+mn-ea"/>
                <a:ea typeface="+mn-ea"/>
              </a:rPr>
              <a:t>이면 </a:t>
            </a:r>
            <a:r>
              <a:rPr lang="en-US" altLang="ko-KR" sz="1200" dirty="0" smtClean="0">
                <a:latin typeface="+mn-ea"/>
                <a:ea typeface="+mn-ea"/>
              </a:rPr>
              <a:t>S=R=0  </a:t>
            </a:r>
            <a:r>
              <a:rPr lang="ko-KR" altLang="en-US" sz="1200" dirty="0" smtClean="0">
                <a:latin typeface="+mn-ea"/>
                <a:ea typeface="+mn-ea"/>
              </a:rPr>
              <a:t>따라서 </a:t>
            </a:r>
            <a:r>
              <a:rPr lang="en-US" altLang="ko-KR" sz="1200" dirty="0" smtClean="0">
                <a:latin typeface="+mn-ea"/>
                <a:ea typeface="+mn-ea"/>
              </a:rPr>
              <a:t>Q</a:t>
            </a:r>
            <a:r>
              <a:rPr lang="ko-KR" altLang="en-US" sz="1200" dirty="0" smtClean="0">
                <a:latin typeface="+mn-ea"/>
                <a:ea typeface="+mn-ea"/>
              </a:rPr>
              <a:t>가 이전값을 유지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G=1 </a:t>
            </a:r>
            <a:r>
              <a:rPr lang="ko-KR" altLang="en-US" sz="1200" dirty="0" smtClean="0">
                <a:latin typeface="+mn-ea"/>
                <a:ea typeface="+mn-ea"/>
              </a:rPr>
              <a:t>이면 </a:t>
            </a:r>
            <a:r>
              <a:rPr lang="en-US" altLang="ko-KR" sz="1200" dirty="0" smtClean="0">
                <a:latin typeface="+mn-ea"/>
                <a:ea typeface="+mn-ea"/>
              </a:rPr>
              <a:t>Q=D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에지트리거</a:t>
            </a: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D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플립플롭</a:t>
            </a:r>
            <a:endParaRPr lang="ko-KR" altLang="en-US" sz="1200" b="1" u="sng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하강에지트리거</a:t>
            </a:r>
            <a:endParaRPr lang="ko-KR" altLang="en-US" sz="1200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   </a:t>
            </a:r>
            <a:r>
              <a:rPr lang="ko-KR" altLang="en-US" sz="1200" dirty="0" err="1" smtClean="0">
                <a:latin typeface="+mn-ea"/>
                <a:ea typeface="+mn-ea"/>
              </a:rPr>
              <a:t>상승에지트리거에서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err="1" smtClean="0">
                <a:latin typeface="+mn-ea"/>
                <a:ea typeface="+mn-ea"/>
              </a:rPr>
              <a:t>클럭에</a:t>
            </a:r>
            <a:r>
              <a:rPr lang="ko-KR" altLang="en-US" sz="1200" dirty="0" smtClean="0">
                <a:latin typeface="+mn-ea"/>
                <a:ea typeface="+mn-ea"/>
              </a:rPr>
              <a:t> 버블을 붙인 것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상승에지 </a:t>
            </a:r>
            <a:r>
              <a:rPr lang="en-US" altLang="ko-KR" sz="1200" dirty="0" smtClean="0">
                <a:latin typeface="+mn-ea"/>
                <a:ea typeface="+mn-ea"/>
              </a:rPr>
              <a:t>// 0</a:t>
            </a:r>
            <a:r>
              <a:rPr lang="ko-KR" altLang="en-US" sz="1200" dirty="0" smtClean="0">
                <a:latin typeface="+mn-ea"/>
                <a:ea typeface="+mn-ea"/>
              </a:rPr>
              <a:t>에서 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  <a:r>
              <a:rPr lang="ko-KR" altLang="en-US" sz="1200" dirty="0" smtClean="0">
                <a:latin typeface="+mn-ea"/>
                <a:ea typeface="+mn-ea"/>
              </a:rPr>
              <a:t>로 바뀌는 구간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하강에지 </a:t>
            </a:r>
            <a:r>
              <a:rPr lang="en-US" altLang="ko-KR" sz="1200" dirty="0" smtClean="0">
                <a:latin typeface="+mn-ea"/>
                <a:ea typeface="+mn-ea"/>
              </a:rPr>
              <a:t>// 1</a:t>
            </a:r>
            <a:r>
              <a:rPr lang="ko-KR" altLang="en-US" sz="1200" dirty="0" smtClean="0">
                <a:latin typeface="+mn-ea"/>
                <a:ea typeface="+mn-ea"/>
              </a:rPr>
              <a:t>에서 </a:t>
            </a:r>
            <a:r>
              <a:rPr lang="en-US" altLang="ko-KR" sz="1200" dirty="0" smtClean="0">
                <a:latin typeface="+mn-ea"/>
                <a:ea typeface="+mn-ea"/>
              </a:rPr>
              <a:t>0</a:t>
            </a:r>
            <a:r>
              <a:rPr lang="ko-KR" altLang="en-US" sz="1200" dirty="0" smtClean="0">
                <a:latin typeface="+mn-ea"/>
                <a:ea typeface="+mn-ea"/>
              </a:rPr>
              <a:t>으로 바뀌는 구간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err="1" smtClean="0">
                <a:latin typeface="+mn-ea"/>
                <a:ea typeface="+mn-ea"/>
              </a:rPr>
              <a:t>상승에지에서만</a:t>
            </a:r>
            <a:r>
              <a:rPr lang="ko-KR" altLang="en-US" sz="1200" dirty="0" smtClean="0">
                <a:latin typeface="+mn-ea"/>
                <a:ea typeface="+mn-ea"/>
              </a:rPr>
              <a:t> 입력 값들 변함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T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플립플롭</a:t>
            </a:r>
            <a:endParaRPr lang="ko-KR" altLang="en-US" sz="1200" b="1" u="sng" dirty="0" smtClean="0">
              <a:latin typeface="+mn-ea"/>
              <a:ea typeface="+mn-ea"/>
            </a:endParaRP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두 입력 하나로 묶기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D</a:t>
            </a:r>
            <a:r>
              <a:rPr lang="ko-KR" altLang="en-US" sz="1200" dirty="0" err="1" smtClean="0">
                <a:latin typeface="+mn-ea"/>
                <a:ea typeface="+mn-ea"/>
              </a:rPr>
              <a:t>플립플롭</a:t>
            </a:r>
            <a:r>
              <a:rPr lang="en-US" altLang="ko-KR" sz="1200" dirty="0" smtClean="0">
                <a:latin typeface="+mn-ea"/>
                <a:ea typeface="+mn-ea"/>
              </a:rPr>
              <a:t>, XOR</a:t>
            </a:r>
            <a:r>
              <a:rPr lang="ko-KR" altLang="en-US" sz="1200" dirty="0" err="1" smtClean="0">
                <a:latin typeface="+mn-ea"/>
                <a:ea typeface="+mn-ea"/>
              </a:rPr>
              <a:t>게이트</a:t>
            </a:r>
            <a:r>
              <a:rPr lang="ko-KR" altLang="en-US" sz="1200" dirty="0" smtClean="0">
                <a:latin typeface="+mn-ea"/>
                <a:ea typeface="+mn-ea"/>
              </a:rPr>
              <a:t> 사용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T=0 </a:t>
            </a:r>
            <a:r>
              <a:rPr lang="ko-KR" altLang="en-US" sz="1200" dirty="0" smtClean="0">
                <a:latin typeface="+mn-ea"/>
                <a:ea typeface="+mn-ea"/>
              </a:rPr>
              <a:t>이면 </a:t>
            </a:r>
            <a:r>
              <a:rPr lang="en-US" altLang="ko-KR" sz="1200" dirty="0" smtClean="0">
                <a:latin typeface="+mn-ea"/>
                <a:ea typeface="+mn-ea"/>
              </a:rPr>
              <a:t>Q+=Q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: T=1 </a:t>
            </a:r>
            <a:r>
              <a:rPr lang="ko-KR" altLang="en-US" sz="1200" dirty="0" smtClean="0">
                <a:latin typeface="+mn-ea"/>
                <a:ea typeface="+mn-ea"/>
              </a:rPr>
              <a:t>이면 </a:t>
            </a:r>
            <a:r>
              <a:rPr lang="en-US" altLang="ko-KR" sz="1200" dirty="0" smtClean="0">
                <a:latin typeface="+mn-ea"/>
                <a:ea typeface="+mn-ea"/>
              </a:rPr>
              <a:t>Q+=Q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6;p30" descr="3577377975_97c3a4934b_b.jpg">
            <a:extLst>
              <a:ext uri="{FF2B5EF4-FFF2-40B4-BE49-F238E27FC236}">
                <a16:creationId xmlns:a16="http://schemas.microsoft.com/office/drawing/2014/main" xmlns="" id="{D85A8641-E761-4D3F-878D-CF8DB428506A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445540" y="3152560"/>
            <a:ext cx="4257676" cy="22991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57;p30">
            <a:extLst>
              <a:ext uri="{FF2B5EF4-FFF2-40B4-BE49-F238E27FC236}">
                <a16:creationId xmlns:a16="http://schemas.microsoft.com/office/drawing/2014/main" xmlns="" id="{6529DBB0-C8B5-46AE-97E7-F927E787FD56}"/>
              </a:ext>
            </a:extLst>
          </p:cNvPr>
          <p:cNvSpPr/>
          <p:nvPr/>
        </p:nvSpPr>
        <p:spPr>
          <a:xfrm>
            <a:off x="1712" y="0"/>
            <a:ext cx="990428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3AFC1">
                  <a:alpha val="69803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58;p30">
            <a:extLst>
              <a:ext uri="{FF2B5EF4-FFF2-40B4-BE49-F238E27FC236}">
                <a16:creationId xmlns:a16="http://schemas.microsoft.com/office/drawing/2014/main" xmlns="" id="{166046AC-4D9E-4CD3-AEF1-5AE695845694}"/>
              </a:ext>
            </a:extLst>
          </p:cNvPr>
          <p:cNvCxnSpPr/>
          <p:nvPr/>
        </p:nvCxnSpPr>
        <p:spPr>
          <a:xfrm>
            <a:off x="4132632" y="3393831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" name="Google Shape;259;p30">
            <a:extLst>
              <a:ext uri="{FF2B5EF4-FFF2-40B4-BE49-F238E27FC236}">
                <a16:creationId xmlns:a16="http://schemas.microsoft.com/office/drawing/2014/main" xmlns="" id="{89487DF4-B578-4CB3-9747-A82E4C67C8E1}"/>
              </a:ext>
            </a:extLst>
          </p:cNvPr>
          <p:cNvCxnSpPr/>
          <p:nvPr/>
        </p:nvCxnSpPr>
        <p:spPr>
          <a:xfrm>
            <a:off x="4132632" y="5542085"/>
            <a:ext cx="8367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2" name="Google Shape;260;p30">
            <a:extLst>
              <a:ext uri="{FF2B5EF4-FFF2-40B4-BE49-F238E27FC236}">
                <a16:creationId xmlns:a16="http://schemas.microsoft.com/office/drawing/2014/main" xmlns="" id="{D3FE6C58-FA59-4F8E-B3BB-6F84950C9B15}"/>
              </a:ext>
            </a:extLst>
          </p:cNvPr>
          <p:cNvCxnSpPr/>
          <p:nvPr/>
        </p:nvCxnSpPr>
        <p:spPr>
          <a:xfrm>
            <a:off x="4132632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" name="Google Shape;261;p30">
            <a:extLst>
              <a:ext uri="{FF2B5EF4-FFF2-40B4-BE49-F238E27FC236}">
                <a16:creationId xmlns:a16="http://schemas.microsoft.com/office/drawing/2014/main" xmlns="" id="{5FF768E6-A978-43D9-BD08-255ED0EB3097}"/>
              </a:ext>
            </a:extLst>
          </p:cNvPr>
          <p:cNvCxnSpPr/>
          <p:nvPr/>
        </p:nvCxnSpPr>
        <p:spPr>
          <a:xfrm>
            <a:off x="9027016" y="3393831"/>
            <a:ext cx="0" cy="50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" name="Google Shape;262;p30">
            <a:extLst>
              <a:ext uri="{FF2B5EF4-FFF2-40B4-BE49-F238E27FC236}">
                <a16:creationId xmlns:a16="http://schemas.microsoft.com/office/drawing/2014/main" xmlns="" id="{298E7B74-B7D4-497C-AF8B-08273C3AE196}"/>
              </a:ext>
            </a:extLst>
          </p:cNvPr>
          <p:cNvCxnSpPr/>
          <p:nvPr/>
        </p:nvCxnSpPr>
        <p:spPr>
          <a:xfrm>
            <a:off x="4969366" y="3393831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" name="Google Shape;263;p30">
            <a:extLst>
              <a:ext uri="{FF2B5EF4-FFF2-40B4-BE49-F238E27FC236}">
                <a16:creationId xmlns:a16="http://schemas.microsoft.com/office/drawing/2014/main" xmlns="" id="{ACDDA6D9-BF8B-4F97-9F94-D8C2EF0FC340}"/>
              </a:ext>
            </a:extLst>
          </p:cNvPr>
          <p:cNvCxnSpPr/>
          <p:nvPr/>
        </p:nvCxnSpPr>
        <p:spPr>
          <a:xfrm>
            <a:off x="4132632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" name="Google Shape;264;p30">
            <a:extLst>
              <a:ext uri="{FF2B5EF4-FFF2-40B4-BE49-F238E27FC236}">
                <a16:creationId xmlns:a16="http://schemas.microsoft.com/office/drawing/2014/main" xmlns="" id="{0A17A86B-976E-4AD6-B982-D328BB42988C}"/>
              </a:ext>
            </a:extLst>
          </p:cNvPr>
          <p:cNvCxnSpPr/>
          <p:nvPr/>
        </p:nvCxnSpPr>
        <p:spPr>
          <a:xfrm>
            <a:off x="9027016" y="3902320"/>
            <a:ext cx="0" cy="10110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" name="Google Shape;265;p30">
            <a:extLst>
              <a:ext uri="{FF2B5EF4-FFF2-40B4-BE49-F238E27FC236}">
                <a16:creationId xmlns:a16="http://schemas.microsoft.com/office/drawing/2014/main" xmlns="" id="{A896A65B-E33A-402A-9059-F33DCA649B82}"/>
              </a:ext>
            </a:extLst>
          </p:cNvPr>
          <p:cNvCxnSpPr/>
          <p:nvPr/>
        </p:nvCxnSpPr>
        <p:spPr>
          <a:xfrm>
            <a:off x="4132632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266;p30">
            <a:extLst>
              <a:ext uri="{FF2B5EF4-FFF2-40B4-BE49-F238E27FC236}">
                <a16:creationId xmlns:a16="http://schemas.microsoft.com/office/drawing/2014/main" xmlns="" id="{67009E4C-36CB-4196-9E75-FF5832F505FE}"/>
              </a:ext>
            </a:extLst>
          </p:cNvPr>
          <p:cNvCxnSpPr/>
          <p:nvPr/>
        </p:nvCxnSpPr>
        <p:spPr>
          <a:xfrm>
            <a:off x="9027016" y="4913435"/>
            <a:ext cx="0" cy="6285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" name="Google Shape;267;p30">
            <a:extLst>
              <a:ext uri="{FF2B5EF4-FFF2-40B4-BE49-F238E27FC236}">
                <a16:creationId xmlns:a16="http://schemas.microsoft.com/office/drawing/2014/main" xmlns="" id="{8D4C6A71-657E-4934-B9B3-07C144AD42A9}"/>
              </a:ext>
            </a:extLst>
          </p:cNvPr>
          <p:cNvCxnSpPr/>
          <p:nvPr/>
        </p:nvCxnSpPr>
        <p:spPr>
          <a:xfrm>
            <a:off x="4969366" y="5542085"/>
            <a:ext cx="4057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0" name="Google Shape;268;p30">
            <a:extLst>
              <a:ext uri="{FF2B5EF4-FFF2-40B4-BE49-F238E27FC236}">
                <a16:creationId xmlns:a16="http://schemas.microsoft.com/office/drawing/2014/main" xmlns="" id="{BFDA0DAC-899F-47E4-BA91-6FC537B195F4}"/>
              </a:ext>
            </a:extLst>
          </p:cNvPr>
          <p:cNvCxnSpPr/>
          <p:nvPr/>
        </p:nvCxnSpPr>
        <p:spPr>
          <a:xfrm>
            <a:off x="1712" y="3048000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69;p30">
            <a:extLst>
              <a:ext uri="{FF2B5EF4-FFF2-40B4-BE49-F238E27FC236}">
                <a16:creationId xmlns:a16="http://schemas.microsoft.com/office/drawing/2014/main" xmlns="" id="{BB920256-744A-4E5D-B349-AC265C212870}"/>
              </a:ext>
            </a:extLst>
          </p:cNvPr>
          <p:cNvSpPr txBox="1"/>
          <p:nvPr/>
        </p:nvSpPr>
        <p:spPr>
          <a:xfrm>
            <a:off x="186351" y="5945066"/>
            <a:ext cx="87072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0875" tIns="70875" rIns="70875" bIns="70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8" b="1" i="0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Copyright ⓒ 2021 by </a:t>
            </a:r>
            <a:r>
              <a:rPr lang="en" sz="1108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+mn-ea"/>
              <a:ea typeface="+mn-ea"/>
            </a:endParaRPr>
          </a:p>
          <a:p>
            <a:pPr marL="0" marR="0" lvl="0" indent="0" algn="l" rtl="0">
              <a:spcBef>
                <a:spcPts val="369"/>
              </a:spcBef>
              <a:spcAft>
                <a:spcPts val="0"/>
              </a:spcAft>
              <a:buNone/>
            </a:pP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r>
              <a:rPr lang="en" sz="738" b="0" i="1" u="none" strike="noStrike" cap="none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reserves all right of this document.  No part of this document may be produced, stored in a retrieval system, or transmitted, in any form or by any means, electronic, mechanical, photocopying,  recording or otherwise, without the prior written permission of </a:t>
            </a:r>
            <a:r>
              <a:rPr lang="en" sz="738" i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  <a:ea typeface="+mn-ea"/>
              </a:rPr>
              <a:t>SWM</a:t>
            </a:r>
            <a:endParaRPr sz="1108" b="1" i="0" u="none" strike="noStrike" cap="none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2" name="Google Shape;270;p30">
            <a:extLst>
              <a:ext uri="{FF2B5EF4-FFF2-40B4-BE49-F238E27FC236}">
                <a16:creationId xmlns:a16="http://schemas.microsoft.com/office/drawing/2014/main" xmlns="" id="{637C7584-6185-489D-806D-D36C79F20292}"/>
              </a:ext>
            </a:extLst>
          </p:cNvPr>
          <p:cNvSpPr/>
          <p:nvPr/>
        </p:nvSpPr>
        <p:spPr>
          <a:xfrm>
            <a:off x="304314" y="3225145"/>
            <a:ext cx="5872815" cy="16278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0"/>
              </a:schemeClr>
            </a:solidFill>
          </a:ln>
        </p:spPr>
        <p:txBody>
          <a:bodyPr spcFirstLastPara="1" wrap="square" lIns="88600" tIns="53150" rIns="88600" bIns="531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FRTek Tower 7F, 11-25, Simin-daero 327beon-gil, Dongan-gu, Anyang-si, Gyeonggi-do, Korea</a:t>
            </a:r>
            <a:endParaRPr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Phone  : +</a:t>
            </a:r>
            <a:r>
              <a:rPr lang="en" sz="1300" b="0" i="0" u="none" strike="noStrike" cap="none" dirty="0" smtClean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82-10-3356-3398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/>
            </a:r>
            <a:b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</a:br>
            <a:r>
              <a:rPr lang="en" sz="13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Fax      : +82-31-470-5199</a:t>
            </a:r>
            <a:endParaRPr sz="13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693"/>
              </a:spcBef>
              <a:spcAft>
                <a:spcPts val="0"/>
              </a:spcAft>
              <a:buNone/>
            </a:pPr>
            <a:r>
              <a:rPr lang="en" sz="1385" u="sng" dirty="0">
                <a:solidFill>
                  <a:schemeClr val="hlink"/>
                </a:solidFill>
                <a:latin typeface="+mn-ea"/>
                <a:ea typeface="+mn-ea"/>
                <a:hlinkClick r:id="rId4"/>
              </a:rPr>
              <a:t>https://swm.ai</a:t>
            </a:r>
            <a:r>
              <a:rPr lang="en" sz="1385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dirty="0">
              <a:latin typeface="+mn-ea"/>
              <a:ea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0010296-81EB-4D61-A6FF-A6784B1865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6430" y="2139573"/>
            <a:ext cx="1958196" cy="8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04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2</a:t>
            </a:fld>
            <a:endParaRPr lang="ko-KR" altLang="en-US" dirty="0"/>
          </a:p>
        </p:txBody>
      </p:sp>
      <p:sp>
        <p:nvSpPr>
          <p:cNvPr id="80" name="제목 8">
            <a:extLst>
              <a:ext uri="{FF2B5EF4-FFF2-40B4-BE49-F238E27FC236}">
                <a16:creationId xmlns:a16="http://schemas.microsoft.com/office/drawing/2014/main" xmlns="" id="{B3C2DDB2-FD74-4FB5-9994-2F2DB8B449DC}"/>
              </a:ext>
            </a:extLst>
          </p:cNvPr>
          <p:cNvSpPr txBox="1">
            <a:spLocks/>
          </p:cNvSpPr>
          <p:nvPr/>
        </p:nvSpPr>
        <p:spPr>
          <a:xfrm>
            <a:off x="1208584" y="1196752"/>
            <a:ext cx="6624736" cy="489654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1. </a:t>
            </a:r>
            <a:r>
              <a:rPr lang="ko-KR" altLang="en-US" sz="2000" dirty="0" smtClean="0"/>
              <a:t>서론 수 체계와 변환</a:t>
            </a: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2. </a:t>
            </a:r>
            <a:r>
              <a:rPr lang="ko-KR" altLang="en-US" sz="2000" dirty="0" err="1" smtClean="0"/>
              <a:t>부울</a:t>
            </a:r>
            <a:r>
              <a:rPr lang="ko-KR" altLang="en-US" sz="2000" dirty="0" smtClean="0"/>
              <a:t> 대수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3. </a:t>
            </a:r>
            <a:r>
              <a:rPr lang="ko-KR" altLang="en-US" sz="2000" dirty="0" err="1" smtClean="0"/>
              <a:t>카노맵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4. </a:t>
            </a:r>
            <a:r>
              <a:rPr lang="ko-KR" altLang="en-US" sz="2000" dirty="0" smtClean="0"/>
              <a:t>퀸 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맥클러스키</a:t>
            </a:r>
            <a:r>
              <a:rPr lang="ko-KR" altLang="en-US" sz="2000" dirty="0" smtClean="0"/>
              <a:t> 방법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5. </a:t>
            </a:r>
            <a:r>
              <a:rPr lang="ko-KR" altLang="en-US" sz="2000" dirty="0" smtClean="0"/>
              <a:t>다단 </a:t>
            </a:r>
            <a:r>
              <a:rPr lang="ko-KR" altLang="en-US" sz="2000" dirty="0" err="1" smtClean="0"/>
              <a:t>게이트</a:t>
            </a:r>
            <a:r>
              <a:rPr lang="ko-KR" altLang="en-US" sz="2000" dirty="0" smtClean="0"/>
              <a:t> 회로</a:t>
            </a:r>
            <a:r>
              <a:rPr lang="en-US" altLang="ko-KR" sz="2000" dirty="0" smtClean="0"/>
              <a:t>, NAND, NOR </a:t>
            </a:r>
            <a:r>
              <a:rPr lang="ko-KR" altLang="en-US" sz="2000" dirty="0" err="1" smtClean="0"/>
              <a:t>게이트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6. </a:t>
            </a:r>
            <a:r>
              <a:rPr lang="ko-KR" altLang="en-US" sz="2000" dirty="0" smtClean="0"/>
              <a:t>조합회로설계와 시뮬레이션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7. </a:t>
            </a:r>
            <a:r>
              <a:rPr lang="ko-KR" altLang="en-US" sz="2000" spc="-100" dirty="0" err="1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멀</a:t>
            </a:r>
            <a:r>
              <a:rPr lang="ko-KR" altLang="en-US" sz="2000" dirty="0" err="1" smtClean="0"/>
              <a:t>티플렉서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디코더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프로그래머블</a:t>
            </a:r>
            <a:r>
              <a:rPr lang="ko-KR" altLang="en-US" sz="2000" dirty="0" smtClean="0"/>
              <a:t> 논리소자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8. </a:t>
            </a:r>
            <a:r>
              <a:rPr lang="en-US" altLang="ko-KR" sz="2000" dirty="0" smtClean="0"/>
              <a:t>VHDL </a:t>
            </a:r>
            <a:r>
              <a:rPr lang="ko-KR" altLang="en-US" sz="2000" dirty="0" smtClean="0"/>
              <a:t>소개</a:t>
            </a:r>
            <a:endParaRPr lang="en-US" altLang="ko-KR" sz="2000" spc="-100" dirty="0" smtClean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ko-KR" sz="2000" spc="-100" dirty="0" smtClean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</a:rPr>
              <a:t>9. </a:t>
            </a:r>
            <a:r>
              <a:rPr lang="ko-KR" altLang="en-US" sz="2000" dirty="0" err="1" smtClean="0"/>
              <a:t>래치와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플립플롭</a:t>
            </a:r>
            <a:endParaRPr lang="en-US" altLang="ko-KR" sz="2000" spc="-100" dirty="0">
              <a:ln>
                <a:solidFill>
                  <a:schemeClr val="bg1">
                    <a:lumMod val="65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69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서론 수 체계와 변환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70646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이진수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컴퓨터는 이진 값으로 표현된 정보만 저장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컴퓨터에서는 한 비트가 </a:t>
            </a:r>
            <a:r>
              <a:rPr lang="en-US" altLang="ko-KR" sz="1400" dirty="0" smtClean="0">
                <a:latin typeface="+mn-ea"/>
                <a:ea typeface="+mn-ea"/>
              </a:rPr>
              <a:t>0</a:t>
            </a:r>
            <a:r>
              <a:rPr lang="ko-KR" altLang="en-US" sz="1400" dirty="0" smtClean="0">
                <a:latin typeface="+mn-ea"/>
                <a:ea typeface="+mn-ea"/>
              </a:rPr>
              <a:t>과 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  <a:r>
              <a:rPr lang="ko-KR" altLang="en-US" sz="1400" dirty="0" smtClean="0">
                <a:latin typeface="+mn-ea"/>
                <a:ea typeface="+mn-ea"/>
              </a:rPr>
              <a:t>을 나타냄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N </a:t>
            </a:r>
            <a:r>
              <a:rPr lang="ko-KR" altLang="en-US" sz="1400" dirty="0" smtClean="0">
                <a:latin typeface="+mn-ea"/>
                <a:ea typeface="+mn-ea"/>
              </a:rPr>
              <a:t>비트는 최대 </a:t>
            </a:r>
            <a:r>
              <a:rPr lang="en-US" altLang="ko-KR" sz="1400" dirty="0" smtClean="0">
                <a:latin typeface="+mn-ea"/>
                <a:ea typeface="+mn-ea"/>
              </a:rPr>
              <a:t>2N</a:t>
            </a:r>
            <a:r>
              <a:rPr lang="ko-KR" altLang="en-US" sz="1400" dirty="0" smtClean="0">
                <a:latin typeface="+mn-ea"/>
                <a:ea typeface="+mn-ea"/>
              </a:rPr>
              <a:t>개의 경우들을 표현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십진수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열 개의 숫자</a:t>
            </a:r>
            <a:r>
              <a:rPr lang="en-US" altLang="ko-KR" sz="1400" dirty="0" smtClean="0">
                <a:latin typeface="+mn-ea"/>
                <a:ea typeface="+mn-ea"/>
              </a:rPr>
              <a:t>(0</a:t>
            </a:r>
            <a:r>
              <a:rPr lang="ko-KR" altLang="en-US" sz="1400" dirty="0" smtClean="0">
                <a:latin typeface="+mn-ea"/>
                <a:ea typeface="+mn-ea"/>
              </a:rPr>
              <a:t>에서 </a:t>
            </a:r>
            <a:r>
              <a:rPr lang="en-US" altLang="ko-KR" sz="1400" dirty="0" smtClean="0">
                <a:latin typeface="+mn-ea"/>
                <a:ea typeface="+mn-ea"/>
              </a:rPr>
              <a:t>9)</a:t>
            </a:r>
            <a:r>
              <a:rPr lang="ko-KR" altLang="en-US" sz="1400" dirty="0" smtClean="0">
                <a:latin typeface="+mn-ea"/>
                <a:ea typeface="+mn-ea"/>
              </a:rPr>
              <a:t>를 이용하여 값을 표현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십진수의 각 자리에는 </a:t>
            </a:r>
            <a:r>
              <a:rPr lang="ko-KR" altLang="en-US" sz="1400" dirty="0" err="1" smtClean="0">
                <a:latin typeface="+mn-ea"/>
                <a:ea typeface="+mn-ea"/>
              </a:rPr>
              <a:t>자릿값</a:t>
            </a:r>
            <a:r>
              <a:rPr lang="ko-KR" altLang="en-US" sz="1400" dirty="0" smtClean="0">
                <a:latin typeface="+mn-ea"/>
                <a:ea typeface="+mn-ea"/>
              </a:rPr>
              <a:t> 존재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십육진수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기수 </a:t>
            </a:r>
            <a:r>
              <a:rPr lang="en-US" altLang="ko-KR" sz="1400" dirty="0" smtClean="0">
                <a:latin typeface="+mn-ea"/>
                <a:ea typeface="+mn-ea"/>
              </a:rPr>
              <a:t>16</a:t>
            </a:r>
            <a:r>
              <a:rPr lang="ko-KR" altLang="en-US" sz="1400" dirty="0" smtClean="0">
                <a:latin typeface="+mn-ea"/>
                <a:ea typeface="+mn-ea"/>
              </a:rPr>
              <a:t>인 수 체계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0, …, 9, A(10), B(11), C(12), D(13), E(14), F(15)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b="1" u="sng" dirty="0" smtClean="0">
                <a:latin typeface="+mn-ea"/>
                <a:ea typeface="+mn-ea"/>
              </a:rPr>
              <a:t> - R </a:t>
            </a:r>
            <a:r>
              <a:rPr lang="ko-KR" altLang="en-US" sz="1400" b="1" u="sng" dirty="0" smtClean="0">
                <a:latin typeface="+mn-ea"/>
                <a:ea typeface="+mn-ea"/>
              </a:rPr>
              <a:t>진법 체계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숫자의 자릿수와 관련이 있는 표기법으로 각 자리의 숫자에 자릿수에 비례하는 가중치가 부여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0 ~ R-1</a:t>
            </a:r>
            <a:r>
              <a:rPr lang="ko-KR" altLang="en-US" sz="1400" dirty="0" smtClean="0">
                <a:latin typeface="+mn-ea"/>
                <a:ea typeface="+mn-ea"/>
              </a:rPr>
              <a:t>의 숫자를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R&gt; 10</a:t>
            </a:r>
            <a:r>
              <a:rPr lang="ko-KR" altLang="en-US" sz="1400" dirty="0" smtClean="0">
                <a:latin typeface="+mn-ea"/>
                <a:ea typeface="+mn-ea"/>
              </a:rPr>
              <a:t>인 경우</a:t>
            </a:r>
            <a:r>
              <a:rPr lang="en-US" altLang="ko-KR" sz="1400" dirty="0" smtClean="0">
                <a:latin typeface="+mn-ea"/>
                <a:ea typeface="+mn-ea"/>
              </a:rPr>
              <a:t>, </a:t>
            </a:r>
            <a:r>
              <a:rPr lang="ko-KR" altLang="en-US" sz="1400" dirty="0" smtClean="0">
                <a:latin typeface="+mn-ea"/>
                <a:ea typeface="+mn-ea"/>
              </a:rPr>
              <a:t>수를 표기하기 위해 알파벳을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division method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10</a:t>
            </a:r>
            <a:r>
              <a:rPr lang="ko-KR" altLang="en-US" sz="1400" dirty="0" smtClean="0">
                <a:latin typeface="+mn-ea"/>
                <a:ea typeface="+mn-ea"/>
              </a:rPr>
              <a:t>진수 숫자가 </a:t>
            </a:r>
            <a:r>
              <a:rPr lang="en-US" altLang="ko-KR" sz="1400" dirty="0" smtClean="0">
                <a:latin typeface="+mn-ea"/>
                <a:ea typeface="+mn-ea"/>
              </a:rPr>
              <a:t>1 </a:t>
            </a:r>
            <a:r>
              <a:rPr lang="ko-KR" altLang="en-US" sz="1400" dirty="0" smtClean="0">
                <a:latin typeface="+mn-ea"/>
                <a:ea typeface="+mn-ea"/>
              </a:rPr>
              <a:t>이상일 때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10</a:t>
            </a:r>
            <a:r>
              <a:rPr lang="ko-KR" altLang="en-US" sz="1400" dirty="0" smtClean="0">
                <a:latin typeface="+mn-ea"/>
                <a:ea typeface="+mn-ea"/>
              </a:rPr>
              <a:t>진수 숫자를 </a:t>
            </a:r>
            <a:r>
              <a:rPr lang="en-US" altLang="ko-KR" sz="1400" dirty="0" smtClean="0">
                <a:latin typeface="+mn-ea"/>
                <a:ea typeface="+mn-ea"/>
              </a:rPr>
              <a:t>R</a:t>
            </a:r>
            <a:r>
              <a:rPr lang="ko-KR" altLang="en-US" sz="1400" dirty="0" smtClean="0">
                <a:latin typeface="+mn-ea"/>
                <a:ea typeface="+mn-ea"/>
              </a:rPr>
              <a:t>로 계속 나누며 나머지를 추출하는 방식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나머지가 </a:t>
            </a:r>
            <a:r>
              <a:rPr lang="en-US" altLang="ko-KR" sz="1400" dirty="0" smtClean="0">
                <a:latin typeface="+mn-ea"/>
                <a:ea typeface="+mn-ea"/>
              </a:rPr>
              <a:t>R </a:t>
            </a:r>
            <a:r>
              <a:rPr lang="ko-KR" altLang="en-US" sz="1400" dirty="0" smtClean="0">
                <a:latin typeface="+mn-ea"/>
                <a:ea typeface="+mn-ea"/>
              </a:rPr>
              <a:t>진법의 각 자리에 놓일 숫자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가장 오른쪽부터 추출되므로 나머지를 오른쪽에서 왼쪽으로 쓰기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multiplying method</a:t>
            </a:r>
            <a:r>
              <a:rPr lang="ko-KR" altLang="en-US" sz="1400" b="1" u="sng" dirty="0" smtClean="0">
                <a:latin typeface="+mn-ea"/>
                <a:ea typeface="+mn-ea"/>
              </a:rPr>
              <a:t>의 경우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10</a:t>
            </a:r>
            <a:r>
              <a:rPr lang="ko-KR" altLang="en-US" sz="1400" dirty="0" smtClean="0">
                <a:latin typeface="+mn-ea"/>
                <a:ea typeface="+mn-ea"/>
              </a:rPr>
              <a:t>진수 숫자가 </a:t>
            </a:r>
            <a:r>
              <a:rPr lang="en-US" altLang="ko-KR" sz="1400" dirty="0" smtClean="0">
                <a:latin typeface="+mn-ea"/>
                <a:ea typeface="+mn-ea"/>
              </a:rPr>
              <a:t>1 </a:t>
            </a:r>
            <a:r>
              <a:rPr lang="ko-KR" altLang="en-US" sz="1400" dirty="0" smtClean="0">
                <a:latin typeface="+mn-ea"/>
                <a:ea typeface="+mn-ea"/>
              </a:rPr>
              <a:t>이하일 때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10</a:t>
            </a:r>
            <a:r>
              <a:rPr lang="ko-KR" altLang="en-US" sz="1400" dirty="0" smtClean="0">
                <a:latin typeface="+mn-ea"/>
                <a:ea typeface="+mn-ea"/>
              </a:rPr>
              <a:t>진수 숫자를 </a:t>
            </a:r>
            <a:r>
              <a:rPr lang="en-US" altLang="ko-KR" sz="1400" dirty="0" smtClean="0">
                <a:latin typeface="+mn-ea"/>
                <a:ea typeface="+mn-ea"/>
              </a:rPr>
              <a:t>R</a:t>
            </a:r>
            <a:r>
              <a:rPr lang="ko-KR" altLang="en-US" sz="1400" dirty="0" smtClean="0">
                <a:latin typeface="+mn-ea"/>
                <a:ea typeface="+mn-ea"/>
              </a:rPr>
              <a:t>로 계속 곱하면서 소수점 왼쪽의 정수를 추출하는 방식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소수점 왼쪽 정수를 추출하면서 </a:t>
            </a:r>
            <a:r>
              <a:rPr lang="en-US" altLang="ko-KR" sz="1400" dirty="0" smtClean="0">
                <a:latin typeface="+mn-ea"/>
                <a:ea typeface="+mn-ea"/>
              </a:rPr>
              <a:t>1 </a:t>
            </a:r>
            <a:r>
              <a:rPr lang="ko-KR" altLang="en-US" sz="1400" dirty="0" smtClean="0">
                <a:latin typeface="+mn-ea"/>
                <a:ea typeface="+mn-ea"/>
              </a:rPr>
              <a:t>이하 소수에 계속 </a:t>
            </a:r>
            <a:r>
              <a:rPr lang="en-US" altLang="ko-KR" sz="1400" dirty="0" smtClean="0">
                <a:latin typeface="+mn-ea"/>
                <a:ea typeface="+mn-ea"/>
              </a:rPr>
              <a:t>R</a:t>
            </a:r>
            <a:r>
              <a:rPr lang="ko-KR" altLang="en-US" sz="1400" dirty="0" smtClean="0">
                <a:latin typeface="+mn-ea"/>
                <a:ea typeface="+mn-ea"/>
              </a:rPr>
              <a:t>을 곱하면 되는 데 무한순환소수의 경우 끝나지 않으므로 필요한 만큼 추출해서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숫자는 왼쪽에서 오른쪽으로 쓰기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부울</a:t>
            </a:r>
            <a:r>
              <a:rPr lang="ko-KR" altLang="en-US" dirty="0" smtClean="0"/>
              <a:t> 대수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324535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부울대수</a:t>
            </a:r>
            <a:endParaRPr lang="ko-KR" altLang="en-US" sz="1400" b="1" u="sng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어떤 명제의 참과 거짓을 이진수 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  <a:r>
              <a:rPr lang="ko-KR" altLang="en-US" sz="1400" dirty="0" smtClean="0">
                <a:latin typeface="+mn-ea"/>
                <a:ea typeface="+mn-ea"/>
              </a:rPr>
              <a:t>과 </a:t>
            </a:r>
            <a:r>
              <a:rPr lang="en-US" altLang="ko-KR" sz="1400" dirty="0" smtClean="0">
                <a:latin typeface="+mn-ea"/>
                <a:ea typeface="+mn-ea"/>
              </a:rPr>
              <a:t>0</a:t>
            </a:r>
            <a:r>
              <a:rPr lang="ko-KR" altLang="en-US" sz="1400" dirty="0" smtClean="0">
                <a:latin typeface="+mn-ea"/>
                <a:ea typeface="+mn-ea"/>
              </a:rPr>
              <a:t>에 대응시켜서 명제와 명제간의 관계를 수학적으로 표현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논리의 명제의 격자와 같은 성질을 갖는 격자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교환 법칙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`</a:t>
            </a:r>
            <a:r>
              <a:rPr lang="ko-KR" altLang="en-US" sz="1400" dirty="0" smtClean="0">
                <a:latin typeface="+mn-ea"/>
                <a:ea typeface="+mn-ea"/>
              </a:rPr>
              <a:t>위치</a:t>
            </a:r>
            <a:r>
              <a:rPr lang="en-US" altLang="ko-KR" sz="1400" dirty="0" smtClean="0">
                <a:latin typeface="+mn-ea"/>
                <a:ea typeface="+mn-ea"/>
              </a:rPr>
              <a:t>`</a:t>
            </a:r>
            <a:r>
              <a:rPr lang="ko-KR" altLang="en-US" sz="1400" dirty="0" smtClean="0">
                <a:latin typeface="+mn-ea"/>
                <a:ea typeface="+mn-ea"/>
              </a:rPr>
              <a:t>를 달리하여도 그 결과가 같다는 법칙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결합 법칙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`</a:t>
            </a:r>
            <a:r>
              <a:rPr lang="ko-KR" altLang="en-US" sz="1400" dirty="0" smtClean="0">
                <a:latin typeface="+mn-ea"/>
                <a:ea typeface="+mn-ea"/>
              </a:rPr>
              <a:t>순서</a:t>
            </a:r>
            <a:r>
              <a:rPr lang="en-US" altLang="ko-KR" sz="1400" dirty="0" smtClean="0">
                <a:latin typeface="+mn-ea"/>
                <a:ea typeface="+mn-ea"/>
              </a:rPr>
              <a:t>`</a:t>
            </a:r>
            <a:r>
              <a:rPr lang="ko-KR" altLang="en-US" sz="1400" dirty="0" smtClean="0">
                <a:latin typeface="+mn-ea"/>
                <a:ea typeface="+mn-ea"/>
              </a:rPr>
              <a:t>를 달리하여도 그 결과가 같다는 법칙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분배 법칙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한 연산에 대해 다른 연산을 </a:t>
            </a:r>
            <a:r>
              <a:rPr lang="en-US" altLang="ko-KR" sz="1400" dirty="0" smtClean="0">
                <a:latin typeface="+mn-ea"/>
                <a:ea typeface="+mn-ea"/>
              </a:rPr>
              <a:t>`</a:t>
            </a:r>
            <a:r>
              <a:rPr lang="ko-KR" altLang="en-US" sz="1400" dirty="0" smtClean="0">
                <a:latin typeface="+mn-ea"/>
                <a:ea typeface="+mn-ea"/>
              </a:rPr>
              <a:t>분배</a:t>
            </a:r>
            <a:r>
              <a:rPr lang="en-US" altLang="ko-KR" sz="1400" dirty="0" smtClean="0">
                <a:latin typeface="+mn-ea"/>
                <a:ea typeface="+mn-ea"/>
              </a:rPr>
              <a:t>`</a:t>
            </a:r>
            <a:r>
              <a:rPr lang="ko-KR" altLang="en-US" sz="1400" dirty="0" smtClean="0">
                <a:latin typeface="+mn-ea"/>
                <a:ea typeface="+mn-ea"/>
              </a:rPr>
              <a:t>하여도 성립한다는 법칙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항등</a:t>
            </a:r>
            <a:r>
              <a:rPr lang="ko-KR" altLang="en-US" sz="1400" b="1" u="sng" dirty="0" smtClean="0">
                <a:latin typeface="+mn-ea"/>
                <a:ea typeface="+mn-ea"/>
              </a:rPr>
              <a:t> 법칙 </a:t>
            </a:r>
            <a:r>
              <a:rPr lang="en-US" altLang="ko-KR" sz="1400" b="1" u="sng" dirty="0" smtClean="0">
                <a:latin typeface="+mn-ea"/>
                <a:ea typeface="+mn-ea"/>
              </a:rPr>
              <a:t>(Operations with 0 and 1)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0</a:t>
            </a:r>
            <a:r>
              <a:rPr lang="ko-KR" altLang="en-US" sz="1400" dirty="0" smtClean="0">
                <a:latin typeface="+mn-ea"/>
                <a:ea typeface="+mn-ea"/>
              </a:rPr>
              <a:t>과의 곱은 </a:t>
            </a:r>
            <a:r>
              <a:rPr lang="en-US" altLang="ko-KR" sz="1400" dirty="0" smtClean="0">
                <a:latin typeface="+mn-ea"/>
                <a:ea typeface="+mn-ea"/>
              </a:rPr>
              <a:t>0, 0</a:t>
            </a:r>
            <a:r>
              <a:rPr lang="ko-KR" altLang="en-US" sz="1400" dirty="0" smtClean="0">
                <a:latin typeface="+mn-ea"/>
                <a:ea typeface="+mn-ea"/>
              </a:rPr>
              <a:t>과의 합은 자기자신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err="1" smtClean="0">
                <a:latin typeface="+mn-ea"/>
                <a:ea typeface="+mn-ea"/>
              </a:rPr>
              <a:t>항등원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    : 1</a:t>
            </a:r>
            <a:r>
              <a:rPr lang="ko-KR" altLang="en-US" sz="1400" dirty="0" smtClean="0">
                <a:latin typeface="+mn-ea"/>
                <a:ea typeface="+mn-ea"/>
              </a:rPr>
              <a:t>과의 곱은 자기자신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err="1" smtClean="0">
                <a:latin typeface="+mn-ea"/>
                <a:ea typeface="+mn-ea"/>
              </a:rPr>
              <a:t>단위원</a:t>
            </a:r>
            <a:r>
              <a:rPr lang="en-US" altLang="ko-KR" sz="1400" dirty="0" smtClean="0">
                <a:latin typeface="+mn-ea"/>
                <a:ea typeface="+mn-ea"/>
              </a:rPr>
              <a:t>), 1</a:t>
            </a:r>
            <a:r>
              <a:rPr lang="ko-KR" altLang="en-US" sz="1400" dirty="0" smtClean="0">
                <a:latin typeface="+mn-ea"/>
                <a:ea typeface="+mn-ea"/>
              </a:rPr>
              <a:t>과의 합은 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b="1" u="sng" dirty="0" smtClean="0">
                <a:latin typeface="+mn-ea"/>
                <a:ea typeface="+mn-ea"/>
              </a:rPr>
              <a:t> -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드모르간</a:t>
            </a:r>
            <a:r>
              <a:rPr lang="ko-KR" altLang="en-US" sz="1400" b="1" u="sng" dirty="0" smtClean="0">
                <a:latin typeface="+mn-ea"/>
                <a:ea typeface="+mn-ea"/>
              </a:rPr>
              <a:t> 법칙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논리식 전체를 반전시키면</a:t>
            </a:r>
            <a:r>
              <a:rPr lang="en-US" altLang="ko-KR" sz="1400" dirty="0" smtClean="0">
                <a:latin typeface="+mn-ea"/>
                <a:ea typeface="+mn-ea"/>
              </a:rPr>
              <a:t>, `</a:t>
            </a:r>
            <a:r>
              <a:rPr lang="ko-KR" altLang="en-US" sz="1400" dirty="0" smtClean="0">
                <a:latin typeface="+mn-ea"/>
                <a:ea typeface="+mn-ea"/>
              </a:rPr>
              <a:t>개별 변수의 반전 및 연산자의 뒤바뀜이 함께 일어남</a:t>
            </a:r>
            <a:r>
              <a:rPr lang="en-US" altLang="ko-KR" sz="1400" dirty="0" smtClean="0">
                <a:latin typeface="+mn-ea"/>
                <a:ea typeface="+mn-ea"/>
              </a:rPr>
              <a:t>`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/>
            </a:r>
            <a:br>
              <a:rPr lang="en-US" altLang="ko-KR" sz="1400" dirty="0" smtClean="0">
                <a:latin typeface="+mn-ea"/>
                <a:ea typeface="+mn-ea"/>
              </a:rPr>
            </a:br>
            <a:r>
              <a:rPr lang="en-US" altLang="ko-KR" sz="1400" b="1" u="sng" dirty="0" smtClean="0">
                <a:latin typeface="+mn-ea"/>
                <a:ea typeface="+mn-ea"/>
              </a:rPr>
              <a:t> - 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최소항과</a:t>
            </a: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최대항</a:t>
            </a:r>
            <a:r>
              <a:rPr lang="ko-KR" altLang="en-US" sz="1400" b="1" u="sng" dirty="0" smtClean="0">
                <a:latin typeface="+mn-ea"/>
                <a:ea typeface="+mn-ea"/>
              </a:rPr>
              <a:t> 전개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최소항은</a:t>
            </a:r>
            <a:r>
              <a:rPr lang="ko-KR" altLang="en-US" sz="1400" dirty="0" smtClean="0">
                <a:latin typeface="+mn-ea"/>
                <a:ea typeface="+mn-ea"/>
              </a:rPr>
              <a:t> 결과값이 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  <a:r>
              <a:rPr lang="ko-KR" altLang="en-US" sz="1400" dirty="0" smtClean="0">
                <a:latin typeface="+mn-ea"/>
                <a:ea typeface="+mn-ea"/>
              </a:rPr>
              <a:t>인 것만 뽑아내서 곱의 형태로 표현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err="1" smtClean="0">
                <a:latin typeface="+mn-ea"/>
                <a:ea typeface="+mn-ea"/>
              </a:rPr>
              <a:t>양논리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최대항은</a:t>
            </a:r>
            <a:r>
              <a:rPr lang="ko-KR" altLang="en-US" sz="1400" dirty="0" smtClean="0">
                <a:latin typeface="+mn-ea"/>
                <a:ea typeface="+mn-ea"/>
              </a:rPr>
              <a:t> 결과값이 </a:t>
            </a:r>
            <a:r>
              <a:rPr lang="en-US" altLang="ko-KR" sz="1400" dirty="0" smtClean="0">
                <a:latin typeface="+mn-ea"/>
                <a:ea typeface="+mn-ea"/>
              </a:rPr>
              <a:t>0</a:t>
            </a:r>
            <a:r>
              <a:rPr lang="ko-KR" altLang="en-US" sz="1400" dirty="0" smtClean="0">
                <a:latin typeface="+mn-ea"/>
                <a:ea typeface="+mn-ea"/>
              </a:rPr>
              <a:t>인 것만 뽑아내서 합의 형태로 표현 </a:t>
            </a:r>
            <a:r>
              <a:rPr lang="en-US" altLang="ko-KR" sz="1400" dirty="0" smtClean="0">
                <a:latin typeface="+mn-ea"/>
                <a:ea typeface="+mn-ea"/>
              </a:rPr>
              <a:t>// </a:t>
            </a:r>
            <a:r>
              <a:rPr lang="ko-KR" altLang="en-US" sz="1400" dirty="0" err="1" smtClean="0">
                <a:latin typeface="+mn-ea"/>
                <a:ea typeface="+mn-ea"/>
              </a:rPr>
              <a:t>음논리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각 변수가 그대로 또는 보수 형태로 한번씩만 나타나야 함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비완전</a:t>
            </a:r>
            <a:r>
              <a:rPr lang="ko-KR" altLang="en-US" sz="1400" b="1" u="sng" dirty="0" smtClean="0">
                <a:latin typeface="+mn-ea"/>
                <a:ea typeface="+mn-ea"/>
              </a:rPr>
              <a:t> 명세함수와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무관항</a:t>
            </a:r>
            <a:endParaRPr lang="ko-KR" altLang="en-US" sz="1400" b="1" u="sng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어떤 조합이 결과에는 나타나지 않는 것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나타나지 않는 항들을 </a:t>
            </a:r>
            <a:r>
              <a:rPr lang="ko-KR" altLang="en-US" sz="1400" dirty="0" err="1" smtClean="0">
                <a:latin typeface="+mn-ea"/>
                <a:ea typeface="+mn-ea"/>
              </a:rPr>
              <a:t>무관항이라고</a:t>
            </a:r>
            <a:r>
              <a:rPr lang="ko-KR" altLang="en-US" sz="1400" dirty="0" smtClean="0">
                <a:latin typeface="+mn-ea"/>
                <a:ea typeface="+mn-ea"/>
              </a:rPr>
              <a:t> 하며 </a:t>
            </a:r>
            <a:r>
              <a:rPr lang="en-US" altLang="ko-KR" sz="1400" dirty="0" smtClean="0">
                <a:latin typeface="+mn-ea"/>
                <a:ea typeface="+mn-ea"/>
              </a:rPr>
              <a:t>X</a:t>
            </a:r>
            <a:r>
              <a:rPr lang="ko-KR" altLang="en-US" sz="1400" dirty="0" smtClean="0">
                <a:latin typeface="+mn-ea"/>
                <a:ea typeface="+mn-ea"/>
              </a:rPr>
              <a:t>라고 표시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진리표에서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en-US" altLang="ko-KR" sz="1400" dirty="0" smtClean="0">
                <a:latin typeface="+mn-ea"/>
                <a:ea typeface="+mn-ea"/>
              </a:rPr>
              <a:t>X</a:t>
            </a:r>
            <a:r>
              <a:rPr lang="ko-KR" altLang="en-US" sz="1400" dirty="0" smtClean="0">
                <a:latin typeface="+mn-ea"/>
                <a:ea typeface="+mn-ea"/>
              </a:rPr>
              <a:t>로 표시한 </a:t>
            </a:r>
            <a:r>
              <a:rPr lang="ko-KR" altLang="en-US" sz="1400" dirty="0" err="1" smtClean="0">
                <a:latin typeface="+mn-ea"/>
                <a:ea typeface="+mn-ea"/>
              </a:rPr>
              <a:t>무관항들은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err="1" smtClean="0">
                <a:latin typeface="+mn-ea"/>
                <a:ea typeface="+mn-ea"/>
              </a:rPr>
              <a:t>부울식으로</a:t>
            </a:r>
            <a:r>
              <a:rPr lang="ko-KR" altLang="en-US" sz="1400" dirty="0" smtClean="0">
                <a:latin typeface="+mn-ea"/>
                <a:ea typeface="+mn-ea"/>
              </a:rPr>
              <a:t> 변환할 때 </a:t>
            </a:r>
            <a:r>
              <a:rPr lang="en-US" altLang="ko-KR" sz="1400" dirty="0" smtClean="0">
                <a:latin typeface="+mn-ea"/>
                <a:ea typeface="+mn-ea"/>
              </a:rPr>
              <a:t>0 </a:t>
            </a:r>
            <a:r>
              <a:rPr lang="ko-KR" altLang="en-US" sz="1400" dirty="0" smtClean="0">
                <a:latin typeface="+mn-ea"/>
                <a:ea typeface="+mn-ea"/>
              </a:rPr>
              <a:t>값을 가지든 </a:t>
            </a:r>
            <a:r>
              <a:rPr lang="en-US" altLang="ko-KR" sz="1400" dirty="0" smtClean="0">
                <a:latin typeface="+mn-ea"/>
                <a:ea typeface="+mn-ea"/>
              </a:rPr>
              <a:t>1 </a:t>
            </a:r>
            <a:r>
              <a:rPr lang="ko-KR" altLang="en-US" sz="1400" dirty="0" smtClean="0">
                <a:latin typeface="+mn-ea"/>
                <a:ea typeface="+mn-ea"/>
              </a:rPr>
              <a:t>값을 가지던 상관 없음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어떤 값을 할당했을 때 가장 간략한 </a:t>
            </a:r>
            <a:r>
              <a:rPr lang="ko-KR" altLang="en-US" sz="1400" dirty="0" err="1" smtClean="0">
                <a:latin typeface="+mn-ea"/>
                <a:ea typeface="+mn-ea"/>
              </a:rPr>
              <a:t>부울식이</a:t>
            </a:r>
            <a:r>
              <a:rPr lang="ko-KR" altLang="en-US" sz="1400" dirty="0" smtClean="0">
                <a:latin typeface="+mn-ea"/>
                <a:ea typeface="+mn-ea"/>
              </a:rPr>
              <a:t> 나오는지 확인해서 가장 간략한 </a:t>
            </a:r>
            <a:r>
              <a:rPr lang="ko-KR" altLang="en-US" sz="1400" dirty="0" err="1" smtClean="0">
                <a:latin typeface="+mn-ea"/>
                <a:ea typeface="+mn-ea"/>
              </a:rPr>
              <a:t>부울식을</a:t>
            </a:r>
            <a:r>
              <a:rPr lang="ko-KR" altLang="en-US" sz="1400" dirty="0" smtClean="0">
                <a:latin typeface="+mn-ea"/>
                <a:ea typeface="+mn-ea"/>
              </a:rPr>
              <a:t> 사용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카노맵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4616648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600" b="1" u="sng" dirty="0" smtClean="0">
                <a:latin typeface="+mn-ea"/>
                <a:ea typeface="+mn-ea"/>
              </a:rPr>
              <a:t> </a:t>
            </a:r>
            <a:r>
              <a:rPr lang="en-US" altLang="ko-KR" sz="1600" b="1" u="sng" dirty="0" smtClean="0">
                <a:latin typeface="+mn-ea"/>
                <a:ea typeface="+mn-ea"/>
              </a:rPr>
              <a:t>- </a:t>
            </a:r>
            <a:r>
              <a:rPr lang="ko-KR" altLang="en-US" sz="1600" b="1" u="sng" dirty="0" err="1" smtClean="0">
                <a:latin typeface="+mn-ea"/>
                <a:ea typeface="+mn-ea"/>
              </a:rPr>
              <a:t>카노맵</a:t>
            </a:r>
            <a:endParaRPr lang="ko-KR" altLang="en-US" sz="1600" b="1" u="sng" dirty="0" smtClean="0">
              <a:latin typeface="+mn-ea"/>
              <a:ea typeface="+mn-ea"/>
            </a:endParaRP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AND</a:t>
            </a:r>
            <a:r>
              <a:rPr lang="ko-KR" altLang="en-US" sz="1600" dirty="0" smtClean="0">
                <a:latin typeface="+mn-ea"/>
                <a:ea typeface="+mn-ea"/>
              </a:rPr>
              <a:t>와 </a:t>
            </a:r>
            <a:r>
              <a:rPr lang="en-US" altLang="ko-KR" sz="1600" dirty="0" smtClean="0">
                <a:latin typeface="+mn-ea"/>
                <a:ea typeface="+mn-ea"/>
              </a:rPr>
              <a:t>OR </a:t>
            </a:r>
            <a:r>
              <a:rPr lang="ko-KR" altLang="en-US" sz="1600" dirty="0" err="1" smtClean="0">
                <a:latin typeface="+mn-ea"/>
                <a:ea typeface="+mn-ea"/>
              </a:rPr>
              <a:t>게이트로</a:t>
            </a:r>
            <a:r>
              <a:rPr lang="ko-KR" altLang="en-US" sz="1600" dirty="0" smtClean="0">
                <a:latin typeface="+mn-ea"/>
                <a:ea typeface="+mn-ea"/>
              </a:rPr>
              <a:t> 이뤄진 </a:t>
            </a: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ko-KR" altLang="en-US" sz="1600" dirty="0" smtClean="0">
                <a:latin typeface="+mn-ea"/>
                <a:ea typeface="+mn-ea"/>
              </a:rPr>
              <a:t>단 회로를 최소비용으로 구현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1</a:t>
            </a:r>
            <a:r>
              <a:rPr lang="ko-KR" altLang="en-US" sz="1600" dirty="0" smtClean="0">
                <a:latin typeface="+mn-ea"/>
                <a:ea typeface="+mn-ea"/>
              </a:rPr>
              <a:t>이 나오는 경우 최소합맙 추림</a:t>
            </a:r>
            <a:r>
              <a:rPr lang="en-US" altLang="ko-KR" sz="1600" dirty="0" smtClean="0">
                <a:latin typeface="+mn-ea"/>
                <a:ea typeface="+mn-ea"/>
              </a:rPr>
              <a:t>, </a:t>
            </a:r>
            <a:r>
              <a:rPr lang="ko-KR" altLang="en-US" sz="1600" dirty="0" err="1" smtClean="0">
                <a:latin typeface="+mn-ea"/>
                <a:ea typeface="+mn-ea"/>
              </a:rPr>
              <a:t>입력값</a:t>
            </a:r>
            <a:r>
              <a:rPr lang="ko-KR" altLang="en-US" sz="1600" dirty="0" smtClean="0">
                <a:latin typeface="+mn-ea"/>
                <a:ea typeface="+mn-ea"/>
              </a:rPr>
              <a:t> 식으로 표현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이웃을 </a:t>
            </a:r>
            <a:r>
              <a:rPr lang="en-US" altLang="ko-KR" sz="1600" dirty="0" smtClean="0">
                <a:latin typeface="+mn-ea"/>
                <a:ea typeface="+mn-ea"/>
              </a:rPr>
              <a:t>1</a:t>
            </a:r>
            <a:r>
              <a:rPr lang="ko-KR" altLang="en-US" sz="1600" dirty="0" smtClean="0">
                <a:latin typeface="+mn-ea"/>
                <a:ea typeface="+mn-ea"/>
              </a:rPr>
              <a:t>의 지수 승으로 묶음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바로 이웃한 항끼리 묶음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반드시 사각형 형태</a:t>
            </a:r>
            <a:r>
              <a:rPr lang="en-US" altLang="ko-KR" sz="1600" dirty="0" smtClean="0">
                <a:latin typeface="+mn-ea"/>
                <a:ea typeface="+mn-ea"/>
              </a:rPr>
              <a:t>, </a:t>
            </a:r>
            <a:r>
              <a:rPr lang="ko-KR" altLang="en-US" sz="1600" dirty="0" smtClean="0">
                <a:latin typeface="+mn-ea"/>
                <a:ea typeface="+mn-ea"/>
              </a:rPr>
              <a:t>가능한 크게 묶음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/>
            </a:r>
            <a:br>
              <a:rPr lang="ko-KR" altLang="en-US" sz="1600" dirty="0" smtClean="0">
                <a:latin typeface="+mn-ea"/>
                <a:ea typeface="+mn-ea"/>
              </a:rPr>
            </a:br>
            <a:r>
              <a:rPr lang="ko-KR" altLang="en-US" sz="1600" b="1" u="sng" dirty="0" smtClean="0">
                <a:latin typeface="+mn-ea"/>
                <a:ea typeface="+mn-ea"/>
              </a:rPr>
              <a:t> </a:t>
            </a:r>
            <a:r>
              <a:rPr lang="en-US" altLang="ko-KR" sz="1600" b="1" u="sng" dirty="0" smtClean="0">
                <a:latin typeface="+mn-ea"/>
                <a:ea typeface="+mn-ea"/>
              </a:rPr>
              <a:t>- </a:t>
            </a:r>
            <a:r>
              <a:rPr lang="ko-KR" altLang="en-US" sz="1600" b="1" u="sng" dirty="0" smtClean="0">
                <a:latin typeface="+mn-ea"/>
                <a:ea typeface="+mn-ea"/>
              </a:rPr>
              <a:t>변수 </a:t>
            </a:r>
            <a:r>
              <a:rPr lang="en-US" altLang="ko-KR" sz="1600" b="1" u="sng" dirty="0" smtClean="0">
                <a:latin typeface="+mn-ea"/>
                <a:ea typeface="+mn-ea"/>
              </a:rPr>
              <a:t>3</a:t>
            </a:r>
            <a:r>
              <a:rPr lang="ko-KR" altLang="en-US" sz="1600" b="1" u="sng" dirty="0" smtClean="0">
                <a:latin typeface="+mn-ea"/>
                <a:ea typeface="+mn-ea"/>
              </a:rPr>
              <a:t>개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왼쪽 측면 </a:t>
            </a:r>
            <a:r>
              <a:rPr lang="en-US" altLang="ko-KR" sz="1600" dirty="0" smtClean="0">
                <a:latin typeface="+mn-ea"/>
                <a:ea typeface="+mn-ea"/>
              </a:rPr>
              <a:t>00, 01, 11, 10 </a:t>
            </a:r>
            <a:r>
              <a:rPr lang="ko-KR" altLang="en-US" sz="1600" dirty="0" smtClean="0">
                <a:latin typeface="+mn-ea"/>
                <a:ea typeface="+mn-ea"/>
              </a:rPr>
              <a:t>순서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여러 방법으로 묶는 법 가능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위아래</a:t>
            </a:r>
            <a:r>
              <a:rPr lang="en-US" altLang="ko-KR" sz="1600" dirty="0" smtClean="0">
                <a:latin typeface="+mn-ea"/>
                <a:ea typeface="+mn-ea"/>
              </a:rPr>
              <a:t>, </a:t>
            </a:r>
            <a:r>
              <a:rPr lang="ko-KR" altLang="en-US" sz="1600" dirty="0" err="1" smtClean="0">
                <a:latin typeface="+mn-ea"/>
                <a:ea typeface="+mn-ea"/>
              </a:rPr>
              <a:t>좌우옆</a:t>
            </a:r>
            <a:r>
              <a:rPr lang="ko-KR" altLang="en-US" sz="1600" dirty="0" smtClean="0">
                <a:latin typeface="+mn-ea"/>
                <a:ea typeface="+mn-ea"/>
              </a:rPr>
              <a:t> 연결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   : 2</a:t>
            </a:r>
            <a:r>
              <a:rPr lang="ko-KR" altLang="en-US" sz="1600" dirty="0" smtClean="0">
                <a:latin typeface="+mn-ea"/>
                <a:ea typeface="+mn-ea"/>
              </a:rPr>
              <a:t>의 배수로 묶고</a:t>
            </a:r>
            <a:r>
              <a:rPr lang="en-US" altLang="ko-KR" sz="1600" dirty="0" smtClean="0">
                <a:latin typeface="+mn-ea"/>
                <a:ea typeface="+mn-ea"/>
              </a:rPr>
              <a:t>, </a:t>
            </a:r>
            <a:r>
              <a:rPr lang="ko-KR" altLang="en-US" sz="1600" dirty="0" smtClean="0">
                <a:latin typeface="+mn-ea"/>
                <a:ea typeface="+mn-ea"/>
              </a:rPr>
              <a:t>가능한 크게 묶는 것 중요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/>
            </a:r>
            <a:br>
              <a:rPr lang="ko-KR" altLang="en-US" sz="1600" dirty="0" smtClean="0">
                <a:latin typeface="+mn-ea"/>
                <a:ea typeface="+mn-ea"/>
              </a:rPr>
            </a:br>
            <a:r>
              <a:rPr lang="ko-KR" altLang="en-US" sz="1600" b="1" u="sng" dirty="0" smtClean="0">
                <a:latin typeface="+mn-ea"/>
                <a:ea typeface="+mn-ea"/>
              </a:rPr>
              <a:t> </a:t>
            </a:r>
            <a:r>
              <a:rPr lang="en-US" altLang="ko-KR" sz="1600" b="1" u="sng" dirty="0" smtClean="0">
                <a:latin typeface="+mn-ea"/>
                <a:ea typeface="+mn-ea"/>
              </a:rPr>
              <a:t>- </a:t>
            </a:r>
            <a:r>
              <a:rPr lang="ko-KR" altLang="en-US" sz="1600" b="1" u="sng" dirty="0" smtClean="0">
                <a:latin typeface="+mn-ea"/>
                <a:ea typeface="+mn-ea"/>
              </a:rPr>
              <a:t>변수 </a:t>
            </a:r>
            <a:r>
              <a:rPr lang="en-US" altLang="ko-KR" sz="1600" b="1" u="sng" dirty="0" smtClean="0">
                <a:latin typeface="+mn-ea"/>
                <a:ea typeface="+mn-ea"/>
              </a:rPr>
              <a:t>4</a:t>
            </a:r>
            <a:r>
              <a:rPr lang="ko-KR" altLang="en-US" sz="1600" b="1" u="sng" dirty="0" smtClean="0">
                <a:latin typeface="+mn-ea"/>
                <a:ea typeface="+mn-ea"/>
              </a:rPr>
              <a:t>개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왼쪽 오른쪽 모두 </a:t>
            </a:r>
            <a:r>
              <a:rPr lang="en-US" altLang="ko-KR" sz="1600" dirty="0" smtClean="0">
                <a:latin typeface="+mn-ea"/>
                <a:ea typeface="+mn-ea"/>
              </a:rPr>
              <a:t>00, 01, 11, 10 </a:t>
            </a:r>
            <a:r>
              <a:rPr lang="ko-KR" altLang="en-US" sz="1600" dirty="0" smtClean="0">
                <a:latin typeface="+mn-ea"/>
                <a:ea typeface="+mn-ea"/>
              </a:rPr>
              <a:t>순서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무관항도 가능한 크게 묶음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/>
            </a:r>
            <a:br>
              <a:rPr lang="ko-KR" altLang="en-US" sz="1600" dirty="0" smtClean="0">
                <a:latin typeface="+mn-ea"/>
                <a:ea typeface="+mn-ea"/>
              </a:rPr>
            </a:br>
            <a:r>
              <a:rPr lang="ko-KR" altLang="en-US" sz="1600" dirty="0" smtClean="0">
                <a:latin typeface="+mn-ea"/>
                <a:ea typeface="+mn-ea"/>
              </a:rPr>
              <a:t> </a:t>
            </a:r>
            <a:r>
              <a:rPr lang="en-US" altLang="ko-KR" sz="1600" b="1" u="sng" dirty="0" smtClean="0">
                <a:latin typeface="+mn-ea"/>
                <a:ea typeface="+mn-ea"/>
              </a:rPr>
              <a:t>- </a:t>
            </a:r>
            <a:r>
              <a:rPr lang="ko-KR" altLang="en-US" sz="1600" b="1" u="sng" dirty="0" smtClean="0">
                <a:latin typeface="+mn-ea"/>
                <a:ea typeface="+mn-ea"/>
              </a:rPr>
              <a:t>변수 </a:t>
            </a:r>
            <a:r>
              <a:rPr lang="en-US" altLang="ko-KR" sz="1600" b="1" u="sng" dirty="0" smtClean="0">
                <a:latin typeface="+mn-ea"/>
                <a:ea typeface="+mn-ea"/>
              </a:rPr>
              <a:t>5</a:t>
            </a:r>
            <a:r>
              <a:rPr lang="ko-KR" altLang="en-US" sz="1600" b="1" u="sng" dirty="0" smtClean="0">
                <a:latin typeface="+mn-ea"/>
                <a:ea typeface="+mn-ea"/>
              </a:rPr>
              <a:t>개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   </a:t>
            </a:r>
            <a:r>
              <a:rPr lang="en-US" altLang="ko-KR" sz="1600" dirty="0" smtClean="0">
                <a:latin typeface="+mn-ea"/>
                <a:ea typeface="+mn-ea"/>
              </a:rPr>
              <a:t>: </a:t>
            </a:r>
            <a:r>
              <a:rPr lang="ko-KR" altLang="en-US" sz="1600" dirty="0" smtClean="0">
                <a:latin typeface="+mn-ea"/>
                <a:ea typeface="+mn-ea"/>
              </a:rPr>
              <a:t>퀸</a:t>
            </a:r>
            <a:r>
              <a:rPr lang="en-US" altLang="ko-KR" sz="1600" dirty="0" smtClean="0">
                <a:latin typeface="+mn-ea"/>
                <a:ea typeface="+mn-ea"/>
              </a:rPr>
              <a:t>-</a:t>
            </a:r>
            <a:r>
              <a:rPr lang="ko-KR" altLang="en-US" sz="1600" dirty="0" err="1" smtClean="0">
                <a:latin typeface="+mn-ea"/>
                <a:ea typeface="+mn-ea"/>
              </a:rPr>
              <a:t>맥클러스키</a:t>
            </a:r>
            <a:r>
              <a:rPr lang="ko-KR" altLang="en-US" sz="1600" dirty="0" smtClean="0">
                <a:latin typeface="+mn-ea"/>
                <a:ea typeface="+mn-ea"/>
              </a:rPr>
              <a:t> 방법 사용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16386" name="Picture 2" descr="https://mblogthumb-phinf.pstatic.net/MjAxNzA0MTVfNTIg/MDAxNDkyMTgyMzAyOTcy.F5zTl6JGwDn2YPwQdrDtyqcLfDBGOMM7Iyqbc_172ZMg.JvwpIn1HLcB6l2hrqJZ4v5plDVDHRGFgjdb08m-kQ-og.PNG.tb_elec_engineer/image.png?type=w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7016" y="2276872"/>
            <a:ext cx="4137660" cy="34591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맥클러스키</a:t>
            </a:r>
            <a:r>
              <a:rPr lang="ko-KR" altLang="en-US" dirty="0" smtClean="0"/>
              <a:t> 방법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109091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smtClean="0">
                <a:latin typeface="+mn-ea"/>
                <a:ea typeface="+mn-ea"/>
              </a:rPr>
              <a:t>퀸</a:t>
            </a:r>
            <a:r>
              <a:rPr lang="en-US" altLang="ko-KR" sz="1400" b="1" u="sng" dirty="0" smtClean="0">
                <a:latin typeface="+mn-ea"/>
                <a:ea typeface="+mn-ea"/>
              </a:rPr>
              <a:t>-</a:t>
            </a:r>
            <a:r>
              <a:rPr lang="ko-KR" altLang="en-US" sz="1400" b="1" u="sng" dirty="0" err="1" smtClean="0">
                <a:latin typeface="+mn-ea"/>
                <a:ea typeface="+mn-ea"/>
              </a:rPr>
              <a:t>맥클러스키</a:t>
            </a:r>
            <a:r>
              <a:rPr lang="ko-KR" altLang="en-US" sz="1400" b="1" u="sng" dirty="0" smtClean="0">
                <a:latin typeface="+mn-ea"/>
                <a:ea typeface="+mn-ea"/>
              </a:rPr>
              <a:t> 방법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최소 논리곱의 합을 얻기 위하여 최소 전개를 </a:t>
            </a:r>
            <a:r>
              <a:rPr lang="ko-KR" altLang="en-US" sz="1400" dirty="0" err="1" smtClean="0">
                <a:latin typeface="+mn-ea"/>
                <a:ea typeface="+mn-ea"/>
              </a:rPr>
              <a:t>간략화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XY + XY` = X</a:t>
            </a:r>
            <a:r>
              <a:rPr lang="ko-KR" altLang="en-US" sz="1400" dirty="0" smtClean="0">
                <a:latin typeface="+mn-ea"/>
                <a:ea typeface="+mn-ea"/>
              </a:rPr>
              <a:t>정리를 이용하여 많은 문자를 소거하고 그 결과 항 </a:t>
            </a:r>
            <a:r>
              <a:rPr lang="ko-KR" altLang="en-US" sz="1400" dirty="0" err="1" smtClean="0">
                <a:latin typeface="+mn-ea"/>
                <a:ea typeface="+mn-ea"/>
              </a:rPr>
              <a:t>주항</a:t>
            </a:r>
            <a:endParaRPr lang="ko-KR" altLang="en-US" sz="1400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주 항들이 함께 </a:t>
            </a:r>
            <a:r>
              <a:rPr lang="en-US" altLang="ko-KR" sz="1400" dirty="0" smtClean="0">
                <a:latin typeface="+mn-ea"/>
                <a:ea typeface="+mn-ea"/>
              </a:rPr>
              <a:t>OR</a:t>
            </a:r>
            <a:r>
              <a:rPr lang="ko-KR" altLang="en-US" sz="1400" dirty="0" err="1" smtClean="0">
                <a:latin typeface="+mn-ea"/>
                <a:ea typeface="+mn-ea"/>
              </a:rPr>
              <a:t>될때</a:t>
            </a:r>
            <a:r>
              <a:rPr lang="ko-KR" altLang="en-US" sz="1400" dirty="0" smtClean="0">
                <a:latin typeface="+mn-ea"/>
                <a:ea typeface="+mn-ea"/>
              </a:rPr>
              <a:t> </a:t>
            </a:r>
            <a:r>
              <a:rPr lang="ko-KR" altLang="en-US" sz="1400" dirty="0" err="1" smtClean="0">
                <a:latin typeface="+mn-ea"/>
                <a:ea typeface="+mn-ea"/>
              </a:rPr>
              <a:t>간략화되는</a:t>
            </a:r>
            <a:r>
              <a:rPr lang="ko-KR" altLang="en-US" sz="1400" dirty="0" smtClean="0">
                <a:latin typeface="+mn-ea"/>
                <a:ea typeface="+mn-ea"/>
              </a:rPr>
              <a:t> 함수와 같으면서 최소 문자의 개수를 갖는 </a:t>
            </a:r>
            <a:r>
              <a:rPr lang="ko-KR" altLang="en-US" sz="1400" dirty="0" err="1" smtClean="0">
                <a:latin typeface="+mn-ea"/>
                <a:ea typeface="+mn-ea"/>
              </a:rPr>
              <a:t>주항들의</a:t>
            </a:r>
            <a:r>
              <a:rPr lang="ko-KR" altLang="en-US" sz="1400" dirty="0" smtClean="0">
                <a:latin typeface="+mn-ea"/>
                <a:ea typeface="+mn-ea"/>
              </a:rPr>
              <a:t> 최소 집합을 선택하기 위하여 </a:t>
            </a:r>
            <a:r>
              <a:rPr lang="ko-KR" altLang="en-US" sz="1400" dirty="0" err="1" smtClean="0">
                <a:latin typeface="+mn-ea"/>
                <a:ea typeface="+mn-ea"/>
              </a:rPr>
              <a:t>주항</a:t>
            </a:r>
            <a:r>
              <a:rPr lang="ko-KR" altLang="en-US" sz="1400" dirty="0" smtClean="0">
                <a:latin typeface="+mn-ea"/>
                <a:ea typeface="+mn-ea"/>
              </a:rPr>
              <a:t> 차트를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주항의</a:t>
            </a:r>
            <a:r>
              <a:rPr lang="ko-KR" altLang="en-US" sz="1400" b="1" u="sng" dirty="0" smtClean="0">
                <a:latin typeface="+mn-ea"/>
                <a:ea typeface="+mn-ea"/>
              </a:rPr>
              <a:t> 결정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최소항의 합 필요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모든 </a:t>
            </a:r>
            <a:r>
              <a:rPr lang="ko-KR" altLang="en-US" sz="1400" dirty="0" err="1" smtClean="0">
                <a:latin typeface="+mn-ea"/>
                <a:ea typeface="+mn-ea"/>
              </a:rPr>
              <a:t>주항을</a:t>
            </a:r>
            <a:r>
              <a:rPr lang="ko-KR" altLang="en-US" sz="1400" dirty="0" smtClean="0">
                <a:latin typeface="+mn-ea"/>
                <a:ea typeface="+mn-ea"/>
              </a:rPr>
              <a:t> 구하기 위해서는 최소항의 모든 가능한 쌍을 비교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비교 횟수를 줄이기 위해서는 각 항에서 </a:t>
            </a:r>
            <a:r>
              <a:rPr lang="en-US" altLang="ko-KR" sz="1400" dirty="0" smtClean="0">
                <a:latin typeface="+mn-ea"/>
                <a:ea typeface="+mn-ea"/>
              </a:rPr>
              <a:t>1</a:t>
            </a:r>
            <a:r>
              <a:rPr lang="ko-KR" altLang="en-US" sz="1400" dirty="0" smtClean="0">
                <a:latin typeface="+mn-ea"/>
                <a:ea typeface="+mn-ea"/>
              </a:rPr>
              <a:t>의 개수에 따라 </a:t>
            </a:r>
            <a:r>
              <a:rPr lang="en-US" altLang="ko-KR" sz="1400" dirty="0" smtClean="0">
                <a:latin typeface="+mn-ea"/>
                <a:ea typeface="+mn-ea"/>
              </a:rPr>
              <a:t>2</a:t>
            </a:r>
            <a:r>
              <a:rPr lang="ko-KR" altLang="en-US" sz="1400" dirty="0" smtClean="0">
                <a:latin typeface="+mn-ea"/>
                <a:ea typeface="+mn-ea"/>
              </a:rPr>
              <a:t>진수 </a:t>
            </a:r>
            <a:r>
              <a:rPr lang="ko-KR" altLang="en-US" sz="1400" dirty="0" err="1" smtClean="0">
                <a:latin typeface="+mn-ea"/>
                <a:ea typeface="+mn-ea"/>
              </a:rPr>
              <a:t>최소항들을</a:t>
            </a:r>
            <a:r>
              <a:rPr lang="ko-KR" altLang="en-US" sz="1400" dirty="0" smtClean="0">
                <a:latin typeface="+mn-ea"/>
                <a:ea typeface="+mn-ea"/>
              </a:rPr>
              <a:t> 그룹으로 분류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이웃한 그룹의 항들만 비교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1</a:t>
            </a:r>
            <a:r>
              <a:rPr lang="ko-KR" altLang="en-US" sz="1400" dirty="0" smtClean="0">
                <a:latin typeface="+mn-ea"/>
                <a:ea typeface="+mn-ea"/>
              </a:rPr>
              <a:t>개 </a:t>
            </a:r>
            <a:r>
              <a:rPr lang="ko-KR" altLang="en-US" sz="1400" dirty="0" err="1" smtClean="0">
                <a:latin typeface="+mn-ea"/>
                <a:ea typeface="+mn-ea"/>
              </a:rPr>
              <a:t>차이나는</a:t>
            </a:r>
            <a:r>
              <a:rPr lang="ko-KR" altLang="en-US" sz="1400" dirty="0" smtClean="0">
                <a:latin typeface="+mn-ea"/>
                <a:ea typeface="+mn-ea"/>
              </a:rPr>
              <a:t> 걸로 비교해서 </a:t>
            </a:r>
            <a:r>
              <a:rPr lang="ko-KR" altLang="en-US" sz="1400" dirty="0" err="1" smtClean="0">
                <a:latin typeface="+mn-ea"/>
                <a:ea typeface="+mn-ea"/>
              </a:rPr>
              <a:t>차이나는</a:t>
            </a:r>
            <a:r>
              <a:rPr lang="ko-KR" altLang="en-US" sz="1400" dirty="0" smtClean="0">
                <a:latin typeface="+mn-ea"/>
                <a:ea typeface="+mn-ea"/>
              </a:rPr>
              <a:t> 것만 </a:t>
            </a:r>
            <a:r>
              <a:rPr lang="en-US" altLang="ko-KR" sz="1400" dirty="0" smtClean="0">
                <a:latin typeface="+mn-ea"/>
                <a:ea typeface="+mn-ea"/>
              </a:rPr>
              <a:t>'-'</a:t>
            </a:r>
            <a:r>
              <a:rPr lang="ko-KR" altLang="en-US" sz="1400" dirty="0" smtClean="0">
                <a:latin typeface="+mn-ea"/>
                <a:ea typeface="+mn-ea"/>
              </a:rPr>
              <a:t> 표시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중복 항은 제거하고 열</a:t>
            </a:r>
            <a:r>
              <a:rPr lang="en-US" altLang="ko-KR" sz="1400" dirty="0" smtClean="0">
                <a:latin typeface="+mn-ea"/>
                <a:ea typeface="+mn-ea"/>
              </a:rPr>
              <a:t>3</a:t>
            </a:r>
            <a:r>
              <a:rPr lang="ko-KR" altLang="en-US" sz="1400" dirty="0" smtClean="0">
                <a:latin typeface="+mn-ea"/>
                <a:ea typeface="+mn-ea"/>
              </a:rPr>
              <a:t>에서 두 그룹의 항들을 비교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/>
            </a:r>
            <a:br>
              <a:rPr lang="ko-KR" altLang="en-US" sz="1400" dirty="0" smtClean="0">
                <a:latin typeface="+mn-ea"/>
                <a:ea typeface="+mn-ea"/>
              </a:rPr>
            </a:br>
            <a:r>
              <a:rPr lang="ko-KR" altLang="en-US" sz="1400" b="1" u="sng" dirty="0" smtClean="0">
                <a:latin typeface="+mn-ea"/>
                <a:ea typeface="+mn-ea"/>
              </a:rPr>
              <a:t> </a:t>
            </a:r>
            <a:r>
              <a:rPr lang="en-US" altLang="ko-KR" sz="1400" b="1" u="sng" dirty="0" smtClean="0">
                <a:latin typeface="+mn-ea"/>
                <a:ea typeface="+mn-ea"/>
              </a:rPr>
              <a:t>- </a:t>
            </a:r>
            <a:r>
              <a:rPr lang="ko-KR" altLang="en-US" sz="1400" b="1" u="sng" dirty="0" err="1" smtClean="0">
                <a:latin typeface="+mn-ea"/>
                <a:ea typeface="+mn-ea"/>
              </a:rPr>
              <a:t>주항차트</a:t>
            </a:r>
            <a:endParaRPr lang="ko-KR" altLang="en-US" sz="1400" b="1" u="sng" dirty="0" smtClean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err="1" smtClean="0">
                <a:latin typeface="+mn-ea"/>
                <a:ea typeface="+mn-ea"/>
              </a:rPr>
              <a:t>주항의</a:t>
            </a:r>
            <a:r>
              <a:rPr lang="ko-KR" altLang="en-US" sz="1400" dirty="0" smtClean="0">
                <a:latin typeface="+mn-ea"/>
                <a:ea typeface="+mn-ea"/>
              </a:rPr>
              <a:t> 최소 집합을 얻기 위해 </a:t>
            </a:r>
            <a:r>
              <a:rPr lang="ko-KR" altLang="en-US" sz="1400" dirty="0" err="1" smtClean="0">
                <a:latin typeface="+mn-ea"/>
                <a:ea typeface="+mn-ea"/>
              </a:rPr>
              <a:t>주항차트를</a:t>
            </a:r>
            <a:r>
              <a:rPr lang="ko-KR" altLang="en-US" sz="1400" dirty="0" smtClean="0">
                <a:latin typeface="+mn-ea"/>
                <a:ea typeface="+mn-ea"/>
              </a:rPr>
              <a:t> 사용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어떤 </a:t>
            </a:r>
            <a:r>
              <a:rPr lang="ko-KR" altLang="en-US" sz="1400" dirty="0" err="1" smtClean="0">
                <a:latin typeface="+mn-ea"/>
                <a:ea typeface="+mn-ea"/>
              </a:rPr>
              <a:t>최소항이</a:t>
            </a:r>
            <a:r>
              <a:rPr lang="ko-KR" altLang="en-US" sz="1400" dirty="0" smtClean="0">
                <a:latin typeface="+mn-ea"/>
                <a:ea typeface="+mn-ea"/>
              </a:rPr>
              <a:t> 단지 하나의 </a:t>
            </a:r>
            <a:r>
              <a:rPr lang="ko-KR" altLang="en-US" sz="1400" dirty="0" err="1" smtClean="0">
                <a:latin typeface="+mn-ea"/>
                <a:ea typeface="+mn-ea"/>
              </a:rPr>
              <a:t>주항에</a:t>
            </a:r>
            <a:r>
              <a:rPr lang="ko-KR" altLang="en-US" sz="1400" dirty="0" smtClean="0">
                <a:latin typeface="+mn-ea"/>
                <a:ea typeface="+mn-ea"/>
              </a:rPr>
              <a:t> 의해 포함될 때 사용되는 </a:t>
            </a:r>
            <a:r>
              <a:rPr lang="ko-KR" altLang="en-US" sz="1400" dirty="0" err="1" smtClean="0">
                <a:latin typeface="+mn-ea"/>
                <a:ea typeface="+mn-ea"/>
              </a:rPr>
              <a:t>주항이며</a:t>
            </a:r>
            <a:r>
              <a:rPr lang="ko-KR" altLang="en-US" sz="1400" dirty="0" smtClean="0">
                <a:latin typeface="+mn-ea"/>
                <a:ea typeface="+mn-ea"/>
              </a:rPr>
              <a:t> 최소 논리곱의 합에서 반드시 포함</a:t>
            </a:r>
          </a:p>
          <a:p>
            <a:r>
              <a:rPr lang="ko-KR" altLang="en-US" sz="1400" dirty="0" smtClean="0">
                <a:latin typeface="+mn-ea"/>
                <a:ea typeface="+mn-ea"/>
              </a:rPr>
              <a:t>   </a:t>
            </a:r>
            <a:r>
              <a:rPr lang="en-US" altLang="ko-KR" sz="1400" dirty="0" smtClean="0">
                <a:latin typeface="+mn-ea"/>
                <a:ea typeface="+mn-ea"/>
              </a:rPr>
              <a:t>: </a:t>
            </a:r>
            <a:r>
              <a:rPr lang="ko-KR" altLang="en-US" sz="1400" dirty="0" smtClean="0">
                <a:latin typeface="+mn-ea"/>
                <a:ea typeface="+mn-ea"/>
              </a:rPr>
              <a:t>어떤 열이 단지 하나의 </a:t>
            </a:r>
            <a:r>
              <a:rPr lang="en-US" altLang="ko-KR" sz="1400" dirty="0" smtClean="0">
                <a:latin typeface="+mn-ea"/>
                <a:ea typeface="+mn-ea"/>
              </a:rPr>
              <a:t>X</a:t>
            </a:r>
            <a:r>
              <a:rPr lang="ko-KR" altLang="en-US" sz="1400" dirty="0" smtClean="0">
                <a:latin typeface="+mn-ea"/>
                <a:ea typeface="+mn-ea"/>
              </a:rPr>
              <a:t>만 가질 때 그에 해당되는 행은 필수 주항</a:t>
            </a:r>
            <a:endParaRPr lang="ko-KR" altLang="en-US" sz="1400" dirty="0">
              <a:latin typeface="+mn-ea"/>
              <a:ea typeface="+mn-ea"/>
            </a:endParaRPr>
          </a:p>
        </p:txBody>
      </p:sp>
      <p:pic>
        <p:nvPicPr>
          <p:cNvPr id="6" name="Picture 2" descr="https://mblogthumb-phinf.pstatic.net/MjAxNzA0MTVfMjIy/MDAxNDkyMTgzMDc0ODg0.UHZ5KmFHgQFpjKT-dWC9XwCVc349zTua27hVuINfwMUg.cZj6hVRaYAXR478rMmGPdvjk2shmLc1xoOY3LRRBVlYg.PNG.tb_elec_engineer/image.png?type=w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8" y="2708920"/>
            <a:ext cx="3963169" cy="3329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다단 </a:t>
            </a:r>
            <a:r>
              <a:rPr lang="ko-KR" altLang="en-US" dirty="0" err="1" smtClean="0"/>
              <a:t>게이트</a:t>
            </a:r>
            <a:r>
              <a:rPr lang="ko-KR" altLang="en-US" dirty="0" smtClean="0"/>
              <a:t> 회로</a:t>
            </a:r>
            <a:r>
              <a:rPr lang="en-US" altLang="ko-KR" dirty="0" smtClean="0"/>
              <a:t>, NAND, NOR </a:t>
            </a:r>
            <a:r>
              <a:rPr lang="ko-KR" altLang="en-US" dirty="0" err="1" smtClean="0"/>
              <a:t>게이트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078313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900" b="1" u="sng" dirty="0" smtClean="0">
                <a:latin typeface="+mn-ea"/>
                <a:ea typeface="+mn-ea"/>
              </a:rPr>
              <a:t> </a:t>
            </a:r>
            <a:r>
              <a:rPr lang="en-US" altLang="ko-KR" sz="900" b="1" u="sng" dirty="0" smtClean="0">
                <a:latin typeface="+mn-ea"/>
                <a:ea typeface="+mn-ea"/>
              </a:rPr>
              <a:t>- </a:t>
            </a:r>
            <a:r>
              <a:rPr lang="ko-KR" altLang="en-US" sz="900" b="1" u="sng" dirty="0" smtClean="0">
                <a:latin typeface="+mn-ea"/>
                <a:ea typeface="+mn-ea"/>
              </a:rPr>
              <a:t>다단 </a:t>
            </a:r>
            <a:r>
              <a:rPr lang="ko-KR" altLang="en-US" sz="900" b="1" u="sng" dirty="0" err="1" smtClean="0">
                <a:latin typeface="+mn-ea"/>
                <a:ea typeface="+mn-ea"/>
              </a:rPr>
              <a:t>게이트</a:t>
            </a:r>
            <a:r>
              <a:rPr lang="ko-KR" altLang="en-US" sz="900" b="1" u="sng" dirty="0" smtClean="0">
                <a:latin typeface="+mn-ea"/>
                <a:ea typeface="+mn-ea"/>
              </a:rPr>
              <a:t> 회로 </a:t>
            </a:r>
            <a:r>
              <a:rPr lang="en-US" altLang="ko-KR" sz="900" b="1" u="sng" dirty="0" smtClean="0">
                <a:latin typeface="+mn-ea"/>
                <a:ea typeface="+mn-ea"/>
              </a:rPr>
              <a:t>(AND</a:t>
            </a:r>
            <a:r>
              <a:rPr lang="ko-KR" altLang="en-US" sz="900" b="1" u="sng" dirty="0" smtClean="0">
                <a:latin typeface="+mn-ea"/>
                <a:ea typeface="+mn-ea"/>
              </a:rPr>
              <a:t>와 </a:t>
            </a:r>
            <a:r>
              <a:rPr lang="en-US" altLang="ko-KR" sz="900" b="1" u="sng" dirty="0" smtClean="0">
                <a:latin typeface="+mn-ea"/>
                <a:ea typeface="+mn-ea"/>
              </a:rPr>
              <a:t>OR </a:t>
            </a:r>
            <a:r>
              <a:rPr lang="ko-KR" altLang="en-US" sz="900" b="1" u="sng" dirty="0" err="1" smtClean="0">
                <a:latin typeface="+mn-ea"/>
                <a:ea typeface="+mn-ea"/>
              </a:rPr>
              <a:t>게이트</a:t>
            </a:r>
            <a:r>
              <a:rPr lang="en-US" altLang="ko-KR" sz="900" b="1" u="sng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   : </a:t>
            </a:r>
            <a:r>
              <a:rPr lang="ko-KR" altLang="en-US" sz="900" dirty="0" smtClean="0">
                <a:latin typeface="+mn-ea"/>
                <a:ea typeface="+mn-ea"/>
              </a:rPr>
              <a:t>다단 </a:t>
            </a:r>
            <a:r>
              <a:rPr lang="ko-KR" altLang="en-US" sz="900" dirty="0" err="1" smtClean="0">
                <a:latin typeface="+mn-ea"/>
                <a:ea typeface="+mn-ea"/>
              </a:rPr>
              <a:t>게이트는</a:t>
            </a:r>
            <a:r>
              <a:rPr lang="ko-KR" altLang="en-US" sz="900" dirty="0" smtClean="0">
                <a:latin typeface="+mn-ea"/>
                <a:ea typeface="+mn-ea"/>
              </a:rPr>
              <a:t> </a:t>
            </a:r>
            <a:r>
              <a:rPr lang="en-US" altLang="ko-KR" sz="900" dirty="0" smtClean="0">
                <a:latin typeface="+mn-ea"/>
                <a:ea typeface="+mn-ea"/>
              </a:rPr>
              <a:t>2</a:t>
            </a:r>
            <a:r>
              <a:rPr lang="ko-KR" altLang="en-US" sz="900" dirty="0" smtClean="0">
                <a:latin typeface="+mn-ea"/>
                <a:ea typeface="+mn-ea"/>
              </a:rPr>
              <a:t>단 이상의 회로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</a:t>
            </a:r>
            <a:r>
              <a:rPr lang="en-US" altLang="ko-KR" sz="900" dirty="0" smtClean="0">
                <a:latin typeface="+mn-ea"/>
                <a:ea typeface="+mn-ea"/>
              </a:rPr>
              <a:t>: </a:t>
            </a:r>
            <a:r>
              <a:rPr lang="ko-KR" altLang="en-US" sz="900" dirty="0" smtClean="0">
                <a:latin typeface="+mn-ea"/>
                <a:ea typeface="+mn-ea"/>
              </a:rPr>
              <a:t>단수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    회로 입력과 출력 사이에 직렬로 연결된 </a:t>
            </a:r>
            <a:r>
              <a:rPr lang="ko-KR" altLang="en-US" sz="900" dirty="0" err="1" smtClean="0">
                <a:latin typeface="+mn-ea"/>
                <a:ea typeface="+mn-ea"/>
              </a:rPr>
              <a:t>게이트의</a:t>
            </a:r>
            <a:r>
              <a:rPr lang="ko-KR" altLang="en-US" sz="900" dirty="0" smtClean="0">
                <a:latin typeface="+mn-ea"/>
                <a:ea typeface="+mn-ea"/>
              </a:rPr>
              <a:t> 최대 수</a:t>
            </a:r>
            <a:r>
              <a:rPr lang="en-US" altLang="ko-KR" sz="900" dirty="0" smtClean="0">
                <a:latin typeface="+mn-ea"/>
                <a:ea typeface="+mn-ea"/>
              </a:rPr>
              <a:t>(NOT </a:t>
            </a:r>
            <a:r>
              <a:rPr lang="ko-KR" altLang="en-US" sz="900" dirty="0" err="1" smtClean="0">
                <a:latin typeface="+mn-ea"/>
                <a:ea typeface="+mn-ea"/>
              </a:rPr>
              <a:t>게이트는</a:t>
            </a:r>
            <a:r>
              <a:rPr lang="ko-KR" altLang="en-US" sz="900" dirty="0" smtClean="0">
                <a:latin typeface="+mn-ea"/>
                <a:ea typeface="+mn-ea"/>
              </a:rPr>
              <a:t> 제외</a:t>
            </a:r>
            <a:r>
              <a:rPr lang="en-US" altLang="ko-KR" sz="900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   : </a:t>
            </a:r>
            <a:r>
              <a:rPr lang="ko-KR" altLang="en-US" sz="900" dirty="0" smtClean="0">
                <a:latin typeface="+mn-ea"/>
                <a:ea typeface="+mn-ea"/>
              </a:rPr>
              <a:t>입력에는 모든 변수와 그 변수의 보수가 회로 입력으로 활용가능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</a:t>
            </a:r>
            <a:r>
              <a:rPr lang="en-US" altLang="ko-KR" sz="900" dirty="0" smtClean="0">
                <a:latin typeface="+mn-ea"/>
                <a:ea typeface="+mn-ea"/>
              </a:rPr>
              <a:t>: AND</a:t>
            </a:r>
            <a:r>
              <a:rPr lang="ko-KR" altLang="en-US" sz="900" dirty="0" smtClean="0">
                <a:latin typeface="+mn-ea"/>
                <a:ea typeface="+mn-ea"/>
              </a:rPr>
              <a:t>와 </a:t>
            </a:r>
            <a:r>
              <a:rPr lang="en-US" altLang="ko-KR" sz="900" dirty="0" smtClean="0">
                <a:latin typeface="+mn-ea"/>
                <a:ea typeface="+mn-ea"/>
              </a:rPr>
              <a:t>OR </a:t>
            </a:r>
            <a:r>
              <a:rPr lang="ko-KR" altLang="en-US" sz="900" dirty="0" err="1" smtClean="0">
                <a:latin typeface="+mn-ea"/>
                <a:ea typeface="+mn-ea"/>
              </a:rPr>
              <a:t>게이트의</a:t>
            </a:r>
            <a:r>
              <a:rPr lang="ko-KR" altLang="en-US" sz="900" dirty="0" smtClean="0">
                <a:latin typeface="+mn-ea"/>
                <a:ea typeface="+mn-ea"/>
              </a:rPr>
              <a:t> </a:t>
            </a:r>
            <a:r>
              <a:rPr lang="en-US" altLang="ko-KR" sz="900" dirty="0" smtClean="0">
                <a:latin typeface="+mn-ea"/>
                <a:ea typeface="+mn-ea"/>
              </a:rPr>
              <a:t>2</a:t>
            </a:r>
            <a:r>
              <a:rPr lang="ko-KR" altLang="en-US" sz="900" dirty="0" smtClean="0">
                <a:latin typeface="+mn-ea"/>
                <a:ea typeface="+mn-ea"/>
              </a:rPr>
              <a:t>단 이상의 회로 종류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   </a:t>
            </a:r>
            <a:r>
              <a:rPr lang="en-US" altLang="ko-KR" sz="900" dirty="0" smtClean="0">
                <a:latin typeface="+mn-ea"/>
                <a:ea typeface="+mn-ea"/>
              </a:rPr>
              <a:t>AND-OR (</a:t>
            </a:r>
            <a:r>
              <a:rPr lang="ko-KR" altLang="en-US" sz="900" dirty="0" smtClean="0">
                <a:latin typeface="+mn-ea"/>
                <a:ea typeface="+mn-ea"/>
              </a:rPr>
              <a:t>곱의 </a:t>
            </a:r>
            <a:r>
              <a:rPr lang="ko-KR" altLang="en-US" sz="900" dirty="0" err="1" smtClean="0">
                <a:latin typeface="+mn-ea"/>
                <a:ea typeface="+mn-ea"/>
              </a:rPr>
              <a:t>합식</a:t>
            </a:r>
            <a:r>
              <a:rPr lang="en-US" altLang="ko-KR" sz="900" dirty="0" smtClean="0">
                <a:latin typeface="+mn-ea"/>
                <a:ea typeface="+mn-ea"/>
              </a:rPr>
              <a:t>) </a:t>
            </a:r>
            <a:r>
              <a:rPr lang="ko-KR" altLang="en-US" sz="900" dirty="0" smtClean="0">
                <a:latin typeface="+mn-ea"/>
                <a:ea typeface="+mn-ea"/>
              </a:rPr>
              <a:t>회로에서 논리곱의 </a:t>
            </a:r>
            <a:r>
              <a:rPr lang="ko-KR" altLang="en-US" sz="900" dirty="0" err="1" smtClean="0">
                <a:latin typeface="+mn-ea"/>
                <a:ea typeface="+mn-ea"/>
              </a:rPr>
              <a:t>합식을</a:t>
            </a:r>
            <a:r>
              <a:rPr lang="ko-KR" altLang="en-US" sz="900" dirty="0" smtClean="0">
                <a:latin typeface="+mn-ea"/>
                <a:ea typeface="+mn-ea"/>
              </a:rPr>
              <a:t> </a:t>
            </a:r>
            <a:r>
              <a:rPr lang="ko-KR" altLang="en-US" sz="900" dirty="0" err="1" smtClean="0">
                <a:latin typeface="+mn-ea"/>
                <a:ea typeface="+mn-ea"/>
              </a:rPr>
              <a:t>인수분해하면</a:t>
            </a:r>
            <a:r>
              <a:rPr lang="ko-KR" altLang="en-US" sz="900" dirty="0" smtClean="0">
                <a:latin typeface="+mn-ea"/>
                <a:ea typeface="+mn-ea"/>
              </a:rPr>
              <a:t> 단 수를 증가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   </a:t>
            </a:r>
            <a:r>
              <a:rPr lang="en-US" altLang="ko-KR" sz="900" dirty="0" smtClean="0">
                <a:latin typeface="+mn-ea"/>
                <a:ea typeface="+mn-ea"/>
              </a:rPr>
              <a:t>OR-AND (</a:t>
            </a:r>
            <a:r>
              <a:rPr lang="ko-KR" altLang="en-US" sz="900" dirty="0" smtClean="0">
                <a:latin typeface="+mn-ea"/>
                <a:ea typeface="+mn-ea"/>
              </a:rPr>
              <a:t>합의 </a:t>
            </a:r>
            <a:r>
              <a:rPr lang="ko-KR" altLang="en-US" sz="900" dirty="0" err="1" smtClean="0">
                <a:latin typeface="+mn-ea"/>
                <a:ea typeface="+mn-ea"/>
              </a:rPr>
              <a:t>곱식</a:t>
            </a:r>
            <a:r>
              <a:rPr lang="en-US" altLang="ko-KR" sz="900" dirty="0" smtClean="0">
                <a:latin typeface="+mn-ea"/>
                <a:ea typeface="+mn-ea"/>
              </a:rPr>
              <a:t>) </a:t>
            </a:r>
            <a:r>
              <a:rPr lang="ko-KR" altLang="en-US" sz="900" dirty="0" smtClean="0">
                <a:latin typeface="+mn-ea"/>
                <a:ea typeface="+mn-ea"/>
              </a:rPr>
              <a:t>회로에서 논리합의 </a:t>
            </a:r>
            <a:r>
              <a:rPr lang="ko-KR" altLang="en-US" sz="900" dirty="0" err="1" smtClean="0">
                <a:latin typeface="+mn-ea"/>
                <a:ea typeface="+mn-ea"/>
              </a:rPr>
              <a:t>곱식에서</a:t>
            </a:r>
            <a:r>
              <a:rPr lang="ko-KR" altLang="en-US" sz="900" dirty="0" smtClean="0">
                <a:latin typeface="+mn-ea"/>
                <a:ea typeface="+mn-ea"/>
              </a:rPr>
              <a:t> 몇몇 항을 곱하면 단 수를 증가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   </a:t>
            </a:r>
            <a:r>
              <a:rPr lang="en-US" altLang="ko-KR" sz="900" dirty="0" smtClean="0">
                <a:latin typeface="+mn-ea"/>
                <a:ea typeface="+mn-ea"/>
              </a:rPr>
              <a:t>Z </a:t>
            </a:r>
            <a:r>
              <a:rPr lang="ko-KR" altLang="en-US" sz="900" dirty="0" smtClean="0">
                <a:latin typeface="+mn-ea"/>
                <a:ea typeface="+mn-ea"/>
              </a:rPr>
              <a:t>식을 </a:t>
            </a:r>
            <a:r>
              <a:rPr lang="en-US" altLang="ko-KR" sz="900" dirty="0" smtClean="0">
                <a:latin typeface="+mn-ea"/>
                <a:ea typeface="+mn-ea"/>
              </a:rPr>
              <a:t>3</a:t>
            </a:r>
            <a:r>
              <a:rPr lang="ko-KR" altLang="en-US" sz="900" dirty="0" err="1" smtClean="0">
                <a:latin typeface="+mn-ea"/>
                <a:ea typeface="+mn-ea"/>
              </a:rPr>
              <a:t>단회로</a:t>
            </a:r>
            <a:r>
              <a:rPr lang="ko-KR" altLang="en-US" sz="900" dirty="0" smtClean="0">
                <a:latin typeface="+mn-ea"/>
                <a:ea typeface="+mn-ea"/>
              </a:rPr>
              <a:t> </a:t>
            </a:r>
            <a:r>
              <a:rPr lang="en-US" altLang="ko-KR" sz="900" dirty="0" smtClean="0">
                <a:latin typeface="+mn-ea"/>
                <a:ea typeface="+mn-ea"/>
              </a:rPr>
              <a:t>f' </a:t>
            </a:r>
            <a:r>
              <a:rPr lang="ko-KR" altLang="en-US" sz="900" dirty="0" smtClean="0">
                <a:latin typeface="+mn-ea"/>
                <a:ea typeface="+mn-ea"/>
              </a:rPr>
              <a:t>에 대한 식이 </a:t>
            </a:r>
            <a:r>
              <a:rPr lang="en-US" altLang="ko-KR" sz="900" dirty="0" smtClean="0">
                <a:latin typeface="+mn-ea"/>
                <a:ea typeface="+mn-ea"/>
              </a:rPr>
              <a:t>n </a:t>
            </a:r>
            <a:r>
              <a:rPr lang="ko-KR" altLang="en-US" sz="900" dirty="0" smtClean="0">
                <a:latin typeface="+mn-ea"/>
                <a:ea typeface="+mn-ea"/>
              </a:rPr>
              <a:t>단을 가지는 회로라면 </a:t>
            </a:r>
            <a:r>
              <a:rPr lang="en-US" altLang="ko-KR" sz="900" dirty="0" smtClean="0">
                <a:latin typeface="+mn-ea"/>
                <a:ea typeface="+mn-ea"/>
              </a:rPr>
              <a:t>f'</a:t>
            </a:r>
            <a:r>
              <a:rPr lang="ko-KR" altLang="en-US" sz="900" dirty="0" smtClean="0">
                <a:latin typeface="+mn-ea"/>
                <a:ea typeface="+mn-ea"/>
              </a:rPr>
              <a:t> 에 보수를 취하면 </a:t>
            </a:r>
            <a:r>
              <a:rPr lang="en-US" altLang="ko-KR" sz="900" dirty="0" smtClean="0">
                <a:latin typeface="+mn-ea"/>
                <a:ea typeface="+mn-ea"/>
              </a:rPr>
              <a:t>f </a:t>
            </a:r>
            <a:r>
              <a:rPr lang="ko-KR" altLang="en-US" sz="900" dirty="0" smtClean="0">
                <a:latin typeface="+mn-ea"/>
                <a:ea typeface="+mn-ea"/>
              </a:rPr>
              <a:t>에 대한 </a:t>
            </a:r>
            <a:r>
              <a:rPr lang="en-US" altLang="ko-KR" sz="900" dirty="0" smtClean="0">
                <a:latin typeface="+mn-ea"/>
                <a:ea typeface="+mn-ea"/>
              </a:rPr>
              <a:t>n </a:t>
            </a:r>
            <a:r>
              <a:rPr lang="ko-KR" altLang="en-US" sz="900" dirty="0" smtClean="0">
                <a:latin typeface="+mn-ea"/>
                <a:ea typeface="+mn-ea"/>
              </a:rPr>
              <a:t>단 식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/>
            </a:r>
            <a:br>
              <a:rPr lang="ko-KR" altLang="en-US" sz="900" dirty="0" smtClean="0">
                <a:latin typeface="+mn-ea"/>
                <a:ea typeface="+mn-ea"/>
              </a:rPr>
            </a:br>
            <a:r>
              <a:rPr lang="ko-KR" altLang="en-US" sz="900" b="1" u="sng" dirty="0" smtClean="0">
                <a:latin typeface="+mn-ea"/>
                <a:ea typeface="+mn-ea"/>
              </a:rPr>
              <a:t> </a:t>
            </a:r>
            <a:r>
              <a:rPr lang="en-US" altLang="ko-KR" sz="900" b="1" u="sng" dirty="0" smtClean="0">
                <a:latin typeface="+mn-ea"/>
                <a:ea typeface="+mn-ea"/>
              </a:rPr>
              <a:t>- NAND </a:t>
            </a:r>
            <a:r>
              <a:rPr lang="ko-KR" altLang="en-US" sz="900" b="1" u="sng" dirty="0" smtClean="0">
                <a:latin typeface="+mn-ea"/>
                <a:ea typeface="+mn-ea"/>
              </a:rPr>
              <a:t>와 </a:t>
            </a:r>
            <a:r>
              <a:rPr lang="en-US" altLang="ko-KR" sz="900" b="1" u="sng" dirty="0" smtClean="0">
                <a:latin typeface="+mn-ea"/>
                <a:ea typeface="+mn-ea"/>
              </a:rPr>
              <a:t>NOR </a:t>
            </a:r>
            <a:r>
              <a:rPr lang="ko-KR" altLang="en-US" sz="900" b="1" u="sng" dirty="0" err="1" smtClean="0">
                <a:latin typeface="+mn-ea"/>
                <a:ea typeface="+mn-ea"/>
              </a:rPr>
              <a:t>게이트</a:t>
            </a:r>
            <a:endParaRPr lang="ko-KR" altLang="en-US" sz="900" b="1" u="sng" dirty="0" smtClean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   </a:t>
            </a:r>
            <a:r>
              <a:rPr lang="en-US" altLang="ko-KR" sz="900" dirty="0" smtClean="0">
                <a:latin typeface="+mn-ea"/>
                <a:ea typeface="+mn-ea"/>
              </a:rPr>
              <a:t>: NAND </a:t>
            </a:r>
            <a:r>
              <a:rPr lang="ko-KR" altLang="en-US" sz="900" dirty="0" err="1" smtClean="0">
                <a:latin typeface="+mn-ea"/>
                <a:ea typeface="+mn-ea"/>
              </a:rPr>
              <a:t>게이트</a:t>
            </a:r>
            <a:endParaRPr lang="ko-KR" altLang="en-US" sz="900" dirty="0" smtClean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      </a:t>
            </a:r>
            <a:r>
              <a:rPr lang="en-US" altLang="ko-KR" sz="900" dirty="0" smtClean="0">
                <a:latin typeface="+mn-ea"/>
                <a:ea typeface="+mn-ea"/>
              </a:rPr>
              <a:t>AND-NOT </a:t>
            </a:r>
            <a:r>
              <a:rPr lang="ko-KR" altLang="en-US" sz="900" dirty="0" err="1" smtClean="0">
                <a:latin typeface="+mn-ea"/>
                <a:ea typeface="+mn-ea"/>
              </a:rPr>
              <a:t>게이트</a:t>
            </a:r>
            <a:endParaRPr lang="ko-KR" altLang="en-US" sz="900" dirty="0" smtClean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      입력 중 하나만 </a:t>
            </a:r>
            <a:r>
              <a:rPr lang="en-US" altLang="ko-KR" sz="900" dirty="0" smtClean="0">
                <a:latin typeface="+mn-ea"/>
                <a:ea typeface="+mn-ea"/>
              </a:rPr>
              <a:t>0</a:t>
            </a:r>
            <a:r>
              <a:rPr lang="ko-KR" altLang="en-US" sz="900" dirty="0" smtClean="0">
                <a:latin typeface="+mn-ea"/>
                <a:ea typeface="+mn-ea"/>
              </a:rPr>
              <a:t>이면 출력은 </a:t>
            </a:r>
            <a:r>
              <a:rPr lang="en-US" altLang="ko-KR" sz="900" dirty="0" smtClean="0">
                <a:latin typeface="+mn-ea"/>
                <a:ea typeface="+mn-ea"/>
              </a:rPr>
              <a:t>1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>   : NOR </a:t>
            </a:r>
            <a:r>
              <a:rPr lang="ko-KR" altLang="en-US" sz="900" dirty="0" err="1" smtClean="0">
                <a:latin typeface="+mn-ea"/>
                <a:ea typeface="+mn-ea"/>
              </a:rPr>
              <a:t>게이트</a:t>
            </a:r>
            <a:endParaRPr lang="ko-KR" altLang="en-US" sz="900" dirty="0" smtClean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      </a:t>
            </a:r>
            <a:r>
              <a:rPr lang="en-US" altLang="ko-KR" sz="900" dirty="0" smtClean="0">
                <a:latin typeface="+mn-ea"/>
                <a:ea typeface="+mn-ea"/>
              </a:rPr>
              <a:t>OR-NOT </a:t>
            </a:r>
            <a:r>
              <a:rPr lang="ko-KR" altLang="en-US" sz="900" dirty="0" err="1" smtClean="0">
                <a:latin typeface="+mn-ea"/>
                <a:ea typeface="+mn-ea"/>
              </a:rPr>
              <a:t>게이트</a:t>
            </a:r>
            <a:endParaRPr lang="ko-KR" altLang="en-US" sz="900" dirty="0" smtClean="0">
              <a:latin typeface="+mn-ea"/>
              <a:ea typeface="+mn-ea"/>
            </a:endParaRPr>
          </a:p>
          <a:p>
            <a:r>
              <a:rPr lang="ko-KR" altLang="en-US" sz="900" dirty="0" smtClean="0">
                <a:latin typeface="+mn-ea"/>
                <a:ea typeface="+mn-ea"/>
              </a:rPr>
              <a:t>      입력 중 하나만 </a:t>
            </a:r>
            <a:r>
              <a:rPr lang="en-US" altLang="ko-KR" sz="900" dirty="0" smtClean="0">
                <a:latin typeface="+mn-ea"/>
                <a:ea typeface="+mn-ea"/>
              </a:rPr>
              <a:t>1</a:t>
            </a:r>
            <a:r>
              <a:rPr lang="ko-KR" altLang="en-US" sz="900" dirty="0" smtClean="0">
                <a:latin typeface="+mn-ea"/>
                <a:ea typeface="+mn-ea"/>
              </a:rPr>
              <a:t>이 있으면 출력은 </a:t>
            </a:r>
            <a:r>
              <a:rPr lang="en-US" altLang="ko-KR" sz="900" dirty="0" smtClean="0">
                <a:latin typeface="+mn-ea"/>
                <a:ea typeface="+mn-ea"/>
              </a:rPr>
              <a:t>0!</a:t>
            </a:r>
          </a:p>
          <a:p>
            <a:r>
              <a:rPr lang="en-US" altLang="ko-KR" sz="900" dirty="0" smtClean="0">
                <a:latin typeface="+mn-ea"/>
                <a:ea typeface="+mn-ea"/>
              </a:rPr>
              <a:t/>
            </a:r>
            <a:br>
              <a:rPr lang="en-US" altLang="ko-KR" sz="900" dirty="0" smtClean="0">
                <a:latin typeface="+mn-ea"/>
                <a:ea typeface="+mn-ea"/>
              </a:rPr>
            </a:br>
            <a:r>
              <a:rPr lang="en-US" altLang="ko-KR" sz="900" b="1" u="sng" dirty="0" smtClean="0">
                <a:latin typeface="+mn-ea"/>
                <a:ea typeface="+mn-ea"/>
              </a:rPr>
              <a:t> - NAND </a:t>
            </a:r>
            <a:r>
              <a:rPr lang="ko-KR" altLang="en-US" sz="900" b="1" u="sng" dirty="0" smtClean="0">
                <a:latin typeface="+mn-ea"/>
                <a:ea typeface="+mn-ea"/>
              </a:rPr>
              <a:t>와 </a:t>
            </a:r>
            <a:r>
              <a:rPr lang="en-US" altLang="ko-KR" sz="900" b="1" u="sng" dirty="0" smtClean="0">
                <a:latin typeface="+mn-ea"/>
                <a:ea typeface="+mn-ea"/>
              </a:rPr>
              <a:t>NOR </a:t>
            </a:r>
            <a:r>
              <a:rPr lang="ko-KR" altLang="en-US" sz="900" b="1" u="sng" dirty="0" err="1" smtClean="0">
                <a:latin typeface="+mn-ea"/>
                <a:ea typeface="+mn-ea"/>
              </a:rPr>
              <a:t>게이트를</a:t>
            </a:r>
            <a:r>
              <a:rPr lang="ko-KR" altLang="en-US" sz="900" b="1" u="sng" dirty="0" smtClean="0">
                <a:latin typeface="+mn-ea"/>
                <a:ea typeface="+mn-ea"/>
              </a:rPr>
              <a:t> 사용하여 </a:t>
            </a:r>
            <a:r>
              <a:rPr lang="en-US" altLang="ko-KR" sz="900" b="1" u="sng" dirty="0" smtClean="0">
                <a:latin typeface="+mn-ea"/>
                <a:ea typeface="+mn-ea"/>
              </a:rPr>
              <a:t>2</a:t>
            </a:r>
            <a:r>
              <a:rPr lang="ko-KR" altLang="en-US" sz="900" b="1" u="sng" dirty="0" err="1" smtClean="0">
                <a:latin typeface="+mn-ea"/>
                <a:ea typeface="+mn-ea"/>
              </a:rPr>
              <a:t>단회로</a:t>
            </a:r>
            <a:r>
              <a:rPr lang="ko-KR" altLang="en-US" sz="900" b="1" u="sng" dirty="0" smtClean="0">
                <a:latin typeface="+mn-ea"/>
                <a:ea typeface="+mn-ea"/>
              </a:rPr>
              <a:t> 설계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</a:t>
            </a:r>
            <a:r>
              <a:rPr lang="en-US" altLang="ko-KR" sz="900" dirty="0" smtClean="0">
                <a:latin typeface="+mn-ea"/>
                <a:ea typeface="+mn-ea"/>
              </a:rPr>
              <a:t>: AND </a:t>
            </a:r>
            <a:r>
              <a:rPr lang="ko-KR" altLang="en-US" sz="900" dirty="0" smtClean="0">
                <a:latin typeface="+mn-ea"/>
                <a:ea typeface="+mn-ea"/>
              </a:rPr>
              <a:t>와 </a:t>
            </a:r>
            <a:r>
              <a:rPr lang="en-US" altLang="ko-KR" sz="900" dirty="0" smtClean="0">
                <a:latin typeface="+mn-ea"/>
                <a:ea typeface="+mn-ea"/>
              </a:rPr>
              <a:t>OR </a:t>
            </a:r>
            <a:r>
              <a:rPr lang="ko-KR" altLang="en-US" sz="900" dirty="0" err="1" smtClean="0">
                <a:latin typeface="+mn-ea"/>
                <a:ea typeface="+mn-ea"/>
              </a:rPr>
              <a:t>게이트로</a:t>
            </a:r>
            <a:r>
              <a:rPr lang="ko-KR" altLang="en-US" sz="900" dirty="0" smtClean="0">
                <a:latin typeface="+mn-ea"/>
                <a:ea typeface="+mn-ea"/>
              </a:rPr>
              <a:t> 구성된 </a:t>
            </a:r>
            <a:r>
              <a:rPr lang="en-US" altLang="ko-KR" sz="900" dirty="0" smtClean="0">
                <a:latin typeface="+mn-ea"/>
                <a:ea typeface="+mn-ea"/>
              </a:rPr>
              <a:t>2</a:t>
            </a:r>
            <a:r>
              <a:rPr lang="ko-KR" altLang="en-US" sz="900" dirty="0" smtClean="0">
                <a:latin typeface="+mn-ea"/>
                <a:ea typeface="+mn-ea"/>
              </a:rPr>
              <a:t>단 회로를 </a:t>
            </a:r>
            <a:r>
              <a:rPr lang="en-US" altLang="ko-KR" sz="900" dirty="0" smtClean="0">
                <a:latin typeface="+mn-ea"/>
                <a:ea typeface="+mn-ea"/>
              </a:rPr>
              <a:t>NAND </a:t>
            </a:r>
            <a:r>
              <a:rPr lang="ko-KR" altLang="en-US" sz="900" dirty="0" err="1" smtClean="0">
                <a:latin typeface="+mn-ea"/>
                <a:ea typeface="+mn-ea"/>
              </a:rPr>
              <a:t>게이트</a:t>
            </a:r>
            <a:r>
              <a:rPr lang="ko-KR" altLang="en-US" sz="900" dirty="0" smtClean="0">
                <a:latin typeface="+mn-ea"/>
                <a:ea typeface="+mn-ea"/>
              </a:rPr>
              <a:t> 또는 </a:t>
            </a:r>
            <a:r>
              <a:rPr lang="en-US" altLang="ko-KR" sz="900" dirty="0" smtClean="0">
                <a:latin typeface="+mn-ea"/>
                <a:ea typeface="+mn-ea"/>
              </a:rPr>
              <a:t>NOR </a:t>
            </a:r>
            <a:r>
              <a:rPr lang="ko-KR" altLang="en-US" sz="900" dirty="0" err="1" smtClean="0">
                <a:latin typeface="+mn-ea"/>
                <a:ea typeface="+mn-ea"/>
              </a:rPr>
              <a:t>게이트로</a:t>
            </a:r>
            <a:r>
              <a:rPr lang="ko-KR" altLang="en-US" sz="900" dirty="0" smtClean="0">
                <a:latin typeface="+mn-ea"/>
                <a:ea typeface="+mn-ea"/>
              </a:rPr>
              <a:t> 구성된 </a:t>
            </a:r>
            <a:r>
              <a:rPr lang="en-US" altLang="ko-KR" sz="900" dirty="0" smtClean="0">
                <a:latin typeface="+mn-ea"/>
                <a:ea typeface="+mn-ea"/>
              </a:rPr>
              <a:t>2</a:t>
            </a:r>
            <a:r>
              <a:rPr lang="ko-KR" altLang="en-US" sz="900" dirty="0" smtClean="0">
                <a:latin typeface="+mn-ea"/>
                <a:ea typeface="+mn-ea"/>
              </a:rPr>
              <a:t>단 회로로 바꿀 것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</a:t>
            </a:r>
            <a:r>
              <a:rPr lang="en-US" altLang="ko-KR" sz="900" dirty="0" smtClean="0">
                <a:latin typeface="+mn-ea"/>
                <a:ea typeface="+mn-ea"/>
              </a:rPr>
              <a:t>: </a:t>
            </a:r>
            <a:r>
              <a:rPr lang="ko-KR" altLang="en-US" sz="900" dirty="0" err="1" smtClean="0">
                <a:latin typeface="+mn-ea"/>
                <a:ea typeface="+mn-ea"/>
              </a:rPr>
              <a:t>드모건</a:t>
            </a:r>
            <a:r>
              <a:rPr lang="ko-KR" altLang="en-US" sz="900" dirty="0" smtClean="0">
                <a:latin typeface="+mn-ea"/>
                <a:ea typeface="+mn-ea"/>
              </a:rPr>
              <a:t> 법칙을 사용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</a:t>
            </a:r>
            <a:r>
              <a:rPr lang="en-US" altLang="ko-KR" sz="900" dirty="0" smtClean="0">
                <a:latin typeface="+mn-ea"/>
                <a:ea typeface="+mn-ea"/>
              </a:rPr>
              <a:t>: </a:t>
            </a:r>
            <a:r>
              <a:rPr lang="ko-KR" altLang="en-US" sz="900" dirty="0" err="1" smtClean="0">
                <a:latin typeface="+mn-ea"/>
                <a:ea typeface="+mn-ea"/>
              </a:rPr>
              <a:t>게이트가</a:t>
            </a:r>
            <a:r>
              <a:rPr lang="ko-KR" altLang="en-US" sz="900" dirty="0" smtClean="0">
                <a:latin typeface="+mn-ea"/>
                <a:ea typeface="+mn-ea"/>
              </a:rPr>
              <a:t> 바뀌면서 출력에 버블을 </a:t>
            </a:r>
            <a:r>
              <a:rPr lang="ko-KR" altLang="en-US" sz="900" dirty="0" err="1" smtClean="0">
                <a:latin typeface="+mn-ea"/>
                <a:ea typeface="+mn-ea"/>
              </a:rPr>
              <a:t>붙인것과</a:t>
            </a:r>
            <a:r>
              <a:rPr lang="ko-KR" altLang="en-US" sz="900" dirty="0" smtClean="0">
                <a:latin typeface="+mn-ea"/>
                <a:ea typeface="+mn-ea"/>
              </a:rPr>
              <a:t> 같음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</a:t>
            </a:r>
            <a:r>
              <a:rPr lang="en-US" altLang="ko-KR" sz="900" dirty="0" smtClean="0">
                <a:latin typeface="+mn-ea"/>
                <a:ea typeface="+mn-ea"/>
              </a:rPr>
              <a:t>: </a:t>
            </a:r>
            <a:r>
              <a:rPr lang="ko-KR" altLang="en-US" sz="900" dirty="0" smtClean="0">
                <a:latin typeface="+mn-ea"/>
                <a:ea typeface="+mn-ea"/>
              </a:rPr>
              <a:t>인버터 </a:t>
            </a:r>
            <a:r>
              <a:rPr lang="ko-KR" altLang="en-US" sz="900" dirty="0" err="1" smtClean="0">
                <a:latin typeface="+mn-ea"/>
                <a:ea typeface="+mn-ea"/>
              </a:rPr>
              <a:t>두개를</a:t>
            </a:r>
            <a:r>
              <a:rPr lang="ko-KR" altLang="en-US" sz="900" dirty="0" smtClean="0">
                <a:latin typeface="+mn-ea"/>
                <a:ea typeface="+mn-ea"/>
              </a:rPr>
              <a:t> 넣어주면 원래 회로를 바꾸지 않기 때문에 아무런 문제가 없음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   인버터 하나는 뒤의 회로의 출력에 붙임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   </a:t>
            </a:r>
            <a:r>
              <a:rPr lang="ko-KR" altLang="en-US" sz="900" dirty="0" err="1" smtClean="0">
                <a:latin typeface="+mn-ea"/>
                <a:ea typeface="+mn-ea"/>
              </a:rPr>
              <a:t>나머비</a:t>
            </a:r>
            <a:r>
              <a:rPr lang="ko-KR" altLang="en-US" sz="900" dirty="0" smtClean="0">
                <a:latin typeface="+mn-ea"/>
                <a:ea typeface="+mn-ea"/>
              </a:rPr>
              <a:t> 하나는 앞의 회로의 입력에 붙임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   붙은 인버터들 </a:t>
            </a:r>
            <a:r>
              <a:rPr lang="ko-KR" altLang="en-US" sz="900" dirty="0" err="1" smtClean="0">
                <a:latin typeface="+mn-ea"/>
                <a:ea typeface="+mn-ea"/>
              </a:rPr>
              <a:t>게이트가</a:t>
            </a:r>
            <a:r>
              <a:rPr lang="ko-KR" altLang="en-US" sz="900" dirty="0" smtClean="0">
                <a:latin typeface="+mn-ea"/>
                <a:ea typeface="+mn-ea"/>
              </a:rPr>
              <a:t> 바뀌면서 출력에 인버터를 </a:t>
            </a:r>
            <a:r>
              <a:rPr lang="ko-KR" altLang="en-US" sz="900" dirty="0" err="1" smtClean="0">
                <a:latin typeface="+mn-ea"/>
                <a:ea typeface="+mn-ea"/>
              </a:rPr>
              <a:t>붙인것과</a:t>
            </a:r>
            <a:r>
              <a:rPr lang="ko-KR" altLang="en-US" sz="900" dirty="0" smtClean="0">
                <a:latin typeface="+mn-ea"/>
                <a:ea typeface="+mn-ea"/>
              </a:rPr>
              <a:t> 같음</a:t>
            </a:r>
          </a:p>
          <a:p>
            <a:r>
              <a:rPr lang="ko-KR" altLang="en-US" sz="900" b="1" u="sng" dirty="0" smtClean="0">
                <a:latin typeface="+mn-ea"/>
                <a:ea typeface="+mn-ea"/>
              </a:rPr>
              <a:t/>
            </a:r>
            <a:br>
              <a:rPr lang="ko-KR" altLang="en-US" sz="900" b="1" u="sng" dirty="0" smtClean="0">
                <a:latin typeface="+mn-ea"/>
                <a:ea typeface="+mn-ea"/>
              </a:rPr>
            </a:br>
            <a:r>
              <a:rPr lang="ko-KR" altLang="en-US" sz="900" b="1" u="sng" dirty="0" smtClean="0">
                <a:latin typeface="+mn-ea"/>
                <a:ea typeface="+mn-ea"/>
              </a:rPr>
              <a:t> </a:t>
            </a:r>
            <a:r>
              <a:rPr lang="en-US" altLang="ko-KR" sz="900" b="1" u="sng" dirty="0" smtClean="0">
                <a:latin typeface="+mn-ea"/>
                <a:ea typeface="+mn-ea"/>
              </a:rPr>
              <a:t>- </a:t>
            </a:r>
            <a:r>
              <a:rPr lang="ko-KR" altLang="en-US" sz="900" b="1" u="sng" dirty="0" smtClean="0">
                <a:latin typeface="+mn-ea"/>
                <a:ea typeface="+mn-ea"/>
              </a:rPr>
              <a:t>다단 </a:t>
            </a:r>
            <a:r>
              <a:rPr lang="en-US" altLang="ko-KR" sz="900" b="1" u="sng" dirty="0" smtClean="0">
                <a:latin typeface="+mn-ea"/>
                <a:ea typeface="+mn-ea"/>
              </a:rPr>
              <a:t>NAND </a:t>
            </a:r>
            <a:r>
              <a:rPr lang="ko-KR" altLang="en-US" sz="900" b="1" u="sng" dirty="0" smtClean="0">
                <a:latin typeface="+mn-ea"/>
                <a:ea typeface="+mn-ea"/>
              </a:rPr>
              <a:t>와  </a:t>
            </a:r>
            <a:r>
              <a:rPr lang="en-US" altLang="ko-KR" sz="900" b="1" u="sng" dirty="0" smtClean="0">
                <a:latin typeface="+mn-ea"/>
                <a:ea typeface="+mn-ea"/>
              </a:rPr>
              <a:t>NOR </a:t>
            </a:r>
            <a:r>
              <a:rPr lang="ko-KR" altLang="en-US" sz="900" b="1" u="sng" dirty="0" err="1" smtClean="0">
                <a:latin typeface="+mn-ea"/>
                <a:ea typeface="+mn-ea"/>
              </a:rPr>
              <a:t>게이트회로</a:t>
            </a:r>
            <a:r>
              <a:rPr lang="ko-KR" altLang="en-US" sz="900" b="1" u="sng" dirty="0" smtClean="0">
                <a:latin typeface="+mn-ea"/>
                <a:ea typeface="+mn-ea"/>
              </a:rPr>
              <a:t> 설계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</a:t>
            </a:r>
            <a:r>
              <a:rPr lang="en-US" altLang="ko-KR" sz="900" dirty="0" smtClean="0">
                <a:latin typeface="+mn-ea"/>
                <a:ea typeface="+mn-ea"/>
              </a:rPr>
              <a:t>: 2</a:t>
            </a:r>
            <a:r>
              <a:rPr lang="ko-KR" altLang="en-US" sz="900" dirty="0" err="1" smtClean="0">
                <a:latin typeface="+mn-ea"/>
                <a:ea typeface="+mn-ea"/>
              </a:rPr>
              <a:t>단이상의</a:t>
            </a:r>
            <a:r>
              <a:rPr lang="ko-KR" altLang="en-US" sz="900" dirty="0" smtClean="0">
                <a:latin typeface="+mn-ea"/>
                <a:ea typeface="+mn-ea"/>
              </a:rPr>
              <a:t>  </a:t>
            </a:r>
            <a:r>
              <a:rPr lang="en-US" altLang="ko-KR" sz="900" dirty="0" smtClean="0">
                <a:latin typeface="+mn-ea"/>
                <a:ea typeface="+mn-ea"/>
              </a:rPr>
              <a:t>NAND </a:t>
            </a:r>
            <a:r>
              <a:rPr lang="ko-KR" altLang="en-US" sz="900" dirty="0" smtClean="0">
                <a:latin typeface="+mn-ea"/>
                <a:ea typeface="+mn-ea"/>
              </a:rPr>
              <a:t>와  </a:t>
            </a:r>
            <a:r>
              <a:rPr lang="en-US" altLang="ko-KR" sz="900" dirty="0" smtClean="0">
                <a:latin typeface="+mn-ea"/>
                <a:ea typeface="+mn-ea"/>
              </a:rPr>
              <a:t>NOR </a:t>
            </a:r>
            <a:r>
              <a:rPr lang="ko-KR" altLang="en-US" sz="900" dirty="0" err="1" smtClean="0">
                <a:latin typeface="+mn-ea"/>
                <a:ea typeface="+mn-ea"/>
              </a:rPr>
              <a:t>게이트</a:t>
            </a:r>
            <a:r>
              <a:rPr lang="ko-KR" altLang="en-US" sz="900" dirty="0" smtClean="0">
                <a:latin typeface="+mn-ea"/>
                <a:ea typeface="+mn-ea"/>
              </a:rPr>
              <a:t> 회로를 설계</a:t>
            </a:r>
          </a:p>
          <a:p>
            <a:r>
              <a:rPr lang="ko-KR" altLang="en-US" sz="900" dirty="0" smtClean="0">
                <a:latin typeface="+mn-ea"/>
                <a:ea typeface="+mn-ea"/>
              </a:rPr>
              <a:t>   </a:t>
            </a:r>
            <a:r>
              <a:rPr lang="en-US" altLang="ko-KR" sz="900" dirty="0" smtClean="0">
                <a:latin typeface="+mn-ea"/>
                <a:ea typeface="+mn-ea"/>
              </a:rPr>
              <a:t>: NAND </a:t>
            </a:r>
            <a:r>
              <a:rPr lang="ko-KR" altLang="en-US" sz="900" dirty="0" smtClean="0">
                <a:latin typeface="+mn-ea"/>
                <a:ea typeface="+mn-ea"/>
              </a:rPr>
              <a:t>회로로 바꾸기 위해 인버터들을 추가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17412" name="Picture 4" descr="https://mblogthumb-phinf.pstatic.net/MjAxNzA2MjZfMTkz/MDAxNDk4NDEwMjIyNTAw._pEhKpcoQJEHSK_WsARwGjT1ZIrSAhZ-QsAUzWUT614g.cLRqtuHJPFxAI6N9jTEGZqez23laRIoVh1Rv16lmnXMg.PNG.tb_elec_engineer/image_4459685681498409945634.png?type=w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8" y="1124744"/>
            <a:ext cx="4379640" cy="5107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smtClean="0"/>
              <a:t>조합회로설계와 시뮬레이션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4832092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조합회로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메모리가 없고 출력 </a:t>
            </a:r>
            <a:r>
              <a:rPr lang="en-US" altLang="ko-KR" sz="1200" dirty="0" smtClean="0">
                <a:latin typeface="+mn-ea"/>
                <a:ea typeface="+mn-ea"/>
              </a:rPr>
              <a:t>= f(</a:t>
            </a:r>
            <a:r>
              <a:rPr lang="ko-KR" altLang="en-US" sz="1200" dirty="0" smtClean="0">
                <a:latin typeface="+mn-ea"/>
                <a:ea typeface="+mn-ea"/>
              </a:rPr>
              <a:t>입력</a:t>
            </a:r>
            <a:r>
              <a:rPr lang="en-US" altLang="ko-KR" sz="1200" dirty="0" smtClean="0">
                <a:latin typeface="+mn-ea"/>
                <a:ea typeface="+mn-ea"/>
              </a:rPr>
              <a:t>) </a:t>
            </a:r>
            <a:r>
              <a:rPr lang="ko-KR" altLang="en-US" sz="1200" dirty="0" smtClean="0">
                <a:latin typeface="+mn-ea"/>
                <a:ea typeface="+mn-ea"/>
              </a:rPr>
              <a:t>인 회로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한정된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게이트</a:t>
            </a:r>
            <a:r>
              <a:rPr lang="ko-KR" altLang="en-US" sz="1200" b="1" u="sng" dirty="0" smtClean="0">
                <a:latin typeface="+mn-ea"/>
                <a:ea typeface="+mn-ea"/>
              </a:rPr>
              <a:t> 팬</a:t>
            </a:r>
            <a:r>
              <a:rPr lang="en-US" altLang="ko-KR" sz="1200" b="1" u="sng" dirty="0" smtClean="0">
                <a:latin typeface="+mn-ea"/>
                <a:ea typeface="+mn-ea"/>
              </a:rPr>
              <a:t>-</a:t>
            </a:r>
            <a:r>
              <a:rPr lang="ko-KR" altLang="en-US" sz="1200" b="1" u="sng" dirty="0" smtClean="0">
                <a:latin typeface="+mn-ea"/>
                <a:ea typeface="+mn-ea"/>
              </a:rPr>
              <a:t>인을 갖는 회로의 설계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팬</a:t>
            </a:r>
            <a:r>
              <a:rPr lang="en-US" altLang="ko-KR" sz="1200" dirty="0" smtClean="0">
                <a:latin typeface="+mn-ea"/>
                <a:ea typeface="+mn-ea"/>
              </a:rPr>
              <a:t>-</a:t>
            </a:r>
            <a:r>
              <a:rPr lang="ko-KR" altLang="en-US" sz="1200" dirty="0" smtClean="0">
                <a:latin typeface="+mn-ea"/>
                <a:ea typeface="+mn-ea"/>
              </a:rPr>
              <a:t>인 </a:t>
            </a:r>
            <a:r>
              <a:rPr lang="en-US" altLang="ko-KR" sz="1200" dirty="0" smtClean="0">
                <a:latin typeface="+mn-ea"/>
                <a:ea typeface="+mn-ea"/>
              </a:rPr>
              <a:t>(Fan-in) // </a:t>
            </a:r>
            <a:r>
              <a:rPr lang="ko-KR" altLang="en-US" sz="1200" dirty="0" err="1" smtClean="0">
                <a:latin typeface="+mn-ea"/>
                <a:ea typeface="+mn-ea"/>
              </a:rPr>
              <a:t>게이트</a:t>
            </a:r>
            <a:r>
              <a:rPr lang="ko-KR" altLang="en-US" sz="1200" dirty="0" smtClean="0">
                <a:latin typeface="+mn-ea"/>
                <a:ea typeface="+mn-ea"/>
              </a:rPr>
              <a:t> 입력 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팬</a:t>
            </a:r>
            <a:r>
              <a:rPr lang="en-US" altLang="ko-KR" sz="1200" dirty="0" smtClean="0">
                <a:latin typeface="+mn-ea"/>
                <a:ea typeface="+mn-ea"/>
              </a:rPr>
              <a:t>-</a:t>
            </a:r>
            <a:r>
              <a:rPr lang="ko-KR" altLang="en-US" sz="1200" dirty="0" smtClean="0">
                <a:latin typeface="+mn-ea"/>
                <a:ea typeface="+mn-ea"/>
              </a:rPr>
              <a:t>아웃 </a:t>
            </a:r>
            <a:r>
              <a:rPr lang="en-US" altLang="ko-KR" sz="1200" dirty="0" smtClean="0">
                <a:latin typeface="+mn-ea"/>
                <a:ea typeface="+mn-ea"/>
              </a:rPr>
              <a:t>(Fan-out) // </a:t>
            </a:r>
            <a:r>
              <a:rPr lang="ko-KR" altLang="en-US" sz="1200" dirty="0" err="1" smtClean="0">
                <a:latin typeface="+mn-ea"/>
                <a:ea typeface="+mn-ea"/>
              </a:rPr>
              <a:t>게이트</a:t>
            </a:r>
            <a:r>
              <a:rPr lang="ko-KR" altLang="en-US" sz="1200" dirty="0" smtClean="0">
                <a:latin typeface="+mn-ea"/>
                <a:ea typeface="+mn-ea"/>
              </a:rPr>
              <a:t> 출력 수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fan-in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= 3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: NOR </a:t>
            </a:r>
            <a:r>
              <a:rPr lang="ko-KR" altLang="en-US" sz="1200" dirty="0" err="1" smtClean="0">
                <a:latin typeface="+mn-ea"/>
                <a:ea typeface="+mn-ea"/>
              </a:rPr>
              <a:t>게이트</a:t>
            </a:r>
            <a:r>
              <a:rPr lang="ko-KR" altLang="en-US" sz="1200" dirty="0" smtClean="0">
                <a:latin typeface="+mn-ea"/>
                <a:ea typeface="+mn-ea"/>
              </a:rPr>
              <a:t> 이용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</a:t>
            </a:r>
            <a:r>
              <a:rPr lang="en-US" altLang="ko-KR" sz="1200" dirty="0" smtClean="0">
                <a:latin typeface="+mn-ea"/>
                <a:ea typeface="+mn-ea"/>
              </a:rPr>
              <a:t>NOR </a:t>
            </a:r>
            <a:r>
              <a:rPr lang="ko-KR" altLang="en-US" sz="1200" dirty="0" err="1" smtClean="0">
                <a:latin typeface="+mn-ea"/>
                <a:ea typeface="+mn-ea"/>
              </a:rPr>
              <a:t>게이트로</a:t>
            </a:r>
            <a:r>
              <a:rPr lang="ko-KR" altLang="en-US" sz="1200" dirty="0" smtClean="0">
                <a:latin typeface="+mn-ea"/>
                <a:ea typeface="+mn-ea"/>
              </a:rPr>
              <a:t> 변환하는 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   </a:t>
            </a:r>
            <a:r>
              <a:rPr lang="en-US" altLang="ko-KR" sz="1200" dirty="0" smtClean="0">
                <a:latin typeface="+mn-ea"/>
                <a:ea typeface="+mn-ea"/>
              </a:rPr>
              <a:t>0</a:t>
            </a:r>
            <a:r>
              <a:rPr lang="ko-KR" altLang="en-US" sz="1200" dirty="0" smtClean="0">
                <a:latin typeface="+mn-ea"/>
                <a:ea typeface="+mn-ea"/>
              </a:rPr>
              <a:t>을 이용하여 최소 논리곱의 합으로 표현 보수화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​</a:t>
            </a:r>
          </a:p>
          <a:p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게이트</a:t>
            </a:r>
            <a:r>
              <a:rPr lang="ko-KR" altLang="en-US" sz="1200" b="1" u="sng" dirty="0" smtClean="0">
                <a:latin typeface="+mn-ea"/>
                <a:ea typeface="+mn-ea"/>
              </a:rPr>
              <a:t> 지연 </a:t>
            </a:r>
            <a:r>
              <a:rPr lang="en-US" altLang="ko-KR" sz="1200" b="1" u="sng" dirty="0" smtClean="0">
                <a:latin typeface="+mn-ea"/>
                <a:ea typeface="+mn-ea"/>
              </a:rPr>
              <a:t>(</a:t>
            </a:r>
            <a:r>
              <a:rPr lang="ko-KR" altLang="en-US" sz="1200" b="1" u="sng" dirty="0" smtClean="0">
                <a:latin typeface="+mn-ea"/>
                <a:ea typeface="+mn-ea"/>
              </a:rPr>
              <a:t>전파지연</a:t>
            </a:r>
            <a:r>
              <a:rPr lang="en-US" altLang="ko-KR" sz="1200" b="1" u="sng" dirty="0" smtClean="0">
                <a:latin typeface="+mn-ea"/>
                <a:ea typeface="+mn-ea"/>
              </a:rPr>
              <a:t>) </a:t>
            </a:r>
            <a:r>
              <a:rPr lang="ko-KR" altLang="en-US" sz="1200" b="1" u="sng" dirty="0" smtClean="0">
                <a:latin typeface="+mn-ea"/>
                <a:ea typeface="+mn-ea"/>
              </a:rPr>
              <a:t>과 타이밍도 </a:t>
            </a:r>
            <a:r>
              <a:rPr lang="en-US" altLang="ko-KR" sz="1200" b="1" u="sng" dirty="0" smtClean="0">
                <a:latin typeface="+mn-ea"/>
                <a:ea typeface="+mn-ea"/>
              </a:rPr>
              <a:t>(</a:t>
            </a:r>
            <a:r>
              <a:rPr lang="ko-KR" altLang="en-US" sz="1200" b="1" u="sng" dirty="0" smtClean="0">
                <a:latin typeface="+mn-ea"/>
                <a:ea typeface="+mn-ea"/>
              </a:rPr>
              <a:t>시간 </a:t>
            </a:r>
            <a:r>
              <a:rPr lang="ko-KR" altLang="en-US" sz="1200" b="1" u="sng" dirty="0" err="1" smtClean="0">
                <a:latin typeface="+mn-ea"/>
                <a:ea typeface="+mn-ea"/>
              </a:rPr>
              <a:t>다이아그램</a:t>
            </a:r>
            <a:r>
              <a:rPr lang="en-US" altLang="ko-KR" sz="1200" b="1" u="sng" dirty="0" smtClean="0">
                <a:latin typeface="+mn-ea"/>
                <a:ea typeface="+mn-ea"/>
              </a:rPr>
              <a:t>)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   : </a:t>
            </a:r>
            <a:r>
              <a:rPr lang="ko-KR" altLang="en-US" sz="1200" dirty="0" err="1" smtClean="0">
                <a:latin typeface="+mn-ea"/>
                <a:ea typeface="+mn-ea"/>
              </a:rPr>
              <a:t>게이트</a:t>
            </a:r>
            <a:r>
              <a:rPr lang="ko-KR" altLang="en-US" sz="1200" dirty="0" smtClean="0">
                <a:latin typeface="+mn-ea"/>
                <a:ea typeface="+mn-ea"/>
              </a:rPr>
              <a:t> 지연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</a:t>
            </a:r>
            <a:r>
              <a:rPr lang="ko-KR" altLang="en-US" sz="1200" dirty="0" err="1" smtClean="0">
                <a:latin typeface="+mn-ea"/>
                <a:ea typeface="+mn-ea"/>
              </a:rPr>
              <a:t>논리게이트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ko-KR" altLang="en-US" sz="1200" dirty="0" smtClean="0">
                <a:latin typeface="+mn-ea"/>
                <a:ea typeface="+mn-ea"/>
              </a:rPr>
              <a:t>입력</a:t>
            </a:r>
            <a:r>
              <a:rPr lang="ko-KR" altLang="en-US" sz="1200" dirty="0" smtClean="0">
                <a:latin typeface="+mn-ea"/>
                <a:ea typeface="+mn-ea"/>
              </a:rPr>
              <a:t> 변할 때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출력</a:t>
            </a:r>
            <a:r>
              <a:rPr lang="ko-KR" altLang="en-US" sz="1200" dirty="0" smtClean="0">
                <a:latin typeface="+mn-ea"/>
                <a:ea typeface="+mn-ea"/>
              </a:rPr>
              <a:t> 바로 변하지 않음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인버터 지나면 시간 지연 생길 수 있음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/>
            </a:r>
            <a:br>
              <a:rPr lang="ko-KR" altLang="en-US" sz="1200" dirty="0" smtClean="0">
                <a:latin typeface="+mn-ea"/>
                <a:ea typeface="+mn-ea"/>
              </a:rPr>
            </a:br>
            <a:r>
              <a:rPr lang="ko-KR" altLang="en-US" sz="1200" b="1" u="sng" dirty="0" smtClean="0">
                <a:latin typeface="+mn-ea"/>
                <a:ea typeface="+mn-ea"/>
              </a:rPr>
              <a:t> </a:t>
            </a:r>
            <a:r>
              <a:rPr lang="en-US" altLang="ko-KR" sz="1200" b="1" u="sng" dirty="0" smtClean="0">
                <a:latin typeface="+mn-ea"/>
                <a:ea typeface="+mn-ea"/>
              </a:rPr>
              <a:t>- </a:t>
            </a:r>
            <a:r>
              <a:rPr lang="ko-KR" altLang="en-US" sz="1200" b="1" u="sng" dirty="0" smtClean="0">
                <a:latin typeface="+mn-ea"/>
                <a:ea typeface="+mn-ea"/>
              </a:rPr>
              <a:t>조합논리의 해저드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조합회로의 입력이 변할 때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입력으로부터 출력까지 다른 경로가 다른 전파지연을 가져 일어나는 </a:t>
            </a:r>
            <a:r>
              <a:rPr lang="ko-KR" altLang="en-US" sz="1200" dirty="0" err="1" smtClean="0">
                <a:latin typeface="+mn-ea"/>
                <a:ea typeface="+mn-ea"/>
              </a:rPr>
              <a:t>원치않는</a:t>
            </a:r>
            <a:r>
              <a:rPr lang="ko-KR" altLang="en-US" sz="1200" dirty="0" smtClean="0">
                <a:latin typeface="+mn-ea"/>
                <a:ea typeface="+mn-ea"/>
              </a:rPr>
              <a:t> 스위치 과도 현상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정적 </a:t>
            </a:r>
            <a:r>
              <a:rPr lang="en-US" altLang="ko-KR" sz="1200" dirty="0" smtClean="0">
                <a:latin typeface="+mn-ea"/>
                <a:ea typeface="+mn-ea"/>
              </a:rPr>
              <a:t>1-</a:t>
            </a:r>
            <a:r>
              <a:rPr lang="ko-KR" altLang="en-US" sz="1200" dirty="0" smtClean="0">
                <a:latin typeface="+mn-ea"/>
                <a:ea typeface="+mn-ea"/>
              </a:rPr>
              <a:t>해저드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회로 축력 상수</a:t>
            </a:r>
            <a:r>
              <a:rPr lang="en-US" altLang="ko-KR" sz="1200" dirty="0" smtClean="0">
                <a:latin typeface="+mn-ea"/>
                <a:ea typeface="+mn-ea"/>
              </a:rPr>
              <a:t>1 </a:t>
            </a:r>
            <a:r>
              <a:rPr lang="ko-KR" altLang="en-US" sz="1200" dirty="0" smtClean="0">
                <a:latin typeface="+mn-ea"/>
                <a:ea typeface="+mn-ea"/>
              </a:rPr>
              <a:t>유지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중간에 순차적으로 </a:t>
            </a:r>
            <a:r>
              <a:rPr lang="en-US" altLang="ko-KR" sz="1200" dirty="0" smtClean="0">
                <a:latin typeface="+mn-ea"/>
                <a:ea typeface="+mn-ea"/>
              </a:rPr>
              <a:t>0</a:t>
            </a:r>
            <a:r>
              <a:rPr lang="ko-KR" altLang="en-US" sz="1200" dirty="0" smtClean="0">
                <a:latin typeface="+mn-ea"/>
                <a:ea typeface="+mn-ea"/>
              </a:rPr>
              <a:t>으로 바뀜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각 </a:t>
            </a:r>
            <a:r>
              <a:rPr lang="ko-KR" altLang="en-US" sz="1200" dirty="0" err="1" smtClean="0">
                <a:latin typeface="+mn-ea"/>
                <a:ea typeface="+mn-ea"/>
              </a:rPr>
              <a:t>게이트는</a:t>
            </a:r>
            <a:r>
              <a:rPr lang="ko-KR" altLang="en-US" sz="1200" dirty="0" smtClean="0">
                <a:latin typeface="+mn-ea"/>
                <a:ea typeface="+mn-ea"/>
              </a:rPr>
              <a:t> </a:t>
            </a:r>
            <a:r>
              <a:rPr lang="en-US" altLang="ko-KR" sz="1200" dirty="0" smtClean="0">
                <a:latin typeface="+mn-ea"/>
                <a:ea typeface="+mn-ea"/>
              </a:rPr>
              <a:t>10ns </a:t>
            </a:r>
            <a:r>
              <a:rPr lang="ko-KR" altLang="en-US" sz="1200" dirty="0" smtClean="0">
                <a:latin typeface="+mn-ea"/>
                <a:ea typeface="+mn-ea"/>
              </a:rPr>
              <a:t>전파 지연 가짐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정적 </a:t>
            </a:r>
            <a:r>
              <a:rPr lang="en-US" altLang="ko-KR" sz="1200" dirty="0" smtClean="0">
                <a:latin typeface="+mn-ea"/>
                <a:ea typeface="+mn-ea"/>
              </a:rPr>
              <a:t>0-</a:t>
            </a:r>
            <a:r>
              <a:rPr lang="ko-KR" altLang="en-US" sz="1200" dirty="0" smtClean="0">
                <a:latin typeface="+mn-ea"/>
                <a:ea typeface="+mn-ea"/>
              </a:rPr>
              <a:t>해저드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회로 출력 상수</a:t>
            </a:r>
            <a:r>
              <a:rPr lang="en-US" altLang="ko-KR" sz="1200" dirty="0" smtClean="0">
                <a:latin typeface="+mn-ea"/>
                <a:ea typeface="+mn-ea"/>
              </a:rPr>
              <a:t>0 </a:t>
            </a:r>
            <a:r>
              <a:rPr lang="ko-KR" altLang="en-US" sz="1200" dirty="0" smtClean="0">
                <a:latin typeface="+mn-ea"/>
                <a:ea typeface="+mn-ea"/>
              </a:rPr>
              <a:t>유지</a:t>
            </a:r>
            <a:r>
              <a:rPr lang="en-US" altLang="ko-KR" sz="1200" dirty="0" smtClean="0">
                <a:latin typeface="+mn-ea"/>
                <a:ea typeface="+mn-ea"/>
              </a:rPr>
              <a:t>, </a:t>
            </a:r>
            <a:r>
              <a:rPr lang="ko-KR" altLang="en-US" sz="1200" dirty="0" smtClean="0">
                <a:latin typeface="+mn-ea"/>
                <a:ea typeface="+mn-ea"/>
              </a:rPr>
              <a:t>중간에 순차적으로 </a:t>
            </a:r>
            <a:r>
              <a:rPr lang="en-US" altLang="ko-KR" sz="1200" dirty="0" smtClean="0">
                <a:latin typeface="+mn-ea"/>
                <a:ea typeface="+mn-ea"/>
              </a:rPr>
              <a:t>1</a:t>
            </a:r>
            <a:r>
              <a:rPr lang="ko-KR" altLang="en-US" sz="1200" dirty="0" smtClean="0">
                <a:latin typeface="+mn-ea"/>
                <a:ea typeface="+mn-ea"/>
              </a:rPr>
              <a:t>으로 바뀜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동적 해저드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값이 계속 바뀌는 경우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</a:t>
            </a:r>
            <a:r>
              <a:rPr lang="en-US" altLang="ko-KR" sz="1200" dirty="0" smtClean="0">
                <a:latin typeface="+mn-ea"/>
                <a:ea typeface="+mn-ea"/>
              </a:rPr>
              <a:t>: </a:t>
            </a:r>
            <a:r>
              <a:rPr lang="ko-KR" altLang="en-US" sz="1200" dirty="0" smtClean="0">
                <a:latin typeface="+mn-ea"/>
                <a:ea typeface="+mn-ea"/>
              </a:rPr>
              <a:t>해저드를 </a:t>
            </a:r>
            <a:r>
              <a:rPr lang="ko-KR" altLang="en-US" sz="1200" dirty="0" smtClean="0">
                <a:latin typeface="+mn-ea"/>
                <a:ea typeface="+mn-ea"/>
              </a:rPr>
              <a:t>제거</a:t>
            </a:r>
            <a:r>
              <a:rPr lang="ko-KR" altLang="en-US" sz="1200" dirty="0" smtClean="0">
                <a:latin typeface="+mn-ea"/>
                <a:ea typeface="+mn-ea"/>
              </a:rPr>
              <a:t> 방법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      여분 항 만듦 </a:t>
            </a:r>
            <a:r>
              <a:rPr lang="en-US" altLang="ko-KR" sz="1200" dirty="0" smtClean="0">
                <a:latin typeface="+mn-ea"/>
                <a:ea typeface="+mn-ea"/>
              </a:rPr>
              <a:t>// </a:t>
            </a:r>
            <a:r>
              <a:rPr lang="ko-KR" altLang="en-US" sz="1200" dirty="0" err="1" smtClean="0">
                <a:latin typeface="+mn-ea"/>
                <a:ea typeface="+mn-ea"/>
              </a:rPr>
              <a:t>두개</a:t>
            </a:r>
            <a:r>
              <a:rPr lang="ko-KR" altLang="en-US" sz="1200" dirty="0" smtClean="0">
                <a:latin typeface="+mn-ea"/>
                <a:ea typeface="+mn-ea"/>
              </a:rPr>
              <a:t> 나눠져 </a:t>
            </a:r>
            <a:r>
              <a:rPr lang="ko-KR" altLang="en-US" sz="1200" dirty="0" smtClean="0">
                <a:latin typeface="+mn-ea"/>
                <a:ea typeface="+mn-ea"/>
              </a:rPr>
              <a:t>묶인 것</a:t>
            </a:r>
            <a:r>
              <a:rPr lang="ko-KR" altLang="en-US" sz="1200" dirty="0" smtClean="0">
                <a:latin typeface="+mn-ea"/>
                <a:ea typeface="+mn-ea"/>
              </a:rPr>
              <a:t>  서로 연결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18434" name="Picture 2" descr="https://mblogthumb-phinf.pstatic.net/MjAxNzA1MTNfNzQg/MDAxNDk0NjA1OTU0NzY2.pzSa9v0pqmdzA06y4EcERvmyQ6bRKfic9Jf64xhJVwog.kAmFJvV9GeLxdfQItGt82ElTPyAILS9MsF6csrc0YhIg.PNG.tb_elec_engineer/image.png?type=w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1032" y="2492896"/>
            <a:ext cx="4104456" cy="3812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3707F8-7D35-49D6-97F9-C7ED24B532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8504" y="259080"/>
            <a:ext cx="8928992" cy="394449"/>
          </a:xfrm>
        </p:spPr>
        <p:txBody>
          <a:bodyPr/>
          <a:lstStyle/>
          <a:p>
            <a:r>
              <a:rPr lang="ko-KR" altLang="en-US" dirty="0" err="1" smtClean="0"/>
              <a:t>멀티플렉서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디코더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프로그래머블</a:t>
            </a:r>
            <a:r>
              <a:rPr lang="ko-KR" altLang="en-US" dirty="0" smtClean="0"/>
              <a:t> 논리소자</a:t>
            </a:r>
            <a:endParaRPr lang="ko-KR" altLang="en-US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B8300BC-19A2-42D0-BBC6-4599CDA8A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5849" y="6457951"/>
            <a:ext cx="671513" cy="238124"/>
          </a:xfrm>
        </p:spPr>
        <p:txBody>
          <a:bodyPr/>
          <a:lstStyle/>
          <a:p>
            <a:fld id="{E6D3F70A-DAC0-4DEB-BE9D-9150D327277C}" type="slidenum">
              <a:rPr lang="en-US" altLang="ko-KR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528" y="1052736"/>
            <a:ext cx="8424936" cy="5370701"/>
          </a:xfrm>
          <a:prstGeom prst="rect">
            <a:avLst/>
          </a:prstGeom>
          <a:noFill/>
        </p:spPr>
        <p:txBody>
          <a:bodyPr wrap="square" numCol="2" spcCol="108000" rtlCol="0">
            <a:spAutoFit/>
          </a:bodyPr>
          <a:lstStyle/>
          <a:p>
            <a:r>
              <a:rPr lang="ko-KR" altLang="en-US" sz="1100" b="1" u="sng" dirty="0" smtClean="0">
                <a:latin typeface="+mn-ea"/>
                <a:ea typeface="+mn-ea"/>
              </a:rPr>
              <a:t> </a:t>
            </a: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smtClean="0">
                <a:latin typeface="+mn-ea"/>
                <a:ea typeface="+mn-ea"/>
              </a:rPr>
              <a:t>개요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소규모 집적회로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</a:t>
            </a:r>
            <a:r>
              <a:rPr lang="en-US" altLang="ko-KR" sz="1100" dirty="0" smtClean="0">
                <a:latin typeface="+mn-ea"/>
                <a:ea typeface="+mn-ea"/>
              </a:rPr>
              <a:t>NAND, NOR, AND, OR, </a:t>
            </a:r>
            <a:r>
              <a:rPr lang="ko-KR" altLang="en-US" sz="1100" dirty="0" smtClean="0">
                <a:latin typeface="+mn-ea"/>
                <a:ea typeface="+mn-ea"/>
              </a:rPr>
              <a:t>인버터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중규모</a:t>
            </a:r>
            <a:r>
              <a:rPr lang="ko-KR" altLang="en-US" sz="1100" dirty="0" smtClean="0">
                <a:latin typeface="+mn-ea"/>
                <a:ea typeface="+mn-ea"/>
              </a:rPr>
              <a:t> 집적회로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</a:t>
            </a:r>
            <a:r>
              <a:rPr lang="ko-KR" altLang="en-US" sz="1100" dirty="0" smtClean="0">
                <a:latin typeface="+mn-ea"/>
                <a:ea typeface="+mn-ea"/>
              </a:rPr>
              <a:t>가</a:t>
            </a:r>
            <a:r>
              <a:rPr lang="ko-KR" altLang="en-US" sz="1100" dirty="0" smtClean="0">
                <a:latin typeface="+mn-ea"/>
                <a:ea typeface="+mn-ea"/>
              </a:rPr>
              <a:t>산</a:t>
            </a:r>
            <a:r>
              <a:rPr lang="ko-KR" altLang="en-US" sz="1100" dirty="0" smtClean="0">
                <a:latin typeface="+mn-ea"/>
                <a:ea typeface="+mn-ea"/>
              </a:rPr>
              <a:t>기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err="1" smtClean="0">
                <a:latin typeface="+mn-ea"/>
                <a:ea typeface="+mn-ea"/>
              </a:rPr>
              <a:t>멀티플렉서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err="1" smtClean="0">
                <a:latin typeface="+mn-ea"/>
                <a:ea typeface="+mn-ea"/>
              </a:rPr>
              <a:t>디코더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smtClean="0">
                <a:latin typeface="+mn-ea"/>
                <a:ea typeface="+mn-ea"/>
              </a:rPr>
              <a:t>레지스터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smtClean="0">
                <a:latin typeface="+mn-ea"/>
                <a:ea typeface="+mn-ea"/>
              </a:rPr>
              <a:t>카운터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대규모 집적회로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메모리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smtClean="0">
                <a:latin typeface="+mn-ea"/>
                <a:ea typeface="+mn-ea"/>
              </a:rPr>
              <a:t>마이크로프로세서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멀티플렉서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err="1" smtClean="0">
                <a:latin typeface="+mn-ea"/>
                <a:ea typeface="+mn-ea"/>
              </a:rPr>
              <a:t>디코더</a:t>
            </a:r>
            <a:endParaRPr lang="ko-KR" altLang="en-US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      회로를 만들 때 자주 쓰이는 기능들은 미리 만들어 쉽게 사용할 수 있도록 구성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ko-KR" altLang="en-US" sz="1100" b="1" u="sng" dirty="0" smtClean="0">
                <a:latin typeface="+mn-ea"/>
                <a:ea typeface="+mn-ea"/>
              </a:rPr>
              <a:t> </a:t>
            </a: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err="1" smtClean="0">
                <a:latin typeface="+mn-ea"/>
                <a:ea typeface="+mn-ea"/>
              </a:rPr>
              <a:t>멀티플렉서</a:t>
            </a:r>
            <a:r>
              <a:rPr lang="en-US" altLang="ko-KR" sz="1100" b="1" u="sng" dirty="0" smtClean="0">
                <a:latin typeface="+mn-ea"/>
                <a:ea typeface="+mn-ea"/>
              </a:rPr>
              <a:t>(MUX)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: </a:t>
            </a:r>
            <a:r>
              <a:rPr lang="ko-KR" altLang="en-US" sz="1100" dirty="0" smtClean="0">
                <a:latin typeface="+mn-ea"/>
                <a:ea typeface="+mn-ea"/>
              </a:rPr>
              <a:t>데이터 </a:t>
            </a:r>
            <a:r>
              <a:rPr lang="ko-KR" altLang="en-US" sz="1100" dirty="0" err="1" smtClean="0">
                <a:latin typeface="+mn-ea"/>
                <a:ea typeface="+mn-ea"/>
              </a:rPr>
              <a:t>선택기</a:t>
            </a:r>
            <a:r>
              <a:rPr lang="ko-KR" altLang="en-US" sz="1100" dirty="0" smtClean="0">
                <a:latin typeface="+mn-ea"/>
                <a:ea typeface="+mn-ea"/>
              </a:rPr>
              <a:t> 또는 </a:t>
            </a:r>
            <a:r>
              <a:rPr lang="en-US" altLang="ko-KR" sz="1100" dirty="0" smtClean="0">
                <a:latin typeface="+mn-ea"/>
                <a:ea typeface="+mn-ea"/>
              </a:rPr>
              <a:t>MUX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: </a:t>
            </a:r>
            <a:r>
              <a:rPr lang="ko-KR" altLang="en-US" sz="1100" dirty="0" err="1" smtClean="0">
                <a:latin typeface="+mn-ea"/>
                <a:ea typeface="+mn-ea"/>
              </a:rPr>
              <a:t>여러개의</a:t>
            </a:r>
            <a:r>
              <a:rPr lang="ko-KR" altLang="en-US" sz="1100" dirty="0" smtClean="0">
                <a:latin typeface="+mn-ea"/>
                <a:ea typeface="+mn-ea"/>
              </a:rPr>
              <a:t> 입력 중 하나를 선택하는 기능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2 to 1 MUX(= 2×1 MUX 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</a:t>
            </a:r>
            <a:r>
              <a:rPr lang="ko-KR" altLang="en-US" sz="1100" dirty="0" smtClean="0">
                <a:latin typeface="+mn-ea"/>
                <a:ea typeface="+mn-ea"/>
              </a:rPr>
              <a:t>입력이 </a:t>
            </a:r>
            <a:r>
              <a:rPr lang="en-US" altLang="ko-KR" sz="1100" dirty="0" smtClean="0">
                <a:latin typeface="+mn-ea"/>
                <a:ea typeface="+mn-ea"/>
              </a:rPr>
              <a:t>2</a:t>
            </a:r>
            <a:r>
              <a:rPr lang="ko-KR" altLang="en-US" sz="1100" dirty="0" smtClean="0">
                <a:latin typeface="+mn-ea"/>
                <a:ea typeface="+mn-ea"/>
              </a:rPr>
              <a:t>개이고 출력이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개인 </a:t>
            </a:r>
            <a:r>
              <a:rPr lang="en-US" altLang="ko-KR" sz="1100" dirty="0" smtClean="0">
                <a:latin typeface="+mn-ea"/>
                <a:ea typeface="+mn-ea"/>
              </a:rPr>
              <a:t>MUX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A</a:t>
            </a:r>
            <a:r>
              <a:rPr lang="ko-KR" altLang="en-US" sz="1100" dirty="0" smtClean="0">
                <a:latin typeface="+mn-ea"/>
                <a:ea typeface="+mn-ea"/>
              </a:rPr>
              <a:t>에 따라 입력을 선택해서 출력으로 보냄 </a:t>
            </a:r>
            <a:r>
              <a:rPr lang="en-US" altLang="ko-KR" sz="1100" dirty="0" smtClean="0">
                <a:latin typeface="+mn-ea"/>
                <a:ea typeface="+mn-ea"/>
              </a:rPr>
              <a:t>// A</a:t>
            </a:r>
            <a:r>
              <a:rPr lang="ko-KR" altLang="en-US" sz="1100" dirty="0" smtClean="0">
                <a:latin typeface="+mn-ea"/>
                <a:ea typeface="+mn-ea"/>
              </a:rPr>
              <a:t>를 선택선 또는 제어선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내용이 </a:t>
            </a:r>
            <a:r>
              <a:rPr lang="en-US" altLang="ko-KR" sz="1100" dirty="0" smtClean="0">
                <a:latin typeface="+mn-ea"/>
                <a:ea typeface="+mn-ea"/>
              </a:rPr>
              <a:t>2</a:t>
            </a:r>
            <a:r>
              <a:rPr lang="ko-KR" altLang="en-US" sz="1100" dirty="0" smtClean="0">
                <a:latin typeface="+mn-ea"/>
                <a:ea typeface="+mn-ea"/>
              </a:rPr>
              <a:t>가지이기 때문에 </a:t>
            </a:r>
            <a:r>
              <a:rPr lang="ko-KR" altLang="en-US" sz="1100" dirty="0" err="1" smtClean="0">
                <a:latin typeface="+mn-ea"/>
                <a:ea typeface="+mn-ea"/>
              </a:rPr>
              <a:t>진리표도</a:t>
            </a:r>
            <a:r>
              <a:rPr lang="ko-KR" altLang="en-US" sz="1100" dirty="0" smtClean="0">
                <a:latin typeface="+mn-ea"/>
                <a:ea typeface="+mn-ea"/>
              </a:rPr>
              <a:t> 간단 논리식도 아주 간단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4 to 1 MUX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</a:t>
            </a:r>
            <a:r>
              <a:rPr lang="ko-KR" altLang="en-US" sz="1100" dirty="0" smtClean="0">
                <a:latin typeface="+mn-ea"/>
                <a:ea typeface="+mn-ea"/>
              </a:rPr>
              <a:t>입력이 </a:t>
            </a:r>
            <a:r>
              <a:rPr lang="en-US" altLang="ko-KR" sz="1100" dirty="0" smtClean="0">
                <a:latin typeface="+mn-ea"/>
                <a:ea typeface="+mn-ea"/>
              </a:rPr>
              <a:t>4</a:t>
            </a:r>
            <a:r>
              <a:rPr lang="ko-KR" altLang="en-US" sz="1100" dirty="0" smtClean="0">
                <a:latin typeface="+mn-ea"/>
                <a:ea typeface="+mn-ea"/>
              </a:rPr>
              <a:t>개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smtClean="0">
                <a:latin typeface="+mn-ea"/>
                <a:ea typeface="+mn-ea"/>
              </a:rPr>
              <a:t>출력이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개인 </a:t>
            </a:r>
            <a:r>
              <a:rPr lang="en-US" altLang="ko-KR" sz="1100" dirty="0" smtClean="0">
                <a:latin typeface="+mn-ea"/>
                <a:ea typeface="+mn-ea"/>
              </a:rPr>
              <a:t>MUX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</a:t>
            </a:r>
            <a:r>
              <a:rPr lang="ko-KR" altLang="en-US" sz="1100" dirty="0" err="1" smtClean="0">
                <a:latin typeface="+mn-ea"/>
                <a:ea typeface="+mn-ea"/>
              </a:rPr>
              <a:t>제어선이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2</a:t>
            </a:r>
            <a:r>
              <a:rPr lang="ko-KR" altLang="en-US" sz="1100" dirty="0" smtClean="0">
                <a:latin typeface="+mn-ea"/>
                <a:ea typeface="+mn-ea"/>
              </a:rPr>
              <a:t>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3 </a:t>
            </a:r>
            <a:r>
              <a:rPr lang="ko-KR" altLang="en-US" sz="1100" dirty="0" smtClean="0">
                <a:latin typeface="+mn-ea"/>
                <a:ea typeface="+mn-ea"/>
              </a:rPr>
              <a:t>상태 버퍼</a:t>
            </a:r>
            <a:r>
              <a:rPr lang="en-US" altLang="ko-KR" sz="1100" dirty="0" smtClean="0">
                <a:latin typeface="+mn-ea"/>
                <a:ea typeface="+mn-ea"/>
              </a:rPr>
              <a:t>(3 state Buffer)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</a:t>
            </a:r>
            <a:r>
              <a:rPr lang="ko-KR" altLang="en-US" sz="1100" dirty="0" smtClean="0">
                <a:latin typeface="+mn-ea"/>
                <a:ea typeface="+mn-ea"/>
              </a:rPr>
              <a:t>신호를 증폭시키기 위해 사용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제어선 </a:t>
            </a:r>
            <a:r>
              <a:rPr lang="en-US" altLang="ko-KR" sz="1100" dirty="0" smtClean="0">
                <a:latin typeface="+mn-ea"/>
                <a:ea typeface="+mn-ea"/>
              </a:rPr>
              <a:t>B</a:t>
            </a:r>
            <a:r>
              <a:rPr lang="ko-KR" altLang="en-US" sz="1100" dirty="0" smtClean="0">
                <a:latin typeface="+mn-ea"/>
                <a:ea typeface="+mn-ea"/>
              </a:rPr>
              <a:t>가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이면 입력 그대로 전달</a:t>
            </a:r>
            <a:r>
              <a:rPr lang="en-US" altLang="ko-KR" sz="1100" dirty="0" smtClean="0">
                <a:latin typeface="+mn-ea"/>
                <a:ea typeface="+mn-ea"/>
              </a:rPr>
              <a:t>, </a:t>
            </a:r>
            <a:r>
              <a:rPr lang="ko-KR" altLang="en-US" sz="1100" dirty="0" smtClean="0">
                <a:latin typeface="+mn-ea"/>
                <a:ea typeface="+mn-ea"/>
              </a:rPr>
              <a:t>제어선 </a:t>
            </a:r>
            <a:r>
              <a:rPr lang="en-US" altLang="ko-KR" sz="1100" dirty="0" smtClean="0">
                <a:latin typeface="+mn-ea"/>
                <a:ea typeface="+mn-ea"/>
              </a:rPr>
              <a:t>B</a:t>
            </a:r>
            <a:r>
              <a:rPr lang="ko-KR" altLang="en-US" sz="1100" dirty="0" smtClean="0">
                <a:latin typeface="+mn-ea"/>
                <a:ea typeface="+mn-ea"/>
              </a:rPr>
              <a:t>가 </a:t>
            </a:r>
            <a:r>
              <a:rPr lang="en-US" altLang="ko-KR" sz="1100" dirty="0" smtClean="0">
                <a:latin typeface="+mn-ea"/>
                <a:ea typeface="+mn-ea"/>
              </a:rPr>
              <a:t>0</a:t>
            </a:r>
            <a:r>
              <a:rPr lang="ko-KR" altLang="en-US" sz="1100" dirty="0" smtClean="0">
                <a:latin typeface="+mn-ea"/>
                <a:ea typeface="+mn-ea"/>
              </a:rPr>
              <a:t>이면 입력 전달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출력이 </a:t>
            </a:r>
            <a:r>
              <a:rPr lang="en-US" altLang="ko-KR" sz="1100" dirty="0" smtClean="0">
                <a:latin typeface="+mn-ea"/>
                <a:ea typeface="+mn-ea"/>
              </a:rPr>
              <a:t>Z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== </a:t>
            </a:r>
            <a:r>
              <a:rPr lang="ko-KR" altLang="en-US" sz="1100" dirty="0" smtClean="0">
                <a:latin typeface="+mn-ea"/>
                <a:ea typeface="+mn-ea"/>
              </a:rPr>
              <a:t>제어선 </a:t>
            </a:r>
            <a:r>
              <a:rPr lang="en-US" altLang="ko-KR" sz="1100" dirty="0" smtClean="0">
                <a:latin typeface="+mn-ea"/>
                <a:ea typeface="+mn-ea"/>
              </a:rPr>
              <a:t>B</a:t>
            </a:r>
            <a:r>
              <a:rPr lang="ko-KR" altLang="en-US" sz="1100" dirty="0" smtClean="0">
                <a:latin typeface="+mn-ea"/>
                <a:ea typeface="+mn-ea"/>
              </a:rPr>
              <a:t>가 </a:t>
            </a:r>
            <a:r>
              <a:rPr lang="en-US" altLang="ko-KR" sz="1100" dirty="0" smtClean="0">
                <a:latin typeface="+mn-ea"/>
                <a:ea typeface="+mn-ea"/>
              </a:rPr>
              <a:t>0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== </a:t>
            </a:r>
            <a:r>
              <a:rPr lang="ko-KR" altLang="en-US" sz="1100" dirty="0" smtClean="0">
                <a:latin typeface="+mn-ea"/>
                <a:ea typeface="+mn-ea"/>
              </a:rPr>
              <a:t>입력 전달 안된 상태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ko-KR" altLang="en-US" sz="1100" b="1" u="sng" dirty="0" smtClean="0">
                <a:latin typeface="+mn-ea"/>
                <a:ea typeface="+mn-ea"/>
              </a:rPr>
              <a:t> </a:t>
            </a: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err="1" smtClean="0">
                <a:latin typeface="+mn-ea"/>
                <a:ea typeface="+mn-ea"/>
              </a:rPr>
              <a:t>디코더</a:t>
            </a:r>
            <a:endParaRPr lang="ko-KR" altLang="en-US" sz="1100" b="1" u="sng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코드변환기 역할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</a:t>
            </a:r>
            <a:r>
              <a:rPr lang="en-US" altLang="ko-KR" sz="1100" dirty="0" smtClean="0">
                <a:latin typeface="+mn-ea"/>
                <a:ea typeface="+mn-ea"/>
              </a:rPr>
              <a:t>2</a:t>
            </a:r>
            <a:r>
              <a:rPr lang="ko-KR" altLang="en-US" sz="1100" dirty="0" smtClean="0">
                <a:latin typeface="+mn-ea"/>
                <a:ea typeface="+mn-ea"/>
              </a:rPr>
              <a:t>진수 코드 입력에 해당하는 </a:t>
            </a:r>
            <a:r>
              <a:rPr lang="en-US" altLang="ko-KR" sz="1100" dirty="0" smtClean="0">
                <a:latin typeface="+mn-ea"/>
                <a:ea typeface="+mn-ea"/>
              </a:rPr>
              <a:t>10</a:t>
            </a:r>
            <a:r>
              <a:rPr lang="ko-KR" altLang="en-US" sz="1100" dirty="0" smtClean="0">
                <a:latin typeface="+mn-ea"/>
                <a:ea typeface="+mn-ea"/>
              </a:rPr>
              <a:t>진수를 출력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최소항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ko-KR" altLang="en-US" sz="1100" dirty="0" err="1" smtClean="0">
                <a:latin typeface="+mn-ea"/>
                <a:ea typeface="+mn-ea"/>
              </a:rPr>
              <a:t>생성기</a:t>
            </a:r>
            <a:r>
              <a:rPr lang="ko-KR" altLang="en-US" sz="1100" dirty="0" smtClean="0">
                <a:latin typeface="+mn-ea"/>
                <a:ea typeface="+mn-ea"/>
              </a:rPr>
              <a:t> 역할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</a:t>
            </a:r>
            <a:r>
              <a:rPr lang="en-US" altLang="ko-KR" sz="1100" dirty="0" smtClean="0">
                <a:latin typeface="+mn-ea"/>
                <a:ea typeface="+mn-ea"/>
              </a:rPr>
              <a:t>n</a:t>
            </a:r>
            <a:r>
              <a:rPr lang="ko-KR" altLang="en-US" sz="1100" dirty="0" smtClean="0">
                <a:latin typeface="+mn-ea"/>
                <a:ea typeface="+mn-ea"/>
              </a:rPr>
              <a:t>개의 입력 변수에 대해 </a:t>
            </a:r>
            <a:r>
              <a:rPr lang="en-US" altLang="ko-KR" sz="1100" dirty="0" smtClean="0">
                <a:latin typeface="+mn-ea"/>
                <a:ea typeface="+mn-ea"/>
              </a:rPr>
              <a:t>2n</a:t>
            </a:r>
            <a:r>
              <a:rPr lang="ko-KR" altLang="en-US" sz="1100" dirty="0" smtClean="0">
                <a:latin typeface="+mn-ea"/>
                <a:ea typeface="+mn-ea"/>
              </a:rPr>
              <a:t>개의 </a:t>
            </a:r>
            <a:r>
              <a:rPr lang="ko-KR" altLang="en-US" sz="1100" dirty="0" err="1" smtClean="0">
                <a:latin typeface="+mn-ea"/>
                <a:ea typeface="+mn-ea"/>
              </a:rPr>
              <a:t>최소항을</a:t>
            </a:r>
            <a:r>
              <a:rPr lang="ko-KR" altLang="en-US" sz="1100" dirty="0" smtClean="0">
                <a:latin typeface="+mn-ea"/>
                <a:ea typeface="+mn-ea"/>
              </a:rPr>
              <a:t> 생성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3 to 8 line Decoder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3</a:t>
            </a:r>
            <a:r>
              <a:rPr lang="ko-KR" altLang="en-US" sz="1100" dirty="0" smtClean="0">
                <a:latin typeface="+mn-ea"/>
                <a:ea typeface="+mn-ea"/>
              </a:rPr>
              <a:t>개의 입력과 </a:t>
            </a:r>
            <a:r>
              <a:rPr lang="en-US" altLang="ko-KR" sz="1100" dirty="0" smtClean="0">
                <a:latin typeface="+mn-ea"/>
                <a:ea typeface="+mn-ea"/>
              </a:rPr>
              <a:t>23</a:t>
            </a:r>
            <a:r>
              <a:rPr lang="ko-KR" altLang="en-US" sz="1100" dirty="0" smtClean="0">
                <a:latin typeface="+mn-ea"/>
                <a:ea typeface="+mn-ea"/>
              </a:rPr>
              <a:t>개의 </a:t>
            </a:r>
            <a:r>
              <a:rPr lang="ko-KR" altLang="en-US" sz="1100" dirty="0" err="1" smtClean="0">
                <a:latin typeface="+mn-ea"/>
                <a:ea typeface="+mn-ea"/>
              </a:rPr>
              <a:t>최소항을</a:t>
            </a:r>
            <a:r>
              <a:rPr lang="ko-KR" altLang="en-US" sz="1100" dirty="0" smtClean="0">
                <a:latin typeface="+mn-ea"/>
                <a:ea typeface="+mn-ea"/>
              </a:rPr>
              <a:t> 갖는 </a:t>
            </a:r>
            <a:r>
              <a:rPr lang="ko-KR" altLang="en-US" sz="1100" dirty="0" err="1" smtClean="0">
                <a:latin typeface="+mn-ea"/>
                <a:ea typeface="+mn-ea"/>
              </a:rPr>
              <a:t>디코더</a:t>
            </a:r>
            <a:endParaRPr lang="ko-KR" altLang="en-US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smtClean="0">
                <a:latin typeface="+mn-ea"/>
                <a:ea typeface="+mn-ea"/>
              </a:rPr>
              <a:t>인코더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디코더의</a:t>
            </a:r>
            <a:r>
              <a:rPr lang="ko-KR" altLang="en-US" sz="1100" dirty="0" smtClean="0">
                <a:latin typeface="+mn-ea"/>
                <a:ea typeface="+mn-ea"/>
              </a:rPr>
              <a:t> 반대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시에 하나 이상의 입력이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이면 제일 오른쪽에 있는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에 대해 출력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제일 오른쪽에 있는 </a:t>
            </a:r>
            <a:r>
              <a:rPr lang="en-US" altLang="ko-KR" sz="1100" dirty="0" smtClean="0">
                <a:latin typeface="+mn-ea"/>
                <a:ea typeface="+mn-ea"/>
              </a:rPr>
              <a:t>1</a:t>
            </a:r>
            <a:r>
              <a:rPr lang="ko-KR" altLang="en-US" sz="1100" dirty="0" smtClean="0">
                <a:latin typeface="+mn-ea"/>
                <a:ea typeface="+mn-ea"/>
              </a:rPr>
              <a:t>에 대한 값을 우선순위로 출력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ko-KR" altLang="en-US" sz="1100" b="1" u="sng" dirty="0" smtClean="0">
                <a:latin typeface="+mn-ea"/>
                <a:ea typeface="+mn-ea"/>
              </a:rPr>
              <a:t> </a:t>
            </a: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smtClean="0">
                <a:latin typeface="+mn-ea"/>
                <a:ea typeface="+mn-ea"/>
              </a:rPr>
              <a:t>읽기전용 메모리</a:t>
            </a:r>
            <a:r>
              <a:rPr lang="en-US" altLang="ko-KR" sz="1100" b="1" u="sng" dirty="0" smtClean="0">
                <a:latin typeface="+mn-ea"/>
                <a:ea typeface="+mn-ea"/>
              </a:rPr>
              <a:t>(ROM)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: </a:t>
            </a:r>
            <a:r>
              <a:rPr lang="ko-KR" altLang="en-US" sz="1100" dirty="0" smtClean="0">
                <a:latin typeface="+mn-ea"/>
                <a:ea typeface="+mn-ea"/>
              </a:rPr>
              <a:t>저장된 데이터를 바꿀 수 없고 데이터를 저장해 그 데이터를 읽어내는 읽기 기능만 가능한 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/>
            </a:r>
            <a:br>
              <a:rPr lang="ko-KR" altLang="en-US" sz="1100" dirty="0" smtClean="0">
                <a:latin typeface="+mn-ea"/>
                <a:ea typeface="+mn-ea"/>
              </a:rPr>
            </a:br>
            <a:r>
              <a:rPr lang="ko-KR" altLang="en-US" sz="1100" b="1" u="sng" dirty="0" smtClean="0">
                <a:latin typeface="+mn-ea"/>
                <a:ea typeface="+mn-ea"/>
              </a:rPr>
              <a:t> </a:t>
            </a:r>
            <a:r>
              <a:rPr lang="en-US" altLang="ko-KR" sz="1100" b="1" u="sng" dirty="0" smtClean="0">
                <a:latin typeface="+mn-ea"/>
                <a:ea typeface="+mn-ea"/>
              </a:rPr>
              <a:t>- </a:t>
            </a:r>
            <a:r>
              <a:rPr lang="ko-KR" altLang="en-US" sz="1100" b="1" u="sng" dirty="0" err="1" smtClean="0">
                <a:latin typeface="+mn-ea"/>
                <a:ea typeface="+mn-ea"/>
              </a:rPr>
              <a:t>프로그래머블</a:t>
            </a:r>
            <a:r>
              <a:rPr lang="ko-KR" altLang="en-US" sz="1100" b="1" u="sng" dirty="0" smtClean="0">
                <a:latin typeface="+mn-ea"/>
                <a:ea typeface="+mn-ea"/>
              </a:rPr>
              <a:t> 논리소자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smtClean="0">
                <a:latin typeface="+mn-ea"/>
                <a:ea typeface="+mn-ea"/>
              </a:rPr>
              <a:t>다양한 논리 함수를 제공하도록 프로그램 가능 디지털 집적회로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프로그래머블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ko-KR" altLang="en-US" sz="1100" dirty="0" err="1" smtClean="0">
                <a:latin typeface="+mn-ea"/>
                <a:ea typeface="+mn-ea"/>
              </a:rPr>
              <a:t>로직어레이</a:t>
            </a:r>
            <a:r>
              <a:rPr lang="en-US" altLang="ko-KR" sz="1100" dirty="0" smtClean="0">
                <a:latin typeface="+mn-ea"/>
                <a:ea typeface="+mn-ea"/>
              </a:rPr>
              <a:t>(PLA)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</a:t>
            </a:r>
            <a:r>
              <a:rPr lang="ko-KR" altLang="en-US" sz="1100" dirty="0" err="1" smtClean="0">
                <a:latin typeface="+mn-ea"/>
                <a:ea typeface="+mn-ea"/>
              </a:rPr>
              <a:t>디코더에서</a:t>
            </a:r>
            <a:r>
              <a:rPr lang="ko-KR" altLang="en-US" sz="1100" dirty="0" smtClean="0">
                <a:latin typeface="+mn-ea"/>
                <a:ea typeface="+mn-ea"/>
              </a:rPr>
              <a:t> 아예 처음부터 출력에 필요한 </a:t>
            </a:r>
            <a:r>
              <a:rPr lang="ko-KR" altLang="en-US" sz="1100" dirty="0" err="1" smtClean="0">
                <a:latin typeface="+mn-ea"/>
                <a:ea typeface="+mn-ea"/>
              </a:rPr>
              <a:t>곱항들만</a:t>
            </a:r>
            <a:r>
              <a:rPr lang="ko-KR" altLang="en-US" sz="1100" dirty="0" smtClean="0">
                <a:latin typeface="+mn-ea"/>
                <a:ea typeface="+mn-ea"/>
              </a:rPr>
              <a:t> 생성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필요한 </a:t>
            </a:r>
            <a:r>
              <a:rPr lang="ko-KR" altLang="en-US" sz="1100" dirty="0" err="1" smtClean="0">
                <a:latin typeface="+mn-ea"/>
                <a:ea typeface="+mn-ea"/>
              </a:rPr>
              <a:t>곱항만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ko-KR" altLang="en-US" sz="1100" dirty="0" err="1" smtClean="0">
                <a:latin typeface="+mn-ea"/>
                <a:ea typeface="+mn-ea"/>
              </a:rPr>
              <a:t>디코더에서</a:t>
            </a:r>
            <a:r>
              <a:rPr lang="ko-KR" altLang="en-US" sz="1100" dirty="0" smtClean="0">
                <a:latin typeface="+mn-ea"/>
                <a:ea typeface="+mn-ea"/>
              </a:rPr>
              <a:t> 출력해서 각각 함수가 필요한 항들만 뽑아 사용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</a:t>
            </a:r>
            <a:r>
              <a:rPr lang="en-US" altLang="ko-KR" sz="1100" dirty="0" smtClean="0">
                <a:latin typeface="+mn-ea"/>
                <a:ea typeface="+mn-ea"/>
              </a:rPr>
              <a:t>: </a:t>
            </a:r>
            <a:r>
              <a:rPr lang="ko-KR" altLang="en-US" sz="1100" dirty="0" err="1" smtClean="0">
                <a:latin typeface="+mn-ea"/>
                <a:ea typeface="+mn-ea"/>
              </a:rPr>
              <a:t>프로그래머블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ko-KR" altLang="en-US" sz="1100" dirty="0" err="1" smtClean="0">
                <a:latin typeface="+mn-ea"/>
                <a:ea typeface="+mn-ea"/>
              </a:rPr>
              <a:t>어레이로직</a:t>
            </a:r>
            <a:r>
              <a:rPr lang="en-US" altLang="ko-KR" sz="1100" dirty="0" smtClean="0">
                <a:latin typeface="+mn-ea"/>
                <a:ea typeface="+mn-ea"/>
              </a:rPr>
              <a:t>(PAL)</a:t>
            </a:r>
          </a:p>
          <a:p>
            <a:r>
              <a:rPr lang="en-US" altLang="ko-KR" sz="1100" dirty="0" smtClean="0">
                <a:latin typeface="+mn-ea"/>
                <a:ea typeface="+mn-ea"/>
              </a:rPr>
              <a:t>      AND </a:t>
            </a:r>
            <a:r>
              <a:rPr lang="ko-KR" altLang="en-US" sz="1100" dirty="0" smtClean="0">
                <a:latin typeface="+mn-ea"/>
                <a:ea typeface="+mn-ea"/>
              </a:rPr>
              <a:t>배열만 프로그램이 가능하고 </a:t>
            </a:r>
            <a:r>
              <a:rPr lang="en-US" altLang="ko-KR" sz="1100" dirty="0" smtClean="0">
                <a:latin typeface="+mn-ea"/>
                <a:ea typeface="+mn-ea"/>
              </a:rPr>
              <a:t>OR </a:t>
            </a:r>
            <a:r>
              <a:rPr lang="ko-KR" altLang="en-US" sz="1100" dirty="0" smtClean="0">
                <a:latin typeface="+mn-ea"/>
                <a:ea typeface="+mn-ea"/>
              </a:rPr>
              <a:t>배열은 고정되어있는 형태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      필요한 것들만 뽑아 </a:t>
            </a:r>
            <a:r>
              <a:rPr lang="en-US" altLang="ko-KR" sz="1100" dirty="0" smtClean="0">
                <a:latin typeface="+mn-ea"/>
                <a:ea typeface="+mn-ea"/>
              </a:rPr>
              <a:t>AND </a:t>
            </a:r>
            <a:r>
              <a:rPr lang="ko-KR" altLang="en-US" sz="1100" dirty="0" err="1" smtClean="0">
                <a:latin typeface="+mn-ea"/>
                <a:ea typeface="+mn-ea"/>
              </a:rPr>
              <a:t>시키는게</a:t>
            </a:r>
            <a:r>
              <a:rPr lang="ko-KR" altLang="en-US" sz="1100" dirty="0" smtClean="0">
                <a:latin typeface="+mn-ea"/>
                <a:ea typeface="+mn-ea"/>
              </a:rPr>
              <a:t> </a:t>
            </a:r>
            <a:r>
              <a:rPr lang="en-US" altLang="ko-KR" sz="1100" dirty="0" smtClean="0">
                <a:latin typeface="+mn-ea"/>
                <a:ea typeface="+mn-ea"/>
              </a:rPr>
              <a:t>PAL </a:t>
            </a:r>
            <a:r>
              <a:rPr lang="ko-KR" altLang="en-US" sz="1100" dirty="0" smtClean="0">
                <a:latin typeface="+mn-ea"/>
                <a:ea typeface="+mn-ea"/>
              </a:rPr>
              <a:t>을 이용하여 만드는 것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4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89882</TotalTime>
  <Words>139</Words>
  <Application>Microsoft Office PowerPoint</Application>
  <PresentationFormat>A4 용지(210x297mm)</PresentationFormat>
  <Paragraphs>272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3_Office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김형락</dc:creator>
  <cp:lastModifiedBy>swm</cp:lastModifiedBy>
  <cp:revision>6306</cp:revision>
  <cp:lastPrinted>2021-06-15T08:38:22Z</cp:lastPrinted>
  <dcterms:created xsi:type="dcterms:W3CDTF">2011-02-21T05:16:23Z</dcterms:created>
  <dcterms:modified xsi:type="dcterms:W3CDTF">2021-09-09T02:36:58Z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eyJub2RlMSI6eyJkc2QiOiIwMTAwMDAwMDAwMDAxNzgzIiwibG9nVGltZSI6IjIwMjEtMDMtMDlUMDk6MTI6MTVaIiwicElEIjoxLCJ0cmFjZUlkIjoiRkQ5M0ZBQzIyMzgwNEI5MEE1RUUyREFCMDg1MjgxMDQiLCJ1c2VyQ29kZSI6InRrbGVlIn0sIm5vZGUyIjp7ImRzZCI6IjAxMDAwMDAwMDAwMDE3ODMiLCJsb2dUaW1lIjoiMjAyMS0</vt:lpwstr>
  </property>
</Properties>
</file>