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9" r:id="rId1"/>
  </p:sldMasterIdLst>
  <p:notesMasterIdLst>
    <p:notesMasterId r:id="rId15"/>
  </p:notesMasterIdLst>
  <p:handoutMasterIdLst>
    <p:handoutMasterId r:id="rId16"/>
  </p:handoutMasterIdLst>
  <p:sldIdLst>
    <p:sldId id="256" r:id="rId2"/>
    <p:sldId id="840" r:id="rId3"/>
    <p:sldId id="903" r:id="rId4"/>
    <p:sldId id="905" r:id="rId5"/>
    <p:sldId id="904" r:id="rId6"/>
    <p:sldId id="906" r:id="rId7"/>
    <p:sldId id="907" r:id="rId8"/>
    <p:sldId id="908" r:id="rId9"/>
    <p:sldId id="909" r:id="rId10"/>
    <p:sldId id="910" r:id="rId11"/>
    <p:sldId id="911" r:id="rId12"/>
    <p:sldId id="912" r:id="rId13"/>
    <p:sldId id="901" r:id="rId14"/>
  </p:sldIdLst>
  <p:sldSz cx="9906000" cy="6858000" type="A4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 에스더블유엠" initials="주에" lastIdx="1" clrIdx="0">
    <p:extLst>
      <p:ext uri="{19B8F6BF-5375-455C-9EA6-DF929625EA0E}">
        <p15:presenceInfo xmlns="" xmlns:p15="http://schemas.microsoft.com/office/powerpoint/2012/main" userId="f7bdf26d2ec701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A50034"/>
    <a:srgbClr val="0000FF"/>
    <a:srgbClr val="FFFFFF"/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4" autoAdjust="0"/>
    <p:restoredTop sz="72994" autoAdjust="0"/>
  </p:normalViewPr>
  <p:slideViewPr>
    <p:cSldViewPr>
      <p:cViewPr varScale="1">
        <p:scale>
          <a:sx n="86" d="100"/>
          <a:sy n="86" d="100"/>
        </p:scale>
        <p:origin x="-1566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50" d="100"/>
          <a:sy n="50" d="100"/>
        </p:scale>
        <p:origin x="-3492" y="-354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F37184EB-2854-43E7-ABE4-BA5DBF88F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22137E9-0AE4-42C1-B573-782A03D2A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30AD8-C21D-4B91-BDEA-269ECD8125C0}" type="datetimeFigureOut">
              <a:rPr lang="ko-KR" altLang="en-US" smtClean="0"/>
              <a:pPr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FE3ECD0-8A04-44B5-A632-0749329F14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77F9C58-46B9-4487-92AF-4A105F1AC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A7AD-848F-44A2-9249-CBBD35449A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363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96A95A-1097-469C-A387-C6FA26723AE8}" type="datetimeFigureOut">
              <a:rPr lang="ko-KR" altLang="en-US"/>
              <a:pPr>
                <a:defRPr/>
              </a:pPr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9F3CEE-3CF8-4F1E-9BC2-14D1F65A8A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659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238543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244021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504" y="259080"/>
            <a:ext cx="8928992" cy="394449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400" b="0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j-lt"/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08728A-7BEE-4A22-A609-8C444D441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kumimoji="1" lang="en-US" altLang="ko-KR" sz="1050" b="0" i="0" u="none" strike="noStrike" kern="1200" cap="none" spc="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</a:defRPr>
            </a:lvl1pPr>
          </a:lstStyle>
          <a:p>
            <a:fld id="{E6D3F70A-DAC0-4DEB-BE9D-9150D327277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165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CD6510-A96D-438F-B329-8F2236F77B36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6750" y="2348880"/>
            <a:ext cx="8572500" cy="3944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E301FF66-2B3E-40A8-B75B-646D25EF96D0}"/>
              </a:ext>
            </a:extLst>
          </p:cNvPr>
          <p:cNvCxnSpPr/>
          <p:nvPr userDrawn="1"/>
        </p:nvCxnSpPr>
        <p:spPr>
          <a:xfrm>
            <a:off x="688638" y="2780928"/>
            <a:ext cx="8532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86FBE76-03DA-4F07-9364-79484B810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6308165"/>
            <a:ext cx="876300" cy="3609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95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242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0797AC9-DD7D-4F2C-9124-833DE612286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9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558666D-FBEC-4F21-A4E2-55D5F0CF09E9}"/>
              </a:ext>
            </a:extLst>
          </p:cNvPr>
          <p:cNvCxnSpPr>
            <a:cxnSpLocks/>
          </p:cNvCxnSpPr>
          <p:nvPr userDrawn="1"/>
        </p:nvCxnSpPr>
        <p:spPr>
          <a:xfrm>
            <a:off x="505304" y="692696"/>
            <a:ext cx="88920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DABC4334-140E-41A9-8597-1C264E0BBE6B}"/>
              </a:ext>
            </a:extLst>
          </p:cNvPr>
          <p:cNvCxnSpPr>
            <a:cxnSpLocks/>
          </p:cNvCxnSpPr>
          <p:nvPr userDrawn="1"/>
        </p:nvCxnSpPr>
        <p:spPr>
          <a:xfrm>
            <a:off x="505304" y="6463154"/>
            <a:ext cx="8892000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1;p4">
            <a:extLst>
              <a:ext uri="{FF2B5EF4-FFF2-40B4-BE49-F238E27FC236}">
                <a16:creationId xmlns="" xmlns:a16="http://schemas.microsoft.com/office/drawing/2014/main" id="{C0D596C2-BECE-45B2-86E2-2B6773F52F2E}"/>
              </a:ext>
            </a:extLst>
          </p:cNvPr>
          <p:cNvSpPr/>
          <p:nvPr userDrawn="1"/>
        </p:nvSpPr>
        <p:spPr>
          <a:xfrm>
            <a:off x="417281" y="6481097"/>
            <a:ext cx="2663511" cy="2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B7E0"/>
                </a:solidFill>
                <a:latin typeface="+mn-ea"/>
                <a:ea typeface="+mn-ea"/>
                <a:cs typeface="Arial"/>
                <a:sym typeface="Arial"/>
              </a:rPr>
              <a:t>SWM.AI</a:t>
            </a: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 Confidential</a:t>
            </a:r>
            <a:endParaRPr sz="1050" b="1" i="1" u="none" strike="noStrike" cap="none" spc="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66" r:id="rId1"/>
    <p:sldLayoutId id="2147488167" r:id="rId2"/>
    <p:sldLayoutId id="2147488168" r:id="rId3"/>
    <p:sldLayoutId id="214748816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swm.a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46260F6-45C8-4DC3-9608-598F9C411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로드맵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마이크로 프로세서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183EE07E-B585-4BFB-8BED-1C3615BA2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0186984"/>
              </p:ext>
            </p:extLst>
          </p:nvPr>
        </p:nvGraphicFramePr>
        <p:xfrm>
          <a:off x="7689304" y="1596782"/>
          <a:ext cx="154994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420285383"/>
                    </a:ext>
                  </a:extLst>
                </a:gridCol>
                <a:gridCol w="685850">
                  <a:extLst>
                    <a:ext uri="{9D8B030D-6E8A-4147-A177-3AD203B41FA5}">
                      <a16:colId xmlns="" xmlns:a16="http://schemas.microsoft.com/office/drawing/2014/main" val="1459850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58992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의사 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26778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17973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협조 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5794737"/>
                  </a:ext>
                </a:extLst>
              </a:tr>
            </a:tbl>
          </a:graphicData>
        </a:graphic>
      </p:graphicFrame>
      <p:sp>
        <p:nvSpPr>
          <p:cNvPr id="7" name="제목 8">
            <a:extLst>
              <a:ext uri="{FF2B5EF4-FFF2-40B4-BE49-F238E27FC236}">
                <a16:creationId xmlns="" xmlns:a16="http://schemas.microsoft.com/office/drawing/2014/main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821110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 latinLnBrk="0">
              <a:spcBef>
                <a:spcPts val="600"/>
              </a:spcBef>
            </a:pPr>
            <a:r>
              <a:rPr lang="ko-KR" altLang="en-US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보고일</a:t>
            </a:r>
            <a:endParaRPr lang="en-US" altLang="ko-KR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auto" latinLnBrk="0">
              <a:spcBef>
                <a:spcPts val="600"/>
              </a:spcBef>
            </a:pPr>
            <a:r>
              <a:rPr lang="en-US" altLang="ko-KR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2021. 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09. 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제목 8">
            <a:extLst>
              <a:ext uri="{FF2B5EF4-FFF2-40B4-BE49-F238E27FC236}">
                <a16:creationId xmlns="" xmlns:a16="http://schemas.microsoft.com/office/drawing/2014/main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7545288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솔루션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팀</a:t>
            </a:r>
            <a:endParaRPr lang="en-US" altLang="ko-KR" sz="16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변승현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en-US" altLang="ko-KR" dirty="0" smtClean="0"/>
              <a:t>Z-80 </a:t>
            </a:r>
            <a:r>
              <a:rPr lang="ko-KR" altLang="en-US" dirty="0" smtClean="0"/>
              <a:t>마이크로프로세서 명령어 세트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4401205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명령어 개요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자일로그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Zilog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에서 제작한 </a:t>
            </a:r>
            <a:r>
              <a:rPr lang="en-US" altLang="ko-KR" sz="1400" dirty="0" smtClean="0">
                <a:latin typeface="+mn-ea"/>
                <a:ea typeface="+mn-ea"/>
              </a:rPr>
              <a:t>8</a:t>
            </a:r>
            <a:r>
              <a:rPr lang="ko-KR" altLang="en-US" sz="1400" dirty="0" smtClean="0">
                <a:latin typeface="+mn-ea"/>
                <a:ea typeface="+mn-ea"/>
              </a:rPr>
              <a:t>비트 </a:t>
            </a:r>
            <a:r>
              <a:rPr lang="en-US" altLang="ko-KR" sz="1400" dirty="0" smtClean="0">
                <a:latin typeface="+mn-ea"/>
                <a:ea typeface="+mn-ea"/>
              </a:rPr>
              <a:t>CPU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1980</a:t>
            </a:r>
            <a:r>
              <a:rPr lang="ko-KR" altLang="en-US" sz="1400" dirty="0" smtClean="0">
                <a:latin typeface="+mn-ea"/>
                <a:ea typeface="+mn-ea"/>
              </a:rPr>
              <a:t>년 대에 만든 </a:t>
            </a:r>
            <a:r>
              <a:rPr lang="en-US" altLang="ko-KR" sz="1400" dirty="0" smtClean="0">
                <a:latin typeface="+mn-ea"/>
                <a:ea typeface="+mn-ea"/>
              </a:rPr>
              <a:t>8</a:t>
            </a:r>
            <a:r>
              <a:rPr lang="ko-KR" altLang="en-US" sz="1400" dirty="0" smtClean="0">
                <a:latin typeface="+mn-ea"/>
                <a:ea typeface="+mn-ea"/>
              </a:rPr>
              <a:t>비트 기기들 중 가장 인기 좋은 </a:t>
            </a:r>
            <a:r>
              <a:rPr lang="en-US" altLang="ko-KR" sz="1400" dirty="0" smtClean="0">
                <a:latin typeface="+mn-ea"/>
                <a:ea typeface="+mn-ea"/>
              </a:rPr>
              <a:t>CPU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인텔 </a:t>
            </a:r>
            <a:r>
              <a:rPr lang="en-US" altLang="ko-KR" sz="1400" dirty="0" smtClean="0">
                <a:latin typeface="+mn-ea"/>
                <a:ea typeface="+mn-ea"/>
              </a:rPr>
              <a:t>8080 </a:t>
            </a:r>
            <a:r>
              <a:rPr lang="ko-KR" altLang="en-US" sz="1400" dirty="0" smtClean="0">
                <a:latin typeface="+mn-ea"/>
                <a:ea typeface="+mn-ea"/>
              </a:rPr>
              <a:t>기반에 고유 명령어 세트를 추가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</a:p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Z80 </a:t>
            </a:r>
            <a:r>
              <a:rPr lang="ko-KR" altLang="en-US" sz="1400" b="1" u="sng" dirty="0" smtClean="0">
                <a:latin typeface="+mn-ea"/>
                <a:ea typeface="+mn-ea"/>
              </a:rPr>
              <a:t>명령어 그룹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Z80</a:t>
            </a:r>
            <a:r>
              <a:rPr lang="ko-KR" altLang="en-US" sz="1400" dirty="0" smtClean="0">
                <a:latin typeface="+mn-ea"/>
                <a:ea typeface="+mn-ea"/>
              </a:rPr>
              <a:t>은 사용 가능한 </a:t>
            </a:r>
            <a:r>
              <a:rPr lang="en-US" altLang="ko-KR" sz="1400" dirty="0" smtClean="0">
                <a:latin typeface="+mn-ea"/>
                <a:ea typeface="+mn-ea"/>
              </a:rPr>
              <a:t>256 </a:t>
            </a:r>
            <a:r>
              <a:rPr lang="ko-KR" altLang="en-US" sz="1400" dirty="0" smtClean="0">
                <a:latin typeface="+mn-ea"/>
                <a:ea typeface="+mn-ea"/>
              </a:rPr>
              <a:t>개 코드 중 </a:t>
            </a:r>
            <a:r>
              <a:rPr lang="en-US" altLang="ko-KR" sz="1400" dirty="0" smtClean="0">
                <a:latin typeface="+mn-ea"/>
                <a:ea typeface="+mn-ea"/>
              </a:rPr>
              <a:t>252 </a:t>
            </a:r>
            <a:r>
              <a:rPr lang="ko-KR" altLang="en-US" sz="1400" dirty="0" smtClean="0">
                <a:latin typeface="+mn-ea"/>
                <a:ea typeface="+mn-ea"/>
              </a:rPr>
              <a:t>개를 단일 바이트 </a:t>
            </a:r>
            <a:r>
              <a:rPr lang="en-US" altLang="ko-KR" sz="1400" dirty="0" err="1" smtClean="0">
                <a:latin typeface="+mn-ea"/>
                <a:ea typeface="+mn-ea"/>
              </a:rPr>
              <a:t>opcode</a:t>
            </a:r>
            <a:r>
              <a:rPr lang="en-US" altLang="ko-KR" sz="1400" dirty="0" smtClean="0">
                <a:latin typeface="+mn-ea"/>
                <a:ea typeface="+mn-ea"/>
              </a:rPr>
              <a:t> ( "</a:t>
            </a:r>
            <a:r>
              <a:rPr lang="ko-KR" altLang="en-US" sz="1400" dirty="0" smtClean="0">
                <a:latin typeface="+mn-ea"/>
                <a:ea typeface="+mn-ea"/>
              </a:rPr>
              <a:t>루트 명령어</a:t>
            </a:r>
            <a:r>
              <a:rPr lang="en-US" altLang="ko-KR" sz="1400" dirty="0" smtClean="0">
                <a:latin typeface="+mn-ea"/>
                <a:ea typeface="+mn-ea"/>
              </a:rPr>
              <a:t>")</a:t>
            </a:r>
            <a:r>
              <a:rPr lang="ko-KR" altLang="en-US" sz="1400" dirty="0" smtClean="0">
                <a:latin typeface="+mn-ea"/>
                <a:ea typeface="+mn-ea"/>
              </a:rPr>
              <a:t>로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새로운 블록 전송 명령어는 메모리에서 메모리로 또는 메모리와 </a:t>
            </a:r>
            <a:r>
              <a:rPr lang="en-US" altLang="ko-KR" sz="1400" dirty="0" smtClean="0">
                <a:latin typeface="+mn-ea"/>
                <a:ea typeface="+mn-ea"/>
              </a:rPr>
              <a:t>I / O </a:t>
            </a:r>
            <a:r>
              <a:rPr lang="ko-KR" altLang="en-US" sz="1400" dirty="0" smtClean="0">
                <a:latin typeface="+mn-ea"/>
                <a:ea typeface="+mn-ea"/>
              </a:rPr>
              <a:t>주변 포트간에 최대 </a:t>
            </a:r>
            <a:r>
              <a:rPr lang="en-US" altLang="ko-KR" sz="1400" dirty="0" smtClean="0">
                <a:latin typeface="+mn-ea"/>
                <a:ea typeface="+mn-ea"/>
              </a:rPr>
              <a:t>64KB</a:t>
            </a:r>
            <a:r>
              <a:rPr lang="ko-KR" altLang="en-US" sz="1400" dirty="0" smtClean="0">
                <a:latin typeface="+mn-ea"/>
                <a:ea typeface="+mn-ea"/>
              </a:rPr>
              <a:t>까지 이동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8 </a:t>
            </a:r>
            <a:r>
              <a:rPr lang="ko-KR" altLang="en-US" sz="1400" dirty="0" smtClean="0">
                <a:latin typeface="+mn-ea"/>
                <a:ea typeface="+mn-ea"/>
              </a:rPr>
              <a:t>비트 산술 및 논리 연산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16 </a:t>
            </a:r>
            <a:r>
              <a:rPr lang="ko-KR" altLang="en-US" sz="1400" dirty="0" smtClean="0">
                <a:latin typeface="+mn-ea"/>
                <a:ea typeface="+mn-ea"/>
              </a:rPr>
              <a:t>비트 산술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8 </a:t>
            </a:r>
            <a:r>
              <a:rPr lang="ko-KR" altLang="en-US" sz="1400" dirty="0" smtClean="0">
                <a:latin typeface="+mn-ea"/>
                <a:ea typeface="+mn-ea"/>
              </a:rPr>
              <a:t>비트로드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16 </a:t>
            </a:r>
            <a:r>
              <a:rPr lang="ko-KR" altLang="en-US" sz="1400" dirty="0" smtClean="0">
                <a:latin typeface="+mn-ea"/>
                <a:ea typeface="+mn-ea"/>
              </a:rPr>
              <a:t>비트로드 비트 설정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재설정 및 테스트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전화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반환 및 다시 시작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교환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블록 전송 및 검색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범용 산술 및 </a:t>
            </a:r>
            <a:r>
              <a:rPr lang="en-US" altLang="ko-KR" sz="1400" dirty="0" smtClean="0">
                <a:latin typeface="+mn-ea"/>
                <a:ea typeface="+mn-ea"/>
              </a:rPr>
              <a:t>CPU </a:t>
            </a:r>
            <a:r>
              <a:rPr lang="ko-KR" altLang="en-US" sz="1400" dirty="0" smtClean="0">
                <a:latin typeface="+mn-ea"/>
                <a:ea typeface="+mn-ea"/>
              </a:rPr>
              <a:t>제어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입력과 출력 도약 회전 및 이동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가로채기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4616648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가로채기 개요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우선 순위 높은 프로그램 먼저 수행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CPU </a:t>
            </a:r>
            <a:r>
              <a:rPr lang="ko-KR" altLang="en-US" sz="1400" dirty="0" smtClean="0">
                <a:latin typeface="+mn-ea"/>
                <a:ea typeface="+mn-ea"/>
              </a:rPr>
              <a:t>기능 향상 목적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개로채기의</a:t>
            </a:r>
            <a:r>
              <a:rPr lang="ko-KR" altLang="en-US" sz="1400" b="1" u="sng" dirty="0" smtClean="0">
                <a:latin typeface="+mn-ea"/>
                <a:ea typeface="+mn-ea"/>
              </a:rPr>
              <a:t> 종류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Internal Interrupt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CPU </a:t>
            </a:r>
            <a:r>
              <a:rPr lang="ko-KR" altLang="en-US" sz="1400" dirty="0" smtClean="0">
                <a:latin typeface="+mn-ea"/>
                <a:ea typeface="+mn-ea"/>
              </a:rPr>
              <a:t>내부적 발생 가로채기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External Interrupt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CPU </a:t>
            </a:r>
            <a:r>
              <a:rPr lang="ko-KR" altLang="en-US" sz="1400" dirty="0" smtClean="0">
                <a:latin typeface="+mn-ea"/>
                <a:ea typeface="+mn-ea"/>
              </a:rPr>
              <a:t>외부적 발생 가로채기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Software Interrupt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</a:t>
            </a:r>
            <a:r>
              <a:rPr lang="ko-KR" altLang="en-US" sz="1400" dirty="0" smtClean="0">
                <a:latin typeface="+mn-ea"/>
                <a:ea typeface="+mn-ea"/>
              </a:rPr>
              <a:t>소프트웨어 명령 가로채기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데이지 체인 가로채기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CPU</a:t>
            </a:r>
            <a:r>
              <a:rPr lang="ko-KR" altLang="en-US" sz="1400" dirty="0" smtClean="0">
                <a:latin typeface="+mn-ea"/>
                <a:ea typeface="+mn-ea"/>
              </a:rPr>
              <a:t>로부터 발생되는 </a:t>
            </a:r>
            <a:r>
              <a:rPr lang="en-US" altLang="ko-KR" sz="1400" dirty="0" smtClean="0">
                <a:latin typeface="+mn-ea"/>
                <a:ea typeface="+mn-ea"/>
              </a:rPr>
              <a:t>INTA </a:t>
            </a:r>
            <a:r>
              <a:rPr lang="ko-KR" altLang="en-US" sz="1400" dirty="0" smtClean="0">
                <a:latin typeface="+mn-ea"/>
                <a:ea typeface="+mn-ea"/>
              </a:rPr>
              <a:t>선을 </a:t>
            </a:r>
            <a:r>
              <a:rPr lang="en-US" altLang="ko-KR" sz="1400" dirty="0" smtClean="0">
                <a:latin typeface="+mn-ea"/>
                <a:ea typeface="+mn-ea"/>
              </a:rPr>
              <a:t>I/O </a:t>
            </a:r>
            <a:r>
              <a:rPr lang="ko-KR" altLang="en-US" sz="1400" dirty="0" smtClean="0">
                <a:latin typeface="+mn-ea"/>
                <a:ea typeface="+mn-ea"/>
              </a:rPr>
              <a:t>제어기들에 직렬로 접속하는 방식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단일 회선 인터럽트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다중 회선 인터럽트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혼합 회선 인터럽트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처리 순서 요약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주변 장치에서 </a:t>
            </a:r>
            <a:r>
              <a:rPr lang="en-US" altLang="ko-KR" sz="1400" dirty="0" smtClean="0">
                <a:latin typeface="+mn-ea"/>
                <a:ea typeface="+mn-ea"/>
              </a:rPr>
              <a:t>INT</a:t>
            </a:r>
            <a:r>
              <a:rPr lang="ko-KR" altLang="en-US" sz="1400" dirty="0" smtClean="0">
                <a:latin typeface="+mn-ea"/>
                <a:ea typeface="+mn-ea"/>
              </a:rPr>
              <a:t>요구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CPU, PC </a:t>
            </a:r>
            <a:r>
              <a:rPr lang="ko-KR" altLang="en-US" sz="1400" dirty="0" smtClean="0">
                <a:latin typeface="+mn-ea"/>
                <a:ea typeface="+mn-ea"/>
              </a:rPr>
              <a:t>및 </a:t>
            </a:r>
            <a:r>
              <a:rPr lang="en-US" altLang="ko-KR" sz="1400" dirty="0" smtClean="0">
                <a:latin typeface="+mn-ea"/>
                <a:ea typeface="+mn-ea"/>
              </a:rPr>
              <a:t>Register</a:t>
            </a:r>
            <a:r>
              <a:rPr lang="ko-KR" altLang="en-US" sz="1400" dirty="0" smtClean="0">
                <a:latin typeface="+mn-ea"/>
                <a:ea typeface="+mn-ea"/>
              </a:rPr>
              <a:t>를 </a:t>
            </a:r>
            <a:r>
              <a:rPr lang="en-US" altLang="ko-KR" sz="1400" dirty="0" smtClean="0">
                <a:latin typeface="+mn-ea"/>
                <a:ea typeface="+mn-ea"/>
              </a:rPr>
              <a:t>Stack</a:t>
            </a:r>
            <a:r>
              <a:rPr lang="ko-KR" altLang="en-US" sz="1400" dirty="0" smtClean="0">
                <a:latin typeface="+mn-ea"/>
                <a:ea typeface="+mn-ea"/>
              </a:rPr>
              <a:t>에 피신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INT </a:t>
            </a:r>
            <a:r>
              <a:rPr lang="ko-KR" altLang="en-US" sz="1400" dirty="0" smtClean="0">
                <a:latin typeface="+mn-ea"/>
                <a:ea typeface="+mn-ea"/>
              </a:rPr>
              <a:t>처리 루틴 수행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Return </a:t>
            </a:r>
            <a:r>
              <a:rPr lang="ko-KR" altLang="en-US" sz="1400" dirty="0" smtClean="0">
                <a:latin typeface="+mn-ea"/>
                <a:ea typeface="+mn-ea"/>
              </a:rPr>
              <a:t>명령 의해 </a:t>
            </a:r>
            <a:r>
              <a:rPr lang="en-US" altLang="ko-KR" sz="1400" dirty="0" smtClean="0">
                <a:latin typeface="+mn-ea"/>
                <a:ea typeface="+mn-ea"/>
              </a:rPr>
              <a:t>CPU Register </a:t>
            </a:r>
            <a:r>
              <a:rPr lang="ko-KR" altLang="en-US" sz="1400" dirty="0" smtClean="0">
                <a:latin typeface="+mn-ea"/>
                <a:ea typeface="+mn-ea"/>
              </a:rPr>
              <a:t>복구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Main Program </a:t>
            </a:r>
            <a:r>
              <a:rPr lang="ko-KR" altLang="en-US" sz="1400" dirty="0" smtClean="0">
                <a:latin typeface="+mn-ea"/>
                <a:ea typeface="+mn-ea"/>
              </a:rPr>
              <a:t>복귀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Main Program </a:t>
            </a:r>
            <a:r>
              <a:rPr lang="ko-KR" altLang="en-US" sz="1400" dirty="0" smtClean="0">
                <a:latin typeface="+mn-ea"/>
                <a:ea typeface="+mn-ea"/>
              </a:rPr>
              <a:t>실행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976" y="908721"/>
            <a:ext cx="4608512" cy="33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주변장치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355312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주변장치의 종류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컴퓨터의 본체를 제외한 부분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키보드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모니터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마우스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프린터 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- </a:t>
            </a:r>
            <a:r>
              <a:rPr lang="ko-KR" altLang="en-US" sz="1400" dirty="0" smtClean="0">
                <a:latin typeface="+mn-ea"/>
                <a:ea typeface="+mn-ea"/>
              </a:rPr>
              <a:t>입출력 장치 인터페이스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CPU</a:t>
            </a:r>
            <a:r>
              <a:rPr lang="ko-KR" altLang="en-US" sz="1400" dirty="0" smtClean="0">
                <a:latin typeface="+mn-ea"/>
                <a:ea typeface="+mn-ea"/>
              </a:rPr>
              <a:t>나 메모리와 입출력 장치 사이에 자료 전송과 수신을 원활하게 수행하기 위한 장치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장치마다 속도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전압 레벨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전송 사이클 길이의 차이가 있어서 입출력 인터페이스가 필요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PIO(Parallel I/O)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I/O </a:t>
            </a:r>
            <a:r>
              <a:rPr lang="ko-KR" altLang="en-US" sz="1400" dirty="0" smtClean="0">
                <a:latin typeface="+mn-ea"/>
                <a:ea typeface="+mn-ea"/>
              </a:rPr>
              <a:t>버스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데이터 </a:t>
            </a:r>
            <a:r>
              <a:rPr lang="ko-KR" altLang="en-US" sz="1400" dirty="0" err="1" smtClean="0">
                <a:latin typeface="+mn-ea"/>
                <a:ea typeface="+mn-ea"/>
              </a:rPr>
              <a:t>전송로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I/O </a:t>
            </a:r>
            <a:r>
              <a:rPr lang="ko-KR" altLang="en-US" sz="1400" dirty="0" smtClean="0">
                <a:latin typeface="+mn-ea"/>
                <a:ea typeface="+mn-ea"/>
              </a:rPr>
              <a:t>제어기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DMA(Direct Memory Access) </a:t>
            </a:r>
            <a:r>
              <a:rPr lang="ko-KR" altLang="en-US" sz="1400" dirty="0" smtClean="0">
                <a:latin typeface="+mn-ea"/>
                <a:ea typeface="+mn-ea"/>
              </a:rPr>
              <a:t>제어기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채널 제어기 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제어 신호의 논리적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물리적 변환과 오류를 제어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데이터 </a:t>
            </a:r>
            <a:r>
              <a:rPr lang="ko-KR" altLang="en-US" sz="1400" dirty="0" err="1" smtClean="0">
                <a:latin typeface="+mn-ea"/>
                <a:ea typeface="+mn-ea"/>
              </a:rPr>
              <a:t>버퍼링을</a:t>
            </a:r>
            <a:r>
              <a:rPr lang="ko-KR" altLang="en-US" sz="1400" dirty="0" smtClean="0">
                <a:latin typeface="+mn-ea"/>
                <a:ea typeface="+mn-ea"/>
              </a:rPr>
              <a:t> 통해 장치 간의 속도 차를 조절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간단한 입출력장치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프로그램된</a:t>
            </a:r>
            <a:r>
              <a:rPr lang="en-US" altLang="ko-KR" sz="1400" dirty="0" smtClean="0">
                <a:latin typeface="+mn-ea"/>
                <a:ea typeface="+mn-ea"/>
              </a:rPr>
              <a:t>(Programmed) I/O</a:t>
            </a:r>
            <a:r>
              <a:rPr lang="ko-KR" altLang="en-US" sz="1400" dirty="0" smtClean="0">
                <a:latin typeface="+mn-ea"/>
                <a:ea typeface="+mn-ea"/>
              </a:rPr>
              <a:t>제어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CPU</a:t>
            </a:r>
            <a:r>
              <a:rPr lang="ko-KR" altLang="en-US" sz="1400" dirty="0" smtClean="0">
                <a:latin typeface="+mn-ea"/>
                <a:ea typeface="+mn-ea"/>
              </a:rPr>
              <a:t>가 반복적으로 </a:t>
            </a:r>
            <a:r>
              <a:rPr lang="en-US" altLang="ko-KR" sz="1400" dirty="0" smtClean="0">
                <a:latin typeface="+mn-ea"/>
                <a:ea typeface="+mn-ea"/>
              </a:rPr>
              <a:t>I/O </a:t>
            </a:r>
            <a:r>
              <a:rPr lang="ko-KR" altLang="en-US" sz="1400" dirty="0" smtClean="0">
                <a:latin typeface="+mn-ea"/>
                <a:ea typeface="+mn-ea"/>
              </a:rPr>
              <a:t>장치의 상태를 검사하여 </a:t>
            </a:r>
            <a:r>
              <a:rPr lang="en-US" altLang="ko-KR" sz="1400" dirty="0" smtClean="0">
                <a:latin typeface="+mn-ea"/>
                <a:ea typeface="+mn-ea"/>
              </a:rPr>
              <a:t>I/O </a:t>
            </a:r>
            <a:r>
              <a:rPr lang="ko-KR" altLang="en-US" sz="1400" dirty="0" smtClean="0">
                <a:latin typeface="+mn-ea"/>
                <a:ea typeface="+mn-ea"/>
              </a:rPr>
              <a:t>동작을 처리하는 방식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인터럽트를 이용한 </a:t>
            </a:r>
            <a:r>
              <a:rPr lang="en-US" altLang="ko-KR" sz="1400" dirty="0" smtClean="0">
                <a:latin typeface="+mn-ea"/>
                <a:ea typeface="+mn-ea"/>
              </a:rPr>
              <a:t>I/O</a:t>
            </a:r>
            <a:r>
              <a:rPr lang="ko-KR" altLang="en-US" sz="1400" dirty="0" smtClean="0">
                <a:latin typeface="+mn-ea"/>
                <a:ea typeface="+mn-ea"/>
              </a:rPr>
              <a:t>제어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입출력을 위해 </a:t>
            </a:r>
            <a:r>
              <a:rPr lang="en-US" altLang="ko-KR" sz="1400" dirty="0" err="1" smtClean="0">
                <a:latin typeface="+mn-ea"/>
                <a:ea typeface="+mn-ea"/>
              </a:rPr>
              <a:t>cpu</a:t>
            </a:r>
            <a:r>
              <a:rPr lang="ko-KR" altLang="en-US" sz="1400" dirty="0" smtClean="0">
                <a:latin typeface="+mn-ea"/>
                <a:ea typeface="+mn-ea"/>
              </a:rPr>
              <a:t>가 상당히 관여하는 방법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DMA</a:t>
            </a:r>
            <a:r>
              <a:rPr lang="ko-KR" altLang="en-US" sz="1400" dirty="0" smtClean="0">
                <a:latin typeface="+mn-ea"/>
                <a:ea typeface="+mn-ea"/>
              </a:rPr>
              <a:t>를 이용한 </a:t>
            </a:r>
            <a:r>
              <a:rPr lang="en-US" altLang="ko-KR" sz="1400" dirty="0" smtClean="0">
                <a:latin typeface="+mn-ea"/>
                <a:ea typeface="+mn-ea"/>
              </a:rPr>
              <a:t>I/O</a:t>
            </a:r>
            <a:r>
              <a:rPr lang="ko-KR" altLang="en-US" sz="1400" dirty="0" smtClean="0">
                <a:latin typeface="+mn-ea"/>
                <a:ea typeface="+mn-ea"/>
              </a:rPr>
              <a:t>제어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err="1" smtClean="0">
                <a:latin typeface="+mn-ea"/>
                <a:ea typeface="+mn-ea"/>
              </a:rPr>
              <a:t>cpu</a:t>
            </a:r>
            <a:r>
              <a:rPr lang="ko-KR" altLang="en-US" sz="1400" dirty="0" smtClean="0">
                <a:latin typeface="+mn-ea"/>
                <a:ea typeface="+mn-ea"/>
              </a:rPr>
              <a:t>가 입출력에 별로 신경쓰지 않도록 </a:t>
            </a:r>
            <a:r>
              <a:rPr lang="ko-KR" altLang="en-US" sz="1400" dirty="0" err="1" smtClean="0">
                <a:latin typeface="+mn-ea"/>
                <a:ea typeface="+mn-ea"/>
              </a:rPr>
              <a:t>하기위해</a:t>
            </a:r>
            <a:r>
              <a:rPr lang="ko-KR" altLang="en-US" sz="1400" dirty="0" smtClean="0">
                <a:latin typeface="+mn-ea"/>
                <a:ea typeface="+mn-ea"/>
              </a:rPr>
              <a:t> 별도의 제어기를 둠 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6;p30" descr="3577377975_97c3a4934b_b.jpg">
            <a:extLst>
              <a:ext uri="{FF2B5EF4-FFF2-40B4-BE49-F238E27FC236}">
                <a16:creationId xmlns="" xmlns:a16="http://schemas.microsoft.com/office/drawing/2014/main" id="{D85A8641-E761-4D3F-878D-CF8DB428506A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445540" y="3152560"/>
            <a:ext cx="4257676" cy="2299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7;p30">
            <a:extLst>
              <a:ext uri="{FF2B5EF4-FFF2-40B4-BE49-F238E27FC236}">
                <a16:creationId xmlns="" xmlns:a16="http://schemas.microsoft.com/office/drawing/2014/main" id="{6529DBB0-C8B5-46AE-97E7-F927E787FD56}"/>
              </a:ext>
            </a:extLst>
          </p:cNvPr>
          <p:cNvSpPr/>
          <p:nvPr/>
        </p:nvSpPr>
        <p:spPr>
          <a:xfrm>
            <a:off x="1712" y="0"/>
            <a:ext cx="990428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3AFC1">
                  <a:alpha val="69803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58;p30">
            <a:extLst>
              <a:ext uri="{FF2B5EF4-FFF2-40B4-BE49-F238E27FC236}">
                <a16:creationId xmlns="" xmlns:a16="http://schemas.microsoft.com/office/drawing/2014/main" id="{166046AC-4D9E-4CD3-AEF1-5AE695845694}"/>
              </a:ext>
            </a:extLst>
          </p:cNvPr>
          <p:cNvCxnSpPr/>
          <p:nvPr/>
        </p:nvCxnSpPr>
        <p:spPr>
          <a:xfrm>
            <a:off x="4132632" y="3393831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" name="Google Shape;259;p30">
            <a:extLst>
              <a:ext uri="{FF2B5EF4-FFF2-40B4-BE49-F238E27FC236}">
                <a16:creationId xmlns="" xmlns:a16="http://schemas.microsoft.com/office/drawing/2014/main" id="{89487DF4-B578-4CB3-9747-A82E4C67C8E1}"/>
              </a:ext>
            </a:extLst>
          </p:cNvPr>
          <p:cNvCxnSpPr/>
          <p:nvPr/>
        </p:nvCxnSpPr>
        <p:spPr>
          <a:xfrm>
            <a:off x="4132632" y="5542085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" name="Google Shape;260;p30">
            <a:extLst>
              <a:ext uri="{FF2B5EF4-FFF2-40B4-BE49-F238E27FC236}">
                <a16:creationId xmlns="" xmlns:a16="http://schemas.microsoft.com/office/drawing/2014/main" id="{D3FE6C58-FA59-4F8E-B3BB-6F84950C9B15}"/>
              </a:ext>
            </a:extLst>
          </p:cNvPr>
          <p:cNvCxnSpPr/>
          <p:nvPr/>
        </p:nvCxnSpPr>
        <p:spPr>
          <a:xfrm>
            <a:off x="4132632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" name="Google Shape;261;p30">
            <a:extLst>
              <a:ext uri="{FF2B5EF4-FFF2-40B4-BE49-F238E27FC236}">
                <a16:creationId xmlns="" xmlns:a16="http://schemas.microsoft.com/office/drawing/2014/main" id="{5FF768E6-A978-43D9-BD08-255ED0EB3097}"/>
              </a:ext>
            </a:extLst>
          </p:cNvPr>
          <p:cNvCxnSpPr/>
          <p:nvPr/>
        </p:nvCxnSpPr>
        <p:spPr>
          <a:xfrm>
            <a:off x="9027016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" name="Google Shape;262;p30">
            <a:extLst>
              <a:ext uri="{FF2B5EF4-FFF2-40B4-BE49-F238E27FC236}">
                <a16:creationId xmlns="" xmlns:a16="http://schemas.microsoft.com/office/drawing/2014/main" id="{298E7B74-B7D4-497C-AF8B-08273C3AE196}"/>
              </a:ext>
            </a:extLst>
          </p:cNvPr>
          <p:cNvCxnSpPr/>
          <p:nvPr/>
        </p:nvCxnSpPr>
        <p:spPr>
          <a:xfrm>
            <a:off x="4969366" y="3393831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" name="Google Shape;263;p30">
            <a:extLst>
              <a:ext uri="{FF2B5EF4-FFF2-40B4-BE49-F238E27FC236}">
                <a16:creationId xmlns="" xmlns:a16="http://schemas.microsoft.com/office/drawing/2014/main" id="{ACDDA6D9-BF8B-4F97-9F94-D8C2EF0FC340}"/>
              </a:ext>
            </a:extLst>
          </p:cNvPr>
          <p:cNvCxnSpPr/>
          <p:nvPr/>
        </p:nvCxnSpPr>
        <p:spPr>
          <a:xfrm>
            <a:off x="4132632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" name="Google Shape;264;p30">
            <a:extLst>
              <a:ext uri="{FF2B5EF4-FFF2-40B4-BE49-F238E27FC236}">
                <a16:creationId xmlns="" xmlns:a16="http://schemas.microsoft.com/office/drawing/2014/main" id="{0A17A86B-976E-4AD6-B982-D328BB42988C}"/>
              </a:ext>
            </a:extLst>
          </p:cNvPr>
          <p:cNvCxnSpPr/>
          <p:nvPr/>
        </p:nvCxnSpPr>
        <p:spPr>
          <a:xfrm>
            <a:off x="9027016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" name="Google Shape;265;p30">
            <a:extLst>
              <a:ext uri="{FF2B5EF4-FFF2-40B4-BE49-F238E27FC236}">
                <a16:creationId xmlns="" xmlns:a16="http://schemas.microsoft.com/office/drawing/2014/main" id="{A896A65B-E33A-402A-9059-F33DCA649B82}"/>
              </a:ext>
            </a:extLst>
          </p:cNvPr>
          <p:cNvCxnSpPr/>
          <p:nvPr/>
        </p:nvCxnSpPr>
        <p:spPr>
          <a:xfrm>
            <a:off x="4132632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266;p30">
            <a:extLst>
              <a:ext uri="{FF2B5EF4-FFF2-40B4-BE49-F238E27FC236}">
                <a16:creationId xmlns="" xmlns:a16="http://schemas.microsoft.com/office/drawing/2014/main" id="{67009E4C-36CB-4196-9E75-FF5832F505FE}"/>
              </a:ext>
            </a:extLst>
          </p:cNvPr>
          <p:cNvCxnSpPr/>
          <p:nvPr/>
        </p:nvCxnSpPr>
        <p:spPr>
          <a:xfrm>
            <a:off x="9027016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" name="Google Shape;267;p30">
            <a:extLst>
              <a:ext uri="{FF2B5EF4-FFF2-40B4-BE49-F238E27FC236}">
                <a16:creationId xmlns="" xmlns:a16="http://schemas.microsoft.com/office/drawing/2014/main" id="{8D4C6A71-657E-4934-B9B3-07C144AD42A9}"/>
              </a:ext>
            </a:extLst>
          </p:cNvPr>
          <p:cNvCxnSpPr/>
          <p:nvPr/>
        </p:nvCxnSpPr>
        <p:spPr>
          <a:xfrm>
            <a:off x="4969366" y="5542085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" name="Google Shape;268;p30">
            <a:extLst>
              <a:ext uri="{FF2B5EF4-FFF2-40B4-BE49-F238E27FC236}">
                <a16:creationId xmlns="" xmlns:a16="http://schemas.microsoft.com/office/drawing/2014/main" id="{BFDA0DAC-899F-47E4-BA91-6FC537B195F4}"/>
              </a:ext>
            </a:extLst>
          </p:cNvPr>
          <p:cNvCxnSpPr/>
          <p:nvPr/>
        </p:nvCxnSpPr>
        <p:spPr>
          <a:xfrm>
            <a:off x="1712" y="30480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69;p30">
            <a:extLst>
              <a:ext uri="{FF2B5EF4-FFF2-40B4-BE49-F238E27FC236}">
                <a16:creationId xmlns="" xmlns:a16="http://schemas.microsoft.com/office/drawing/2014/main" id="{BB920256-744A-4E5D-B349-AC265C212870}"/>
              </a:ext>
            </a:extLst>
          </p:cNvPr>
          <p:cNvSpPr txBox="1"/>
          <p:nvPr/>
        </p:nvSpPr>
        <p:spPr>
          <a:xfrm>
            <a:off x="186351" y="5945066"/>
            <a:ext cx="8707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875" tIns="70875" rIns="70875" bIns="70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8" b="1" i="0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Copyright ⓒ 2021 by </a:t>
            </a:r>
            <a:r>
              <a:rPr lang="en" sz="1108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  <a:p>
            <a:pPr marL="0" marR="0" lvl="0" indent="0" algn="l" rtl="0">
              <a:spcBef>
                <a:spcPts val="369"/>
              </a:spcBef>
              <a:spcAft>
                <a:spcPts val="0"/>
              </a:spcAft>
              <a:buNone/>
            </a:pP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r>
              <a:rPr lang="en" sz="738" b="0" i="1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reserves all right of this document.  No part of this document may be produced, stored in a retrieval system, or transmitted, in any form or by any means, electronic, mechanical, photocopying,  recording or otherwise, without the prior written permission of </a:t>
            </a: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sz="1108" b="1" i="0" u="none" strike="noStrike" cap="non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" name="Google Shape;270;p30">
            <a:extLst>
              <a:ext uri="{FF2B5EF4-FFF2-40B4-BE49-F238E27FC236}">
                <a16:creationId xmlns="" xmlns:a16="http://schemas.microsoft.com/office/drawing/2014/main" id="{637C7584-6185-489D-806D-D36C79F20292}"/>
              </a:ext>
            </a:extLst>
          </p:cNvPr>
          <p:cNvSpPr/>
          <p:nvPr/>
        </p:nvSpPr>
        <p:spPr>
          <a:xfrm>
            <a:off x="304314" y="3225145"/>
            <a:ext cx="5872815" cy="1627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88600" tIns="53150" rIns="88600" bIns="5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FRTek Tower 7F, 11-25, Simin-daero 327beon-gil, Dongan-gu, Anyang-si, Gyeonggi-do, Korea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Phone  : +</a:t>
            </a:r>
            <a:r>
              <a:rPr lang="en" sz="1300" b="0" i="0" u="none" strike="noStrike" cap="none" dirty="0" smtClean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82-10-3356-3398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Fax      : +82-31-470-5199</a:t>
            </a:r>
            <a:endParaRPr sz="13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u="sng" dirty="0">
                <a:solidFill>
                  <a:schemeClr val="hlink"/>
                </a:solidFill>
                <a:latin typeface="+mn-ea"/>
                <a:ea typeface="+mn-ea"/>
                <a:hlinkClick r:id="rId4"/>
              </a:rPr>
              <a:t>https://swm.ai</a:t>
            </a: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E0010296-81EB-4D61-A6FF-A6784B1865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0" y="2139573"/>
            <a:ext cx="1958196" cy="8064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04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80" name="제목 8">
            <a:extLst>
              <a:ext uri="{FF2B5EF4-FFF2-40B4-BE49-F238E27FC236}">
                <a16:creationId xmlns="" xmlns:a16="http://schemas.microsoft.com/office/drawing/2014/main" id="{B3C2DDB2-FD74-4FB5-9994-2F2DB8B449DC}"/>
              </a:ext>
            </a:extLst>
          </p:cNvPr>
          <p:cNvSpPr txBox="1">
            <a:spLocks/>
          </p:cNvSpPr>
          <p:nvPr/>
        </p:nvSpPr>
        <p:spPr>
          <a:xfrm>
            <a:off x="1208584" y="1196752"/>
            <a:ext cx="6624736" cy="48965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1. 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마이크로프로세서의 구조와 기능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2</a:t>
            </a: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. </a:t>
            </a:r>
            <a:r>
              <a:rPr lang="en-US" altLang="ko-KR" sz="2000" dirty="0" smtClean="0"/>
              <a:t>MPU </a:t>
            </a:r>
            <a:r>
              <a:rPr lang="ko-KR" altLang="en-US" sz="2000" dirty="0" smtClean="0"/>
              <a:t>내부구조</a:t>
            </a:r>
            <a:endParaRPr lang="en-US" altLang="ko-KR" sz="2000" dirty="0" smtClean="0"/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3. </a:t>
            </a:r>
            <a:r>
              <a:rPr lang="ko-KR" altLang="en-US" sz="2000" dirty="0" smtClean="0"/>
              <a:t>마이크로프로세서 외부 신호</a:t>
            </a:r>
            <a:endParaRPr lang="en-US" altLang="ko-KR" sz="2000" dirty="0" smtClean="0"/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4. </a:t>
            </a:r>
            <a:r>
              <a:rPr lang="ko-KR" altLang="en-US" sz="2000" dirty="0" smtClean="0"/>
              <a:t>메모리</a:t>
            </a:r>
            <a:endParaRPr lang="en-US" altLang="ko-KR" sz="2000" dirty="0" smtClean="0"/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5. </a:t>
            </a:r>
            <a:r>
              <a:rPr lang="ko-KR" altLang="en-US" sz="2000" dirty="0" smtClean="0"/>
              <a:t>마이크로프로세서 메모리 및 입출력장치 </a:t>
            </a:r>
            <a:r>
              <a:rPr lang="ko-KR" altLang="en-US" sz="2000" dirty="0" smtClean="0"/>
              <a:t>인터페이스</a:t>
            </a:r>
            <a:endParaRPr lang="en-US" altLang="ko-KR" sz="2000" dirty="0" smtClean="0"/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6. </a:t>
            </a:r>
            <a:r>
              <a:rPr lang="ko-KR" altLang="en-US" sz="2000" dirty="0" smtClean="0"/>
              <a:t>마이크로프로세서 명령어 수행과 주소지정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7. </a:t>
            </a:r>
            <a:r>
              <a:rPr lang="en-US" altLang="ko-KR" sz="2000" dirty="0" smtClean="0"/>
              <a:t>Z-80 </a:t>
            </a:r>
            <a:r>
              <a:rPr lang="ko-KR" altLang="en-US" sz="2000" dirty="0" smtClean="0"/>
              <a:t>마이크로프로세서 명령어 </a:t>
            </a:r>
            <a:r>
              <a:rPr lang="ko-KR" altLang="en-US" sz="2000" dirty="0" smtClean="0"/>
              <a:t>세트</a:t>
            </a:r>
            <a:endParaRPr lang="en-US" altLang="ko-KR" sz="2000" dirty="0" smtClean="0"/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8. </a:t>
            </a:r>
            <a:r>
              <a:rPr lang="ko-KR" altLang="en-US" sz="2000" dirty="0" smtClean="0"/>
              <a:t>가로채기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9. </a:t>
            </a:r>
            <a:r>
              <a:rPr lang="ko-KR" altLang="en-US" sz="2000" dirty="0" smtClean="0"/>
              <a:t>주변장치</a:t>
            </a:r>
            <a:endParaRPr lang="ko-KR" altLang="en-US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6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마이크로프로세서의 구조와 기능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016758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600" b="1" u="sng" dirty="0" smtClean="0">
                <a:latin typeface="+mn-ea"/>
                <a:ea typeface="+mn-ea"/>
              </a:rPr>
              <a:t> </a:t>
            </a:r>
            <a:r>
              <a:rPr lang="en-US" altLang="ko-KR" sz="1600" b="1" u="sng" dirty="0" smtClean="0">
                <a:latin typeface="+mn-ea"/>
                <a:ea typeface="+mn-ea"/>
              </a:rPr>
              <a:t>- </a:t>
            </a:r>
            <a:r>
              <a:rPr lang="ko-KR" altLang="en-US" sz="1600" b="1" u="sng" dirty="0" smtClean="0">
                <a:latin typeface="+mn-ea"/>
                <a:ea typeface="+mn-ea"/>
              </a:rPr>
              <a:t>마이크로프로세서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초소형 연산 처리 장치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기계어 코드를 실행하기 위해 실행과정을 단계별로 나누어 처리를 위한 마이크로 코드를 작성하고</a:t>
            </a:r>
            <a:r>
              <a:rPr lang="en-US" altLang="ko-KR" sz="1600" dirty="0" smtClean="0">
                <a:latin typeface="+mn-ea"/>
                <a:ea typeface="+mn-ea"/>
              </a:rPr>
              <a:t>, </a:t>
            </a:r>
            <a:r>
              <a:rPr lang="ko-KR" altLang="en-US" sz="1600" dirty="0" smtClean="0">
                <a:latin typeface="+mn-ea"/>
                <a:ea typeface="+mn-ea"/>
              </a:rPr>
              <a:t>이 마이크로 코드에 의해 단계적으로 처리하는 논리회로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 </a:t>
            </a:r>
            <a:r>
              <a:rPr lang="en-US" altLang="ko-KR" sz="1600" dirty="0" smtClean="0">
                <a:latin typeface="+mn-ea"/>
                <a:ea typeface="+mn-ea"/>
              </a:rPr>
              <a:t>:  </a:t>
            </a:r>
            <a:r>
              <a:rPr lang="ko-KR" altLang="en-US" sz="1600" dirty="0" smtClean="0">
                <a:latin typeface="+mn-ea"/>
                <a:ea typeface="+mn-ea"/>
              </a:rPr>
              <a:t>내장메모리가 있다는 점에서 순차 논리의 예이다</a:t>
            </a:r>
            <a:r>
              <a:rPr lang="en-US" altLang="ko-KR" sz="1600" dirty="0" smtClean="0">
                <a:latin typeface="+mn-ea"/>
                <a:ea typeface="+mn-ea"/>
              </a:rPr>
              <a:t>. </a:t>
            </a:r>
            <a:r>
              <a:rPr lang="ko-KR" altLang="en-US" sz="1600" dirty="0" smtClean="0">
                <a:latin typeface="+mn-ea"/>
                <a:ea typeface="+mn-ea"/>
              </a:rPr>
              <a:t>마이크로프로세서는 </a:t>
            </a: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ko-KR" altLang="en-US" sz="1600" dirty="0" smtClean="0">
                <a:latin typeface="+mn-ea"/>
                <a:ea typeface="+mn-ea"/>
              </a:rPr>
              <a:t>진수로 대표되는 숫자와 기호를 바탕으로 작동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/>
            </a:r>
            <a:br>
              <a:rPr lang="ko-KR" altLang="en-US" sz="1600" dirty="0" smtClean="0">
                <a:latin typeface="+mn-ea"/>
                <a:ea typeface="+mn-ea"/>
              </a:rPr>
            </a:br>
            <a:r>
              <a:rPr lang="ko-KR" altLang="en-US" sz="1600" b="1" u="sng" dirty="0" smtClean="0">
                <a:latin typeface="+mn-ea"/>
                <a:ea typeface="+mn-ea"/>
              </a:rPr>
              <a:t> </a:t>
            </a:r>
            <a:r>
              <a:rPr lang="en-US" altLang="ko-KR" sz="1600" b="1" u="sng" dirty="0" smtClean="0">
                <a:latin typeface="+mn-ea"/>
                <a:ea typeface="+mn-ea"/>
              </a:rPr>
              <a:t>- </a:t>
            </a:r>
            <a:r>
              <a:rPr lang="ko-KR" altLang="en-US" sz="1600" b="1" u="sng" dirty="0" smtClean="0">
                <a:latin typeface="+mn-ea"/>
                <a:ea typeface="+mn-ea"/>
              </a:rPr>
              <a:t>마이크로프로세서의 분류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범용 마이크로프로세서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     </a:t>
            </a:r>
            <a:r>
              <a:rPr lang="en-US" altLang="ko-KR" sz="1600" dirty="0" smtClean="0">
                <a:latin typeface="+mn-ea"/>
                <a:ea typeface="+mn-ea"/>
              </a:rPr>
              <a:t>CPU</a:t>
            </a:r>
            <a:r>
              <a:rPr lang="ko-KR" altLang="en-US" sz="1600" dirty="0" smtClean="0">
                <a:latin typeface="+mn-ea"/>
                <a:ea typeface="+mn-ea"/>
              </a:rPr>
              <a:t>의 기능 대부분을 하나의 반도체 칩에 집적한 것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     인텔의 </a:t>
            </a:r>
            <a:r>
              <a:rPr lang="ko-KR" altLang="en-US" sz="1600" dirty="0" smtClean="0">
                <a:latin typeface="+mn-ea"/>
                <a:ea typeface="+mn-ea"/>
              </a:rPr>
              <a:t>펜티엄 프로세서가</a:t>
            </a:r>
            <a:r>
              <a:rPr lang="ko-KR" altLang="en-US" sz="1600" dirty="0" smtClean="0">
                <a:latin typeface="+mn-ea"/>
                <a:ea typeface="+mn-ea"/>
              </a:rPr>
              <a:t> 대표적인 범용 마이크로 프로세서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     외부에 롬</a:t>
            </a:r>
            <a:r>
              <a:rPr lang="en-US" altLang="ko-KR" sz="1600" dirty="0" smtClean="0">
                <a:latin typeface="+mn-ea"/>
                <a:ea typeface="+mn-ea"/>
              </a:rPr>
              <a:t>, </a:t>
            </a:r>
            <a:r>
              <a:rPr lang="ko-KR" altLang="en-US" sz="1600" dirty="0" smtClean="0">
                <a:latin typeface="+mn-ea"/>
                <a:ea typeface="+mn-ea"/>
              </a:rPr>
              <a:t>램 및 주변장치를 장착하기 위한 부가회로가 필요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     주변장치를 효율적으로 관리하기 위해 운영체제 </a:t>
            </a:r>
            <a:r>
              <a:rPr lang="en-US" altLang="ko-KR" sz="1600" dirty="0" smtClean="0">
                <a:latin typeface="+mn-ea"/>
                <a:ea typeface="+mn-ea"/>
              </a:rPr>
              <a:t>(operating system, OS)</a:t>
            </a:r>
            <a:r>
              <a:rPr lang="ko-KR" altLang="en-US" sz="1600" dirty="0" smtClean="0">
                <a:latin typeface="+mn-ea"/>
                <a:ea typeface="+mn-ea"/>
              </a:rPr>
              <a:t>가 </a:t>
            </a:r>
            <a:r>
              <a:rPr lang="ko-KR" altLang="en-US" sz="1600" dirty="0" smtClean="0">
                <a:latin typeface="+mn-ea"/>
                <a:ea typeface="+mn-ea"/>
              </a:rPr>
              <a:t>필요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pic>
        <p:nvPicPr>
          <p:cNvPr id="10242" name="Picture 2" descr="Microprocessor System - Jaes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8" y="3429000"/>
            <a:ext cx="4320480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마이크로프로세서의 구조와 기능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10244" name="Picture 4" descr="https://mblogthumb-phinf.pstatic.net/20111012_139/ashly77_1318407958971gA4eQ_PNG/1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980728"/>
            <a:ext cx="4464496" cy="2736304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2520" y="3861048"/>
          <a:ext cx="5544616" cy="2402938"/>
        </p:xfrm>
        <a:graphic>
          <a:graphicData uri="http://schemas.openxmlformats.org/drawingml/2006/table">
            <a:tbl>
              <a:tblPr/>
              <a:tblGrid>
                <a:gridCol w="635372"/>
                <a:gridCol w="2414580"/>
                <a:gridCol w="2494664"/>
              </a:tblGrid>
              <a:tr h="4922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1265" marR="61265" marT="16938" marB="1693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마이크로프로세서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>
                          <a:latin typeface="+mn-ea"/>
                          <a:ea typeface="+mn-ea"/>
                        </a:rPr>
                        <a:t>Microprocessor)</a:t>
                      </a:r>
                    </a:p>
                  </a:txBody>
                  <a:tcPr marL="61265" marR="61265" marT="16938" marB="1693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마이크로컨트롤러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(Microcontroller)</a:t>
                      </a:r>
                    </a:p>
                  </a:txBody>
                  <a:tcPr marL="61265" marR="61265" marT="16938" marB="1693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13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특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 징</a:t>
                      </a:r>
                    </a:p>
                  </a:txBody>
                  <a:tcPr marL="61265" marR="61265" marT="16938" marB="1693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CPU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단일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IC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칩으로 만든 반도체</a:t>
                      </a:r>
                    </a:p>
                    <a:p>
                      <a:pPr algn="ctr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MPU (Micro-Processor Unit)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혼자서는 불완전하다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!</a:t>
                      </a:r>
                    </a:p>
                    <a:p>
                      <a:pPr algn="ctr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(*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주변 하드웨어들이 필요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범용적인 목적의 컴퓨터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(PC)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 많이 사용</a:t>
                      </a:r>
                    </a:p>
                  </a:txBody>
                  <a:tcPr marL="61265" marR="61265" marT="16938" marB="1693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CPU +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메모리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주변 하드웨어제어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회로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MCU (Micro-Controller Unit)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Single-Chip Microcomputer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(* 1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개의 칩으로 컴퓨터 구현이 가능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특별한 목적의 기기 제어용으로 많이 사용</a:t>
                      </a:r>
                    </a:p>
                  </a:txBody>
                  <a:tcPr marL="61265" marR="61265" marT="16938" marB="1693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en-US" altLang="ko-KR" dirty="0" smtClean="0"/>
              <a:t>MPU </a:t>
            </a:r>
            <a:r>
              <a:rPr lang="ko-KR" altLang="en-US" dirty="0" smtClean="0"/>
              <a:t>내부구조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386090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마이크로프로세서 구조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ALU(Arithmetic Logic Unit), </a:t>
            </a:r>
            <a:r>
              <a:rPr lang="ko-KR" altLang="en-US" sz="1200" dirty="0" smtClean="0">
                <a:latin typeface="+mn-ea"/>
                <a:ea typeface="+mn-ea"/>
              </a:rPr>
              <a:t>레지스터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제어장치</a:t>
            </a:r>
            <a:r>
              <a:rPr lang="en-US" altLang="ko-KR" sz="1200" dirty="0" smtClean="0">
                <a:latin typeface="+mn-ea"/>
                <a:ea typeface="+mn-ea"/>
              </a:rPr>
              <a:t>(Control Unit, CU) </a:t>
            </a:r>
            <a:r>
              <a:rPr lang="ko-KR" altLang="en-US" sz="1200" dirty="0" smtClean="0">
                <a:latin typeface="+mn-ea"/>
                <a:ea typeface="+mn-ea"/>
              </a:rPr>
              <a:t>등으로 구성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레지스터</a:t>
            </a:r>
            <a:r>
              <a:rPr lang="en-US" altLang="ko-KR" sz="1200" dirty="0" smtClean="0">
                <a:latin typeface="+mn-ea"/>
                <a:ea typeface="+mn-ea"/>
              </a:rPr>
              <a:t>(Register) </a:t>
            </a:r>
            <a:r>
              <a:rPr lang="ko-KR" altLang="en-US" sz="1200" dirty="0" smtClean="0">
                <a:latin typeface="+mn-ea"/>
                <a:ea typeface="+mn-ea"/>
              </a:rPr>
              <a:t>는 </a:t>
            </a:r>
            <a:r>
              <a:rPr lang="en-US" altLang="ko-KR" sz="1200" dirty="0" smtClean="0">
                <a:latin typeface="+mn-ea"/>
                <a:ea typeface="+mn-ea"/>
              </a:rPr>
              <a:t>CPU </a:t>
            </a:r>
            <a:r>
              <a:rPr lang="ko-KR" altLang="en-US" sz="1200" dirty="0" smtClean="0">
                <a:latin typeface="+mn-ea"/>
                <a:ea typeface="+mn-ea"/>
              </a:rPr>
              <a:t>안에 있는 작은 임시기억장소로 메모리 중에서 가장 속도가 빠름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Z80 MPU</a:t>
            </a:r>
            <a:r>
              <a:rPr lang="ko-KR" altLang="en-US" sz="1200" dirty="0" smtClean="0">
                <a:latin typeface="+mn-ea"/>
                <a:ea typeface="+mn-ea"/>
              </a:rPr>
              <a:t>의 범용 레지스터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미국 </a:t>
            </a:r>
            <a:r>
              <a:rPr lang="ko-KR" altLang="en-US" sz="1200" dirty="0" err="1" smtClean="0">
                <a:latin typeface="+mn-ea"/>
                <a:ea typeface="+mn-ea"/>
              </a:rPr>
              <a:t>자일로그</a:t>
            </a:r>
            <a:r>
              <a:rPr lang="ko-KR" altLang="en-US" sz="1200" dirty="0" smtClean="0">
                <a:latin typeface="+mn-ea"/>
                <a:ea typeface="+mn-ea"/>
              </a:rPr>
              <a:t> 사에서 개발한 마이크로프로세서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1976</a:t>
            </a:r>
            <a:r>
              <a:rPr lang="ko-KR" altLang="en-US" sz="1200" dirty="0" smtClean="0">
                <a:latin typeface="+mn-ea"/>
                <a:ea typeface="+mn-ea"/>
              </a:rPr>
              <a:t>년에 발표되어 </a:t>
            </a:r>
            <a:r>
              <a:rPr lang="en-US" altLang="ko-KR" sz="1200" dirty="0" smtClean="0">
                <a:latin typeface="+mn-ea"/>
                <a:ea typeface="+mn-ea"/>
              </a:rPr>
              <a:t>1980</a:t>
            </a:r>
            <a:r>
              <a:rPr lang="ko-KR" altLang="en-US" sz="1200" dirty="0" smtClean="0">
                <a:latin typeface="+mn-ea"/>
                <a:ea typeface="+mn-ea"/>
              </a:rPr>
              <a:t>년대 중순까지 개인용 컴퓨터의 </a:t>
            </a:r>
            <a:r>
              <a:rPr lang="en-US" altLang="ko-KR" sz="1200" dirty="0" smtClean="0">
                <a:latin typeface="+mn-ea"/>
                <a:ea typeface="+mn-ea"/>
              </a:rPr>
              <a:t>CPU </a:t>
            </a:r>
            <a:r>
              <a:rPr lang="ko-KR" altLang="en-US" sz="1200" dirty="0" smtClean="0">
                <a:latin typeface="+mn-ea"/>
                <a:ea typeface="+mn-ea"/>
              </a:rPr>
              <a:t>등 다양한 용도로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CP/M</a:t>
            </a:r>
            <a:r>
              <a:rPr lang="ko-KR" altLang="en-US" sz="1200" dirty="0" smtClean="0">
                <a:latin typeface="+mn-ea"/>
                <a:ea typeface="+mn-ea"/>
              </a:rPr>
              <a:t>은 인텔 </a:t>
            </a:r>
            <a:r>
              <a:rPr lang="en-US" altLang="ko-KR" sz="1200" dirty="0" smtClean="0">
                <a:latin typeface="+mn-ea"/>
                <a:ea typeface="+mn-ea"/>
              </a:rPr>
              <a:t>8080 </a:t>
            </a:r>
            <a:r>
              <a:rPr lang="ko-KR" altLang="en-US" sz="1200" dirty="0" smtClean="0">
                <a:latin typeface="+mn-ea"/>
                <a:ea typeface="+mn-ea"/>
              </a:rPr>
              <a:t>프로세서를 위해 만들어졌으나 실제 이용은 </a:t>
            </a:r>
            <a:r>
              <a:rPr lang="en-US" altLang="ko-KR" sz="1200" dirty="0" smtClean="0">
                <a:latin typeface="+mn-ea"/>
                <a:ea typeface="+mn-ea"/>
              </a:rPr>
              <a:t>Z80</a:t>
            </a:r>
            <a:r>
              <a:rPr lang="ko-KR" altLang="en-US" sz="1200" dirty="0" smtClean="0">
                <a:latin typeface="+mn-ea"/>
                <a:ea typeface="+mn-ea"/>
              </a:rPr>
              <a:t>으로 많이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연산장치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가산기</a:t>
            </a:r>
            <a:r>
              <a:rPr lang="en-US" altLang="ko-KR" sz="1200" dirty="0" smtClean="0">
                <a:latin typeface="+mn-ea"/>
                <a:ea typeface="+mn-ea"/>
              </a:rPr>
              <a:t>(Adder)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덧셈 연산을 수행하는 논리 회로이며 디지털 회로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조합 회로의 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보수기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Complementor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컴퓨터에서 뺄셈 연산을 하는데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누산기</a:t>
            </a:r>
            <a:r>
              <a:rPr lang="en-US" altLang="ko-KR" sz="1200" dirty="0" smtClean="0">
                <a:latin typeface="+mn-ea"/>
                <a:ea typeface="+mn-ea"/>
              </a:rPr>
              <a:t>(Accumulator)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중간 산술 논리 장치 결과가 저장되는 레지스터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데이터 레지스터</a:t>
            </a:r>
            <a:r>
              <a:rPr lang="en-US" altLang="ko-KR" sz="1200" dirty="0" smtClean="0">
                <a:latin typeface="+mn-ea"/>
                <a:ea typeface="+mn-ea"/>
              </a:rPr>
              <a:t>(Data Register)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정수 값을 저장할 수 있는 레지스터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상태 레지스터</a:t>
            </a:r>
            <a:r>
              <a:rPr lang="en-US" altLang="ko-KR" sz="1200" dirty="0" smtClean="0">
                <a:latin typeface="+mn-ea"/>
                <a:ea typeface="+mn-ea"/>
              </a:rPr>
              <a:t>(Status Register)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플래그 레지스터는 마이크로프로세서에서 다양한 산술 연산 결과의 상태를 알려주는 플래그 비트들이 모인 레지스터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err="1" smtClean="0">
                <a:latin typeface="+mn-ea"/>
                <a:ea typeface="+mn-ea"/>
              </a:rPr>
              <a:t>조건문</a:t>
            </a:r>
            <a:r>
              <a:rPr lang="ko-KR" altLang="en-US" sz="1200" dirty="0" smtClean="0">
                <a:latin typeface="+mn-ea"/>
                <a:ea typeface="+mn-ea"/>
              </a:rPr>
              <a:t> 실행 분기에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인덱스 레지스터</a:t>
            </a:r>
            <a:r>
              <a:rPr lang="en-US" altLang="ko-KR" sz="1200" dirty="0" smtClean="0">
                <a:latin typeface="+mn-ea"/>
                <a:ea typeface="+mn-ea"/>
              </a:rPr>
              <a:t>(Index Register)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프로그램 실행 중에 </a:t>
            </a:r>
            <a:r>
              <a:rPr lang="ko-KR" altLang="en-US" sz="1200" dirty="0" err="1" smtClean="0">
                <a:latin typeface="+mn-ea"/>
                <a:ea typeface="+mn-ea"/>
              </a:rPr>
              <a:t>피연산자</a:t>
            </a:r>
            <a:r>
              <a:rPr lang="ko-KR" altLang="en-US" sz="1200" dirty="0" smtClean="0">
                <a:latin typeface="+mn-ea"/>
                <a:ea typeface="+mn-ea"/>
              </a:rPr>
              <a:t> 주소를 수정하는 데 사용되는 프로세서 레지스터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</a:p>
          <a:p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제어장치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프로그램카운터</a:t>
            </a:r>
            <a:r>
              <a:rPr lang="en-US" altLang="ko-KR" sz="1200" dirty="0" smtClean="0">
                <a:latin typeface="+mn-ea"/>
                <a:ea typeface="+mn-ea"/>
              </a:rPr>
              <a:t>(Program Counter)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마이크로프로세서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중앙 처리 장치</a:t>
            </a:r>
            <a:r>
              <a:rPr lang="en-US" altLang="ko-KR" sz="1200" dirty="0" smtClean="0">
                <a:latin typeface="+mn-ea"/>
                <a:ea typeface="+mn-ea"/>
              </a:rPr>
              <a:t>) </a:t>
            </a:r>
            <a:r>
              <a:rPr lang="ko-KR" altLang="en-US" sz="1200" dirty="0" smtClean="0">
                <a:latin typeface="+mn-ea"/>
                <a:ea typeface="+mn-ea"/>
              </a:rPr>
              <a:t>내부에 있는 레지스터 중의 하나로서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다음에 실행될 명령어의 주소를 가지고 있어 실행할 기계어 코드의 위치를 지정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명령어 포인터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명령 레지스터</a:t>
            </a:r>
            <a:r>
              <a:rPr lang="en-US" altLang="ko-KR" sz="1200" dirty="0" smtClean="0">
                <a:latin typeface="+mn-ea"/>
                <a:ea typeface="+mn-ea"/>
              </a:rPr>
              <a:t>(Instruction Register)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명령 계수기가 지정하는 번지에 기억되어 있는 명령어를 호출해서 해독하기 위해 명령어를 잠시 보관해 두는 특수 목적 레지스터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명령 해독기 </a:t>
            </a:r>
            <a:r>
              <a:rPr lang="en-US" altLang="ko-KR" sz="1200" dirty="0" smtClean="0">
                <a:latin typeface="+mn-ea"/>
                <a:ea typeface="+mn-ea"/>
              </a:rPr>
              <a:t>(Decoder)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명령 판독 및 부호기 전송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부호기 </a:t>
            </a:r>
            <a:r>
              <a:rPr lang="en-US" altLang="ko-KR" sz="1200" dirty="0" smtClean="0">
                <a:latin typeface="+mn-ea"/>
                <a:ea typeface="+mn-ea"/>
              </a:rPr>
              <a:t>(Encoder)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전송되어진 명령을 실행하기 위해서 각 장치에서 사용 될 수 있도록 변환을 하여 전송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메모리 주소 레지스터 </a:t>
            </a:r>
            <a:r>
              <a:rPr lang="en-US" altLang="ko-KR" sz="1200" dirty="0" smtClean="0">
                <a:latin typeface="+mn-ea"/>
                <a:ea typeface="+mn-ea"/>
              </a:rPr>
              <a:t>(MAR)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기억 장소의 번지를 기억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메모리 버퍼 레지스터 </a:t>
            </a:r>
            <a:r>
              <a:rPr lang="en-US" altLang="ko-KR" sz="1200" dirty="0" smtClean="0">
                <a:latin typeface="+mn-ea"/>
                <a:ea typeface="+mn-ea"/>
              </a:rPr>
              <a:t>(MBR)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기억장치 내에 자주 출입하는 정보가 보관되어 있는 레지스터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마이크로프로세서 외부 신호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4939814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100" b="1" u="sng" dirty="0" smtClean="0">
                <a:latin typeface="+mn-ea"/>
                <a:ea typeface="+mn-ea"/>
              </a:rPr>
              <a:t> </a:t>
            </a: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smtClean="0">
                <a:latin typeface="+mn-ea"/>
                <a:ea typeface="+mn-ea"/>
              </a:rPr>
              <a:t>주소 버스</a:t>
            </a:r>
            <a:r>
              <a:rPr lang="en-US" altLang="ko-KR" sz="1100" b="1" u="sng" dirty="0" smtClean="0">
                <a:latin typeface="+mn-ea"/>
                <a:ea typeface="+mn-ea"/>
              </a:rPr>
              <a:t>(Address Bus)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8bit microprocessor</a:t>
            </a:r>
            <a:r>
              <a:rPr lang="ko-KR" altLang="en-US" sz="1100" dirty="0" smtClean="0">
                <a:latin typeface="+mn-ea"/>
                <a:ea typeface="+mn-ea"/>
              </a:rPr>
              <a:t>의 </a:t>
            </a:r>
            <a:r>
              <a:rPr lang="en-US" altLang="ko-KR" sz="1100" dirty="0" smtClean="0">
                <a:latin typeface="+mn-ea"/>
                <a:ea typeface="+mn-ea"/>
              </a:rPr>
              <a:t>Address Bus</a:t>
            </a:r>
            <a:r>
              <a:rPr lang="ko-KR" altLang="en-US" sz="1100" dirty="0" smtClean="0">
                <a:latin typeface="+mn-ea"/>
                <a:ea typeface="+mn-ea"/>
              </a:rPr>
              <a:t>는 </a:t>
            </a:r>
            <a:r>
              <a:rPr lang="en-US" altLang="ko-KR" sz="1100" dirty="0" smtClean="0">
                <a:latin typeface="+mn-ea"/>
                <a:ea typeface="+mn-ea"/>
              </a:rPr>
              <a:t>16bit</a:t>
            </a:r>
            <a:r>
              <a:rPr lang="ko-KR" altLang="en-US" sz="1100" dirty="0" smtClean="0">
                <a:latin typeface="+mn-ea"/>
                <a:ea typeface="+mn-ea"/>
              </a:rPr>
              <a:t>로서 메모리를 </a:t>
            </a:r>
            <a:r>
              <a:rPr lang="en-US" altLang="ko-KR" sz="1100" dirty="0" smtClean="0">
                <a:latin typeface="+mn-ea"/>
                <a:ea typeface="+mn-ea"/>
              </a:rPr>
              <a:t>0000H</a:t>
            </a:r>
            <a:r>
              <a:rPr lang="ko-KR" altLang="en-US" sz="1100" dirty="0" smtClean="0">
                <a:latin typeface="+mn-ea"/>
                <a:ea typeface="+mn-ea"/>
              </a:rPr>
              <a:t>번지 </a:t>
            </a:r>
            <a:r>
              <a:rPr lang="ko-KR" altLang="en-US" sz="1100" dirty="0" err="1" smtClean="0">
                <a:latin typeface="+mn-ea"/>
                <a:ea typeface="+mn-ea"/>
              </a:rPr>
              <a:t>부터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FFFFH</a:t>
            </a:r>
            <a:r>
              <a:rPr lang="ko-KR" altLang="en-US" sz="1100" dirty="0" smtClean="0">
                <a:latin typeface="+mn-ea"/>
                <a:ea typeface="+mn-ea"/>
              </a:rPr>
              <a:t>번지까지 총 </a:t>
            </a:r>
            <a:r>
              <a:rPr lang="en-US" altLang="ko-KR" sz="1100" dirty="0" smtClean="0">
                <a:latin typeface="+mn-ea"/>
                <a:ea typeface="+mn-ea"/>
              </a:rPr>
              <a:t>65536</a:t>
            </a:r>
            <a:r>
              <a:rPr lang="ko-KR" altLang="en-US" sz="1100" dirty="0" smtClean="0">
                <a:latin typeface="+mn-ea"/>
                <a:ea typeface="+mn-ea"/>
              </a:rPr>
              <a:t>번지 지정 가능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Address Bus</a:t>
            </a:r>
            <a:r>
              <a:rPr lang="ko-KR" altLang="en-US" sz="1100" dirty="0" smtClean="0">
                <a:latin typeface="+mn-ea"/>
                <a:ea typeface="+mn-ea"/>
              </a:rPr>
              <a:t>는 단방향성 버스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CPU</a:t>
            </a:r>
            <a:r>
              <a:rPr lang="ko-KR" altLang="en-US" sz="1100" dirty="0" smtClean="0">
                <a:latin typeface="+mn-ea"/>
                <a:ea typeface="+mn-ea"/>
              </a:rPr>
              <a:t>에서 외부로만 전송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ko-KR" altLang="en-US" sz="1100" b="1" u="sng" dirty="0" smtClean="0">
                <a:latin typeface="+mn-ea"/>
                <a:ea typeface="+mn-ea"/>
              </a:rPr>
              <a:t> </a:t>
            </a: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smtClean="0">
                <a:latin typeface="+mn-ea"/>
                <a:ea typeface="+mn-ea"/>
              </a:rPr>
              <a:t>데이터 버스</a:t>
            </a:r>
            <a:r>
              <a:rPr lang="en-US" altLang="ko-KR" sz="1100" b="1" u="sng" dirty="0" smtClean="0">
                <a:latin typeface="+mn-ea"/>
                <a:ea typeface="+mn-ea"/>
              </a:rPr>
              <a:t>(Data Bus)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8bit microprocessor</a:t>
            </a:r>
            <a:r>
              <a:rPr lang="ko-KR" altLang="en-US" sz="1100" dirty="0" smtClean="0">
                <a:latin typeface="+mn-ea"/>
                <a:ea typeface="+mn-ea"/>
              </a:rPr>
              <a:t>의 </a:t>
            </a:r>
            <a:r>
              <a:rPr lang="en-US" altLang="ko-KR" sz="1100" dirty="0" smtClean="0">
                <a:latin typeface="+mn-ea"/>
                <a:ea typeface="+mn-ea"/>
              </a:rPr>
              <a:t>Data Bus</a:t>
            </a:r>
            <a:r>
              <a:rPr lang="ko-KR" altLang="en-US" sz="1100" dirty="0" smtClean="0">
                <a:latin typeface="+mn-ea"/>
                <a:ea typeface="+mn-ea"/>
              </a:rPr>
              <a:t>는 </a:t>
            </a:r>
            <a:r>
              <a:rPr lang="en-US" altLang="ko-KR" sz="1100" dirty="0" smtClean="0">
                <a:latin typeface="+mn-ea"/>
                <a:ea typeface="+mn-ea"/>
              </a:rPr>
              <a:t>8bit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Data Bus</a:t>
            </a:r>
            <a:r>
              <a:rPr lang="ko-KR" altLang="en-US" sz="1100" dirty="0" smtClean="0">
                <a:latin typeface="+mn-ea"/>
                <a:ea typeface="+mn-ea"/>
              </a:rPr>
              <a:t>는 </a:t>
            </a:r>
            <a:r>
              <a:rPr lang="en-US" altLang="ko-KR" sz="1100" dirty="0" err="1" smtClean="0">
                <a:latin typeface="+mn-ea"/>
                <a:ea typeface="+mn-ea"/>
              </a:rPr>
              <a:t>Bidierction</a:t>
            </a:r>
            <a:r>
              <a:rPr lang="en-US" altLang="ko-KR" sz="1100" dirty="0" smtClean="0">
                <a:latin typeface="+mn-ea"/>
                <a:ea typeface="+mn-ea"/>
              </a:rPr>
              <a:t> Bus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Data Bus</a:t>
            </a:r>
            <a:r>
              <a:rPr lang="ko-KR" altLang="en-US" sz="1100" dirty="0" smtClean="0">
                <a:latin typeface="+mn-ea"/>
                <a:ea typeface="+mn-ea"/>
              </a:rPr>
              <a:t>는 메모리와 주변 장치들과 양 방향으로 주고 받는 버스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- </a:t>
            </a:r>
            <a:r>
              <a:rPr lang="ko-KR" altLang="en-US" sz="1100" dirty="0" smtClean="0">
                <a:latin typeface="+mn-ea"/>
                <a:ea typeface="+mn-ea"/>
              </a:rPr>
              <a:t>시스템 제어 신호</a:t>
            </a:r>
            <a:r>
              <a:rPr lang="en-US" altLang="ko-KR" sz="1100" dirty="0" smtClean="0">
                <a:latin typeface="+mn-ea"/>
                <a:ea typeface="+mn-ea"/>
              </a:rPr>
              <a:t>(System Control)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CPU</a:t>
            </a:r>
            <a:r>
              <a:rPr lang="ko-KR" altLang="en-US" sz="1100" dirty="0" smtClean="0">
                <a:latin typeface="+mn-ea"/>
                <a:ea typeface="+mn-ea"/>
              </a:rPr>
              <a:t>와 메모리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smtClean="0">
                <a:latin typeface="+mn-ea"/>
                <a:ea typeface="+mn-ea"/>
              </a:rPr>
              <a:t>주변 장치들의 입출력 제어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/M1, /MREQ, /IORQ, /RD, /WR, /RFSH </a:t>
            </a:r>
            <a:r>
              <a:rPr lang="ko-KR" altLang="en-US" sz="1100" dirty="0" smtClean="0">
                <a:latin typeface="+mn-ea"/>
                <a:ea typeface="+mn-ea"/>
              </a:rPr>
              <a:t>신호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ko-KR" altLang="en-US" sz="1100" b="1" u="sng" dirty="0" smtClean="0">
                <a:latin typeface="+mn-ea"/>
                <a:ea typeface="+mn-ea"/>
              </a:rPr>
              <a:t> </a:t>
            </a:r>
            <a:r>
              <a:rPr lang="en-US" altLang="ko-KR" sz="1100" b="1" u="sng" dirty="0" smtClean="0">
                <a:latin typeface="+mn-ea"/>
                <a:ea typeface="+mn-ea"/>
              </a:rPr>
              <a:t>- CPU Control Signal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Z80 CPU Power RESET </a:t>
            </a:r>
            <a:r>
              <a:rPr lang="ko-KR" altLang="en-US" sz="1100" dirty="0" smtClean="0">
                <a:latin typeface="+mn-ea"/>
                <a:ea typeface="+mn-ea"/>
              </a:rPr>
              <a:t>혹은 </a:t>
            </a:r>
            <a:r>
              <a:rPr lang="en-US" altLang="ko-KR" sz="1100" dirty="0" smtClean="0">
                <a:latin typeface="+mn-ea"/>
                <a:ea typeface="+mn-ea"/>
              </a:rPr>
              <a:t>REST Key</a:t>
            </a:r>
            <a:r>
              <a:rPr lang="ko-KR" altLang="en-US" sz="1100" dirty="0" smtClean="0">
                <a:latin typeface="+mn-ea"/>
                <a:ea typeface="+mn-ea"/>
              </a:rPr>
              <a:t>에 의한 </a:t>
            </a:r>
            <a:r>
              <a:rPr lang="en-US" altLang="ko-KR" sz="1100" dirty="0" smtClean="0">
                <a:latin typeface="+mn-ea"/>
                <a:ea typeface="+mn-ea"/>
              </a:rPr>
              <a:t>RESET Signal </a:t>
            </a:r>
            <a:r>
              <a:rPr lang="ko-KR" altLang="en-US" sz="1100" dirty="0" smtClean="0">
                <a:latin typeface="+mn-ea"/>
                <a:ea typeface="+mn-ea"/>
              </a:rPr>
              <a:t>입력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  </a:t>
            </a:r>
            <a:r>
              <a:rPr lang="en-US" altLang="ko-KR" sz="1100" dirty="0" smtClean="0">
                <a:latin typeface="+mn-ea"/>
                <a:ea typeface="+mn-ea"/>
              </a:rPr>
              <a:t>program counter // Reset(0000H)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  instruction register // Reset(00H)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  flag register // Cleared(00H)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  machine cycle flip-flop // Reset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/>
            </a:r>
            <a:br>
              <a:rPr lang="en-US" altLang="ko-KR" sz="1100" dirty="0" smtClean="0">
                <a:latin typeface="+mn-ea"/>
                <a:ea typeface="+mn-ea"/>
              </a:rPr>
            </a:br>
            <a:r>
              <a:rPr lang="en-US" altLang="ko-KR" sz="1100" b="1" u="sng" dirty="0" smtClean="0">
                <a:latin typeface="+mn-ea"/>
                <a:ea typeface="+mn-ea"/>
              </a:rPr>
              <a:t> - System Bus Control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DMA</a:t>
            </a:r>
            <a:r>
              <a:rPr lang="ko-KR" altLang="en-US" sz="1100" dirty="0" smtClean="0">
                <a:latin typeface="+mn-ea"/>
                <a:ea typeface="+mn-ea"/>
              </a:rPr>
              <a:t>와 주변 장치간 고속 데이터 전송을 위한 방법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CPU </a:t>
            </a:r>
            <a:r>
              <a:rPr lang="ko-KR" altLang="en-US" sz="1100" dirty="0" smtClean="0">
                <a:latin typeface="+mn-ea"/>
                <a:ea typeface="+mn-ea"/>
              </a:rPr>
              <a:t>거치지 않고 직접 전송하는 기능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CPU </a:t>
            </a:r>
            <a:r>
              <a:rPr lang="ko-KR" altLang="en-US" sz="1100" dirty="0" smtClean="0">
                <a:latin typeface="+mn-ea"/>
                <a:ea typeface="+mn-ea"/>
              </a:rPr>
              <a:t>버스 선들 </a:t>
            </a:r>
            <a:r>
              <a:rPr lang="en-US" altLang="ko-KR" sz="1100" dirty="0" smtClean="0">
                <a:latin typeface="+mn-ea"/>
                <a:ea typeface="+mn-ea"/>
              </a:rPr>
              <a:t>== High Impedance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/>
            </a:r>
            <a:br>
              <a:rPr lang="en-US" altLang="ko-KR" sz="1100" dirty="0" smtClean="0">
                <a:latin typeface="+mn-ea"/>
                <a:ea typeface="+mn-ea"/>
              </a:rPr>
            </a:br>
            <a:endParaRPr lang="en-US" altLang="ko-KR" sz="1100" dirty="0">
              <a:latin typeface="+mn-ea"/>
              <a:ea typeface="+mn-ea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980728"/>
            <a:ext cx="439248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메모리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01397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b="1" u="sng" dirty="0" smtClean="0">
                <a:latin typeface="+mn-ea"/>
                <a:ea typeface="+mn-ea"/>
              </a:rPr>
              <a:t>- </a:t>
            </a:r>
            <a:r>
              <a:rPr lang="ko-KR" altLang="en-US" sz="1300" b="1" u="sng" dirty="0" smtClean="0">
                <a:latin typeface="+mn-ea"/>
                <a:ea typeface="+mn-ea"/>
              </a:rPr>
              <a:t>메모리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ROM(Read Only Memory, </a:t>
            </a:r>
            <a:r>
              <a:rPr lang="ko-KR" altLang="en-US" sz="1300" dirty="0" smtClean="0">
                <a:latin typeface="+mn-ea"/>
                <a:ea typeface="+mn-ea"/>
              </a:rPr>
              <a:t>읽기 전용 메모리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smtClean="0">
                <a:latin typeface="+mn-ea"/>
                <a:ea typeface="+mn-ea"/>
              </a:rPr>
              <a:t>본래는 영구적인 </a:t>
            </a:r>
            <a:r>
              <a:rPr lang="en-US" altLang="ko-KR" sz="1300" dirty="0" smtClean="0">
                <a:latin typeface="+mn-ea"/>
                <a:ea typeface="+mn-ea"/>
              </a:rPr>
              <a:t>2</a:t>
            </a:r>
            <a:r>
              <a:rPr lang="ko-KR" altLang="en-US" sz="1300" dirty="0" smtClean="0">
                <a:latin typeface="+mn-ea"/>
                <a:ea typeface="+mn-ea"/>
              </a:rPr>
              <a:t>진 정보를 </a:t>
            </a:r>
            <a:r>
              <a:rPr lang="ko-KR" altLang="en-US" sz="1300" dirty="0" err="1" smtClean="0">
                <a:latin typeface="+mn-ea"/>
                <a:ea typeface="+mn-ea"/>
              </a:rPr>
              <a:t>저정하는</a:t>
            </a:r>
            <a:r>
              <a:rPr lang="ko-KR" altLang="en-US" sz="1300" dirty="0" smtClean="0">
                <a:latin typeface="+mn-ea"/>
                <a:ea typeface="+mn-ea"/>
              </a:rPr>
              <a:t> 장치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전원을 꼈다 켜더라도 정보는 보존됨 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err="1" smtClean="0">
                <a:latin typeface="+mn-ea"/>
                <a:ea typeface="+mn-ea"/>
              </a:rPr>
              <a:t>비휘발성</a:t>
            </a:r>
            <a:r>
              <a:rPr lang="ko-KR" altLang="en-US" sz="1300" dirty="0" smtClean="0">
                <a:latin typeface="+mn-ea"/>
                <a:ea typeface="+mn-ea"/>
              </a:rPr>
              <a:t> 메모리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: RAM(Random Access Memory, </a:t>
            </a:r>
            <a:r>
              <a:rPr lang="ko-KR" altLang="en-US" sz="1300" dirty="0" smtClean="0">
                <a:latin typeface="+mn-ea"/>
                <a:ea typeface="+mn-ea"/>
              </a:rPr>
              <a:t>임의 접근 메모리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smtClean="0">
                <a:latin typeface="+mn-ea"/>
                <a:ea typeface="+mn-ea"/>
              </a:rPr>
              <a:t>메모리 상에 쓰고</a:t>
            </a:r>
            <a:r>
              <a:rPr lang="en-US" altLang="ko-KR" sz="1300" dirty="0" smtClean="0">
                <a:latin typeface="+mn-ea"/>
                <a:ea typeface="+mn-ea"/>
              </a:rPr>
              <a:t>(memory write) </a:t>
            </a:r>
            <a:r>
              <a:rPr lang="ko-KR" altLang="en-US" sz="1300" dirty="0" smtClean="0">
                <a:latin typeface="+mn-ea"/>
                <a:ea typeface="+mn-ea"/>
              </a:rPr>
              <a:t>읽는</a:t>
            </a:r>
            <a:r>
              <a:rPr lang="en-US" altLang="ko-KR" sz="1300" dirty="0" smtClean="0">
                <a:latin typeface="+mn-ea"/>
                <a:ea typeface="+mn-ea"/>
              </a:rPr>
              <a:t>(memory read)</a:t>
            </a:r>
            <a:r>
              <a:rPr lang="ko-KR" altLang="en-US" sz="1300" dirty="0" smtClean="0">
                <a:latin typeface="+mn-ea"/>
                <a:ea typeface="+mn-ea"/>
              </a:rPr>
              <a:t>연산을 모두 할 수 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smtClean="0">
                <a:latin typeface="+mn-ea"/>
                <a:ea typeface="+mn-ea"/>
              </a:rPr>
              <a:t>전원이 꺼지면 정보는 지워짐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휘발성 메모리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smtClean="0">
                <a:latin typeface="+mn-ea"/>
                <a:ea typeface="+mn-ea"/>
              </a:rPr>
              <a:t>어느 위치에라도 정보를 저장하거나 읽을 수 있으며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그 속도는 위치와 상관없이 같음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b="1" u="sng" dirty="0" smtClean="0">
                <a:latin typeface="+mn-ea"/>
                <a:ea typeface="+mn-ea"/>
              </a:rPr>
              <a:t> </a:t>
            </a:r>
            <a:r>
              <a:rPr lang="en-US" altLang="ko-KR" sz="1300" b="1" u="sng" dirty="0" smtClean="0">
                <a:latin typeface="+mn-ea"/>
                <a:ea typeface="+mn-ea"/>
              </a:rPr>
              <a:t>- </a:t>
            </a:r>
            <a:r>
              <a:rPr lang="ko-KR" altLang="en-US" sz="1300" b="1" u="sng" dirty="0" smtClean="0">
                <a:latin typeface="+mn-ea"/>
                <a:ea typeface="+mn-ea"/>
              </a:rPr>
              <a:t>메모리 읽기 쓰기 사이클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쓰기 사이클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원하는 워드의 </a:t>
            </a:r>
            <a:r>
              <a:rPr lang="en-US" altLang="ko-KR" sz="1300" dirty="0" smtClean="0">
                <a:latin typeface="+mn-ea"/>
                <a:ea typeface="+mn-ea"/>
              </a:rPr>
              <a:t>2</a:t>
            </a:r>
            <a:r>
              <a:rPr lang="ko-KR" altLang="en-US" sz="1300" dirty="0" smtClean="0">
                <a:latin typeface="+mn-ea"/>
                <a:ea typeface="+mn-ea"/>
              </a:rPr>
              <a:t>진 </a:t>
            </a:r>
            <a:r>
              <a:rPr lang="en-US" altLang="ko-KR" sz="1300" dirty="0" smtClean="0">
                <a:latin typeface="+mn-ea"/>
                <a:ea typeface="+mn-ea"/>
              </a:rPr>
              <a:t>address</a:t>
            </a:r>
            <a:r>
              <a:rPr lang="ko-KR" altLang="en-US" sz="1300" dirty="0" smtClean="0">
                <a:latin typeface="+mn-ea"/>
                <a:ea typeface="+mn-ea"/>
              </a:rPr>
              <a:t>를 </a:t>
            </a:r>
            <a:r>
              <a:rPr lang="en-US" altLang="ko-KR" sz="1300" dirty="0" smtClean="0">
                <a:latin typeface="+mn-ea"/>
                <a:ea typeface="+mn-ea"/>
              </a:rPr>
              <a:t>address line</a:t>
            </a:r>
            <a:r>
              <a:rPr lang="ko-KR" altLang="en-US" sz="1300" dirty="0" smtClean="0">
                <a:latin typeface="+mn-ea"/>
                <a:ea typeface="+mn-ea"/>
              </a:rPr>
              <a:t>에 가함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메모리에 저장되어야 할 데이터 비트들을 데이터 </a:t>
            </a:r>
            <a:r>
              <a:rPr lang="ko-KR" altLang="en-US" sz="1300" dirty="0" err="1" smtClean="0">
                <a:latin typeface="+mn-ea"/>
                <a:ea typeface="+mn-ea"/>
              </a:rPr>
              <a:t>입력선에</a:t>
            </a:r>
            <a:r>
              <a:rPr lang="ko-KR" altLang="en-US" sz="1300" dirty="0" smtClean="0">
                <a:latin typeface="+mn-ea"/>
                <a:ea typeface="+mn-ea"/>
              </a:rPr>
              <a:t> 가함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쓰기 입력을 활성화</a:t>
            </a:r>
            <a:r>
              <a:rPr lang="en-US" altLang="ko-KR" sz="1300" dirty="0" smtClean="0">
                <a:latin typeface="+mn-ea"/>
                <a:ea typeface="+mn-ea"/>
              </a:rPr>
              <a:t>(write enable </a:t>
            </a:r>
            <a:r>
              <a:rPr lang="ko-KR" altLang="en-US" sz="1300" dirty="0" smtClean="0">
                <a:latin typeface="+mn-ea"/>
                <a:ea typeface="+mn-ea"/>
              </a:rPr>
              <a:t>인가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/>
            </a:r>
            <a:br>
              <a:rPr lang="en-US" altLang="ko-KR" sz="1300" dirty="0" smtClean="0">
                <a:latin typeface="+mn-ea"/>
                <a:ea typeface="+mn-ea"/>
              </a:rPr>
            </a:br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읽기 사이클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원하는 워드의 </a:t>
            </a:r>
            <a:r>
              <a:rPr lang="en-US" altLang="ko-KR" sz="1300" dirty="0" smtClean="0">
                <a:latin typeface="+mn-ea"/>
                <a:ea typeface="+mn-ea"/>
              </a:rPr>
              <a:t>2</a:t>
            </a:r>
            <a:r>
              <a:rPr lang="ko-KR" altLang="en-US" sz="1300" dirty="0" smtClean="0">
                <a:latin typeface="+mn-ea"/>
                <a:ea typeface="+mn-ea"/>
              </a:rPr>
              <a:t>진 </a:t>
            </a:r>
            <a:r>
              <a:rPr lang="en-US" altLang="ko-KR" sz="1300" dirty="0" smtClean="0">
                <a:latin typeface="+mn-ea"/>
                <a:ea typeface="+mn-ea"/>
              </a:rPr>
              <a:t>address</a:t>
            </a:r>
            <a:r>
              <a:rPr lang="ko-KR" altLang="en-US" sz="1300" dirty="0" smtClean="0">
                <a:latin typeface="+mn-ea"/>
                <a:ea typeface="+mn-ea"/>
              </a:rPr>
              <a:t>를 </a:t>
            </a:r>
            <a:r>
              <a:rPr lang="en-US" altLang="ko-KR" sz="1300" dirty="0" smtClean="0">
                <a:latin typeface="+mn-ea"/>
                <a:ea typeface="+mn-ea"/>
              </a:rPr>
              <a:t>address line</a:t>
            </a:r>
            <a:r>
              <a:rPr lang="ko-KR" altLang="en-US" sz="1300" dirty="0" smtClean="0">
                <a:latin typeface="+mn-ea"/>
                <a:ea typeface="+mn-ea"/>
              </a:rPr>
              <a:t>에 가함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읽기 입력을 활성화</a:t>
            </a:r>
            <a:r>
              <a:rPr lang="en-US" altLang="ko-KR" sz="1300" dirty="0" smtClean="0">
                <a:latin typeface="+mn-ea"/>
                <a:ea typeface="+mn-ea"/>
              </a:rPr>
              <a:t>(read enable </a:t>
            </a:r>
            <a:r>
              <a:rPr lang="ko-KR" altLang="en-US" sz="1300" dirty="0" smtClean="0">
                <a:latin typeface="+mn-ea"/>
                <a:ea typeface="+mn-ea"/>
              </a:rPr>
              <a:t>인가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smtClean="0">
                <a:latin typeface="+mn-ea"/>
                <a:ea typeface="+mn-ea"/>
              </a:rPr>
              <a:t>읽기 동작은 워드의 내용을 불러오기만 할 뿐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저장된 내용엔 영향을 미치지 않음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b="1" u="sng" dirty="0" smtClean="0">
                <a:latin typeface="+mn-ea"/>
                <a:ea typeface="+mn-ea"/>
              </a:rPr>
              <a:t>- </a:t>
            </a:r>
            <a:r>
              <a:rPr lang="ko-KR" altLang="en-US" sz="1300" b="1" u="sng" dirty="0" smtClean="0">
                <a:latin typeface="+mn-ea"/>
                <a:ea typeface="+mn-ea"/>
              </a:rPr>
              <a:t>메모리 워드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2</a:t>
            </a:r>
            <a:r>
              <a:rPr lang="ko-KR" altLang="en-US" sz="1300" dirty="0" smtClean="0">
                <a:latin typeface="+mn-ea"/>
                <a:ea typeface="+mn-ea"/>
              </a:rPr>
              <a:t>진 정보는 비트의 묶음단위로 저장되는데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각 묶음을 워드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8 bit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= 1 byte</a:t>
            </a:r>
            <a:r>
              <a:rPr lang="ko-KR" altLang="en-US" sz="1300" dirty="0" smtClean="0">
                <a:latin typeface="+mn-ea"/>
                <a:ea typeface="+mn-ea"/>
              </a:rPr>
              <a:t>이고</a:t>
            </a:r>
            <a:r>
              <a:rPr lang="en-US" altLang="ko-KR" sz="1300" dirty="0" smtClean="0">
                <a:latin typeface="+mn-ea"/>
                <a:ea typeface="+mn-ea"/>
              </a:rPr>
              <a:t>, 8 bit</a:t>
            </a:r>
            <a:r>
              <a:rPr lang="ko-KR" altLang="en-US" sz="1300" dirty="0" smtClean="0">
                <a:latin typeface="+mn-ea"/>
                <a:ea typeface="+mn-ea"/>
              </a:rPr>
              <a:t>의 워드는 </a:t>
            </a:r>
            <a:r>
              <a:rPr lang="en-US" altLang="ko-KR" sz="1300" dirty="0" smtClean="0">
                <a:latin typeface="+mn-ea"/>
                <a:ea typeface="+mn-ea"/>
              </a:rPr>
              <a:t>1 byte, 16 bit</a:t>
            </a:r>
            <a:r>
              <a:rPr lang="ko-KR" altLang="en-US" sz="1300" dirty="0" smtClean="0">
                <a:latin typeface="+mn-ea"/>
                <a:ea typeface="+mn-ea"/>
              </a:rPr>
              <a:t>의 워드는 </a:t>
            </a:r>
            <a:r>
              <a:rPr lang="en-US" altLang="ko-KR" sz="1300" dirty="0" smtClean="0">
                <a:latin typeface="+mn-ea"/>
                <a:ea typeface="+mn-ea"/>
              </a:rPr>
              <a:t>2 byte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​: </a:t>
            </a:r>
            <a:r>
              <a:rPr lang="ko-KR" altLang="en-US" sz="1300" dirty="0" smtClean="0">
                <a:latin typeface="+mn-ea"/>
                <a:ea typeface="+mn-ea"/>
              </a:rPr>
              <a:t>워드는 </a:t>
            </a:r>
            <a:r>
              <a:rPr lang="en-US" altLang="ko-KR" sz="1300" dirty="0" smtClean="0">
                <a:latin typeface="+mn-ea"/>
                <a:ea typeface="+mn-ea"/>
              </a:rPr>
              <a:t>8 bit</a:t>
            </a:r>
            <a:r>
              <a:rPr lang="ko-KR" altLang="en-US" sz="1300" dirty="0" smtClean="0">
                <a:latin typeface="+mn-ea"/>
                <a:ea typeface="+mn-ea"/>
              </a:rPr>
              <a:t>의 배수가 되는 길이를 워드로 사용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address</a:t>
            </a:r>
            <a:r>
              <a:rPr lang="ko-KR" altLang="en-US" sz="1300" dirty="0" smtClean="0">
                <a:latin typeface="+mn-ea"/>
                <a:ea typeface="+mn-ea"/>
              </a:rPr>
              <a:t>는 접근 가능한 여러개의 워드 중 하나의 특정 워드를 지정하는 역할</a:t>
            </a:r>
            <a:endParaRPr lang="ko-KR" altLang="en-US" sz="1300" dirty="0">
              <a:latin typeface="+mn-ea"/>
              <a:ea typeface="+mn-ea"/>
            </a:endParaRPr>
          </a:p>
        </p:txBody>
      </p:sp>
      <p:pic>
        <p:nvPicPr>
          <p:cNvPr id="26626" name="Picture 2" descr="https://mblogthumb-phinf.pstatic.net/20150903_244/jinsoo91zz_14412605344917xRp9_JPEG/8086_chipset-9.gif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8984" y="3573016"/>
            <a:ext cx="4581153" cy="2665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마이크로프로세서 메모리 및 입출력장치 인터페이스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324535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메모리 인터페이스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메인 시스템 메모리로써 중요한 위치를 차지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여러 가지 데이터 라인을 통해 메모리 컨트롤러와 각 </a:t>
            </a:r>
            <a:r>
              <a:rPr lang="en-US" altLang="ko-KR" sz="1400" dirty="0" smtClean="0">
                <a:latin typeface="+mn-ea"/>
                <a:ea typeface="+mn-ea"/>
              </a:rPr>
              <a:t>DRAM </a:t>
            </a:r>
            <a:r>
              <a:rPr lang="ko-KR" altLang="en-US" sz="1400" dirty="0" smtClean="0">
                <a:latin typeface="+mn-ea"/>
                <a:ea typeface="+mn-ea"/>
              </a:rPr>
              <a:t>칩 사이의 데이터를 전송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이들 데이터 </a:t>
            </a:r>
            <a:r>
              <a:rPr lang="ko-KR" altLang="en-US" sz="1400" dirty="0" err="1" smtClean="0">
                <a:latin typeface="+mn-ea"/>
                <a:ea typeface="+mn-ea"/>
              </a:rPr>
              <a:t>스트림에는</a:t>
            </a:r>
            <a:r>
              <a:rPr lang="ko-KR" altLang="en-US" sz="1400" dirty="0" smtClean="0">
                <a:latin typeface="+mn-ea"/>
                <a:ea typeface="+mn-ea"/>
              </a:rPr>
              <a:t> 반드시 </a:t>
            </a:r>
            <a:r>
              <a:rPr lang="ko-KR" altLang="en-US" sz="1400" dirty="0" err="1" smtClean="0">
                <a:latin typeface="+mn-ea"/>
                <a:ea typeface="+mn-ea"/>
              </a:rPr>
              <a:t>스트로브</a:t>
            </a:r>
            <a:r>
              <a:rPr lang="ko-KR" altLang="en-US" sz="1400" dirty="0" smtClean="0">
                <a:latin typeface="+mn-ea"/>
                <a:ea typeface="+mn-ea"/>
              </a:rPr>
              <a:t> 신호가 수반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읽기 동작에서는 </a:t>
            </a:r>
            <a:r>
              <a:rPr lang="en-US" altLang="ko-KR" sz="1400" dirty="0" smtClean="0">
                <a:latin typeface="+mn-ea"/>
                <a:ea typeface="+mn-ea"/>
              </a:rPr>
              <a:t>DRAM</a:t>
            </a:r>
            <a:r>
              <a:rPr lang="ko-KR" altLang="en-US" sz="1400" dirty="0" smtClean="0">
                <a:latin typeface="+mn-ea"/>
                <a:ea typeface="+mn-ea"/>
              </a:rPr>
              <a:t>에서 메모리 컨트롤러로 데이터가 흐르기 때문에 기본적으로 양방향 인터페이스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- 8</a:t>
            </a:r>
            <a:r>
              <a:rPr lang="ko-KR" altLang="en-US" sz="1400" b="1" u="sng" dirty="0" smtClean="0">
                <a:latin typeface="+mn-ea"/>
                <a:ea typeface="+mn-ea"/>
              </a:rPr>
              <a:t>비트 마이크로프로세서 메모리 인터페이스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ROM, RAM </a:t>
            </a:r>
            <a:r>
              <a:rPr lang="ko-KR" altLang="en-US" sz="1400" dirty="0" smtClean="0">
                <a:latin typeface="+mn-ea"/>
                <a:ea typeface="+mn-ea"/>
              </a:rPr>
              <a:t>영역 설계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메모리 영역 분석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메모리 디바이스 결정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메모리 </a:t>
            </a:r>
            <a:r>
              <a:rPr lang="ko-KR" altLang="en-US" sz="1400" dirty="0" err="1" smtClean="0">
                <a:latin typeface="+mn-ea"/>
                <a:ea typeface="+mn-ea"/>
              </a:rPr>
              <a:t>맵</a:t>
            </a:r>
            <a:r>
              <a:rPr lang="ko-KR" altLang="en-US" sz="1400" dirty="0" smtClean="0">
                <a:latin typeface="+mn-ea"/>
                <a:ea typeface="+mn-ea"/>
              </a:rPr>
              <a:t> 구성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어드레스 표 구성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회로설계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Decorder</a:t>
            </a: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smtClean="0">
                <a:latin typeface="+mn-ea"/>
                <a:ea typeface="+mn-ea"/>
              </a:rPr>
              <a:t>이용 영역 설계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메모리 </a:t>
            </a:r>
            <a:r>
              <a:rPr lang="ko-KR" altLang="en-US" sz="1400" dirty="0" err="1" smtClean="0">
                <a:latin typeface="+mn-ea"/>
                <a:ea typeface="+mn-ea"/>
              </a:rPr>
              <a:t>맵으로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ROM </a:t>
            </a:r>
            <a:r>
              <a:rPr lang="ko-KR" altLang="en-US" sz="1400" dirty="0" smtClean="0">
                <a:latin typeface="+mn-ea"/>
                <a:ea typeface="+mn-ea"/>
              </a:rPr>
              <a:t>설계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8085 microprocessor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</a:t>
            </a:r>
            <a:r>
              <a:rPr lang="ko-KR" altLang="en-US" sz="1400" dirty="0" smtClean="0">
                <a:latin typeface="+mn-ea"/>
                <a:ea typeface="+mn-ea"/>
              </a:rPr>
              <a:t>인텔 계열 </a:t>
            </a:r>
            <a:r>
              <a:rPr lang="en-US" altLang="ko-KR" sz="1400" dirty="0" smtClean="0">
                <a:latin typeface="+mn-ea"/>
                <a:ea typeface="+mn-ea"/>
              </a:rPr>
              <a:t>CPU </a:t>
            </a:r>
            <a:r>
              <a:rPr lang="ko-KR" altLang="en-US" sz="1400" dirty="0" smtClean="0">
                <a:latin typeface="+mn-ea"/>
                <a:ea typeface="+mn-ea"/>
              </a:rPr>
              <a:t>하위 주소 버스는 데이터 버스와 동일한 버스 사용 설계 됨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외부 주소와 데이터베이스 분리 회로 필요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address </a:t>
            </a:r>
            <a:r>
              <a:rPr lang="ko-KR" altLang="en-US" sz="1400" dirty="0" smtClean="0">
                <a:latin typeface="+mn-ea"/>
                <a:ea typeface="+mn-ea"/>
              </a:rPr>
              <a:t>신호 출력 </a:t>
            </a:r>
            <a:r>
              <a:rPr lang="en-US" altLang="ko-KR" sz="1400" dirty="0" smtClean="0">
                <a:latin typeface="+mn-ea"/>
                <a:ea typeface="+mn-ea"/>
              </a:rPr>
              <a:t>ALE</a:t>
            </a:r>
            <a:r>
              <a:rPr lang="ko-KR" altLang="en-US" sz="1400" dirty="0" smtClean="0">
                <a:latin typeface="+mn-ea"/>
                <a:ea typeface="+mn-ea"/>
              </a:rPr>
              <a:t>에 의해 </a:t>
            </a:r>
            <a:r>
              <a:rPr lang="en-US" altLang="ko-KR" sz="1400" dirty="0" smtClean="0">
                <a:latin typeface="+mn-ea"/>
                <a:ea typeface="+mn-ea"/>
              </a:rPr>
              <a:t>address </a:t>
            </a:r>
            <a:r>
              <a:rPr lang="ko-KR" altLang="en-US" sz="1400" dirty="0" err="1" smtClean="0">
                <a:latin typeface="+mn-ea"/>
                <a:ea typeface="+mn-ea"/>
              </a:rPr>
              <a:t>래치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- 16</a:t>
            </a:r>
            <a:r>
              <a:rPr lang="ko-KR" altLang="en-US" sz="1400" b="1" u="sng" dirty="0" smtClean="0">
                <a:latin typeface="+mn-ea"/>
                <a:ea typeface="+mn-ea"/>
              </a:rPr>
              <a:t>비트 마이크로프로세서 인텔</a:t>
            </a:r>
            <a:r>
              <a:rPr lang="en-US" altLang="ko-KR" sz="1400" b="1" u="sng" dirty="0" smtClean="0">
                <a:latin typeface="+mn-ea"/>
                <a:ea typeface="+mn-ea"/>
              </a:rPr>
              <a:t>8086 </a:t>
            </a:r>
            <a:r>
              <a:rPr lang="ko-KR" altLang="en-US" sz="1400" b="1" u="sng" dirty="0" smtClean="0">
                <a:latin typeface="+mn-ea"/>
                <a:ea typeface="+mn-ea"/>
              </a:rPr>
              <a:t>메모리 인터페이스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외부 데이터 메모리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최대 </a:t>
            </a:r>
            <a:r>
              <a:rPr lang="en-US" altLang="ko-KR" sz="1400" dirty="0" smtClean="0">
                <a:latin typeface="+mn-ea"/>
                <a:ea typeface="+mn-ea"/>
              </a:rPr>
              <a:t>64K </a:t>
            </a:r>
            <a:r>
              <a:rPr lang="ko-KR" altLang="en-US" sz="1400" dirty="0" smtClean="0">
                <a:latin typeface="+mn-ea"/>
                <a:ea typeface="+mn-ea"/>
              </a:rPr>
              <a:t>바이트까지 사용</a:t>
            </a:r>
            <a:r>
              <a:rPr lang="en-US" altLang="ko-KR" sz="1400" dirty="0" smtClean="0">
                <a:latin typeface="+mn-ea"/>
                <a:ea typeface="+mn-ea"/>
              </a:rPr>
              <a:t>, MOVX</a:t>
            </a:r>
            <a:r>
              <a:rPr lang="ko-KR" altLang="en-US" sz="1400" dirty="0" smtClean="0">
                <a:latin typeface="+mn-ea"/>
                <a:ea typeface="+mn-ea"/>
              </a:rPr>
              <a:t>로만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Access </a:t>
            </a:r>
            <a:r>
              <a:rPr lang="ko-KR" altLang="en-US" sz="1400" dirty="0" smtClean="0">
                <a:latin typeface="+mn-ea"/>
                <a:ea typeface="+mn-ea"/>
              </a:rPr>
              <a:t>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프로그램 카운터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독립된 </a:t>
            </a:r>
            <a:r>
              <a:rPr lang="en-US" altLang="ko-KR" sz="1400" dirty="0" smtClean="0">
                <a:latin typeface="+mn-ea"/>
                <a:ea typeface="+mn-ea"/>
              </a:rPr>
              <a:t>16</a:t>
            </a:r>
            <a:r>
              <a:rPr lang="ko-KR" altLang="en-US" sz="1400" dirty="0" smtClean="0">
                <a:latin typeface="+mn-ea"/>
                <a:ea typeface="+mn-ea"/>
              </a:rPr>
              <a:t>비트 레지스터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프로그램의 수행 제어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입출력 장치 인터페이스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입력장치 인터페이스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입력장치에서 입력된 디지털 형태의 데이터와 컴퓨터 시스템 내에 있는 중앙처리장치나 주기억장치 내에서 다루는 형태의 데이터의 차이점을 해결하는 장치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출력장치 인터페이스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중앙처리장치나 주기억장치 내에서 다루는 데이터와 출력장치가 출력하기 위하여 다루는 데이터의 차이점을 해결하는 장치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마이크로프로세서 명령어 수행과 주소지정 방식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4678204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마이크로프로세서의 명령어 수행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명령어 수행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명령어 사이클은 메모리에 저장된 프로그램을 읽고 명령어 실행 주기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명령어 </a:t>
            </a:r>
            <a:r>
              <a:rPr lang="en-US" altLang="ko-KR" sz="1400" dirty="0" smtClean="0">
                <a:latin typeface="+mn-ea"/>
                <a:ea typeface="+mn-ea"/>
              </a:rPr>
              <a:t>= OP code(</a:t>
            </a:r>
            <a:r>
              <a:rPr lang="ko-KR" altLang="en-US" sz="1400" dirty="0" err="1" smtClean="0">
                <a:latin typeface="+mn-ea"/>
                <a:ea typeface="+mn-ea"/>
              </a:rPr>
              <a:t>명렁어</a:t>
            </a:r>
            <a:r>
              <a:rPr lang="ko-KR" altLang="en-US" sz="1400" dirty="0" smtClean="0">
                <a:latin typeface="+mn-ea"/>
                <a:ea typeface="+mn-ea"/>
              </a:rPr>
              <a:t> 코드</a:t>
            </a:r>
            <a:r>
              <a:rPr lang="en-US" altLang="ko-KR" sz="1400" dirty="0" smtClean="0">
                <a:latin typeface="+mn-ea"/>
                <a:ea typeface="+mn-ea"/>
              </a:rPr>
              <a:t>) + Operand(</a:t>
            </a:r>
            <a:r>
              <a:rPr lang="ko-KR" altLang="en-US" sz="1400" dirty="0" smtClean="0">
                <a:latin typeface="+mn-ea"/>
                <a:ea typeface="+mn-ea"/>
              </a:rPr>
              <a:t>실행자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</a:t>
            </a:r>
          </a:p>
          <a:p>
            <a:r>
              <a:rPr lang="en-US" altLang="ko-KR" sz="1400" b="1" u="sng" dirty="0" smtClean="0">
                <a:latin typeface="+mn-ea"/>
                <a:ea typeface="+mn-ea"/>
              </a:rPr>
              <a:t> - </a:t>
            </a:r>
            <a:r>
              <a:rPr lang="ko-KR" altLang="en-US" sz="1400" b="1" u="sng" dirty="0" smtClean="0">
                <a:latin typeface="+mn-ea"/>
                <a:ea typeface="+mn-ea"/>
              </a:rPr>
              <a:t>주소 지정방식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레지스터에서 메모리와 서로간 데이터 전송 방법 </a:t>
            </a:r>
            <a:r>
              <a:rPr lang="en-US" altLang="ko-KR" sz="1400" dirty="0" smtClean="0">
                <a:latin typeface="+mn-ea"/>
                <a:ea typeface="+mn-ea"/>
              </a:rPr>
              <a:t>addressing mode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즉시 주소 지정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숫자를 레지스터에 전송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직접 주소 지정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실행자 메모리 번지 내용 직접 레지스터에 전송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레지스터 주소 지정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레지스터 내용 레지스터로 전송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간접 주소 지정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16</a:t>
            </a:r>
            <a:r>
              <a:rPr lang="ko-KR" altLang="en-US" sz="1400" dirty="0" smtClean="0">
                <a:latin typeface="+mn-ea"/>
                <a:ea typeface="+mn-ea"/>
              </a:rPr>
              <a:t>비트 레지스터 번지 메모리 내용 레지스터로 전송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함축 주소 지정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자신의 레지스터 자체적 데이터 조작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비트 주소 지정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레지스터 값에서 임의 비트 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  <a:r>
              <a:rPr lang="ko-KR" altLang="en-US" sz="1400" dirty="0" smtClean="0">
                <a:latin typeface="+mn-ea"/>
                <a:ea typeface="+mn-ea"/>
              </a:rPr>
              <a:t>로 </a:t>
            </a:r>
            <a:r>
              <a:rPr lang="ko-KR" altLang="en-US" sz="1400" dirty="0" smtClean="0">
                <a:latin typeface="+mn-ea"/>
                <a:ea typeface="+mn-ea"/>
              </a:rPr>
              <a:t>세트</a:t>
            </a:r>
            <a:r>
              <a:rPr lang="en-US" altLang="ko-KR" sz="1400" dirty="0" smtClean="0">
                <a:latin typeface="+mn-ea"/>
                <a:ea typeface="+mn-ea"/>
              </a:rPr>
              <a:t>,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0</a:t>
            </a:r>
            <a:r>
              <a:rPr lang="ko-KR" altLang="en-US" sz="1400" dirty="0" smtClean="0">
                <a:latin typeface="+mn-ea"/>
                <a:ea typeface="+mn-ea"/>
              </a:rPr>
              <a:t>로 세트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8" y="2204864"/>
            <a:ext cx="42484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89738</TotalTime>
  <Words>203</Words>
  <Application>Microsoft Office PowerPoint</Application>
  <PresentationFormat>A4 용지(210x297mm)</PresentationFormat>
  <Paragraphs>252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김형락</dc:creator>
  <cp:lastModifiedBy>swm</cp:lastModifiedBy>
  <cp:revision>6271</cp:revision>
  <cp:lastPrinted>2021-06-15T08:38:22Z</cp:lastPrinted>
  <dcterms:created xsi:type="dcterms:W3CDTF">2011-02-21T05:16:23Z</dcterms:created>
  <dcterms:modified xsi:type="dcterms:W3CDTF">2021-09-08T07:34:30Z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eyJub2RlMSI6eyJkc2QiOiIwMTAwMDAwMDAwMDAxNzgzIiwibG9nVGltZSI6IjIwMjEtMDMtMDlUMDk6MTI6MTVaIiwicElEIjoxLCJ0cmFjZUlkIjoiRkQ5M0ZBQzIyMzgwNEI5MEE1RUUyREFCMDg1MjgxMDQiLCJ1c2VyQ29kZSI6InRrbGVlIn0sIm5vZGUyIjp7ImRzZCI6IjAxMDAwMDAwMDAwMDE3ODMiLCJsb2dUaW1lIjoiMjAyMS0</vt:lpwstr>
  </property>
</Properties>
</file>