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679" r:id="rId1"/>
  </p:sldMasterIdLst>
  <p:notesMasterIdLst>
    <p:notesMasterId r:id="rId14"/>
  </p:notesMasterIdLst>
  <p:handoutMasterIdLst>
    <p:handoutMasterId r:id="rId15"/>
  </p:handoutMasterIdLst>
  <p:sldIdLst>
    <p:sldId id="256" r:id="rId2"/>
    <p:sldId id="840" r:id="rId3"/>
    <p:sldId id="894" r:id="rId4"/>
    <p:sldId id="903" r:id="rId5"/>
    <p:sldId id="904" r:id="rId6"/>
    <p:sldId id="905" r:id="rId7"/>
    <p:sldId id="906" r:id="rId8"/>
    <p:sldId id="907" r:id="rId9"/>
    <p:sldId id="908" r:id="rId10"/>
    <p:sldId id="910" r:id="rId11"/>
    <p:sldId id="911" r:id="rId12"/>
    <p:sldId id="901" r:id="rId13"/>
  </p:sldIdLst>
  <p:sldSz cx="9906000" cy="6858000" type="A4"/>
  <p:notesSz cx="7104063" cy="10234613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주식회사 에스더블유엠" initials="주에" lastIdx="1" clrIdx="0">
    <p:extLst>
      <p:ext uri="{19B8F6BF-5375-455C-9EA6-DF929625EA0E}">
        <p15:presenceInfo xmlns:p15="http://schemas.microsoft.com/office/powerpoint/2012/main" xmlns="" userId="f7bdf26d2ec7010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FFCC"/>
    <a:srgbClr val="A50034"/>
    <a:srgbClr val="0000FF"/>
    <a:srgbClr val="FFFFFF"/>
    <a:srgbClr val="0066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762" autoAdjust="0"/>
    <p:restoredTop sz="72994" autoAdjust="0"/>
  </p:normalViewPr>
  <p:slideViewPr>
    <p:cSldViewPr>
      <p:cViewPr varScale="1">
        <p:scale>
          <a:sx n="86" d="100"/>
          <a:sy n="86" d="100"/>
        </p:scale>
        <p:origin x="-1626" y="-78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>
      <p:cViewPr varScale="1">
        <p:scale>
          <a:sx n="75" d="100"/>
          <a:sy n="75" d="100"/>
        </p:scale>
        <p:origin x="3096" y="84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xmlns="" id="{F37184EB-2854-43E7-ABE4-BA5DBF88F9C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322137E9-0AE4-42C1-B573-782A03D2A70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230AD8-C21D-4B91-BDEA-269ECD8125C0}" type="datetimeFigureOut">
              <a:rPr lang="ko-KR" altLang="en-US" smtClean="0"/>
              <a:pPr/>
              <a:t>2021-09-08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7FE3ECD0-8A04-44B5-A632-0749329F144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D77F9C58-46B9-4487-92AF-4A105F1ACDE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09A7AD-848F-44A2-9249-CBBD35449AD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8236355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8427" cy="511731"/>
          </a:xfrm>
          <a:prstGeom prst="rect">
            <a:avLst/>
          </a:prstGeom>
        </p:spPr>
        <p:txBody>
          <a:bodyPr vert="horz" lIns="94796" tIns="47398" rIns="94796" bIns="47398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3993" y="0"/>
            <a:ext cx="3078427" cy="511731"/>
          </a:xfrm>
          <a:prstGeom prst="rect">
            <a:avLst/>
          </a:prstGeom>
        </p:spPr>
        <p:txBody>
          <a:bodyPr vert="horz" lIns="94796" tIns="47398" rIns="94796" bIns="47398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4196A95A-1097-469C-A387-C6FA26723AE8}" type="datetimeFigureOut">
              <a:rPr lang="ko-KR" altLang="en-US"/>
              <a:pPr>
                <a:defRPr/>
              </a:pPr>
              <a:t>2021-09-08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81050" y="768350"/>
            <a:ext cx="5541963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96" tIns="47398" rIns="94796" bIns="47398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407" y="4861442"/>
            <a:ext cx="5683250" cy="4605576"/>
          </a:xfrm>
          <a:prstGeom prst="rect">
            <a:avLst/>
          </a:prstGeom>
        </p:spPr>
        <p:txBody>
          <a:bodyPr vert="horz" lIns="94796" tIns="47398" rIns="94796" bIns="47398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721106"/>
            <a:ext cx="3078427" cy="511731"/>
          </a:xfrm>
          <a:prstGeom prst="rect">
            <a:avLst/>
          </a:prstGeom>
        </p:spPr>
        <p:txBody>
          <a:bodyPr vert="horz" lIns="94796" tIns="47398" rIns="94796" bIns="47398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3993" y="9721106"/>
            <a:ext cx="3078427" cy="511731"/>
          </a:xfrm>
          <a:prstGeom prst="rect">
            <a:avLst/>
          </a:prstGeom>
        </p:spPr>
        <p:txBody>
          <a:bodyPr vert="horz" lIns="94796" tIns="47398" rIns="94796" bIns="47398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D69F3CEE-3CF8-4F1E-9BC2-14D1F65A8AD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3265988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 txBox="1">
            <a:spLocks noGrp="1"/>
          </p:cNvSpPr>
          <p:nvPr>
            <p:ph type="body" idx="1"/>
          </p:nvPr>
        </p:nvSpPr>
        <p:spPr>
          <a:xfrm>
            <a:off x="947209" y="4861442"/>
            <a:ext cx="5209647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80" tIns="47377" rIns="94780" bIns="47377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SzPts val="1400"/>
            </a:pPr>
            <a:endParaRPr/>
          </a:p>
        </p:txBody>
      </p:sp>
      <p:sp>
        <p:nvSpPr>
          <p:cNvPr id="41" name="Google Shape;4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781050" y="768350"/>
            <a:ext cx="5541963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xmlns="" val="23854300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- List, Set, Map</a:t>
            </a:r>
          </a:p>
          <a:p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- Synchronization</a:t>
            </a:r>
          </a:p>
          <a:p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- </a:t>
            </a:r>
            <a:r>
              <a:rPr lang="en-US" altLang="ko-K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Vectr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 </a:t>
            </a:r>
            <a:r>
              <a:rPr lang="en-US" altLang="ko-K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ArrayList</a:t>
            </a:r>
            <a:endParaRPr lang="en-US" altLang="ko-KR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- </a:t>
            </a:r>
            <a:r>
              <a:rPr lang="en-US" altLang="ko-K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LinkedList</a:t>
            </a:r>
            <a:endParaRPr lang="en-US" altLang="ko-KR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- Stack, Queue</a:t>
            </a:r>
          </a:p>
          <a:p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- </a:t>
            </a:r>
            <a:r>
              <a:rPr lang="en-US" altLang="ko-K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HashMap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 </a:t>
            </a:r>
            <a:r>
              <a:rPr lang="en-US" altLang="ko-K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Hashtable</a:t>
            </a:r>
            <a:endParaRPr lang="en-US" altLang="ko-KR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- Properties</a:t>
            </a:r>
          </a:p>
          <a:p>
            <a:endParaRPr lang="en-US" altLang="ko-KR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spc="-100" dirty="0" smtClean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+mn-lt"/>
                <a:ea typeface="+mn-ea"/>
                <a:cs typeface="+mn-cs"/>
              </a:rPr>
              <a:t>10. </a:t>
            </a:r>
            <a:r>
              <a:rPr lang="ko-KR" altLang="en-US" sz="1200" spc="-100" dirty="0" smtClean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+mn-lt"/>
                <a:ea typeface="+mn-ea"/>
                <a:cs typeface="+mn-cs"/>
              </a:rPr>
              <a:t>컬렉션 프레임워크 유용한 클래스</a:t>
            </a:r>
            <a:endParaRPr lang="en-US" altLang="ko-KR" sz="1200" spc="-100" dirty="0" smtClean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latin typeface="+mn-lt"/>
              <a:ea typeface="+mn-ea"/>
              <a:cs typeface="+mn-cs"/>
            </a:endParaRPr>
          </a:p>
          <a:p>
            <a:endParaRPr lang="en-US" altLang="ko-KR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9F3CEE-3CF8-4F1E-9BC2-14D1F65A8ADC}" type="slidenum">
              <a:rPr lang="ko-KR" altLang="en-US" smtClean="0"/>
              <a:pPr>
                <a:defRPr/>
              </a:pPr>
              <a:t>11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 txBox="1">
            <a:spLocks noGrp="1"/>
          </p:cNvSpPr>
          <p:nvPr>
            <p:ph type="body" idx="1"/>
          </p:nvPr>
        </p:nvSpPr>
        <p:spPr>
          <a:xfrm>
            <a:off x="947209" y="4861442"/>
            <a:ext cx="5209647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80" tIns="47377" rIns="94780" bIns="47377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SzPts val="1400"/>
            </a:pPr>
            <a:endParaRPr/>
          </a:p>
        </p:txBody>
      </p:sp>
      <p:sp>
        <p:nvSpPr>
          <p:cNvPr id="41" name="Google Shape;4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781050" y="768350"/>
            <a:ext cx="5541963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xmlns="" val="24402168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userDrawn="1">
  <p:cSld name="Two Conten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BE13907F-C351-4B64-8E61-A8754635310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88504" y="259080"/>
            <a:ext cx="8928992" cy="394449"/>
          </a:xfrm>
          <a:prstGeom prst="rect">
            <a:avLst/>
          </a:prstGeom>
        </p:spPr>
        <p:txBody>
          <a:bodyPr lIns="0" rIns="0" anchor="ctr"/>
          <a:lstStyle>
            <a:lvl1pPr marL="0" indent="0">
              <a:buNone/>
              <a:defRPr sz="2400" b="0" spc="-100" baseline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+mj-lt"/>
              </a:defRPr>
            </a:lvl1pPr>
          </a:lstStyle>
          <a:p>
            <a:pPr lvl="0"/>
            <a:r>
              <a:rPr lang="en-US" altLang="ko-KR" dirty="0"/>
              <a:t>(</a:t>
            </a:r>
            <a:r>
              <a:rPr lang="ko-KR" altLang="en-US" dirty="0"/>
              <a:t>장 제목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E408728A-7BEE-4A22-A609-8C444D4417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05849" y="6457951"/>
            <a:ext cx="671513" cy="23812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kumimoji="1" lang="en-US" altLang="ko-KR" sz="1050" b="0" i="0" u="none" strike="noStrike" kern="1200" cap="none" spc="0" baseline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7F7F7F"/>
                </a:solidFill>
                <a:latin typeface="+mn-ea"/>
                <a:ea typeface="+mn-ea"/>
                <a:cs typeface="Arial"/>
              </a:defRPr>
            </a:lvl1pPr>
          </a:lstStyle>
          <a:p>
            <a:fld id="{E6D3F70A-DAC0-4DEB-BE9D-9150D327277C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816510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preserve="1" userDrawn="1">
  <p:cSld name="1_Two Conten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FFCD6510-A96D-438F-B329-8F2236F77B36}"/>
              </a:ext>
            </a:extLst>
          </p:cNvPr>
          <p:cNvSpPr/>
          <p:nvPr userDrawn="1"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BE13907F-C351-4B64-8E61-A8754635310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66750" y="2348880"/>
            <a:ext cx="8572500" cy="39444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 spc="-100" baseline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</a:defRPr>
            </a:lvl1pPr>
          </a:lstStyle>
          <a:p>
            <a:pPr lvl="0"/>
            <a:r>
              <a:rPr lang="en-US" altLang="ko-KR" dirty="0"/>
              <a:t>(</a:t>
            </a:r>
            <a:r>
              <a:rPr lang="ko-KR" altLang="en-US" dirty="0"/>
              <a:t>장 제목</a:t>
            </a:r>
            <a:r>
              <a:rPr lang="en-US" altLang="ko-KR" dirty="0"/>
              <a:t>)</a:t>
            </a:r>
            <a:endParaRPr lang="ko-KR" altLang="en-US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xmlns="" id="{E301FF66-2B3E-40A8-B75B-646D25EF96D0}"/>
              </a:ext>
            </a:extLst>
          </p:cNvPr>
          <p:cNvCxnSpPr/>
          <p:nvPr userDrawn="1"/>
        </p:nvCxnSpPr>
        <p:spPr>
          <a:xfrm>
            <a:off x="688638" y="2780928"/>
            <a:ext cx="8532000" cy="0"/>
          </a:xfrm>
          <a:prstGeom prst="line">
            <a:avLst/>
          </a:prstGeom>
          <a:ln w="38100" cap="rnd">
            <a:solidFill>
              <a:schemeClr val="bg1">
                <a:lumMod val="65000"/>
              </a:schemeClr>
            </a:solidFill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086FBE76-03DA-4F07-9364-79484B810F0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791575" y="6308165"/>
            <a:ext cx="876300" cy="360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129551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x">
  <p:cSld name="1_Two Conten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924269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0797AC9-DD7D-4F2C-9124-833DE612286C}"/>
              </a:ext>
            </a:extLst>
          </p:cNvPr>
          <p:cNvSpPr/>
          <p:nvPr userDrawn="1"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409429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xmlns="" id="{A558666D-FBEC-4F21-A4E2-55D5F0CF09E9}"/>
              </a:ext>
            </a:extLst>
          </p:cNvPr>
          <p:cNvCxnSpPr>
            <a:cxnSpLocks/>
          </p:cNvCxnSpPr>
          <p:nvPr userDrawn="1"/>
        </p:nvCxnSpPr>
        <p:spPr>
          <a:xfrm>
            <a:off x="505304" y="692696"/>
            <a:ext cx="8892000" cy="0"/>
          </a:xfrm>
          <a:prstGeom prst="line">
            <a:avLst/>
          </a:prstGeom>
          <a:ln w="25400" cap="rnd">
            <a:solidFill>
              <a:schemeClr val="bg1">
                <a:lumMod val="65000"/>
              </a:schemeClr>
            </a:solidFill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xmlns="" id="{DABC4334-140E-41A9-8597-1C264E0BBE6B}"/>
              </a:ext>
            </a:extLst>
          </p:cNvPr>
          <p:cNvCxnSpPr>
            <a:cxnSpLocks/>
          </p:cNvCxnSpPr>
          <p:nvPr userDrawn="1"/>
        </p:nvCxnSpPr>
        <p:spPr>
          <a:xfrm>
            <a:off x="505304" y="6463154"/>
            <a:ext cx="8892000" cy="0"/>
          </a:xfrm>
          <a:prstGeom prst="line">
            <a:avLst/>
          </a:prstGeom>
          <a:ln w="3175" cap="rnd">
            <a:solidFill>
              <a:schemeClr val="bg1">
                <a:lumMod val="65000"/>
              </a:schemeClr>
            </a:solidFill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Google Shape;11;p4">
            <a:extLst>
              <a:ext uri="{FF2B5EF4-FFF2-40B4-BE49-F238E27FC236}">
                <a16:creationId xmlns:a16="http://schemas.microsoft.com/office/drawing/2014/main" xmlns="" id="{C0D596C2-BECE-45B2-86E2-2B6773F52F2E}"/>
              </a:ext>
            </a:extLst>
          </p:cNvPr>
          <p:cNvSpPr/>
          <p:nvPr userDrawn="1"/>
        </p:nvSpPr>
        <p:spPr>
          <a:xfrm>
            <a:off x="417281" y="6481097"/>
            <a:ext cx="2663511" cy="22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i="0" u="none" strike="noStrike" cap="none" spc="0" baseline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FB7E0"/>
                </a:solidFill>
                <a:latin typeface="+mn-ea"/>
                <a:ea typeface="+mn-ea"/>
                <a:cs typeface="Arial"/>
                <a:sym typeface="Arial"/>
              </a:rPr>
              <a:t>SWM.AI</a:t>
            </a:r>
            <a:r>
              <a:rPr lang="en-US" sz="1050" b="1" i="0" u="none" strike="noStrike" cap="none" spc="0" baseline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7F7F7F"/>
                </a:solidFill>
                <a:latin typeface="+mn-ea"/>
                <a:ea typeface="+mn-ea"/>
                <a:cs typeface="Arial"/>
                <a:sym typeface="Arial"/>
              </a:rPr>
              <a:t>  Confidential</a:t>
            </a:r>
            <a:endParaRPr sz="1050" b="1" i="1" u="none" strike="noStrike" cap="none" spc="0" baseline="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7F7F7F"/>
              </a:solidFill>
              <a:latin typeface="+mn-ea"/>
              <a:ea typeface="+mn-ea"/>
              <a:cs typeface="Arial"/>
              <a:sym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8166" r:id="rId1"/>
    <p:sldLayoutId id="2147488167" r:id="rId2"/>
    <p:sldLayoutId id="2147488168" r:id="rId3"/>
    <p:sldLayoutId id="2147488169" r:id="rId4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189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377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566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754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891" indent="-342891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png"/><Relationship Id="rId4" Type="http://schemas.openxmlformats.org/officeDocument/2006/relationships/hyperlink" Target="https://swm.ai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346260F6-45C8-4DC3-9608-598F9C4113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기초 </a:t>
            </a:r>
            <a:r>
              <a:rPr lang="ko-KR" altLang="en-US" dirty="0" err="1" smtClean="0"/>
              <a:t>로드맵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자바의 정석</a:t>
            </a:r>
            <a:endParaRPr lang="en-US" altLang="ko-KR" dirty="0"/>
          </a:p>
        </p:txBody>
      </p:sp>
      <p:graphicFrame>
        <p:nvGraphicFramePr>
          <p:cNvPr id="5" name="표 2">
            <a:extLst>
              <a:ext uri="{FF2B5EF4-FFF2-40B4-BE49-F238E27FC236}">
                <a16:creationId xmlns:a16="http://schemas.microsoft.com/office/drawing/2014/main" xmlns="" id="{183EE07E-B585-4BFB-8BED-1C3615BA29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860186984"/>
              </p:ext>
            </p:extLst>
          </p:nvPr>
        </p:nvGraphicFramePr>
        <p:xfrm>
          <a:off x="7689304" y="1596782"/>
          <a:ext cx="1549946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96">
                  <a:extLst>
                    <a:ext uri="{9D8B030D-6E8A-4147-A177-3AD203B41FA5}">
                      <a16:colId xmlns:a16="http://schemas.microsoft.com/office/drawing/2014/main" xmlns="" val="2420285383"/>
                    </a:ext>
                  </a:extLst>
                </a:gridCol>
                <a:gridCol w="685850">
                  <a:extLst>
                    <a:ext uri="{9D8B030D-6E8A-4147-A177-3AD203B41FA5}">
                      <a16:colId xmlns:a16="http://schemas.microsoft.com/office/drawing/2014/main" xmlns="" val="1459850034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kern="1200" spc="-100" baseline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정보 전달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kern="1200" spc="-100" baseline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35589928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kern="1200" spc="-100" baseline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의사 결정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kern="1200" spc="-100" baseline="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62677882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kern="1200" spc="-100" baseline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업무 전달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kern="1200" spc="-100" baseline="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57179731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kern="1200" spc="-100" baseline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협조 요청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kern="1200" spc="-100" baseline="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075794737"/>
                  </a:ext>
                </a:extLst>
              </a:tr>
            </a:tbl>
          </a:graphicData>
        </a:graphic>
      </p:graphicFrame>
      <p:sp>
        <p:nvSpPr>
          <p:cNvPr id="7" name="제목 8">
            <a:extLst>
              <a:ext uri="{FF2B5EF4-FFF2-40B4-BE49-F238E27FC236}">
                <a16:creationId xmlns:a16="http://schemas.microsoft.com/office/drawing/2014/main" xmlns="" id="{4D0ECCF2-3B65-4A2A-9E19-D87334AA8F92}"/>
              </a:ext>
            </a:extLst>
          </p:cNvPr>
          <p:cNvSpPr txBox="1">
            <a:spLocks/>
          </p:cNvSpPr>
          <p:nvPr/>
        </p:nvSpPr>
        <p:spPr>
          <a:xfrm>
            <a:off x="821110" y="5379690"/>
            <a:ext cx="1656184" cy="504056"/>
          </a:xfrm>
          <a:prstGeom prst="rect">
            <a:avLst/>
          </a:prstGeom>
        </p:spPr>
        <p:txBody>
          <a:bodyPr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9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9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9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9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9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9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9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9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9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fontAlgn="auto" latinLnBrk="0">
              <a:spcBef>
                <a:spcPts val="600"/>
              </a:spcBef>
            </a:pPr>
            <a:r>
              <a:rPr lang="ko-KR" altLang="en-US" sz="1600" spc="-10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rPr>
              <a:t>보고일</a:t>
            </a:r>
            <a:endParaRPr lang="en-US" altLang="ko-KR" sz="1600" spc="-10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fontAlgn="auto" latinLnBrk="0">
              <a:spcBef>
                <a:spcPts val="600"/>
              </a:spcBef>
            </a:pPr>
            <a:r>
              <a:rPr lang="en-US" altLang="ko-KR" sz="1600" spc="-10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rPr>
              <a:t>2021. </a:t>
            </a:r>
            <a:r>
              <a:rPr lang="en-US" altLang="ko-KR" sz="1600" spc="-100" dirty="0" smtClean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rPr>
              <a:t>09. 07</a:t>
            </a:r>
            <a:endParaRPr lang="ko-KR" altLang="en-US" sz="1600" spc="-10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제목 8">
            <a:extLst>
              <a:ext uri="{FF2B5EF4-FFF2-40B4-BE49-F238E27FC236}">
                <a16:creationId xmlns:a16="http://schemas.microsoft.com/office/drawing/2014/main" xmlns="" id="{4D0ECCF2-3B65-4A2A-9E19-D87334AA8F92}"/>
              </a:ext>
            </a:extLst>
          </p:cNvPr>
          <p:cNvSpPr txBox="1">
            <a:spLocks/>
          </p:cNvSpPr>
          <p:nvPr/>
        </p:nvSpPr>
        <p:spPr>
          <a:xfrm>
            <a:off x="7545288" y="5379690"/>
            <a:ext cx="1656184" cy="504056"/>
          </a:xfrm>
          <a:prstGeom prst="rect">
            <a:avLst/>
          </a:prstGeom>
        </p:spPr>
        <p:txBody>
          <a:bodyPr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9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9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9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9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9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9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9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9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9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 fontAlgn="auto" latinLnBrk="0">
              <a:spcBef>
                <a:spcPts val="600"/>
              </a:spcBef>
            </a:pPr>
            <a:r>
              <a:rPr lang="ko-KR" altLang="en-US" sz="1600" spc="-100" dirty="0" smtClean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rPr>
              <a:t>솔루션</a:t>
            </a:r>
            <a:r>
              <a:rPr lang="en-US" altLang="ko-KR" sz="1600" spc="-100" dirty="0" smtClean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rPr>
              <a:t>1</a:t>
            </a:r>
            <a:r>
              <a:rPr lang="ko-KR" altLang="en-US" sz="1600" spc="-100" dirty="0" smtClean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rPr>
              <a:t>팀</a:t>
            </a:r>
            <a:endParaRPr lang="en-US" altLang="ko-KR" sz="1600" spc="-100" dirty="0" smtClean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r" fontAlgn="auto" latinLnBrk="0">
              <a:spcBef>
                <a:spcPts val="600"/>
              </a:spcBef>
            </a:pPr>
            <a:r>
              <a:rPr lang="ko-KR" altLang="en-US" sz="1600" spc="-100" dirty="0" smtClean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rPr>
              <a:t>변승현</a:t>
            </a:r>
            <a:endParaRPr lang="ko-KR" altLang="en-US" sz="1600" spc="-10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193707F8-7D35-49D6-97F9-C7ED24B532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8504" y="259080"/>
            <a:ext cx="8928992" cy="394449"/>
          </a:xfrm>
        </p:spPr>
        <p:txBody>
          <a:bodyPr/>
          <a:lstStyle/>
          <a:p>
            <a:r>
              <a:rPr lang="ko-KR" altLang="en-US" dirty="0" smtClean="0"/>
              <a:t>자바 패키지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7B8300BC-19A2-42D0-BBC6-4599CDA8AB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05849" y="6457951"/>
            <a:ext cx="671513" cy="238124"/>
          </a:xfrm>
        </p:spPr>
        <p:txBody>
          <a:bodyPr/>
          <a:lstStyle/>
          <a:p>
            <a:fld id="{E6D3F70A-DAC0-4DEB-BE9D-9150D327277C}" type="slidenum">
              <a:rPr lang="en-US" altLang="ko-KR" smtClean="0"/>
              <a:pPr/>
              <a:t>10</a:t>
            </a:fld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04528" y="1052736"/>
            <a:ext cx="8424936" cy="5324535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r>
              <a:rPr lang="ko-KR" altLang="en-US" sz="1300" b="1" dirty="0" smtClean="0">
                <a:latin typeface="+mn-ea"/>
                <a:ea typeface="+mn-ea"/>
              </a:rPr>
              <a:t> </a:t>
            </a:r>
            <a:r>
              <a:rPr lang="en-US" altLang="ko-KR" sz="1300" b="1" dirty="0" smtClean="0">
                <a:latin typeface="+mn-ea"/>
                <a:ea typeface="+mn-ea"/>
              </a:rPr>
              <a:t>- Object</a:t>
            </a:r>
          </a:p>
          <a:p>
            <a:r>
              <a:rPr lang="en-US" altLang="ko-KR" sz="1300" dirty="0" smtClean="0">
                <a:latin typeface="+mn-ea"/>
                <a:ea typeface="+mn-ea"/>
              </a:rPr>
              <a:t>    : </a:t>
            </a:r>
            <a:r>
              <a:rPr lang="ko-KR" altLang="en-US" sz="1300" dirty="0" smtClean="0">
                <a:latin typeface="+mn-ea"/>
                <a:ea typeface="+mn-ea"/>
              </a:rPr>
              <a:t>모든 클래스의 최고 조상</a:t>
            </a:r>
            <a:r>
              <a:rPr lang="en-US" altLang="ko-KR" sz="1300" dirty="0" smtClean="0">
                <a:latin typeface="+mn-ea"/>
                <a:ea typeface="+mn-ea"/>
              </a:rPr>
              <a:t>, </a:t>
            </a:r>
            <a:r>
              <a:rPr lang="ko-KR" altLang="en-US" sz="1300" dirty="0" smtClean="0">
                <a:latin typeface="+mn-ea"/>
                <a:ea typeface="+mn-ea"/>
              </a:rPr>
              <a:t>바로 사용 가능</a:t>
            </a:r>
          </a:p>
          <a:p>
            <a:r>
              <a:rPr lang="ko-KR" altLang="en-US" sz="1300" dirty="0" smtClean="0">
                <a:latin typeface="+mn-ea"/>
                <a:ea typeface="+mn-ea"/>
              </a:rPr>
              <a:t>    </a:t>
            </a:r>
            <a:r>
              <a:rPr lang="en-US" altLang="ko-KR" sz="1300" dirty="0" smtClean="0">
                <a:latin typeface="+mn-ea"/>
                <a:ea typeface="+mn-ea"/>
              </a:rPr>
              <a:t>: equals </a:t>
            </a:r>
            <a:r>
              <a:rPr lang="ko-KR" altLang="en-US" sz="1300" dirty="0" err="1" smtClean="0">
                <a:latin typeface="+mn-ea"/>
                <a:ea typeface="+mn-ea"/>
              </a:rPr>
              <a:t>메서드</a:t>
            </a:r>
            <a:endParaRPr lang="ko-KR" altLang="en-US" sz="1300" dirty="0" smtClean="0">
              <a:latin typeface="+mn-ea"/>
              <a:ea typeface="+mn-ea"/>
            </a:endParaRPr>
          </a:p>
          <a:p>
            <a:r>
              <a:rPr lang="ko-KR" altLang="en-US" sz="1300" dirty="0" smtClean="0">
                <a:latin typeface="+mn-ea"/>
                <a:ea typeface="+mn-ea"/>
              </a:rPr>
              <a:t>        매개변수로 객체의 참조변수를 받아서 </a:t>
            </a:r>
            <a:r>
              <a:rPr lang="en-US" altLang="ko-KR" sz="1300" dirty="0" err="1" smtClean="0">
                <a:latin typeface="+mn-ea"/>
                <a:ea typeface="+mn-ea"/>
              </a:rPr>
              <a:t>boolean</a:t>
            </a:r>
            <a:r>
              <a:rPr lang="ko-KR" altLang="en-US" sz="1300" dirty="0" smtClean="0">
                <a:latin typeface="+mn-ea"/>
                <a:ea typeface="+mn-ea"/>
              </a:rPr>
              <a:t>값으로 판단</a:t>
            </a:r>
          </a:p>
          <a:p>
            <a:r>
              <a:rPr lang="ko-KR" altLang="en-US" sz="1300" dirty="0" smtClean="0">
                <a:latin typeface="+mn-ea"/>
                <a:ea typeface="+mn-ea"/>
              </a:rPr>
              <a:t>    </a:t>
            </a:r>
            <a:r>
              <a:rPr lang="en-US" altLang="ko-KR" sz="1300" dirty="0" smtClean="0">
                <a:latin typeface="+mn-ea"/>
                <a:ea typeface="+mn-ea"/>
              </a:rPr>
              <a:t>: </a:t>
            </a:r>
            <a:r>
              <a:rPr lang="en-US" altLang="ko-KR" sz="1300" dirty="0" err="1" smtClean="0">
                <a:latin typeface="+mn-ea"/>
                <a:ea typeface="+mn-ea"/>
              </a:rPr>
              <a:t>hashCode</a:t>
            </a:r>
            <a:r>
              <a:rPr lang="en-US" altLang="ko-KR" sz="1300" dirty="0" smtClean="0">
                <a:latin typeface="+mn-ea"/>
                <a:ea typeface="+mn-ea"/>
              </a:rPr>
              <a:t> </a:t>
            </a:r>
            <a:r>
              <a:rPr lang="ko-KR" altLang="en-US" sz="1300" dirty="0" err="1" smtClean="0">
                <a:latin typeface="+mn-ea"/>
                <a:ea typeface="+mn-ea"/>
              </a:rPr>
              <a:t>메서드</a:t>
            </a:r>
            <a:endParaRPr lang="ko-KR" altLang="en-US" sz="1300" dirty="0" smtClean="0">
              <a:latin typeface="+mn-ea"/>
              <a:ea typeface="+mn-ea"/>
            </a:endParaRPr>
          </a:p>
          <a:p>
            <a:r>
              <a:rPr lang="ko-KR" altLang="en-US" sz="1300" dirty="0" smtClean="0">
                <a:latin typeface="+mn-ea"/>
                <a:ea typeface="+mn-ea"/>
              </a:rPr>
              <a:t>        찾고자 하는 값 입력</a:t>
            </a:r>
            <a:r>
              <a:rPr lang="en-US" altLang="ko-KR" sz="1300" dirty="0" smtClean="0">
                <a:latin typeface="+mn-ea"/>
                <a:ea typeface="+mn-ea"/>
              </a:rPr>
              <a:t>, </a:t>
            </a:r>
            <a:r>
              <a:rPr lang="ko-KR" altLang="en-US" sz="1300" dirty="0" smtClean="0">
                <a:latin typeface="+mn-ea"/>
                <a:ea typeface="+mn-ea"/>
              </a:rPr>
              <a:t>저장된 위치 알려주는 </a:t>
            </a:r>
            <a:r>
              <a:rPr lang="en-US" altLang="ko-KR" sz="1300" dirty="0" smtClean="0">
                <a:latin typeface="+mn-ea"/>
                <a:ea typeface="+mn-ea"/>
              </a:rPr>
              <a:t>hash code </a:t>
            </a:r>
            <a:r>
              <a:rPr lang="ko-KR" altLang="en-US" sz="1300" dirty="0" smtClean="0">
                <a:latin typeface="+mn-ea"/>
                <a:ea typeface="+mn-ea"/>
              </a:rPr>
              <a:t>반환</a:t>
            </a:r>
          </a:p>
          <a:p>
            <a:r>
              <a:rPr lang="ko-KR" altLang="en-US" sz="1300" dirty="0" smtClean="0">
                <a:latin typeface="+mn-ea"/>
                <a:ea typeface="+mn-ea"/>
              </a:rPr>
              <a:t>    </a:t>
            </a:r>
            <a:r>
              <a:rPr lang="en-US" altLang="ko-KR" sz="1300" dirty="0" smtClean="0">
                <a:latin typeface="+mn-ea"/>
                <a:ea typeface="+mn-ea"/>
              </a:rPr>
              <a:t>: </a:t>
            </a:r>
            <a:r>
              <a:rPr lang="en-US" altLang="ko-KR" sz="1300" dirty="0" err="1" smtClean="0">
                <a:latin typeface="+mn-ea"/>
                <a:ea typeface="+mn-ea"/>
              </a:rPr>
              <a:t>toString</a:t>
            </a:r>
            <a:r>
              <a:rPr lang="en-US" altLang="ko-KR" sz="1300" dirty="0" smtClean="0">
                <a:latin typeface="+mn-ea"/>
                <a:ea typeface="+mn-ea"/>
              </a:rPr>
              <a:t> </a:t>
            </a:r>
            <a:r>
              <a:rPr lang="ko-KR" altLang="en-US" sz="1300" dirty="0" err="1" smtClean="0">
                <a:latin typeface="+mn-ea"/>
                <a:ea typeface="+mn-ea"/>
              </a:rPr>
              <a:t>메서드</a:t>
            </a:r>
            <a:endParaRPr lang="ko-KR" altLang="en-US" sz="1300" dirty="0" smtClean="0">
              <a:latin typeface="+mn-ea"/>
              <a:ea typeface="+mn-ea"/>
            </a:endParaRPr>
          </a:p>
          <a:p>
            <a:r>
              <a:rPr lang="ko-KR" altLang="en-US" sz="1300" dirty="0" smtClean="0">
                <a:latin typeface="+mn-ea"/>
                <a:ea typeface="+mn-ea"/>
              </a:rPr>
              <a:t>        </a:t>
            </a:r>
            <a:r>
              <a:rPr lang="ko-KR" altLang="en-US" sz="1300" dirty="0" err="1" smtClean="0">
                <a:latin typeface="+mn-ea"/>
                <a:ea typeface="+mn-ea"/>
              </a:rPr>
              <a:t>인스턴스에</a:t>
            </a:r>
            <a:r>
              <a:rPr lang="ko-KR" altLang="en-US" sz="1300" dirty="0" smtClean="0">
                <a:latin typeface="+mn-ea"/>
                <a:ea typeface="+mn-ea"/>
              </a:rPr>
              <a:t> 대한 정보 </a:t>
            </a:r>
            <a:r>
              <a:rPr lang="en-US" altLang="ko-KR" sz="1300" dirty="0" smtClean="0">
                <a:latin typeface="+mn-ea"/>
                <a:ea typeface="+mn-ea"/>
              </a:rPr>
              <a:t>String</a:t>
            </a:r>
            <a:r>
              <a:rPr lang="ko-KR" altLang="en-US" sz="1300" dirty="0" smtClean="0">
                <a:latin typeface="+mn-ea"/>
                <a:ea typeface="+mn-ea"/>
              </a:rPr>
              <a:t>으로 제공</a:t>
            </a:r>
          </a:p>
          <a:p>
            <a:r>
              <a:rPr lang="ko-KR" altLang="en-US" sz="1300" dirty="0" smtClean="0">
                <a:latin typeface="+mn-ea"/>
                <a:ea typeface="+mn-ea"/>
              </a:rPr>
              <a:t/>
            </a:r>
            <a:br>
              <a:rPr lang="ko-KR" altLang="en-US" sz="1300" dirty="0" smtClean="0">
                <a:latin typeface="+mn-ea"/>
                <a:ea typeface="+mn-ea"/>
              </a:rPr>
            </a:br>
            <a:r>
              <a:rPr lang="ko-KR" altLang="en-US" sz="1300" b="1" dirty="0" smtClean="0">
                <a:latin typeface="+mn-ea"/>
                <a:ea typeface="+mn-ea"/>
              </a:rPr>
              <a:t> </a:t>
            </a:r>
            <a:r>
              <a:rPr lang="en-US" altLang="ko-KR" sz="1300" b="1" dirty="0" smtClean="0">
                <a:latin typeface="+mn-ea"/>
                <a:ea typeface="+mn-ea"/>
              </a:rPr>
              <a:t>- String</a:t>
            </a:r>
          </a:p>
          <a:p>
            <a:r>
              <a:rPr lang="en-US" altLang="ko-KR" sz="1300" dirty="0" smtClean="0">
                <a:latin typeface="+mn-ea"/>
                <a:ea typeface="+mn-ea"/>
              </a:rPr>
              <a:t>    : </a:t>
            </a:r>
            <a:r>
              <a:rPr lang="ko-KR" altLang="en-US" sz="1300" dirty="0" smtClean="0">
                <a:latin typeface="+mn-ea"/>
                <a:ea typeface="+mn-ea"/>
              </a:rPr>
              <a:t>문자열 저장 위해 문자형 배열 변수</a:t>
            </a:r>
            <a:r>
              <a:rPr lang="en-US" altLang="ko-KR" sz="1300" dirty="0" smtClean="0">
                <a:latin typeface="+mn-ea"/>
                <a:ea typeface="+mn-ea"/>
              </a:rPr>
              <a:t>(char[]) value</a:t>
            </a:r>
            <a:r>
              <a:rPr lang="ko-KR" altLang="en-US" sz="1300" dirty="0" smtClean="0">
                <a:latin typeface="+mn-ea"/>
                <a:ea typeface="+mn-ea"/>
              </a:rPr>
              <a:t>를 </a:t>
            </a:r>
            <a:r>
              <a:rPr lang="ko-KR" altLang="en-US" sz="1300" dirty="0" err="1" smtClean="0">
                <a:latin typeface="+mn-ea"/>
                <a:ea typeface="+mn-ea"/>
              </a:rPr>
              <a:t>인스턴스</a:t>
            </a:r>
            <a:r>
              <a:rPr lang="ko-KR" altLang="en-US" sz="1300" dirty="0" smtClean="0">
                <a:latin typeface="+mn-ea"/>
                <a:ea typeface="+mn-ea"/>
              </a:rPr>
              <a:t> 변수로 정의</a:t>
            </a:r>
          </a:p>
          <a:p>
            <a:r>
              <a:rPr lang="ko-KR" altLang="en-US" sz="1300" dirty="0" smtClean="0">
                <a:latin typeface="+mn-ea"/>
                <a:ea typeface="+mn-ea"/>
              </a:rPr>
              <a:t>    </a:t>
            </a:r>
            <a:r>
              <a:rPr lang="en-US" altLang="ko-KR" sz="1300" dirty="0" smtClean="0">
                <a:latin typeface="+mn-ea"/>
                <a:ea typeface="+mn-ea"/>
              </a:rPr>
              <a:t>: </a:t>
            </a:r>
            <a:r>
              <a:rPr lang="ko-KR" altLang="en-US" sz="1300" dirty="0" err="1" smtClean="0">
                <a:latin typeface="+mn-ea"/>
                <a:ea typeface="+mn-ea"/>
              </a:rPr>
              <a:t>인스턴스</a:t>
            </a:r>
            <a:r>
              <a:rPr lang="ko-KR" altLang="en-US" sz="1300" dirty="0" smtClean="0">
                <a:latin typeface="+mn-ea"/>
                <a:ea typeface="+mn-ea"/>
              </a:rPr>
              <a:t> 생성 시 </a:t>
            </a:r>
            <a:r>
              <a:rPr lang="ko-KR" altLang="en-US" sz="1300" dirty="0" err="1" smtClean="0">
                <a:latin typeface="+mn-ea"/>
                <a:ea typeface="+mn-ea"/>
              </a:rPr>
              <a:t>생성자</a:t>
            </a:r>
            <a:r>
              <a:rPr lang="ko-KR" altLang="en-US" sz="1300" dirty="0" smtClean="0">
                <a:latin typeface="+mn-ea"/>
                <a:ea typeface="+mn-ea"/>
              </a:rPr>
              <a:t> 매개변수로 </a:t>
            </a:r>
            <a:r>
              <a:rPr lang="ko-KR" altLang="en-US" sz="1300" dirty="0" err="1" smtClean="0">
                <a:latin typeface="+mn-ea"/>
                <a:ea typeface="+mn-ea"/>
              </a:rPr>
              <a:t>입력받는</a:t>
            </a:r>
            <a:r>
              <a:rPr lang="ko-KR" altLang="en-US" sz="1300" dirty="0" smtClean="0">
                <a:latin typeface="+mn-ea"/>
                <a:ea typeface="+mn-ea"/>
              </a:rPr>
              <a:t> 문자열은 </a:t>
            </a:r>
            <a:r>
              <a:rPr lang="ko-KR" altLang="en-US" sz="1300" dirty="0" err="1" smtClean="0">
                <a:latin typeface="+mn-ea"/>
                <a:ea typeface="+mn-ea"/>
              </a:rPr>
              <a:t>인스턴스</a:t>
            </a:r>
            <a:r>
              <a:rPr lang="ko-KR" altLang="en-US" sz="1300" dirty="0" smtClean="0">
                <a:latin typeface="+mn-ea"/>
                <a:ea typeface="+mn-ea"/>
              </a:rPr>
              <a:t> 변수에 문자열 배열로 저장</a:t>
            </a:r>
          </a:p>
          <a:p>
            <a:r>
              <a:rPr lang="ko-KR" altLang="en-US" sz="1300" dirty="0" smtClean="0">
                <a:latin typeface="+mn-ea"/>
                <a:ea typeface="+mn-ea"/>
              </a:rPr>
              <a:t>    </a:t>
            </a:r>
            <a:r>
              <a:rPr lang="en-US" altLang="ko-KR" sz="1300" dirty="0" smtClean="0">
                <a:latin typeface="+mn-ea"/>
                <a:ea typeface="+mn-ea"/>
              </a:rPr>
              <a:t>: </a:t>
            </a:r>
            <a:r>
              <a:rPr lang="ko-KR" altLang="en-US" sz="1300" dirty="0" smtClean="0">
                <a:latin typeface="+mn-ea"/>
                <a:ea typeface="+mn-ea"/>
              </a:rPr>
              <a:t>빈 문자열</a:t>
            </a:r>
          </a:p>
          <a:p>
            <a:r>
              <a:rPr lang="ko-KR" altLang="en-US" sz="1300" dirty="0" smtClean="0">
                <a:latin typeface="+mn-ea"/>
                <a:ea typeface="+mn-ea"/>
              </a:rPr>
              <a:t/>
            </a:r>
            <a:br>
              <a:rPr lang="ko-KR" altLang="en-US" sz="1300" dirty="0" smtClean="0">
                <a:latin typeface="+mn-ea"/>
                <a:ea typeface="+mn-ea"/>
              </a:rPr>
            </a:br>
            <a:r>
              <a:rPr lang="ko-KR" altLang="en-US" sz="1300" dirty="0" smtClean="0">
                <a:latin typeface="+mn-ea"/>
                <a:ea typeface="+mn-ea"/>
              </a:rPr>
              <a:t>        </a:t>
            </a:r>
            <a:r>
              <a:rPr lang="en-US" altLang="ko-KR" sz="1300" dirty="0" smtClean="0">
                <a:latin typeface="+mn-ea"/>
                <a:ea typeface="+mn-ea"/>
              </a:rPr>
              <a:t>String s</a:t>
            </a:r>
            <a:r>
              <a:rPr lang="ko-KR" altLang="en-US" sz="1300" dirty="0" smtClean="0">
                <a:latin typeface="+mn-ea"/>
                <a:ea typeface="+mn-ea"/>
              </a:rPr>
              <a:t> </a:t>
            </a:r>
            <a:r>
              <a:rPr lang="en-US" altLang="ko-KR" sz="1300" dirty="0" smtClean="0">
                <a:latin typeface="+mn-ea"/>
                <a:ea typeface="+mn-ea"/>
              </a:rPr>
              <a:t>= null;</a:t>
            </a:r>
            <a:endParaRPr lang="ko-KR" altLang="en-US" sz="1300" dirty="0" smtClean="0">
              <a:latin typeface="+mn-ea"/>
              <a:ea typeface="+mn-ea"/>
            </a:endParaRPr>
          </a:p>
          <a:p>
            <a:r>
              <a:rPr lang="ko-KR" altLang="en-US" sz="1300" dirty="0" smtClean="0">
                <a:latin typeface="+mn-ea"/>
                <a:ea typeface="+mn-ea"/>
              </a:rPr>
              <a:t>        </a:t>
            </a:r>
            <a:r>
              <a:rPr lang="en-US" altLang="ko-KR" sz="1300" dirty="0" smtClean="0">
                <a:latin typeface="+mn-ea"/>
                <a:ea typeface="+mn-ea"/>
              </a:rPr>
              <a:t>char c</a:t>
            </a:r>
            <a:r>
              <a:rPr lang="ko-KR" altLang="en-US" sz="1300" dirty="0" smtClean="0">
                <a:latin typeface="+mn-ea"/>
                <a:ea typeface="+mn-ea"/>
              </a:rPr>
              <a:t> </a:t>
            </a:r>
            <a:r>
              <a:rPr lang="en-US" altLang="ko-KR" sz="1300" dirty="0" smtClean="0">
                <a:latin typeface="+mn-ea"/>
                <a:ea typeface="+mn-ea"/>
              </a:rPr>
              <a:t>= '\u0000'</a:t>
            </a:r>
            <a:endParaRPr lang="ko-KR" altLang="en-US" sz="1300" dirty="0" smtClean="0">
              <a:latin typeface="+mn-ea"/>
              <a:ea typeface="+mn-ea"/>
            </a:endParaRPr>
          </a:p>
          <a:p>
            <a:r>
              <a:rPr lang="ko-KR" altLang="en-US" sz="1300" dirty="0" smtClean="0">
                <a:latin typeface="+mn-ea"/>
                <a:ea typeface="+mn-ea"/>
              </a:rPr>
              <a:t/>
            </a:r>
            <a:br>
              <a:rPr lang="ko-KR" altLang="en-US" sz="1300" dirty="0" smtClean="0">
                <a:latin typeface="+mn-ea"/>
                <a:ea typeface="+mn-ea"/>
              </a:rPr>
            </a:br>
            <a:r>
              <a:rPr lang="ko-KR" altLang="en-US" sz="1300" dirty="0" smtClean="0">
                <a:latin typeface="+mn-ea"/>
                <a:ea typeface="+mn-ea"/>
              </a:rPr>
              <a:t>        </a:t>
            </a:r>
            <a:r>
              <a:rPr lang="en-US" altLang="ko-KR" sz="1300" dirty="0" smtClean="0">
                <a:latin typeface="+mn-ea"/>
                <a:ea typeface="+mn-ea"/>
              </a:rPr>
              <a:t>String s</a:t>
            </a:r>
            <a:r>
              <a:rPr lang="ko-KR" altLang="en-US" sz="1300" dirty="0" smtClean="0">
                <a:latin typeface="+mn-ea"/>
                <a:ea typeface="+mn-ea"/>
              </a:rPr>
              <a:t> </a:t>
            </a:r>
            <a:r>
              <a:rPr lang="en-US" altLang="ko-KR" sz="1300" dirty="0" smtClean="0">
                <a:latin typeface="+mn-ea"/>
                <a:ea typeface="+mn-ea"/>
              </a:rPr>
              <a:t>= ""</a:t>
            </a:r>
            <a:r>
              <a:rPr lang="ko-KR" altLang="en-US" sz="1300" dirty="0" smtClean="0">
                <a:latin typeface="+mn-ea"/>
                <a:ea typeface="+mn-ea"/>
              </a:rPr>
              <a:t> </a:t>
            </a:r>
            <a:r>
              <a:rPr lang="en-US" altLang="ko-KR" sz="1300" dirty="0" smtClean="0">
                <a:latin typeface="+mn-ea"/>
                <a:ea typeface="+mn-ea"/>
              </a:rPr>
              <a:t>// </a:t>
            </a:r>
            <a:r>
              <a:rPr lang="ko-KR" altLang="en-US" sz="1300" dirty="0" smtClean="0">
                <a:latin typeface="+mn-ea"/>
                <a:ea typeface="+mn-ea"/>
              </a:rPr>
              <a:t>빈 문자열로 초기화</a:t>
            </a:r>
          </a:p>
          <a:p>
            <a:r>
              <a:rPr lang="ko-KR" altLang="en-US" sz="1300" dirty="0" smtClean="0">
                <a:latin typeface="+mn-ea"/>
                <a:ea typeface="+mn-ea"/>
              </a:rPr>
              <a:t>        </a:t>
            </a:r>
            <a:r>
              <a:rPr lang="en-US" altLang="ko-KR" sz="1300" dirty="0" smtClean="0">
                <a:latin typeface="+mn-ea"/>
                <a:ea typeface="+mn-ea"/>
              </a:rPr>
              <a:t>char c</a:t>
            </a:r>
            <a:r>
              <a:rPr lang="ko-KR" altLang="en-US" sz="1300" dirty="0" smtClean="0">
                <a:latin typeface="+mn-ea"/>
                <a:ea typeface="+mn-ea"/>
              </a:rPr>
              <a:t> </a:t>
            </a:r>
            <a:r>
              <a:rPr lang="en-US" altLang="ko-KR" sz="1300" dirty="0" smtClean="0">
                <a:latin typeface="+mn-ea"/>
                <a:ea typeface="+mn-ea"/>
              </a:rPr>
              <a:t>= ' '</a:t>
            </a:r>
            <a:r>
              <a:rPr lang="ko-KR" altLang="en-US" sz="1300" dirty="0" smtClean="0">
                <a:latin typeface="+mn-ea"/>
                <a:ea typeface="+mn-ea"/>
              </a:rPr>
              <a:t> </a:t>
            </a:r>
            <a:r>
              <a:rPr lang="en-US" altLang="ko-KR" sz="1300" dirty="0" smtClean="0">
                <a:latin typeface="+mn-ea"/>
                <a:ea typeface="+mn-ea"/>
              </a:rPr>
              <a:t>// </a:t>
            </a:r>
            <a:r>
              <a:rPr lang="ko-KR" altLang="en-US" sz="1300" dirty="0" smtClean="0">
                <a:latin typeface="+mn-ea"/>
                <a:ea typeface="+mn-ea"/>
              </a:rPr>
              <a:t>공백으로 초기화</a:t>
            </a:r>
          </a:p>
          <a:p>
            <a:r>
              <a:rPr lang="ko-KR" altLang="en-US" sz="1300" dirty="0" smtClean="0">
                <a:latin typeface="+mn-ea"/>
                <a:ea typeface="+mn-ea"/>
              </a:rPr>
              <a:t/>
            </a:r>
            <a:br>
              <a:rPr lang="ko-KR" altLang="en-US" sz="1300" dirty="0" smtClean="0">
                <a:latin typeface="+mn-ea"/>
                <a:ea typeface="+mn-ea"/>
              </a:rPr>
            </a:br>
            <a:r>
              <a:rPr lang="ko-KR" altLang="en-US" sz="1300" b="1" dirty="0" smtClean="0">
                <a:latin typeface="+mn-ea"/>
                <a:ea typeface="+mn-ea"/>
              </a:rPr>
              <a:t> </a:t>
            </a:r>
            <a:r>
              <a:rPr lang="en-US" altLang="ko-KR" sz="1300" b="1" dirty="0" smtClean="0">
                <a:latin typeface="+mn-ea"/>
                <a:ea typeface="+mn-ea"/>
              </a:rPr>
              <a:t>- </a:t>
            </a:r>
            <a:r>
              <a:rPr lang="en-US" altLang="ko-KR" sz="1300" b="1" dirty="0" err="1" smtClean="0">
                <a:latin typeface="+mn-ea"/>
                <a:ea typeface="+mn-ea"/>
              </a:rPr>
              <a:t>StringBuffer</a:t>
            </a:r>
            <a:endParaRPr lang="en-US" altLang="ko-KR" sz="1300" b="1" dirty="0" smtClean="0">
              <a:latin typeface="+mn-ea"/>
              <a:ea typeface="+mn-ea"/>
            </a:endParaRPr>
          </a:p>
          <a:p>
            <a:r>
              <a:rPr lang="en-US" altLang="ko-KR" sz="1300" dirty="0" smtClean="0">
                <a:latin typeface="+mn-ea"/>
                <a:ea typeface="+mn-ea"/>
              </a:rPr>
              <a:t>    : </a:t>
            </a:r>
            <a:r>
              <a:rPr lang="ko-KR" altLang="en-US" sz="1300" dirty="0" smtClean="0">
                <a:latin typeface="+mn-ea"/>
                <a:ea typeface="+mn-ea"/>
              </a:rPr>
              <a:t>지정된 문자열 변경 가능</a:t>
            </a:r>
          </a:p>
          <a:p>
            <a:r>
              <a:rPr lang="ko-KR" altLang="en-US" sz="1300" dirty="0" smtClean="0">
                <a:latin typeface="+mn-ea"/>
                <a:ea typeface="+mn-ea"/>
              </a:rPr>
              <a:t>    </a:t>
            </a:r>
            <a:r>
              <a:rPr lang="en-US" altLang="ko-KR" sz="1300" dirty="0" smtClean="0">
                <a:latin typeface="+mn-ea"/>
                <a:ea typeface="+mn-ea"/>
              </a:rPr>
              <a:t>: </a:t>
            </a:r>
            <a:r>
              <a:rPr lang="en-US" altLang="ko-KR" sz="1300" dirty="0" err="1" smtClean="0">
                <a:latin typeface="+mn-ea"/>
                <a:ea typeface="+mn-ea"/>
              </a:rPr>
              <a:t>StringBuffer</a:t>
            </a:r>
            <a:r>
              <a:rPr lang="en-US" altLang="ko-KR" sz="1300" dirty="0" smtClean="0">
                <a:latin typeface="+mn-ea"/>
                <a:ea typeface="+mn-ea"/>
              </a:rPr>
              <a:t> </a:t>
            </a:r>
            <a:r>
              <a:rPr lang="ko-KR" altLang="en-US" sz="1300" dirty="0" err="1" smtClean="0">
                <a:latin typeface="+mn-ea"/>
                <a:ea typeface="+mn-ea"/>
              </a:rPr>
              <a:t>인스턴스</a:t>
            </a:r>
            <a:r>
              <a:rPr lang="ko-KR" altLang="en-US" sz="1300" dirty="0" smtClean="0">
                <a:latin typeface="+mn-ea"/>
                <a:ea typeface="+mn-ea"/>
              </a:rPr>
              <a:t> 생성 시 충분한 버퍼 크기 지정해야 한다</a:t>
            </a:r>
            <a:r>
              <a:rPr lang="en-US" altLang="ko-KR" sz="1300" dirty="0" smtClean="0">
                <a:latin typeface="+mn-ea"/>
                <a:ea typeface="+mn-ea"/>
              </a:rPr>
              <a:t>, </a:t>
            </a:r>
            <a:r>
              <a:rPr lang="ko-KR" altLang="en-US" sz="1300" dirty="0" smtClean="0">
                <a:latin typeface="+mn-ea"/>
                <a:ea typeface="+mn-ea"/>
              </a:rPr>
              <a:t>그렇지 않으면 </a:t>
            </a:r>
            <a:r>
              <a:rPr lang="en-US" altLang="ko-KR" sz="1300" dirty="0" smtClean="0">
                <a:latin typeface="+mn-ea"/>
                <a:ea typeface="+mn-ea"/>
              </a:rPr>
              <a:t>16</a:t>
            </a:r>
            <a:r>
              <a:rPr lang="ko-KR" altLang="en-US" sz="1300" dirty="0" smtClean="0">
                <a:latin typeface="+mn-ea"/>
                <a:ea typeface="+mn-ea"/>
              </a:rPr>
              <a:t>개 문자 저장 가능한 버퍼를 생성</a:t>
            </a:r>
          </a:p>
          <a:p>
            <a:r>
              <a:rPr lang="ko-KR" altLang="en-US" sz="1300" dirty="0" smtClean="0">
                <a:latin typeface="+mn-ea"/>
                <a:ea typeface="+mn-ea"/>
              </a:rPr>
              <a:t>    </a:t>
            </a:r>
            <a:r>
              <a:rPr lang="en-US" altLang="ko-KR" sz="1300" dirty="0" smtClean="0">
                <a:latin typeface="+mn-ea"/>
                <a:ea typeface="+mn-ea"/>
              </a:rPr>
              <a:t>: </a:t>
            </a:r>
            <a:r>
              <a:rPr lang="en-US" altLang="ko-KR" sz="1300" dirty="0" err="1" smtClean="0">
                <a:latin typeface="+mn-ea"/>
                <a:ea typeface="+mn-ea"/>
              </a:rPr>
              <a:t>StringBuffer</a:t>
            </a:r>
            <a:r>
              <a:rPr lang="en-US" altLang="ko-KR" sz="1300" dirty="0" smtClean="0">
                <a:latin typeface="+mn-ea"/>
                <a:ea typeface="+mn-ea"/>
              </a:rPr>
              <a:t> </a:t>
            </a:r>
            <a:r>
              <a:rPr lang="ko-KR" altLang="en-US" sz="1300" dirty="0" err="1" smtClean="0">
                <a:latin typeface="+mn-ea"/>
                <a:ea typeface="+mn-ea"/>
              </a:rPr>
              <a:t>인스턴스에</a:t>
            </a:r>
            <a:r>
              <a:rPr lang="ko-KR" altLang="en-US" sz="1300" dirty="0" smtClean="0">
                <a:latin typeface="+mn-ea"/>
                <a:ea typeface="+mn-ea"/>
              </a:rPr>
              <a:t> 담긴 문자열을 비교 위해서</a:t>
            </a:r>
            <a:r>
              <a:rPr lang="en-US" altLang="ko-KR" sz="1300" dirty="0" smtClean="0">
                <a:latin typeface="+mn-ea"/>
                <a:ea typeface="+mn-ea"/>
              </a:rPr>
              <a:t>, </a:t>
            </a:r>
            <a:r>
              <a:rPr lang="en-US" altLang="ko-KR" sz="1300" dirty="0" err="1" smtClean="0">
                <a:latin typeface="+mn-ea"/>
                <a:ea typeface="+mn-ea"/>
              </a:rPr>
              <a:t>toString</a:t>
            </a:r>
            <a:r>
              <a:rPr lang="en-US" altLang="ko-KR" sz="1300" dirty="0" smtClean="0">
                <a:latin typeface="+mn-ea"/>
                <a:ea typeface="+mn-ea"/>
              </a:rPr>
              <a:t>() </a:t>
            </a:r>
            <a:r>
              <a:rPr lang="ko-KR" altLang="en-US" sz="1300" dirty="0" smtClean="0">
                <a:latin typeface="+mn-ea"/>
                <a:ea typeface="+mn-ea"/>
              </a:rPr>
              <a:t>호출 </a:t>
            </a:r>
            <a:r>
              <a:rPr lang="en-US" altLang="ko-KR" sz="1300" dirty="0" smtClean="0">
                <a:latin typeface="+mn-ea"/>
                <a:ea typeface="+mn-ea"/>
              </a:rPr>
              <a:t>String </a:t>
            </a:r>
            <a:r>
              <a:rPr lang="ko-KR" altLang="en-US" sz="1300" dirty="0" err="1" smtClean="0">
                <a:latin typeface="+mn-ea"/>
                <a:ea typeface="+mn-ea"/>
              </a:rPr>
              <a:t>인스턴스</a:t>
            </a:r>
            <a:r>
              <a:rPr lang="ko-KR" altLang="en-US" sz="1300" dirty="0" smtClean="0">
                <a:latin typeface="+mn-ea"/>
                <a:ea typeface="+mn-ea"/>
              </a:rPr>
              <a:t> 얻은 다음</a:t>
            </a:r>
            <a:r>
              <a:rPr lang="en-US" altLang="ko-KR" sz="1300" dirty="0" smtClean="0">
                <a:latin typeface="+mn-ea"/>
                <a:ea typeface="+mn-ea"/>
              </a:rPr>
              <a:t>, equals</a:t>
            </a:r>
            <a:r>
              <a:rPr lang="ko-KR" altLang="en-US" sz="1300" dirty="0" err="1" smtClean="0">
                <a:latin typeface="+mn-ea"/>
                <a:ea typeface="+mn-ea"/>
              </a:rPr>
              <a:t>메서드</a:t>
            </a:r>
            <a:r>
              <a:rPr lang="ko-KR" altLang="en-US" sz="1300" dirty="0" smtClean="0">
                <a:latin typeface="+mn-ea"/>
                <a:ea typeface="+mn-ea"/>
              </a:rPr>
              <a:t> 사용 후 비교</a:t>
            </a:r>
          </a:p>
          <a:p>
            <a:r>
              <a:rPr lang="ko-KR" altLang="en-US" sz="1300" dirty="0" smtClean="0">
                <a:latin typeface="+mn-ea"/>
                <a:ea typeface="+mn-ea"/>
              </a:rPr>
              <a:t>    </a:t>
            </a:r>
          </a:p>
          <a:p>
            <a:r>
              <a:rPr lang="ko-KR" altLang="en-US" sz="1300" dirty="0" smtClean="0">
                <a:latin typeface="+mn-ea"/>
                <a:ea typeface="+mn-ea"/>
              </a:rPr>
              <a:t> </a:t>
            </a:r>
            <a:r>
              <a:rPr lang="en-US" altLang="ko-KR" sz="1300" b="1" dirty="0" smtClean="0">
                <a:latin typeface="+mn-ea"/>
                <a:ea typeface="+mn-ea"/>
              </a:rPr>
              <a:t>- Math</a:t>
            </a:r>
          </a:p>
          <a:p>
            <a:r>
              <a:rPr lang="en-US" altLang="ko-KR" sz="1300" dirty="0" smtClean="0">
                <a:latin typeface="+mn-ea"/>
                <a:ea typeface="+mn-ea"/>
              </a:rPr>
              <a:t>    : </a:t>
            </a:r>
            <a:r>
              <a:rPr lang="ko-KR" altLang="en-US" sz="1300" dirty="0" smtClean="0">
                <a:latin typeface="+mn-ea"/>
                <a:ea typeface="+mn-ea"/>
              </a:rPr>
              <a:t>클래스 내 </a:t>
            </a:r>
            <a:r>
              <a:rPr lang="ko-KR" altLang="en-US" sz="1300" dirty="0" err="1" smtClean="0">
                <a:latin typeface="+mn-ea"/>
                <a:ea typeface="+mn-ea"/>
              </a:rPr>
              <a:t>인스턴스</a:t>
            </a:r>
            <a:r>
              <a:rPr lang="ko-KR" altLang="en-US" sz="1300" dirty="0" smtClean="0">
                <a:latin typeface="+mn-ea"/>
                <a:ea typeface="+mn-ea"/>
              </a:rPr>
              <a:t> 변수 하나도 없어서 </a:t>
            </a:r>
            <a:r>
              <a:rPr lang="ko-KR" altLang="en-US" sz="1300" dirty="0" err="1" smtClean="0">
                <a:latin typeface="+mn-ea"/>
                <a:ea typeface="+mn-ea"/>
              </a:rPr>
              <a:t>인스턴스</a:t>
            </a:r>
            <a:r>
              <a:rPr lang="ko-KR" altLang="en-US" sz="1300" dirty="0" smtClean="0">
                <a:latin typeface="+mn-ea"/>
                <a:ea typeface="+mn-ea"/>
              </a:rPr>
              <a:t> 변수 생성할 필요 없다</a:t>
            </a:r>
            <a:r>
              <a:rPr lang="en-US" altLang="ko-KR" sz="1300" dirty="0" smtClean="0">
                <a:latin typeface="+mn-ea"/>
                <a:ea typeface="+mn-ea"/>
              </a:rPr>
              <a:t>, </a:t>
            </a:r>
            <a:r>
              <a:rPr lang="ko-KR" altLang="en-US" sz="1300" dirty="0" smtClean="0">
                <a:latin typeface="+mn-ea"/>
                <a:ea typeface="+mn-ea"/>
              </a:rPr>
              <a:t>다른 클래스에서 </a:t>
            </a:r>
            <a:r>
              <a:rPr lang="ko-KR" altLang="en-US" sz="1300" dirty="0" err="1" smtClean="0">
                <a:latin typeface="+mn-ea"/>
                <a:ea typeface="+mn-ea"/>
              </a:rPr>
              <a:t>인스턴스</a:t>
            </a:r>
            <a:r>
              <a:rPr lang="ko-KR" altLang="en-US" sz="1300" dirty="0" smtClean="0">
                <a:latin typeface="+mn-ea"/>
                <a:ea typeface="+mn-ea"/>
              </a:rPr>
              <a:t> 생성 불가</a:t>
            </a:r>
          </a:p>
          <a:p>
            <a:r>
              <a:rPr lang="ko-KR" altLang="en-US" sz="1300" dirty="0" smtClean="0">
                <a:latin typeface="+mn-ea"/>
                <a:ea typeface="+mn-ea"/>
              </a:rPr>
              <a:t>    </a:t>
            </a:r>
            <a:r>
              <a:rPr lang="en-US" altLang="ko-KR" sz="1300" dirty="0" smtClean="0">
                <a:latin typeface="+mn-ea"/>
                <a:ea typeface="+mn-ea"/>
              </a:rPr>
              <a:t>: random() // </a:t>
            </a:r>
            <a:r>
              <a:rPr lang="ko-KR" altLang="en-US" sz="1300" dirty="0" smtClean="0">
                <a:latin typeface="+mn-ea"/>
                <a:ea typeface="+mn-ea"/>
              </a:rPr>
              <a:t>임의의 수 리턴</a:t>
            </a:r>
          </a:p>
          <a:p>
            <a:r>
              <a:rPr lang="ko-KR" altLang="en-US" sz="1300" dirty="0" smtClean="0">
                <a:latin typeface="+mn-ea"/>
                <a:ea typeface="+mn-ea"/>
              </a:rPr>
              <a:t>    </a:t>
            </a:r>
            <a:r>
              <a:rPr lang="en-US" altLang="ko-KR" sz="1300" dirty="0" smtClean="0">
                <a:latin typeface="+mn-ea"/>
                <a:ea typeface="+mn-ea"/>
              </a:rPr>
              <a:t>: round() // </a:t>
            </a:r>
            <a:r>
              <a:rPr lang="ko-KR" altLang="en-US" sz="1300" dirty="0" smtClean="0">
                <a:latin typeface="+mn-ea"/>
                <a:ea typeface="+mn-ea"/>
              </a:rPr>
              <a:t>반올림 수 리턴</a:t>
            </a:r>
          </a:p>
          <a:p>
            <a:r>
              <a:rPr lang="ko-KR" altLang="en-US" sz="1300" dirty="0" smtClean="0">
                <a:latin typeface="+mn-ea"/>
                <a:ea typeface="+mn-ea"/>
              </a:rPr>
              <a:t/>
            </a:r>
            <a:br>
              <a:rPr lang="ko-KR" altLang="en-US" sz="1300" dirty="0" smtClean="0">
                <a:latin typeface="+mn-ea"/>
                <a:ea typeface="+mn-ea"/>
              </a:rPr>
            </a:br>
            <a:r>
              <a:rPr lang="ko-KR" altLang="en-US" sz="1300" dirty="0" smtClean="0">
                <a:latin typeface="+mn-ea"/>
                <a:ea typeface="+mn-ea"/>
              </a:rPr>
              <a:t> </a:t>
            </a:r>
            <a:r>
              <a:rPr lang="en-US" altLang="ko-KR" sz="1300" b="1" dirty="0" smtClean="0">
                <a:latin typeface="+mn-ea"/>
                <a:ea typeface="+mn-ea"/>
              </a:rPr>
              <a:t>- Wrapper</a:t>
            </a:r>
          </a:p>
          <a:p>
            <a:r>
              <a:rPr lang="en-US" altLang="ko-KR" sz="1300" dirty="0" smtClean="0">
                <a:latin typeface="+mn-ea"/>
                <a:ea typeface="+mn-ea"/>
              </a:rPr>
              <a:t>    : </a:t>
            </a:r>
            <a:r>
              <a:rPr lang="ko-KR" altLang="en-US" sz="1300" dirty="0" smtClean="0">
                <a:latin typeface="+mn-ea"/>
                <a:ea typeface="+mn-ea"/>
              </a:rPr>
              <a:t>기본형 변수를 객체로 다룰 때 사용</a:t>
            </a:r>
          </a:p>
          <a:p>
            <a:r>
              <a:rPr lang="ko-KR" altLang="en-US" sz="1300" dirty="0" smtClean="0">
                <a:latin typeface="+mn-ea"/>
                <a:ea typeface="+mn-ea"/>
              </a:rPr>
              <a:t>    </a:t>
            </a:r>
            <a:r>
              <a:rPr lang="en-US" altLang="ko-KR" sz="1300" dirty="0" smtClean="0">
                <a:latin typeface="+mn-ea"/>
                <a:ea typeface="+mn-ea"/>
              </a:rPr>
              <a:t>: </a:t>
            </a:r>
            <a:r>
              <a:rPr lang="ko-KR" altLang="en-US" sz="1300" dirty="0" smtClean="0">
                <a:latin typeface="+mn-ea"/>
                <a:ea typeface="+mn-ea"/>
              </a:rPr>
              <a:t>매개변수로 문자열 제공 시 각 </a:t>
            </a:r>
            <a:r>
              <a:rPr lang="ko-KR" altLang="en-US" sz="1300" dirty="0" err="1" smtClean="0">
                <a:latin typeface="+mn-ea"/>
                <a:ea typeface="+mn-ea"/>
              </a:rPr>
              <a:t>자료형에</a:t>
            </a:r>
            <a:r>
              <a:rPr lang="ko-KR" altLang="en-US" sz="1300" dirty="0" smtClean="0">
                <a:latin typeface="+mn-ea"/>
                <a:ea typeface="+mn-ea"/>
              </a:rPr>
              <a:t> 알맞은 문자열 사용 필요</a:t>
            </a:r>
          </a:p>
          <a:p>
            <a:r>
              <a:rPr lang="ko-KR" altLang="en-US" sz="1300" dirty="0" smtClean="0">
                <a:latin typeface="+mn-ea"/>
                <a:ea typeface="+mn-ea"/>
              </a:rPr>
              <a:t>    </a:t>
            </a:r>
            <a:r>
              <a:rPr lang="en-US" altLang="ko-KR" sz="1300" dirty="0" smtClean="0">
                <a:latin typeface="+mn-ea"/>
                <a:ea typeface="+mn-ea"/>
              </a:rPr>
              <a:t>: Wrapper</a:t>
            </a:r>
            <a:r>
              <a:rPr lang="ko-KR" altLang="en-US" sz="1300" dirty="0" smtClean="0">
                <a:latin typeface="+mn-ea"/>
                <a:ea typeface="+mn-ea"/>
              </a:rPr>
              <a:t>클래스들은 모두 </a:t>
            </a:r>
            <a:r>
              <a:rPr lang="en-US" altLang="ko-KR" sz="1300" dirty="0" smtClean="0">
                <a:latin typeface="+mn-ea"/>
                <a:ea typeface="+mn-ea"/>
              </a:rPr>
              <a:t>equals()</a:t>
            </a:r>
            <a:r>
              <a:rPr lang="ko-KR" altLang="en-US" sz="1300" dirty="0" smtClean="0">
                <a:latin typeface="+mn-ea"/>
                <a:ea typeface="+mn-ea"/>
              </a:rPr>
              <a:t>가 오버라이딩 되어 있어서 </a:t>
            </a:r>
            <a:r>
              <a:rPr lang="ko-KR" altLang="en-US" sz="1300" dirty="0" err="1" smtClean="0">
                <a:latin typeface="+mn-ea"/>
                <a:ea typeface="+mn-ea"/>
              </a:rPr>
              <a:t>주소값이</a:t>
            </a:r>
            <a:r>
              <a:rPr lang="ko-KR" altLang="en-US" sz="1300" dirty="0" smtClean="0">
                <a:latin typeface="+mn-ea"/>
                <a:ea typeface="+mn-ea"/>
              </a:rPr>
              <a:t> 아닌 객체가 가진 값을 비교</a:t>
            </a:r>
            <a:endParaRPr lang="ko-KR" altLang="en-US" sz="13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31542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193707F8-7D35-49D6-97F9-C7ED24B532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8504" y="259080"/>
            <a:ext cx="8928992" cy="394449"/>
          </a:xfrm>
        </p:spPr>
        <p:txBody>
          <a:bodyPr/>
          <a:lstStyle/>
          <a:p>
            <a:r>
              <a:rPr lang="ko-KR" altLang="en-US" dirty="0" err="1" smtClean="0"/>
              <a:t>쓰레드</a:t>
            </a:r>
            <a:endParaRPr lang="ko-KR" altLang="en-US" dirty="0" smtClean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7B8300BC-19A2-42D0-BBC6-4599CDA8AB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05849" y="6457951"/>
            <a:ext cx="671513" cy="238124"/>
          </a:xfrm>
        </p:spPr>
        <p:txBody>
          <a:bodyPr/>
          <a:lstStyle/>
          <a:p>
            <a:fld id="{E6D3F70A-DAC0-4DEB-BE9D-9150D327277C}" type="slidenum">
              <a:rPr lang="en-US" altLang="ko-KR" smtClean="0"/>
              <a:pPr/>
              <a:t>11</a:t>
            </a:fld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04528" y="1052737"/>
            <a:ext cx="8424936" cy="5256583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r>
              <a:rPr lang="ko-KR" altLang="en-US" sz="1200" b="1" dirty="0" smtClean="0"/>
              <a:t> </a:t>
            </a:r>
            <a:r>
              <a:rPr lang="en-US" altLang="ko-KR" sz="1200" b="1" dirty="0" smtClean="0">
                <a:latin typeface="+mn-ea"/>
                <a:ea typeface="+mn-ea"/>
              </a:rPr>
              <a:t>- </a:t>
            </a:r>
            <a:r>
              <a:rPr lang="ko-KR" altLang="en-US" sz="1200" b="1" dirty="0" smtClean="0">
                <a:latin typeface="+mn-ea"/>
                <a:ea typeface="+mn-ea"/>
              </a:rPr>
              <a:t>프로세스</a:t>
            </a:r>
            <a:r>
              <a:rPr lang="en-US" altLang="ko-KR" sz="1200" b="1" dirty="0" smtClean="0">
                <a:latin typeface="+mn-ea"/>
                <a:ea typeface="+mn-ea"/>
              </a:rPr>
              <a:t>, </a:t>
            </a:r>
            <a:r>
              <a:rPr lang="ko-KR" altLang="en-US" sz="1200" b="1" dirty="0" err="1" smtClean="0">
                <a:latin typeface="+mn-ea"/>
                <a:ea typeface="+mn-ea"/>
              </a:rPr>
              <a:t>쓰레드</a:t>
            </a:r>
            <a:endParaRPr lang="ko-KR" altLang="en-US" sz="1200" b="1" dirty="0" smtClean="0">
              <a:latin typeface="+mn-ea"/>
              <a:ea typeface="+mn-ea"/>
            </a:endParaRPr>
          </a:p>
          <a:p>
            <a:r>
              <a:rPr lang="ko-KR" altLang="en-US" sz="1200" dirty="0" smtClean="0">
                <a:latin typeface="+mn-ea"/>
                <a:ea typeface="+mn-ea"/>
              </a:rPr>
              <a:t>    </a:t>
            </a:r>
            <a:r>
              <a:rPr lang="en-US" altLang="ko-KR" sz="1200" dirty="0" smtClean="0">
                <a:latin typeface="+mn-ea"/>
                <a:ea typeface="+mn-ea"/>
              </a:rPr>
              <a:t>: </a:t>
            </a:r>
            <a:r>
              <a:rPr lang="ko-KR" altLang="en-US" sz="1200" dirty="0" smtClean="0">
                <a:latin typeface="+mn-ea"/>
                <a:ea typeface="+mn-ea"/>
              </a:rPr>
              <a:t>프로세스</a:t>
            </a:r>
            <a:r>
              <a:rPr lang="en-US" altLang="ko-KR" sz="1200" dirty="0" smtClean="0">
                <a:latin typeface="+mn-ea"/>
                <a:ea typeface="+mn-ea"/>
              </a:rPr>
              <a:t>: </a:t>
            </a:r>
            <a:r>
              <a:rPr lang="ko-KR" altLang="en-US" sz="1200" dirty="0" smtClean="0">
                <a:latin typeface="+mn-ea"/>
                <a:ea typeface="+mn-ea"/>
              </a:rPr>
              <a:t>운영체제로부터 자원을 </a:t>
            </a:r>
            <a:r>
              <a:rPr lang="ko-KR" altLang="en-US" sz="1200" dirty="0" err="1" smtClean="0">
                <a:latin typeface="+mn-ea"/>
                <a:ea typeface="+mn-ea"/>
              </a:rPr>
              <a:t>할당받은</a:t>
            </a:r>
            <a:r>
              <a:rPr lang="ko-KR" altLang="en-US" sz="1200" dirty="0" smtClean="0">
                <a:latin typeface="+mn-ea"/>
                <a:ea typeface="+mn-ea"/>
              </a:rPr>
              <a:t> 작업의 단위</a:t>
            </a:r>
            <a:r>
              <a:rPr lang="en-US" altLang="ko-KR" sz="1200" dirty="0" smtClean="0">
                <a:latin typeface="+mn-ea"/>
                <a:ea typeface="+mn-ea"/>
              </a:rPr>
              <a:t>.</a:t>
            </a:r>
          </a:p>
          <a:p>
            <a:r>
              <a:rPr lang="en-US" altLang="ko-KR" sz="1200" dirty="0" smtClean="0">
                <a:latin typeface="+mn-ea"/>
                <a:ea typeface="+mn-ea"/>
              </a:rPr>
              <a:t>    : </a:t>
            </a:r>
            <a:r>
              <a:rPr lang="ko-KR" altLang="en-US" sz="1200" dirty="0" err="1" smtClean="0">
                <a:latin typeface="+mn-ea"/>
                <a:ea typeface="+mn-ea"/>
              </a:rPr>
              <a:t>스레드</a:t>
            </a:r>
            <a:r>
              <a:rPr lang="en-US" altLang="ko-KR" sz="1200" dirty="0" smtClean="0">
                <a:latin typeface="+mn-ea"/>
                <a:ea typeface="+mn-ea"/>
              </a:rPr>
              <a:t>: </a:t>
            </a:r>
            <a:r>
              <a:rPr lang="ko-KR" altLang="en-US" sz="1200" dirty="0" smtClean="0">
                <a:latin typeface="+mn-ea"/>
                <a:ea typeface="+mn-ea"/>
              </a:rPr>
              <a:t>프로세스가 </a:t>
            </a:r>
            <a:r>
              <a:rPr lang="ko-KR" altLang="en-US" sz="1200" dirty="0" err="1" smtClean="0">
                <a:latin typeface="+mn-ea"/>
                <a:ea typeface="+mn-ea"/>
              </a:rPr>
              <a:t>할당받은</a:t>
            </a:r>
            <a:r>
              <a:rPr lang="ko-KR" altLang="en-US" sz="1200" dirty="0" smtClean="0">
                <a:latin typeface="+mn-ea"/>
                <a:ea typeface="+mn-ea"/>
              </a:rPr>
              <a:t> 자원을 이용하는 실행 흐름의 단위</a:t>
            </a:r>
            <a:r>
              <a:rPr lang="en-US" altLang="ko-KR" sz="1200" dirty="0" smtClean="0">
                <a:latin typeface="+mn-ea"/>
                <a:ea typeface="+mn-ea"/>
              </a:rPr>
              <a:t>.</a:t>
            </a:r>
          </a:p>
          <a:p>
            <a:r>
              <a:rPr lang="en-US" altLang="ko-KR" sz="1200" dirty="0" smtClean="0">
                <a:latin typeface="+mn-ea"/>
                <a:ea typeface="+mn-ea"/>
              </a:rPr>
              <a:t>    : </a:t>
            </a:r>
            <a:r>
              <a:rPr lang="ko-KR" altLang="en-US" sz="1200" dirty="0" smtClean="0">
                <a:latin typeface="+mn-ea"/>
                <a:ea typeface="+mn-ea"/>
              </a:rPr>
              <a:t>프로그램 → 프로세스 → </a:t>
            </a:r>
            <a:r>
              <a:rPr lang="ko-KR" altLang="en-US" sz="1200" dirty="0" err="1" smtClean="0">
                <a:latin typeface="+mn-ea"/>
                <a:ea typeface="+mn-ea"/>
              </a:rPr>
              <a:t>스레드</a:t>
            </a:r>
            <a:endParaRPr lang="ko-KR" altLang="en-US" sz="1200" dirty="0" smtClean="0">
              <a:latin typeface="+mn-ea"/>
              <a:ea typeface="+mn-ea"/>
            </a:endParaRPr>
          </a:p>
          <a:p>
            <a:r>
              <a:rPr lang="ko-KR" altLang="en-US" sz="1200" dirty="0" smtClean="0">
                <a:latin typeface="+mn-ea"/>
                <a:ea typeface="+mn-ea"/>
              </a:rPr>
              <a:t>    </a:t>
            </a:r>
            <a:r>
              <a:rPr lang="en-US" altLang="ko-KR" sz="1200" dirty="0" smtClean="0">
                <a:latin typeface="+mn-ea"/>
                <a:ea typeface="+mn-ea"/>
              </a:rPr>
              <a:t>: </a:t>
            </a:r>
            <a:r>
              <a:rPr lang="ko-KR" altLang="en-US" sz="1200" dirty="0" smtClean="0">
                <a:latin typeface="+mn-ea"/>
                <a:ea typeface="+mn-ea"/>
              </a:rPr>
              <a:t>프로그램이란</a:t>
            </a:r>
            <a:r>
              <a:rPr lang="en-US" altLang="ko-KR" sz="1200" dirty="0" smtClean="0">
                <a:latin typeface="+mn-ea"/>
                <a:ea typeface="+mn-ea"/>
              </a:rPr>
              <a:t>, </a:t>
            </a:r>
            <a:r>
              <a:rPr lang="ko-KR" altLang="en-US" sz="1200" dirty="0" smtClean="0">
                <a:latin typeface="+mn-ea"/>
                <a:ea typeface="+mn-ea"/>
              </a:rPr>
              <a:t>파일이 저장 장치에 저장되어 있지만 메모리에는 올라가 있지 않은 정적인 상태</a:t>
            </a:r>
          </a:p>
          <a:p>
            <a:endParaRPr lang="en-US" altLang="ko-KR" sz="1200" dirty="0" smtClean="0">
              <a:latin typeface="+mn-ea"/>
              <a:ea typeface="+mn-ea"/>
            </a:endParaRPr>
          </a:p>
          <a:p>
            <a:r>
              <a:rPr lang="ko-KR" altLang="en-US" sz="1200" b="1" dirty="0" smtClean="0">
                <a:latin typeface="+mn-ea"/>
                <a:ea typeface="+mn-ea"/>
              </a:rPr>
              <a:t> </a:t>
            </a:r>
            <a:r>
              <a:rPr lang="en-US" altLang="ko-KR" sz="1200" b="1" dirty="0" smtClean="0">
                <a:latin typeface="+mn-ea"/>
                <a:ea typeface="+mn-ea"/>
              </a:rPr>
              <a:t>- </a:t>
            </a:r>
            <a:r>
              <a:rPr lang="ko-KR" altLang="en-US" sz="1200" b="1" dirty="0" smtClean="0">
                <a:latin typeface="+mn-ea"/>
                <a:ea typeface="+mn-ea"/>
              </a:rPr>
              <a:t>구현</a:t>
            </a:r>
            <a:r>
              <a:rPr lang="en-US" altLang="ko-KR" sz="1200" b="1" dirty="0" smtClean="0">
                <a:latin typeface="+mn-ea"/>
                <a:ea typeface="+mn-ea"/>
              </a:rPr>
              <a:t>, </a:t>
            </a:r>
            <a:r>
              <a:rPr lang="ko-KR" altLang="en-US" sz="1200" b="1" dirty="0" smtClean="0">
                <a:latin typeface="+mn-ea"/>
                <a:ea typeface="+mn-ea"/>
              </a:rPr>
              <a:t>실행</a:t>
            </a:r>
          </a:p>
          <a:p>
            <a:r>
              <a:rPr lang="ko-KR" altLang="en-US" sz="1200" dirty="0" smtClean="0">
                <a:latin typeface="+mn-ea"/>
                <a:ea typeface="+mn-ea"/>
              </a:rPr>
              <a:t>    </a:t>
            </a:r>
            <a:r>
              <a:rPr lang="en-US" altLang="ko-KR" sz="1200" dirty="0" smtClean="0">
                <a:latin typeface="+mn-ea"/>
                <a:ea typeface="+mn-ea"/>
              </a:rPr>
              <a:t>: </a:t>
            </a:r>
            <a:r>
              <a:rPr lang="ko-KR" altLang="en-US" sz="1200" dirty="0" err="1" smtClean="0">
                <a:latin typeface="+mn-ea"/>
                <a:ea typeface="+mn-ea"/>
              </a:rPr>
              <a:t>재사용성</a:t>
            </a:r>
            <a:r>
              <a:rPr lang="ko-KR" altLang="en-US" sz="1200" dirty="0" smtClean="0">
                <a:latin typeface="+mn-ea"/>
                <a:ea typeface="+mn-ea"/>
              </a:rPr>
              <a:t> 높고 코드의 일관성 유지 가능</a:t>
            </a:r>
          </a:p>
          <a:p>
            <a:r>
              <a:rPr lang="ko-KR" altLang="en-US" sz="1200" dirty="0" smtClean="0">
                <a:latin typeface="+mn-ea"/>
                <a:ea typeface="+mn-ea"/>
              </a:rPr>
              <a:t>    </a:t>
            </a:r>
            <a:r>
              <a:rPr lang="en-US" altLang="ko-KR" sz="1200" dirty="0" smtClean="0">
                <a:latin typeface="+mn-ea"/>
                <a:ea typeface="+mn-ea"/>
              </a:rPr>
              <a:t>: Thread</a:t>
            </a:r>
            <a:r>
              <a:rPr lang="ko-KR" altLang="en-US" sz="1200" dirty="0" smtClean="0">
                <a:latin typeface="+mn-ea"/>
                <a:ea typeface="+mn-ea"/>
              </a:rPr>
              <a:t>클래스 상속</a:t>
            </a:r>
          </a:p>
          <a:p>
            <a:r>
              <a:rPr lang="ko-KR" altLang="en-US" sz="1200" dirty="0" smtClean="0">
                <a:latin typeface="+mn-ea"/>
                <a:ea typeface="+mn-ea"/>
              </a:rPr>
              <a:t>    </a:t>
            </a:r>
            <a:r>
              <a:rPr lang="en-US" altLang="ko-KR" sz="1200" dirty="0" smtClean="0">
                <a:latin typeface="+mn-ea"/>
                <a:ea typeface="+mn-ea"/>
              </a:rPr>
              <a:t>: </a:t>
            </a:r>
            <a:r>
              <a:rPr lang="en-US" altLang="ko-KR" sz="1200" dirty="0" err="1" smtClean="0">
                <a:latin typeface="+mn-ea"/>
                <a:ea typeface="+mn-ea"/>
              </a:rPr>
              <a:t>Runnable</a:t>
            </a:r>
            <a:r>
              <a:rPr lang="ko-KR" altLang="en-US" sz="1200" dirty="0" smtClean="0">
                <a:latin typeface="+mn-ea"/>
                <a:ea typeface="+mn-ea"/>
              </a:rPr>
              <a:t>인터페이스 구현</a:t>
            </a:r>
          </a:p>
          <a:p>
            <a:r>
              <a:rPr lang="ko-KR" altLang="en-US" sz="1200" dirty="0" smtClean="0">
                <a:latin typeface="+mn-ea"/>
                <a:ea typeface="+mn-ea"/>
              </a:rPr>
              <a:t/>
            </a:r>
            <a:br>
              <a:rPr lang="ko-KR" altLang="en-US" sz="1200" dirty="0" smtClean="0">
                <a:latin typeface="+mn-ea"/>
                <a:ea typeface="+mn-ea"/>
              </a:rPr>
            </a:br>
            <a:r>
              <a:rPr lang="ko-KR" altLang="en-US" sz="1200" dirty="0" smtClean="0">
                <a:latin typeface="+mn-ea"/>
                <a:ea typeface="+mn-ea"/>
              </a:rPr>
              <a:t>        </a:t>
            </a:r>
            <a:r>
              <a:rPr lang="en-US" altLang="ko-KR" sz="1200" dirty="0" smtClean="0">
                <a:latin typeface="+mn-ea"/>
                <a:ea typeface="+mn-ea"/>
              </a:rPr>
              <a:t>class </a:t>
            </a:r>
            <a:r>
              <a:rPr lang="en-US" altLang="ko-KR" sz="1200" dirty="0" err="1" smtClean="0">
                <a:latin typeface="+mn-ea"/>
                <a:ea typeface="+mn-ea"/>
              </a:rPr>
              <a:t>MyThread</a:t>
            </a:r>
            <a:r>
              <a:rPr lang="en-US" altLang="ko-KR" sz="1200" dirty="0" smtClean="0">
                <a:latin typeface="+mn-ea"/>
                <a:ea typeface="+mn-ea"/>
              </a:rPr>
              <a:t> extends </a:t>
            </a:r>
            <a:r>
              <a:rPr lang="en-US" altLang="ko-KR" sz="1200" dirty="0" err="1" smtClean="0">
                <a:latin typeface="+mn-ea"/>
                <a:ea typeface="+mn-ea"/>
              </a:rPr>
              <a:t>Thres</a:t>
            </a:r>
            <a:r>
              <a:rPr lang="en-US" altLang="ko-KR" sz="1200" dirty="0" smtClean="0">
                <a:latin typeface="+mn-ea"/>
                <a:ea typeface="+mn-ea"/>
              </a:rPr>
              <a:t> {</a:t>
            </a:r>
          </a:p>
          <a:p>
            <a:r>
              <a:rPr lang="en-US" altLang="ko-KR" sz="1200" dirty="0" smtClean="0">
                <a:latin typeface="+mn-ea"/>
                <a:ea typeface="+mn-ea"/>
              </a:rPr>
              <a:t>            public void run() {/.../} // run </a:t>
            </a:r>
            <a:r>
              <a:rPr lang="en-US" altLang="ko-KR" sz="1200" dirty="0" err="1" smtClean="0">
                <a:latin typeface="+mn-ea"/>
                <a:ea typeface="+mn-ea"/>
              </a:rPr>
              <a:t>overrinding</a:t>
            </a:r>
            <a:endParaRPr lang="en-US" altLang="ko-KR" sz="1200" dirty="0" smtClean="0">
              <a:latin typeface="+mn-ea"/>
              <a:ea typeface="+mn-ea"/>
            </a:endParaRPr>
          </a:p>
          <a:p>
            <a:r>
              <a:rPr lang="en-US" altLang="ko-KR" sz="1200" dirty="0" smtClean="0">
                <a:latin typeface="+mn-ea"/>
                <a:ea typeface="+mn-ea"/>
              </a:rPr>
              <a:t>        }</a:t>
            </a:r>
          </a:p>
          <a:p>
            <a:r>
              <a:rPr lang="en-US" altLang="ko-KR" sz="1200" dirty="0" smtClean="0">
                <a:latin typeface="+mn-ea"/>
                <a:ea typeface="+mn-ea"/>
              </a:rPr>
              <a:t/>
            </a:r>
            <a:br>
              <a:rPr lang="en-US" altLang="ko-KR" sz="1200" dirty="0" smtClean="0">
                <a:latin typeface="+mn-ea"/>
                <a:ea typeface="+mn-ea"/>
              </a:rPr>
            </a:br>
            <a:r>
              <a:rPr lang="en-US" altLang="ko-KR" sz="1200" dirty="0" smtClean="0">
                <a:latin typeface="+mn-ea"/>
                <a:ea typeface="+mn-ea"/>
              </a:rPr>
              <a:t>        class </a:t>
            </a:r>
            <a:r>
              <a:rPr lang="en-US" altLang="ko-KR" sz="1200" dirty="0" err="1" smtClean="0">
                <a:latin typeface="+mn-ea"/>
                <a:ea typeface="+mn-ea"/>
              </a:rPr>
              <a:t>MyThread</a:t>
            </a:r>
            <a:r>
              <a:rPr lang="en-US" altLang="ko-KR" sz="1200" dirty="0" smtClean="0">
                <a:latin typeface="+mn-ea"/>
                <a:ea typeface="+mn-ea"/>
              </a:rPr>
              <a:t> implements </a:t>
            </a:r>
            <a:r>
              <a:rPr lang="en-US" altLang="ko-KR" sz="1200" dirty="0" err="1" smtClean="0">
                <a:latin typeface="+mn-ea"/>
                <a:ea typeface="+mn-ea"/>
              </a:rPr>
              <a:t>Runnable</a:t>
            </a:r>
            <a:r>
              <a:rPr lang="en-US" altLang="ko-KR" sz="1200" dirty="0" smtClean="0">
                <a:latin typeface="+mn-ea"/>
                <a:ea typeface="+mn-ea"/>
              </a:rPr>
              <a:t> {</a:t>
            </a:r>
          </a:p>
          <a:p>
            <a:r>
              <a:rPr lang="en-US" altLang="ko-KR" sz="1200" dirty="0" smtClean="0">
                <a:latin typeface="+mn-ea"/>
                <a:ea typeface="+mn-ea"/>
              </a:rPr>
              <a:t>            public void run() {/.../} // abstract method run</a:t>
            </a:r>
          </a:p>
          <a:p>
            <a:r>
              <a:rPr lang="en-US" altLang="ko-KR" sz="1200" dirty="0" smtClean="0">
                <a:latin typeface="+mn-ea"/>
                <a:ea typeface="+mn-ea"/>
              </a:rPr>
              <a:t>        }</a:t>
            </a:r>
          </a:p>
          <a:p>
            <a:r>
              <a:rPr lang="en-US" altLang="ko-KR" sz="1200" dirty="0" smtClean="0">
                <a:latin typeface="+mn-ea"/>
                <a:ea typeface="+mn-ea"/>
              </a:rPr>
              <a:t/>
            </a:r>
            <a:br>
              <a:rPr lang="en-US" altLang="ko-KR" sz="1200" dirty="0" smtClean="0">
                <a:latin typeface="+mn-ea"/>
                <a:ea typeface="+mn-ea"/>
              </a:rPr>
            </a:br>
            <a:r>
              <a:rPr lang="en-US" altLang="ko-KR" sz="1200" b="1" dirty="0" smtClean="0">
                <a:latin typeface="+mn-ea"/>
                <a:ea typeface="+mn-ea"/>
              </a:rPr>
              <a:t> - start(), run()</a:t>
            </a:r>
          </a:p>
          <a:p>
            <a:r>
              <a:rPr lang="en-US" altLang="ko-KR" sz="1200" dirty="0" smtClean="0">
                <a:latin typeface="+mn-ea"/>
                <a:ea typeface="+mn-ea"/>
              </a:rPr>
              <a:t>    : </a:t>
            </a:r>
            <a:r>
              <a:rPr lang="ko-KR" altLang="en-US" sz="1200" dirty="0" err="1" smtClean="0">
                <a:latin typeface="+mn-ea"/>
                <a:ea typeface="+mn-ea"/>
              </a:rPr>
              <a:t>메인에서</a:t>
            </a:r>
            <a:r>
              <a:rPr lang="ko-KR" altLang="en-US" sz="1200" dirty="0" smtClean="0">
                <a:latin typeface="+mn-ea"/>
                <a:ea typeface="+mn-ea"/>
              </a:rPr>
              <a:t> </a:t>
            </a:r>
            <a:r>
              <a:rPr lang="ko-KR" altLang="en-US" sz="1200" dirty="0" err="1" smtClean="0">
                <a:latin typeface="+mn-ea"/>
                <a:ea typeface="+mn-ea"/>
              </a:rPr>
              <a:t>쓰레드의</a:t>
            </a:r>
            <a:r>
              <a:rPr lang="ko-KR" altLang="en-US" sz="1200" dirty="0" smtClean="0">
                <a:latin typeface="+mn-ea"/>
                <a:ea typeface="+mn-ea"/>
              </a:rPr>
              <a:t> </a:t>
            </a:r>
            <a:r>
              <a:rPr lang="en-US" altLang="ko-KR" sz="1200" dirty="0" smtClean="0">
                <a:latin typeface="+mn-ea"/>
                <a:ea typeface="+mn-ea"/>
              </a:rPr>
              <a:t>start</a:t>
            </a:r>
            <a:r>
              <a:rPr lang="ko-KR" altLang="en-US" sz="1200" dirty="0" err="1" smtClean="0">
                <a:latin typeface="+mn-ea"/>
                <a:ea typeface="+mn-ea"/>
              </a:rPr>
              <a:t>메서드</a:t>
            </a:r>
            <a:r>
              <a:rPr lang="ko-KR" altLang="en-US" sz="1200" dirty="0" smtClean="0">
                <a:latin typeface="+mn-ea"/>
                <a:ea typeface="+mn-ea"/>
              </a:rPr>
              <a:t> 호출</a:t>
            </a:r>
          </a:p>
          <a:p>
            <a:r>
              <a:rPr lang="ko-KR" altLang="en-US" sz="1200" dirty="0" smtClean="0">
                <a:latin typeface="+mn-ea"/>
                <a:ea typeface="+mn-ea"/>
              </a:rPr>
              <a:t>    </a:t>
            </a:r>
            <a:r>
              <a:rPr lang="en-US" altLang="ko-KR" sz="1200" dirty="0" smtClean="0">
                <a:latin typeface="+mn-ea"/>
                <a:ea typeface="+mn-ea"/>
              </a:rPr>
              <a:t>: start</a:t>
            </a:r>
            <a:r>
              <a:rPr lang="ko-KR" altLang="en-US" sz="1200" dirty="0" err="1" smtClean="0">
                <a:latin typeface="+mn-ea"/>
                <a:ea typeface="+mn-ea"/>
              </a:rPr>
              <a:t>메서드</a:t>
            </a:r>
            <a:r>
              <a:rPr lang="ko-KR" altLang="en-US" sz="1200" dirty="0" smtClean="0">
                <a:latin typeface="+mn-ea"/>
                <a:ea typeface="+mn-ea"/>
              </a:rPr>
              <a:t> </a:t>
            </a:r>
            <a:r>
              <a:rPr lang="ko-KR" altLang="en-US" sz="1200" dirty="0" err="1" smtClean="0">
                <a:latin typeface="+mn-ea"/>
                <a:ea typeface="+mn-ea"/>
              </a:rPr>
              <a:t>쓰레드</a:t>
            </a:r>
            <a:r>
              <a:rPr lang="ko-KR" altLang="en-US" sz="1200" dirty="0" smtClean="0">
                <a:latin typeface="+mn-ea"/>
                <a:ea typeface="+mn-ea"/>
              </a:rPr>
              <a:t> 작업 수행 사용 새로운 </a:t>
            </a:r>
            <a:r>
              <a:rPr lang="ko-KR" altLang="en-US" sz="1200" dirty="0" err="1" smtClean="0">
                <a:latin typeface="+mn-ea"/>
                <a:ea typeface="+mn-ea"/>
              </a:rPr>
              <a:t>호출스텍</a:t>
            </a:r>
            <a:r>
              <a:rPr lang="ko-KR" altLang="en-US" sz="1200" dirty="0" smtClean="0">
                <a:latin typeface="+mn-ea"/>
                <a:ea typeface="+mn-ea"/>
              </a:rPr>
              <a:t> 생성</a:t>
            </a:r>
          </a:p>
          <a:p>
            <a:r>
              <a:rPr lang="ko-KR" altLang="en-US" sz="1200" dirty="0" smtClean="0">
                <a:latin typeface="+mn-ea"/>
                <a:ea typeface="+mn-ea"/>
              </a:rPr>
              <a:t>    </a:t>
            </a:r>
            <a:r>
              <a:rPr lang="en-US" altLang="ko-KR" sz="1200" dirty="0" smtClean="0">
                <a:latin typeface="+mn-ea"/>
                <a:ea typeface="+mn-ea"/>
              </a:rPr>
              <a:t>: </a:t>
            </a:r>
            <a:r>
              <a:rPr lang="ko-KR" altLang="en-US" sz="1200" dirty="0" smtClean="0">
                <a:latin typeface="+mn-ea"/>
                <a:ea typeface="+mn-ea"/>
              </a:rPr>
              <a:t>생성 </a:t>
            </a:r>
            <a:r>
              <a:rPr lang="ko-KR" altLang="en-US" sz="1200" dirty="0" err="1" smtClean="0">
                <a:latin typeface="+mn-ea"/>
                <a:ea typeface="+mn-ea"/>
              </a:rPr>
              <a:t>호출스텍</a:t>
            </a:r>
            <a:r>
              <a:rPr lang="ko-KR" altLang="en-US" sz="1200" dirty="0" smtClean="0">
                <a:latin typeface="+mn-ea"/>
                <a:ea typeface="+mn-ea"/>
              </a:rPr>
              <a:t> </a:t>
            </a:r>
            <a:r>
              <a:rPr lang="en-US" altLang="ko-KR" sz="1200" dirty="0" smtClean="0">
                <a:latin typeface="+mn-ea"/>
                <a:ea typeface="+mn-ea"/>
              </a:rPr>
              <a:t>run</a:t>
            </a:r>
            <a:r>
              <a:rPr lang="ko-KR" altLang="en-US" sz="1200" dirty="0" err="1" smtClean="0">
                <a:latin typeface="+mn-ea"/>
                <a:ea typeface="+mn-ea"/>
              </a:rPr>
              <a:t>메서드</a:t>
            </a:r>
            <a:r>
              <a:rPr lang="ko-KR" altLang="en-US" sz="1200" dirty="0" smtClean="0">
                <a:latin typeface="+mn-ea"/>
                <a:ea typeface="+mn-ea"/>
              </a:rPr>
              <a:t> 호출</a:t>
            </a:r>
            <a:r>
              <a:rPr lang="en-US" altLang="ko-KR" sz="1200" dirty="0" smtClean="0">
                <a:latin typeface="+mn-ea"/>
                <a:ea typeface="+mn-ea"/>
              </a:rPr>
              <a:t>, </a:t>
            </a:r>
            <a:r>
              <a:rPr lang="ko-KR" altLang="en-US" sz="1200" dirty="0" err="1" smtClean="0">
                <a:latin typeface="+mn-ea"/>
                <a:ea typeface="+mn-ea"/>
              </a:rPr>
              <a:t>쓰레드</a:t>
            </a:r>
            <a:r>
              <a:rPr lang="ko-KR" altLang="en-US" sz="1200" dirty="0" smtClean="0">
                <a:latin typeface="+mn-ea"/>
                <a:ea typeface="+mn-ea"/>
              </a:rPr>
              <a:t> 작업 수행</a:t>
            </a:r>
          </a:p>
          <a:p>
            <a:r>
              <a:rPr lang="ko-KR" altLang="en-US" sz="1200" dirty="0" smtClean="0">
                <a:latin typeface="+mn-ea"/>
                <a:ea typeface="+mn-ea"/>
              </a:rPr>
              <a:t>    </a:t>
            </a:r>
            <a:r>
              <a:rPr lang="en-US" altLang="ko-KR" sz="1200" dirty="0" smtClean="0">
                <a:latin typeface="+mn-ea"/>
                <a:ea typeface="+mn-ea"/>
              </a:rPr>
              <a:t>: </a:t>
            </a:r>
            <a:r>
              <a:rPr lang="ko-KR" altLang="en-US" sz="1200" dirty="0" err="1" smtClean="0">
                <a:latin typeface="+mn-ea"/>
                <a:ea typeface="+mn-ea"/>
              </a:rPr>
              <a:t>호출스텍</a:t>
            </a:r>
            <a:r>
              <a:rPr lang="ko-KR" altLang="en-US" sz="1200" dirty="0" smtClean="0">
                <a:latin typeface="+mn-ea"/>
                <a:ea typeface="+mn-ea"/>
              </a:rPr>
              <a:t> </a:t>
            </a:r>
            <a:r>
              <a:rPr lang="en-US" altLang="ko-KR" sz="1200" dirty="0" smtClean="0">
                <a:latin typeface="+mn-ea"/>
                <a:ea typeface="+mn-ea"/>
              </a:rPr>
              <a:t>2</a:t>
            </a:r>
            <a:r>
              <a:rPr lang="ko-KR" altLang="en-US" sz="1200" dirty="0" smtClean="0">
                <a:latin typeface="+mn-ea"/>
                <a:ea typeface="+mn-ea"/>
              </a:rPr>
              <a:t>개</a:t>
            </a:r>
            <a:r>
              <a:rPr lang="en-US" altLang="ko-KR" sz="1200" dirty="0" smtClean="0">
                <a:latin typeface="+mn-ea"/>
                <a:ea typeface="+mn-ea"/>
              </a:rPr>
              <a:t>, </a:t>
            </a:r>
            <a:r>
              <a:rPr lang="ko-KR" altLang="en-US" sz="1200" dirty="0" smtClean="0">
                <a:latin typeface="+mn-ea"/>
                <a:ea typeface="+mn-ea"/>
              </a:rPr>
              <a:t>스케줄러 정한 순서에 따라 </a:t>
            </a:r>
            <a:r>
              <a:rPr lang="ko-KR" altLang="en-US" sz="1200" dirty="0" err="1" smtClean="0">
                <a:latin typeface="+mn-ea"/>
                <a:ea typeface="+mn-ea"/>
              </a:rPr>
              <a:t>번갈아가면서</a:t>
            </a:r>
            <a:r>
              <a:rPr lang="ko-KR" altLang="en-US" sz="1200" dirty="0" smtClean="0">
                <a:latin typeface="+mn-ea"/>
                <a:ea typeface="+mn-ea"/>
              </a:rPr>
              <a:t> 실행</a:t>
            </a:r>
          </a:p>
          <a:p>
            <a:r>
              <a:rPr lang="ko-KR" altLang="en-US" sz="1200" dirty="0" smtClean="0">
                <a:latin typeface="+mn-ea"/>
                <a:ea typeface="+mn-ea"/>
              </a:rPr>
              <a:t>    </a:t>
            </a:r>
            <a:r>
              <a:rPr lang="en-US" altLang="ko-KR" sz="1200" dirty="0" smtClean="0">
                <a:latin typeface="+mn-ea"/>
                <a:ea typeface="+mn-ea"/>
              </a:rPr>
              <a:t>: </a:t>
            </a:r>
            <a:r>
              <a:rPr lang="ko-KR" altLang="en-US" sz="1200" dirty="0" smtClean="0">
                <a:latin typeface="+mn-ea"/>
                <a:ea typeface="+mn-ea"/>
              </a:rPr>
              <a:t>실행 중 사용자 </a:t>
            </a:r>
            <a:r>
              <a:rPr lang="ko-KR" altLang="en-US" sz="1200" dirty="0" err="1" smtClean="0">
                <a:latin typeface="+mn-ea"/>
                <a:ea typeface="+mn-ea"/>
              </a:rPr>
              <a:t>쓰레드</a:t>
            </a:r>
            <a:r>
              <a:rPr lang="ko-KR" altLang="en-US" sz="1200" dirty="0" smtClean="0">
                <a:latin typeface="+mn-ea"/>
                <a:ea typeface="+mn-ea"/>
              </a:rPr>
              <a:t> </a:t>
            </a:r>
            <a:r>
              <a:rPr lang="ko-KR" altLang="en-US" sz="1200" dirty="0" err="1" smtClean="0">
                <a:latin typeface="+mn-ea"/>
                <a:ea typeface="+mn-ea"/>
              </a:rPr>
              <a:t>없을때</a:t>
            </a:r>
            <a:r>
              <a:rPr lang="ko-KR" altLang="en-US" sz="1200" dirty="0" smtClean="0">
                <a:latin typeface="+mn-ea"/>
                <a:ea typeface="+mn-ea"/>
              </a:rPr>
              <a:t> 프로그램 종료 됨</a:t>
            </a:r>
          </a:p>
          <a:p>
            <a:r>
              <a:rPr lang="ko-KR" altLang="en-US" sz="1200" dirty="0" smtClean="0">
                <a:latin typeface="+mn-ea"/>
                <a:ea typeface="+mn-ea"/>
              </a:rPr>
              <a:t/>
            </a:r>
            <a:br>
              <a:rPr lang="ko-KR" altLang="en-US" sz="1200" dirty="0" smtClean="0">
                <a:latin typeface="+mn-ea"/>
                <a:ea typeface="+mn-ea"/>
              </a:rPr>
            </a:br>
            <a:r>
              <a:rPr lang="ko-KR" altLang="en-US" sz="1200" dirty="0" smtClean="0">
                <a:latin typeface="+mn-ea"/>
                <a:ea typeface="+mn-ea"/>
              </a:rPr>
              <a:t> </a:t>
            </a:r>
            <a:r>
              <a:rPr lang="en-US" altLang="ko-KR" sz="1200" b="1" dirty="0" smtClean="0">
                <a:latin typeface="+mn-ea"/>
                <a:ea typeface="+mn-ea"/>
              </a:rPr>
              <a:t>- </a:t>
            </a:r>
            <a:r>
              <a:rPr lang="ko-KR" altLang="en-US" sz="1200" b="1" dirty="0" err="1" smtClean="0">
                <a:latin typeface="+mn-ea"/>
                <a:ea typeface="+mn-ea"/>
              </a:rPr>
              <a:t>싱글쓰레드</a:t>
            </a:r>
            <a:r>
              <a:rPr lang="en-US" altLang="ko-KR" sz="1200" b="1" dirty="0" smtClean="0">
                <a:latin typeface="+mn-ea"/>
                <a:ea typeface="+mn-ea"/>
              </a:rPr>
              <a:t>, </a:t>
            </a:r>
            <a:r>
              <a:rPr lang="ko-KR" altLang="en-US" sz="1200" b="1" dirty="0" err="1" smtClean="0">
                <a:latin typeface="+mn-ea"/>
                <a:ea typeface="+mn-ea"/>
              </a:rPr>
              <a:t>멀티쓰레드</a:t>
            </a:r>
            <a:endParaRPr lang="ko-KR" altLang="en-US" sz="1200" b="1" dirty="0" smtClean="0">
              <a:latin typeface="+mn-ea"/>
              <a:ea typeface="+mn-ea"/>
            </a:endParaRPr>
          </a:p>
          <a:p>
            <a:r>
              <a:rPr lang="ko-KR" altLang="en-US" sz="1200" dirty="0" smtClean="0">
                <a:latin typeface="+mn-ea"/>
                <a:ea typeface="+mn-ea"/>
              </a:rPr>
              <a:t>    </a:t>
            </a:r>
            <a:r>
              <a:rPr lang="en-US" altLang="ko-KR" sz="1200" dirty="0" smtClean="0">
                <a:latin typeface="+mn-ea"/>
                <a:ea typeface="+mn-ea"/>
              </a:rPr>
              <a:t>: 1</a:t>
            </a:r>
            <a:r>
              <a:rPr lang="ko-KR" altLang="en-US" sz="1200" dirty="0" smtClean="0">
                <a:latin typeface="+mn-ea"/>
                <a:ea typeface="+mn-ea"/>
              </a:rPr>
              <a:t>개 </a:t>
            </a:r>
            <a:r>
              <a:rPr lang="ko-KR" altLang="en-US" sz="1200" dirty="0" err="1" smtClean="0">
                <a:latin typeface="+mn-ea"/>
                <a:ea typeface="+mn-ea"/>
              </a:rPr>
              <a:t>쓰레드</a:t>
            </a:r>
            <a:r>
              <a:rPr lang="ko-KR" altLang="en-US" sz="1200" dirty="0" smtClean="0">
                <a:latin typeface="+mn-ea"/>
                <a:ea typeface="+mn-ea"/>
              </a:rPr>
              <a:t> </a:t>
            </a:r>
            <a:r>
              <a:rPr lang="en-US" altLang="ko-KR" sz="1200" dirty="0" smtClean="0">
                <a:latin typeface="+mn-ea"/>
                <a:ea typeface="+mn-ea"/>
              </a:rPr>
              <a:t>1</a:t>
            </a:r>
            <a:r>
              <a:rPr lang="ko-KR" altLang="en-US" sz="1200" dirty="0" smtClean="0">
                <a:latin typeface="+mn-ea"/>
                <a:ea typeface="+mn-ea"/>
              </a:rPr>
              <a:t>개 작업 ≒ </a:t>
            </a:r>
            <a:r>
              <a:rPr lang="en-US" altLang="ko-KR" sz="1200" dirty="0" smtClean="0">
                <a:latin typeface="+mn-ea"/>
                <a:ea typeface="+mn-ea"/>
              </a:rPr>
              <a:t>2</a:t>
            </a:r>
            <a:r>
              <a:rPr lang="ko-KR" altLang="en-US" sz="1200" dirty="0" smtClean="0">
                <a:latin typeface="+mn-ea"/>
                <a:ea typeface="+mn-ea"/>
              </a:rPr>
              <a:t>개 </a:t>
            </a:r>
            <a:r>
              <a:rPr lang="ko-KR" altLang="en-US" sz="1200" dirty="0" err="1" smtClean="0">
                <a:latin typeface="+mn-ea"/>
                <a:ea typeface="+mn-ea"/>
              </a:rPr>
              <a:t>쓰레드</a:t>
            </a:r>
            <a:r>
              <a:rPr lang="ko-KR" altLang="en-US" sz="1200" dirty="0" smtClean="0">
                <a:latin typeface="+mn-ea"/>
                <a:ea typeface="+mn-ea"/>
              </a:rPr>
              <a:t> </a:t>
            </a:r>
            <a:r>
              <a:rPr lang="en-US" altLang="ko-KR" sz="1200" dirty="0" smtClean="0">
                <a:latin typeface="+mn-ea"/>
                <a:ea typeface="+mn-ea"/>
              </a:rPr>
              <a:t>2</a:t>
            </a:r>
            <a:r>
              <a:rPr lang="ko-KR" altLang="en-US" sz="1200" dirty="0" smtClean="0">
                <a:latin typeface="+mn-ea"/>
                <a:ea typeface="+mn-ea"/>
              </a:rPr>
              <a:t>개 작업</a:t>
            </a:r>
          </a:p>
          <a:p>
            <a:r>
              <a:rPr lang="ko-KR" altLang="en-US" sz="1200" dirty="0" smtClean="0">
                <a:latin typeface="+mn-ea"/>
                <a:ea typeface="+mn-ea"/>
              </a:rPr>
              <a:t>    </a:t>
            </a:r>
            <a:r>
              <a:rPr lang="en-US" altLang="ko-KR" sz="1200" dirty="0" smtClean="0">
                <a:latin typeface="+mn-ea"/>
                <a:ea typeface="+mn-ea"/>
              </a:rPr>
              <a:t>: </a:t>
            </a:r>
            <a:r>
              <a:rPr lang="ko-KR" altLang="en-US" sz="1200" dirty="0" err="1" smtClean="0">
                <a:latin typeface="+mn-ea"/>
                <a:ea typeface="+mn-ea"/>
              </a:rPr>
              <a:t>쓰레드</a:t>
            </a:r>
            <a:r>
              <a:rPr lang="ko-KR" altLang="en-US" sz="1200" dirty="0" smtClean="0">
                <a:latin typeface="+mn-ea"/>
                <a:ea typeface="+mn-ea"/>
              </a:rPr>
              <a:t> 간 작업전환 시간 때문에 거의 같다</a:t>
            </a:r>
          </a:p>
          <a:p>
            <a:r>
              <a:rPr lang="ko-KR" altLang="en-US" sz="1200" dirty="0" smtClean="0">
                <a:latin typeface="+mn-ea"/>
                <a:ea typeface="+mn-ea"/>
              </a:rPr>
              <a:t>    </a:t>
            </a:r>
            <a:r>
              <a:rPr lang="en-US" altLang="ko-KR" sz="1200" dirty="0" smtClean="0">
                <a:latin typeface="+mn-ea"/>
                <a:ea typeface="+mn-ea"/>
              </a:rPr>
              <a:t>: CPU</a:t>
            </a:r>
            <a:r>
              <a:rPr lang="ko-KR" altLang="en-US" sz="1200" dirty="0" smtClean="0">
                <a:latin typeface="+mn-ea"/>
                <a:ea typeface="+mn-ea"/>
              </a:rPr>
              <a:t>만을 사용하는 작업은 멀티보다 싱글쓰레드가 더 효율적</a:t>
            </a:r>
          </a:p>
          <a:p>
            <a:r>
              <a:rPr lang="ko-KR" altLang="en-US" sz="1200" dirty="0" smtClean="0">
                <a:latin typeface="+mn-ea"/>
                <a:ea typeface="+mn-ea"/>
              </a:rPr>
              <a:t/>
            </a:r>
            <a:br>
              <a:rPr lang="ko-KR" altLang="en-US" sz="1200" dirty="0" smtClean="0">
                <a:latin typeface="+mn-ea"/>
                <a:ea typeface="+mn-ea"/>
              </a:rPr>
            </a:br>
            <a:r>
              <a:rPr lang="ko-KR" altLang="en-US" sz="1200" dirty="0" smtClean="0">
                <a:latin typeface="+mn-ea"/>
                <a:ea typeface="+mn-ea"/>
              </a:rPr>
              <a:t> </a:t>
            </a:r>
            <a:r>
              <a:rPr lang="en-US" altLang="ko-KR" sz="1200" b="1" dirty="0" smtClean="0">
                <a:latin typeface="+mn-ea"/>
                <a:ea typeface="+mn-ea"/>
              </a:rPr>
              <a:t>- </a:t>
            </a:r>
            <a:r>
              <a:rPr lang="ko-KR" altLang="en-US" sz="1200" b="1" dirty="0" smtClean="0">
                <a:latin typeface="+mn-ea"/>
                <a:ea typeface="+mn-ea"/>
              </a:rPr>
              <a:t>데몬 </a:t>
            </a:r>
            <a:r>
              <a:rPr lang="ko-KR" altLang="en-US" sz="1200" b="1" dirty="0" err="1" smtClean="0">
                <a:latin typeface="+mn-ea"/>
                <a:ea typeface="+mn-ea"/>
              </a:rPr>
              <a:t>쓰레드</a:t>
            </a:r>
            <a:endParaRPr lang="ko-KR" altLang="en-US" sz="1200" b="1" dirty="0" smtClean="0">
              <a:latin typeface="+mn-ea"/>
              <a:ea typeface="+mn-ea"/>
            </a:endParaRPr>
          </a:p>
          <a:p>
            <a:r>
              <a:rPr lang="ko-KR" altLang="en-US" sz="1200" dirty="0" smtClean="0">
                <a:latin typeface="+mn-ea"/>
                <a:ea typeface="+mn-ea"/>
              </a:rPr>
              <a:t>    </a:t>
            </a:r>
            <a:r>
              <a:rPr lang="en-US" altLang="ko-KR" sz="1200" dirty="0" smtClean="0">
                <a:latin typeface="+mn-ea"/>
                <a:ea typeface="+mn-ea"/>
              </a:rPr>
              <a:t>: </a:t>
            </a:r>
            <a:r>
              <a:rPr lang="ko-KR" altLang="en-US" sz="1200" dirty="0" smtClean="0">
                <a:latin typeface="+mn-ea"/>
                <a:ea typeface="+mn-ea"/>
              </a:rPr>
              <a:t>무한루프</a:t>
            </a:r>
            <a:r>
              <a:rPr lang="en-US" altLang="ko-KR" sz="1200" dirty="0" smtClean="0">
                <a:latin typeface="+mn-ea"/>
                <a:ea typeface="+mn-ea"/>
              </a:rPr>
              <a:t>, </a:t>
            </a:r>
            <a:r>
              <a:rPr lang="ko-KR" altLang="en-US" sz="1200" dirty="0" err="1" smtClean="0">
                <a:latin typeface="+mn-ea"/>
                <a:ea typeface="+mn-ea"/>
              </a:rPr>
              <a:t>조건문</a:t>
            </a:r>
            <a:r>
              <a:rPr lang="ko-KR" altLang="en-US" sz="1200" dirty="0" smtClean="0">
                <a:latin typeface="+mn-ea"/>
                <a:ea typeface="+mn-ea"/>
              </a:rPr>
              <a:t> 사용 대기 후</a:t>
            </a:r>
            <a:r>
              <a:rPr lang="en-US" altLang="ko-KR" sz="1200" dirty="0" smtClean="0">
                <a:latin typeface="+mn-ea"/>
                <a:ea typeface="+mn-ea"/>
              </a:rPr>
              <a:t>, </a:t>
            </a:r>
            <a:r>
              <a:rPr lang="ko-KR" altLang="en-US" sz="1200" dirty="0" smtClean="0">
                <a:latin typeface="+mn-ea"/>
                <a:ea typeface="+mn-ea"/>
              </a:rPr>
              <a:t>특정 조건에서 작업 수행 후</a:t>
            </a:r>
            <a:r>
              <a:rPr lang="en-US" altLang="ko-KR" sz="1200" dirty="0" smtClean="0">
                <a:latin typeface="+mn-ea"/>
                <a:ea typeface="+mn-ea"/>
              </a:rPr>
              <a:t>, </a:t>
            </a:r>
            <a:r>
              <a:rPr lang="ko-KR" altLang="en-US" sz="1200" dirty="0" smtClean="0">
                <a:latin typeface="+mn-ea"/>
                <a:ea typeface="+mn-ea"/>
              </a:rPr>
              <a:t>다시 대기</a:t>
            </a:r>
          </a:p>
          <a:p>
            <a:r>
              <a:rPr lang="ko-KR" altLang="en-US" sz="1200" dirty="0" smtClean="0">
                <a:latin typeface="+mn-ea"/>
                <a:ea typeface="+mn-ea"/>
              </a:rPr>
              <a:t>    </a:t>
            </a:r>
            <a:r>
              <a:rPr lang="en-US" altLang="ko-KR" sz="1200" dirty="0" smtClean="0">
                <a:latin typeface="+mn-ea"/>
                <a:ea typeface="+mn-ea"/>
              </a:rPr>
              <a:t>: </a:t>
            </a:r>
            <a:r>
              <a:rPr lang="ko-KR" altLang="en-US" sz="1200" dirty="0" err="1" smtClean="0">
                <a:latin typeface="+mn-ea"/>
                <a:ea typeface="+mn-ea"/>
              </a:rPr>
              <a:t>가비지</a:t>
            </a:r>
            <a:r>
              <a:rPr lang="ko-KR" altLang="en-US" sz="1200" dirty="0" smtClean="0">
                <a:latin typeface="+mn-ea"/>
                <a:ea typeface="+mn-ea"/>
              </a:rPr>
              <a:t> </a:t>
            </a:r>
            <a:r>
              <a:rPr lang="ko-KR" altLang="en-US" sz="1200" dirty="0" err="1" smtClean="0">
                <a:latin typeface="+mn-ea"/>
                <a:ea typeface="+mn-ea"/>
              </a:rPr>
              <a:t>컬렉터</a:t>
            </a:r>
            <a:r>
              <a:rPr lang="en-US" altLang="ko-KR" sz="1200" dirty="0" smtClean="0">
                <a:latin typeface="+mn-ea"/>
                <a:ea typeface="+mn-ea"/>
              </a:rPr>
              <a:t>, </a:t>
            </a:r>
            <a:r>
              <a:rPr lang="ko-KR" altLang="en-US" sz="1200" dirty="0" smtClean="0">
                <a:latin typeface="+mn-ea"/>
                <a:ea typeface="+mn-ea"/>
              </a:rPr>
              <a:t>워드프로세서 자동 저장</a:t>
            </a:r>
            <a:r>
              <a:rPr lang="en-US" altLang="ko-KR" sz="1200" dirty="0" smtClean="0">
                <a:latin typeface="+mn-ea"/>
                <a:ea typeface="+mn-ea"/>
              </a:rPr>
              <a:t>, </a:t>
            </a:r>
            <a:r>
              <a:rPr lang="ko-KR" altLang="en-US" sz="1200" dirty="0" smtClean="0">
                <a:latin typeface="+mn-ea"/>
                <a:ea typeface="+mn-ea"/>
              </a:rPr>
              <a:t>화면 자동 갱신</a:t>
            </a:r>
          </a:p>
          <a:p>
            <a:r>
              <a:rPr lang="ko-KR" altLang="en-US" sz="1200" dirty="0" smtClean="0">
                <a:latin typeface="+mn-ea"/>
                <a:ea typeface="+mn-ea"/>
              </a:rPr>
              <a:t>    </a:t>
            </a:r>
            <a:r>
              <a:rPr lang="en-US" altLang="ko-KR" sz="1200" dirty="0" smtClean="0">
                <a:latin typeface="+mn-ea"/>
                <a:ea typeface="+mn-ea"/>
              </a:rPr>
              <a:t>: </a:t>
            </a:r>
            <a:r>
              <a:rPr lang="en-US" altLang="ko-KR" sz="1200" dirty="0" err="1" smtClean="0">
                <a:latin typeface="+mn-ea"/>
                <a:ea typeface="+mn-ea"/>
              </a:rPr>
              <a:t>setDaemon</a:t>
            </a:r>
            <a:r>
              <a:rPr lang="ko-KR" altLang="en-US" sz="1200" dirty="0" err="1" smtClean="0">
                <a:latin typeface="+mn-ea"/>
                <a:ea typeface="+mn-ea"/>
              </a:rPr>
              <a:t>메서드는</a:t>
            </a:r>
            <a:r>
              <a:rPr lang="ko-KR" altLang="en-US" sz="1200" dirty="0" smtClean="0">
                <a:latin typeface="+mn-ea"/>
                <a:ea typeface="+mn-ea"/>
              </a:rPr>
              <a:t> 반드시 </a:t>
            </a:r>
            <a:r>
              <a:rPr lang="en-US" altLang="ko-KR" sz="1200" dirty="0" smtClean="0">
                <a:latin typeface="+mn-ea"/>
                <a:ea typeface="+mn-ea"/>
              </a:rPr>
              <a:t>start() </a:t>
            </a:r>
            <a:r>
              <a:rPr lang="ko-KR" altLang="en-US" sz="1200" dirty="0" smtClean="0">
                <a:latin typeface="+mn-ea"/>
                <a:ea typeface="+mn-ea"/>
              </a:rPr>
              <a:t>호출하기 전에 실행되어야 됨</a:t>
            </a:r>
            <a:r>
              <a:rPr lang="en-US" altLang="ko-KR" sz="1200" dirty="0" smtClean="0">
                <a:latin typeface="+mn-ea"/>
                <a:ea typeface="+mn-ea"/>
              </a:rPr>
              <a:t>, </a:t>
            </a:r>
            <a:r>
              <a:rPr lang="ko-KR" altLang="en-US" sz="1200" dirty="0" smtClean="0">
                <a:latin typeface="+mn-ea"/>
                <a:ea typeface="+mn-ea"/>
              </a:rPr>
              <a:t>아니면 </a:t>
            </a:r>
            <a:r>
              <a:rPr lang="en-US" altLang="ko-KR" sz="1200" dirty="0" err="1" smtClean="0">
                <a:latin typeface="+mn-ea"/>
                <a:ea typeface="+mn-ea"/>
              </a:rPr>
              <a:t>IlegelThreadStateException</a:t>
            </a:r>
            <a:r>
              <a:rPr lang="en-US" altLang="ko-KR" sz="1200" dirty="0" smtClean="0">
                <a:latin typeface="+mn-ea"/>
                <a:ea typeface="+mn-ea"/>
              </a:rPr>
              <a:t> </a:t>
            </a:r>
            <a:r>
              <a:rPr lang="ko-KR" altLang="en-US" sz="1200" dirty="0" smtClean="0">
                <a:latin typeface="+mn-ea"/>
                <a:ea typeface="+mn-ea"/>
              </a:rPr>
              <a:t>발생</a:t>
            </a:r>
          </a:p>
          <a:p>
            <a:r>
              <a:rPr lang="ko-KR" altLang="en-US" sz="1200" dirty="0" smtClean="0">
                <a:latin typeface="+mn-ea"/>
                <a:ea typeface="+mn-ea"/>
              </a:rPr>
              <a:t>    </a:t>
            </a:r>
          </a:p>
          <a:p>
            <a:r>
              <a:rPr lang="ko-KR" altLang="en-US" sz="1200" dirty="0" smtClean="0">
                <a:latin typeface="+mn-ea"/>
                <a:ea typeface="+mn-ea"/>
              </a:rPr>
              <a:t> </a:t>
            </a:r>
            <a:r>
              <a:rPr lang="en-US" altLang="ko-KR" sz="1200" b="1" dirty="0" smtClean="0">
                <a:latin typeface="+mn-ea"/>
                <a:ea typeface="+mn-ea"/>
              </a:rPr>
              <a:t>- </a:t>
            </a:r>
            <a:r>
              <a:rPr lang="ko-KR" altLang="en-US" sz="1200" b="1" dirty="0" err="1" smtClean="0">
                <a:latin typeface="+mn-ea"/>
                <a:ea typeface="+mn-ea"/>
              </a:rPr>
              <a:t>쓰레드</a:t>
            </a:r>
            <a:r>
              <a:rPr lang="ko-KR" altLang="en-US" sz="1200" b="1" dirty="0" smtClean="0">
                <a:latin typeface="+mn-ea"/>
                <a:ea typeface="+mn-ea"/>
              </a:rPr>
              <a:t> 실행 제어</a:t>
            </a:r>
          </a:p>
          <a:p>
            <a:r>
              <a:rPr lang="ko-KR" altLang="en-US" sz="1200" dirty="0" smtClean="0">
                <a:latin typeface="+mn-ea"/>
                <a:ea typeface="+mn-ea"/>
              </a:rPr>
              <a:t>    </a:t>
            </a:r>
            <a:r>
              <a:rPr lang="en-US" altLang="ko-KR" sz="1200" dirty="0" smtClean="0">
                <a:latin typeface="+mn-ea"/>
                <a:ea typeface="+mn-ea"/>
              </a:rPr>
              <a:t>: </a:t>
            </a:r>
            <a:r>
              <a:rPr lang="ko-KR" altLang="en-US" sz="1200" dirty="0" err="1" smtClean="0">
                <a:latin typeface="+mn-ea"/>
                <a:ea typeface="+mn-ea"/>
              </a:rPr>
              <a:t>쓰레드</a:t>
            </a:r>
            <a:r>
              <a:rPr lang="ko-KR" altLang="en-US" sz="1200" dirty="0" smtClean="0">
                <a:latin typeface="+mn-ea"/>
                <a:ea typeface="+mn-ea"/>
              </a:rPr>
              <a:t> 스케줄링 잘하려면 </a:t>
            </a:r>
            <a:r>
              <a:rPr lang="ko-KR" altLang="en-US" sz="1200" dirty="0" err="1" smtClean="0">
                <a:latin typeface="+mn-ea"/>
                <a:ea typeface="+mn-ea"/>
              </a:rPr>
              <a:t>쓰레드</a:t>
            </a:r>
            <a:r>
              <a:rPr lang="ko-KR" altLang="en-US" sz="1200" dirty="0" smtClean="0">
                <a:latin typeface="+mn-ea"/>
                <a:ea typeface="+mn-ea"/>
              </a:rPr>
              <a:t> 상태와 관련 </a:t>
            </a:r>
            <a:r>
              <a:rPr lang="ko-KR" altLang="en-US" sz="1200" dirty="0" err="1" smtClean="0">
                <a:latin typeface="+mn-ea"/>
                <a:ea typeface="+mn-ea"/>
              </a:rPr>
              <a:t>메서드를</a:t>
            </a:r>
            <a:r>
              <a:rPr lang="ko-KR" altLang="en-US" sz="1200" dirty="0" smtClean="0">
                <a:latin typeface="+mn-ea"/>
                <a:ea typeface="+mn-ea"/>
              </a:rPr>
              <a:t> 잘 알아야 됨</a:t>
            </a:r>
          </a:p>
          <a:p>
            <a:r>
              <a:rPr lang="ko-KR" altLang="en-US" sz="1200" dirty="0" smtClean="0">
                <a:latin typeface="+mn-ea"/>
                <a:ea typeface="+mn-ea"/>
              </a:rPr>
              <a:t>        </a:t>
            </a:r>
            <a:r>
              <a:rPr lang="en-US" altLang="ko-KR" sz="1200" dirty="0" smtClean="0">
                <a:latin typeface="+mn-ea"/>
                <a:ea typeface="+mn-ea"/>
              </a:rPr>
              <a:t>void interrupt()</a:t>
            </a:r>
          </a:p>
          <a:p>
            <a:r>
              <a:rPr lang="en-US" altLang="ko-KR" sz="1200" dirty="0" smtClean="0">
                <a:latin typeface="+mn-ea"/>
                <a:ea typeface="+mn-ea"/>
              </a:rPr>
              <a:t>        sleep(), join()</a:t>
            </a:r>
            <a:r>
              <a:rPr lang="ko-KR" altLang="en-US" sz="1200" dirty="0" smtClean="0">
                <a:latin typeface="+mn-ea"/>
                <a:ea typeface="+mn-ea"/>
              </a:rPr>
              <a:t>에 의해 일시정지 상태인 </a:t>
            </a:r>
            <a:r>
              <a:rPr lang="ko-KR" altLang="en-US" sz="1200" dirty="0" err="1" smtClean="0">
                <a:latin typeface="+mn-ea"/>
                <a:ea typeface="+mn-ea"/>
              </a:rPr>
              <a:t>쓰레드를</a:t>
            </a:r>
            <a:r>
              <a:rPr lang="ko-KR" altLang="en-US" sz="1200" dirty="0" smtClean="0">
                <a:latin typeface="+mn-ea"/>
                <a:ea typeface="+mn-ea"/>
              </a:rPr>
              <a:t> 실행 대기 상태로 전환</a:t>
            </a:r>
            <a:endParaRPr lang="ko-KR" altLang="en-US" sz="12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31542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oogle Shape;256;p30" descr="3577377975_97c3a4934b_b.jpg">
            <a:extLst>
              <a:ext uri="{FF2B5EF4-FFF2-40B4-BE49-F238E27FC236}">
                <a16:creationId xmlns:a16="http://schemas.microsoft.com/office/drawing/2014/main" xmlns="" id="{D85A8641-E761-4D3F-878D-CF8DB428506A}"/>
              </a:ext>
            </a:extLst>
          </p:cNvPr>
          <p:cNvPicPr preferRelativeResize="0"/>
          <p:nvPr/>
        </p:nvPicPr>
        <p:blipFill rotWithShape="1">
          <a:blip r:embed="rId3" cstate="print">
            <a:alphaModFix/>
          </a:blip>
          <a:srcRect/>
          <a:stretch/>
        </p:blipFill>
        <p:spPr>
          <a:xfrm>
            <a:off x="3445540" y="3152560"/>
            <a:ext cx="4257676" cy="2299188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257;p30">
            <a:extLst>
              <a:ext uri="{FF2B5EF4-FFF2-40B4-BE49-F238E27FC236}">
                <a16:creationId xmlns:a16="http://schemas.microsoft.com/office/drawing/2014/main" xmlns="" id="{6529DBB0-C8B5-46AE-97E7-F927E787FD56}"/>
              </a:ext>
            </a:extLst>
          </p:cNvPr>
          <p:cNvSpPr/>
          <p:nvPr/>
        </p:nvSpPr>
        <p:spPr>
          <a:xfrm>
            <a:off x="1712" y="0"/>
            <a:ext cx="9904288" cy="685800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93AFC1">
                  <a:alpha val="69803"/>
                </a:srgbClr>
              </a:gs>
            </a:gsLst>
            <a:lin ang="18900000" scaled="0"/>
          </a:gradFill>
          <a:ln>
            <a:noFill/>
          </a:ln>
        </p:spPr>
        <p:txBody>
          <a:bodyPr spcFirstLastPara="1" wrap="square" lIns="91425" tIns="45700" rIns="91425" bIns="45700" anchor="ctr" anchorCtr="1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" name="Google Shape;258;p30">
            <a:extLst>
              <a:ext uri="{FF2B5EF4-FFF2-40B4-BE49-F238E27FC236}">
                <a16:creationId xmlns:a16="http://schemas.microsoft.com/office/drawing/2014/main" xmlns="" id="{166046AC-4D9E-4CD3-AEF1-5AE695845694}"/>
              </a:ext>
            </a:extLst>
          </p:cNvPr>
          <p:cNvCxnSpPr/>
          <p:nvPr/>
        </p:nvCxnSpPr>
        <p:spPr>
          <a:xfrm>
            <a:off x="4132632" y="3393831"/>
            <a:ext cx="8367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1" name="Google Shape;259;p30">
            <a:extLst>
              <a:ext uri="{FF2B5EF4-FFF2-40B4-BE49-F238E27FC236}">
                <a16:creationId xmlns:a16="http://schemas.microsoft.com/office/drawing/2014/main" xmlns="" id="{89487DF4-B578-4CB3-9747-A82E4C67C8E1}"/>
              </a:ext>
            </a:extLst>
          </p:cNvPr>
          <p:cNvCxnSpPr/>
          <p:nvPr/>
        </p:nvCxnSpPr>
        <p:spPr>
          <a:xfrm>
            <a:off x="4132632" y="5542085"/>
            <a:ext cx="8367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2" name="Google Shape;260;p30">
            <a:extLst>
              <a:ext uri="{FF2B5EF4-FFF2-40B4-BE49-F238E27FC236}">
                <a16:creationId xmlns:a16="http://schemas.microsoft.com/office/drawing/2014/main" xmlns="" id="{D3FE6C58-FA59-4F8E-B3BB-6F84950C9B15}"/>
              </a:ext>
            </a:extLst>
          </p:cNvPr>
          <p:cNvCxnSpPr/>
          <p:nvPr/>
        </p:nvCxnSpPr>
        <p:spPr>
          <a:xfrm>
            <a:off x="4132632" y="3393831"/>
            <a:ext cx="0" cy="50850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3" name="Google Shape;261;p30">
            <a:extLst>
              <a:ext uri="{FF2B5EF4-FFF2-40B4-BE49-F238E27FC236}">
                <a16:creationId xmlns:a16="http://schemas.microsoft.com/office/drawing/2014/main" xmlns="" id="{5FF768E6-A978-43D9-BD08-255ED0EB3097}"/>
              </a:ext>
            </a:extLst>
          </p:cNvPr>
          <p:cNvCxnSpPr/>
          <p:nvPr/>
        </p:nvCxnSpPr>
        <p:spPr>
          <a:xfrm>
            <a:off x="9027016" y="3393831"/>
            <a:ext cx="0" cy="50850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4" name="Google Shape;262;p30">
            <a:extLst>
              <a:ext uri="{FF2B5EF4-FFF2-40B4-BE49-F238E27FC236}">
                <a16:creationId xmlns:a16="http://schemas.microsoft.com/office/drawing/2014/main" xmlns="" id="{298E7B74-B7D4-497C-AF8B-08273C3AE196}"/>
              </a:ext>
            </a:extLst>
          </p:cNvPr>
          <p:cNvCxnSpPr/>
          <p:nvPr/>
        </p:nvCxnSpPr>
        <p:spPr>
          <a:xfrm>
            <a:off x="4969366" y="3393831"/>
            <a:ext cx="4057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5" name="Google Shape;263;p30">
            <a:extLst>
              <a:ext uri="{FF2B5EF4-FFF2-40B4-BE49-F238E27FC236}">
                <a16:creationId xmlns:a16="http://schemas.microsoft.com/office/drawing/2014/main" xmlns="" id="{ACDDA6D9-BF8B-4F97-9F94-D8C2EF0FC340}"/>
              </a:ext>
            </a:extLst>
          </p:cNvPr>
          <p:cNvCxnSpPr/>
          <p:nvPr/>
        </p:nvCxnSpPr>
        <p:spPr>
          <a:xfrm>
            <a:off x="4132632" y="3902320"/>
            <a:ext cx="0" cy="101100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6" name="Google Shape;264;p30">
            <a:extLst>
              <a:ext uri="{FF2B5EF4-FFF2-40B4-BE49-F238E27FC236}">
                <a16:creationId xmlns:a16="http://schemas.microsoft.com/office/drawing/2014/main" xmlns="" id="{0A17A86B-976E-4AD6-B982-D328BB42988C}"/>
              </a:ext>
            </a:extLst>
          </p:cNvPr>
          <p:cNvCxnSpPr/>
          <p:nvPr/>
        </p:nvCxnSpPr>
        <p:spPr>
          <a:xfrm>
            <a:off x="9027016" y="3902320"/>
            <a:ext cx="0" cy="101100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7" name="Google Shape;265;p30">
            <a:extLst>
              <a:ext uri="{FF2B5EF4-FFF2-40B4-BE49-F238E27FC236}">
                <a16:creationId xmlns:a16="http://schemas.microsoft.com/office/drawing/2014/main" xmlns="" id="{A896A65B-E33A-402A-9059-F33DCA649B82}"/>
              </a:ext>
            </a:extLst>
          </p:cNvPr>
          <p:cNvCxnSpPr/>
          <p:nvPr/>
        </p:nvCxnSpPr>
        <p:spPr>
          <a:xfrm>
            <a:off x="4132632" y="4913435"/>
            <a:ext cx="0" cy="62850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8" name="Google Shape;266;p30">
            <a:extLst>
              <a:ext uri="{FF2B5EF4-FFF2-40B4-BE49-F238E27FC236}">
                <a16:creationId xmlns:a16="http://schemas.microsoft.com/office/drawing/2014/main" xmlns="" id="{67009E4C-36CB-4196-9E75-FF5832F505FE}"/>
              </a:ext>
            </a:extLst>
          </p:cNvPr>
          <p:cNvCxnSpPr/>
          <p:nvPr/>
        </p:nvCxnSpPr>
        <p:spPr>
          <a:xfrm>
            <a:off x="9027016" y="4913435"/>
            <a:ext cx="0" cy="62850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9" name="Google Shape;267;p30">
            <a:extLst>
              <a:ext uri="{FF2B5EF4-FFF2-40B4-BE49-F238E27FC236}">
                <a16:creationId xmlns:a16="http://schemas.microsoft.com/office/drawing/2014/main" xmlns="" id="{8D4C6A71-657E-4934-B9B3-07C144AD42A9}"/>
              </a:ext>
            </a:extLst>
          </p:cNvPr>
          <p:cNvCxnSpPr/>
          <p:nvPr/>
        </p:nvCxnSpPr>
        <p:spPr>
          <a:xfrm>
            <a:off x="4969366" y="5542085"/>
            <a:ext cx="4057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0" name="Google Shape;268;p30">
            <a:extLst>
              <a:ext uri="{FF2B5EF4-FFF2-40B4-BE49-F238E27FC236}">
                <a16:creationId xmlns:a16="http://schemas.microsoft.com/office/drawing/2014/main" xmlns="" id="{BFDA0DAC-899F-47E4-BA91-6FC537B195F4}"/>
              </a:ext>
            </a:extLst>
          </p:cNvPr>
          <p:cNvCxnSpPr/>
          <p:nvPr/>
        </p:nvCxnSpPr>
        <p:spPr>
          <a:xfrm>
            <a:off x="1712" y="3048000"/>
            <a:ext cx="9144000" cy="0"/>
          </a:xfrm>
          <a:prstGeom prst="straightConnector1">
            <a:avLst/>
          </a:prstGeom>
          <a:noFill/>
          <a:ln w="28575" cap="flat" cmpd="sng">
            <a:solidFill>
              <a:srgbClr val="80808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1" name="Google Shape;269;p30">
            <a:extLst>
              <a:ext uri="{FF2B5EF4-FFF2-40B4-BE49-F238E27FC236}">
                <a16:creationId xmlns:a16="http://schemas.microsoft.com/office/drawing/2014/main" xmlns="" id="{BB920256-744A-4E5D-B349-AC265C212870}"/>
              </a:ext>
            </a:extLst>
          </p:cNvPr>
          <p:cNvSpPr txBox="1"/>
          <p:nvPr/>
        </p:nvSpPr>
        <p:spPr>
          <a:xfrm>
            <a:off x="186351" y="5945066"/>
            <a:ext cx="8707200" cy="5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0875" tIns="70875" rIns="70875" bIns="708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8" b="1" i="0" u="none" strike="noStrike" cap="none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+mn-ea"/>
                <a:ea typeface="+mn-ea"/>
                <a:cs typeface="Arial"/>
                <a:sym typeface="Arial"/>
              </a:rPr>
              <a:t>Copyright ⓒ 2021 by </a:t>
            </a:r>
            <a:r>
              <a:rPr lang="en" sz="1108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  <a:ea typeface="+mn-ea"/>
              </a:rPr>
              <a:t>SWM</a:t>
            </a:r>
            <a:endParaRPr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  <a:ea typeface="+mn-ea"/>
            </a:endParaRPr>
          </a:p>
          <a:p>
            <a:pPr marL="0" marR="0" lvl="0" indent="0" algn="l" rtl="0">
              <a:spcBef>
                <a:spcPts val="369"/>
              </a:spcBef>
              <a:spcAft>
                <a:spcPts val="0"/>
              </a:spcAft>
              <a:buNone/>
            </a:pPr>
            <a:r>
              <a:rPr lang="en" sz="738" i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  <a:ea typeface="+mn-ea"/>
              </a:rPr>
              <a:t>SWM</a:t>
            </a:r>
            <a:r>
              <a:rPr lang="en" sz="738" b="0" i="1" u="none" strike="noStrike" cap="none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+mn-ea"/>
                <a:ea typeface="+mn-ea"/>
                <a:cs typeface="Arial"/>
                <a:sym typeface="Arial"/>
              </a:rPr>
              <a:t> reserves all right of this document.  No part of this document may be produced, stored in a retrieval system, or transmitted, in any form or by any means, electronic, mechanical, photocopying,  recording or otherwise, without the prior written permission of </a:t>
            </a:r>
            <a:r>
              <a:rPr lang="en" sz="738" i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  <a:ea typeface="+mn-ea"/>
              </a:rPr>
              <a:t>SWM</a:t>
            </a:r>
            <a:endParaRPr sz="1108" b="1" i="0" u="none" strike="noStrike" cap="none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000000"/>
              </a:solidFill>
              <a:latin typeface="+mn-ea"/>
              <a:ea typeface="+mn-ea"/>
              <a:cs typeface="Arial"/>
              <a:sym typeface="Arial"/>
            </a:endParaRPr>
          </a:p>
        </p:txBody>
      </p:sp>
      <p:sp>
        <p:nvSpPr>
          <p:cNvPr id="22" name="Google Shape;270;p30">
            <a:extLst>
              <a:ext uri="{FF2B5EF4-FFF2-40B4-BE49-F238E27FC236}">
                <a16:creationId xmlns:a16="http://schemas.microsoft.com/office/drawing/2014/main" xmlns="" id="{637C7584-6185-489D-806D-D36C79F20292}"/>
              </a:ext>
            </a:extLst>
          </p:cNvPr>
          <p:cNvSpPr/>
          <p:nvPr/>
        </p:nvSpPr>
        <p:spPr>
          <a:xfrm>
            <a:off x="304314" y="3225145"/>
            <a:ext cx="5872815" cy="1627800"/>
          </a:xfrm>
          <a:prstGeom prst="rect">
            <a:avLst/>
          </a:prstGeom>
          <a:noFill/>
          <a:ln>
            <a:solidFill>
              <a:schemeClr val="accent1">
                <a:shade val="50000"/>
                <a:alpha val="0"/>
              </a:schemeClr>
            </a:solidFill>
          </a:ln>
        </p:spPr>
        <p:txBody>
          <a:bodyPr spcFirstLastPara="1" wrap="square" lIns="88600" tIns="53150" rIns="88600" bIns="531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77" b="0" i="0" u="none" strike="noStrike" cap="none" dirty="0">
                <a:solidFill>
                  <a:srgbClr val="000000"/>
                </a:solidFill>
                <a:latin typeface="+mn-ea"/>
                <a:ea typeface="+mn-ea"/>
                <a:cs typeface="Arial"/>
                <a:sym typeface="Arial"/>
              </a:rPr>
              <a:t>FRTek Tower 7F, 11-25, Simin-daero 327beon-gil, Dongan-gu, Anyang-si, Gyeonggi-do, Korea</a:t>
            </a:r>
            <a:endParaRPr dirty="0">
              <a:latin typeface="+mn-ea"/>
              <a:ea typeface="+mn-ea"/>
            </a:endParaRPr>
          </a:p>
          <a:p>
            <a:pPr marL="0" marR="0" lvl="0" indent="0" algn="l" rtl="0">
              <a:spcBef>
                <a:spcPts val="693"/>
              </a:spcBef>
              <a:spcAft>
                <a:spcPts val="0"/>
              </a:spcAft>
              <a:buNone/>
            </a:pPr>
            <a:r>
              <a:rPr lang="en" sz="1385" b="0" i="0" u="none" strike="noStrike" cap="none" dirty="0">
                <a:solidFill>
                  <a:srgbClr val="000000"/>
                </a:solidFill>
                <a:latin typeface="+mn-ea"/>
                <a:ea typeface="+mn-ea"/>
                <a:cs typeface="Arial"/>
                <a:sym typeface="Arial"/>
              </a:rPr>
              <a:t/>
            </a:r>
            <a:br>
              <a:rPr lang="en" sz="1385" b="0" i="0" u="none" strike="noStrike" cap="none" dirty="0">
                <a:solidFill>
                  <a:srgbClr val="000000"/>
                </a:solidFill>
                <a:latin typeface="+mn-ea"/>
                <a:ea typeface="+mn-ea"/>
                <a:cs typeface="Arial"/>
                <a:sym typeface="Arial"/>
              </a:rPr>
            </a:br>
            <a:r>
              <a:rPr lang="en" sz="1300" b="0" i="0" u="none" strike="noStrike" cap="none" dirty="0">
                <a:solidFill>
                  <a:srgbClr val="000000"/>
                </a:solidFill>
                <a:latin typeface="+mn-ea"/>
                <a:ea typeface="+mn-ea"/>
                <a:cs typeface="Arial"/>
                <a:sym typeface="Arial"/>
              </a:rPr>
              <a:t>Phone  : +</a:t>
            </a:r>
            <a:r>
              <a:rPr lang="en" sz="1300" b="0" i="0" u="none" strike="noStrike" cap="none" dirty="0" smtClean="0">
                <a:solidFill>
                  <a:srgbClr val="000000"/>
                </a:solidFill>
                <a:latin typeface="+mn-ea"/>
                <a:ea typeface="+mn-ea"/>
                <a:cs typeface="Arial"/>
                <a:sym typeface="Arial"/>
              </a:rPr>
              <a:t>82-10-3356-3398</a:t>
            </a:r>
            <a:r>
              <a:rPr lang="en" sz="1300" b="0" i="0" u="none" strike="noStrike" cap="none" dirty="0">
                <a:solidFill>
                  <a:srgbClr val="000000"/>
                </a:solidFill>
                <a:latin typeface="+mn-ea"/>
                <a:ea typeface="+mn-ea"/>
                <a:cs typeface="Arial"/>
                <a:sym typeface="Arial"/>
              </a:rPr>
              <a:t/>
            </a:r>
            <a:br>
              <a:rPr lang="en" sz="1300" b="0" i="0" u="none" strike="noStrike" cap="none" dirty="0">
                <a:solidFill>
                  <a:srgbClr val="000000"/>
                </a:solidFill>
                <a:latin typeface="+mn-ea"/>
                <a:ea typeface="+mn-ea"/>
                <a:cs typeface="Arial"/>
                <a:sym typeface="Arial"/>
              </a:rPr>
            </a:br>
            <a:r>
              <a:rPr lang="en" sz="1300" b="0" i="0" u="none" strike="noStrike" cap="none" dirty="0">
                <a:solidFill>
                  <a:srgbClr val="000000"/>
                </a:solidFill>
                <a:latin typeface="+mn-ea"/>
                <a:ea typeface="+mn-ea"/>
                <a:cs typeface="Arial"/>
                <a:sym typeface="Arial"/>
              </a:rPr>
              <a:t>Fax      : +82-31-470-5199</a:t>
            </a:r>
            <a:endParaRPr sz="1300" dirty="0">
              <a:latin typeface="+mn-ea"/>
              <a:ea typeface="+mn-ea"/>
            </a:endParaRPr>
          </a:p>
          <a:p>
            <a:pPr marL="0" marR="0" lvl="0" indent="0" algn="l" rtl="0">
              <a:spcBef>
                <a:spcPts val="693"/>
              </a:spcBef>
              <a:spcAft>
                <a:spcPts val="0"/>
              </a:spcAft>
              <a:buNone/>
            </a:pPr>
            <a:r>
              <a:rPr lang="en" sz="1385" u="sng" dirty="0">
                <a:solidFill>
                  <a:schemeClr val="hlink"/>
                </a:solidFill>
                <a:latin typeface="+mn-ea"/>
                <a:ea typeface="+mn-ea"/>
                <a:hlinkClick r:id="rId4"/>
              </a:rPr>
              <a:t>https://swm.ai</a:t>
            </a:r>
            <a:r>
              <a:rPr lang="en" sz="1385" b="0" i="0" u="none" strike="noStrike" cap="none" dirty="0">
                <a:solidFill>
                  <a:srgbClr val="000000"/>
                </a:solidFill>
                <a:latin typeface="+mn-ea"/>
                <a:ea typeface="+mn-ea"/>
                <a:cs typeface="Arial"/>
                <a:sym typeface="Arial"/>
              </a:rPr>
              <a:t> </a:t>
            </a:r>
            <a:endParaRPr dirty="0">
              <a:latin typeface="+mn-ea"/>
              <a:ea typeface="+mn-ea"/>
            </a:endParaRP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xmlns="" id="{E0010296-81EB-4D61-A6FF-A6784B1865E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36430" y="2139573"/>
            <a:ext cx="1958196" cy="806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520429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193707F8-7D35-49D6-97F9-C7ED24B532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8504" y="259080"/>
            <a:ext cx="8928992" cy="394449"/>
          </a:xfrm>
        </p:spPr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7B8300BC-19A2-42D0-BBC6-4599CDA8AB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05849" y="6457951"/>
            <a:ext cx="671513" cy="238124"/>
          </a:xfrm>
        </p:spPr>
        <p:txBody>
          <a:bodyPr/>
          <a:lstStyle/>
          <a:p>
            <a:fld id="{E6D3F70A-DAC0-4DEB-BE9D-9150D327277C}" type="slidenum">
              <a:rPr lang="en-US" altLang="ko-KR" smtClean="0"/>
              <a:pPr/>
              <a:t>2</a:t>
            </a:fld>
            <a:endParaRPr lang="ko-KR" altLang="en-US" dirty="0"/>
          </a:p>
        </p:txBody>
      </p:sp>
      <p:sp>
        <p:nvSpPr>
          <p:cNvPr id="80" name="제목 8">
            <a:extLst>
              <a:ext uri="{FF2B5EF4-FFF2-40B4-BE49-F238E27FC236}">
                <a16:creationId xmlns:a16="http://schemas.microsoft.com/office/drawing/2014/main" xmlns="" id="{B3C2DDB2-FD74-4FB5-9994-2F2DB8B449DC}"/>
              </a:ext>
            </a:extLst>
          </p:cNvPr>
          <p:cNvSpPr txBox="1">
            <a:spLocks/>
          </p:cNvSpPr>
          <p:nvPr/>
        </p:nvSpPr>
        <p:spPr>
          <a:xfrm>
            <a:off x="1208584" y="1196752"/>
            <a:ext cx="6624736" cy="4896544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ko-KR" sz="2000" spc="-100" dirty="0" smtClean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+mn-lt"/>
                <a:ea typeface="+mn-ea"/>
                <a:cs typeface="+mn-cs"/>
              </a:rPr>
              <a:t>1. </a:t>
            </a:r>
            <a:r>
              <a:rPr lang="ko-KR" altLang="en-US" sz="2000" spc="-100" dirty="0" err="1" smtClean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+mn-lt"/>
                <a:ea typeface="+mn-ea"/>
                <a:cs typeface="+mn-cs"/>
              </a:rPr>
              <a:t>조건문</a:t>
            </a:r>
            <a:endParaRPr lang="en-US" altLang="ko-KR" sz="2000" spc="-100" dirty="0" smtClean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latin typeface="+mn-lt"/>
              <a:ea typeface="+mn-ea"/>
              <a:cs typeface="+mn-cs"/>
            </a:endParaRPr>
          </a:p>
          <a:p>
            <a:pPr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ko-KR" sz="2000" spc="-100" dirty="0" smtClean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+mn-lt"/>
                <a:ea typeface="+mn-ea"/>
                <a:cs typeface="+mn-cs"/>
              </a:rPr>
              <a:t>2. </a:t>
            </a:r>
            <a:r>
              <a:rPr lang="ko-KR" altLang="en-US" sz="2000" spc="-100" dirty="0" smtClean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+mn-lt"/>
                <a:ea typeface="+mn-ea"/>
                <a:cs typeface="+mn-cs"/>
              </a:rPr>
              <a:t>배열</a:t>
            </a:r>
            <a:endParaRPr lang="en-US" altLang="ko-KR" sz="2000" spc="-100" dirty="0" smtClean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latin typeface="+mn-lt"/>
              <a:ea typeface="+mn-ea"/>
              <a:cs typeface="+mn-cs"/>
            </a:endParaRPr>
          </a:p>
          <a:p>
            <a:pPr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ko-KR" sz="2000" spc="-100" dirty="0" smtClean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+mn-lt"/>
                <a:ea typeface="+mn-ea"/>
                <a:cs typeface="+mn-cs"/>
              </a:rPr>
              <a:t>3. </a:t>
            </a:r>
            <a:r>
              <a:rPr lang="ko-KR" altLang="en-US" sz="2000" spc="-100" dirty="0" smtClean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+mn-lt"/>
                <a:ea typeface="+mn-ea"/>
                <a:cs typeface="+mn-cs"/>
              </a:rPr>
              <a:t>객체지향</a:t>
            </a:r>
            <a:endParaRPr lang="en-US" altLang="ko-KR" sz="2000" spc="-100" dirty="0" smtClean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latin typeface="+mn-lt"/>
              <a:ea typeface="+mn-ea"/>
              <a:cs typeface="+mn-cs"/>
            </a:endParaRPr>
          </a:p>
          <a:p>
            <a:pPr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ko-KR" sz="2000" spc="-100" dirty="0" smtClean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+mn-lt"/>
                <a:ea typeface="+mn-ea"/>
                <a:cs typeface="+mn-cs"/>
              </a:rPr>
              <a:t>4. </a:t>
            </a:r>
            <a:r>
              <a:rPr lang="ko-KR" altLang="en-US" sz="2000" spc="-100" dirty="0" err="1" smtClean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+mn-lt"/>
                <a:ea typeface="+mn-ea"/>
                <a:cs typeface="+mn-cs"/>
              </a:rPr>
              <a:t>다형성</a:t>
            </a:r>
            <a:endParaRPr lang="en-US" altLang="ko-KR" sz="2000" spc="-100" dirty="0" smtClean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latin typeface="+mn-lt"/>
              <a:ea typeface="+mn-ea"/>
              <a:cs typeface="+mn-cs"/>
            </a:endParaRPr>
          </a:p>
          <a:p>
            <a:pPr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ko-KR" sz="2000" spc="-100" dirty="0" smtClean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+mn-lt"/>
                <a:ea typeface="+mn-ea"/>
                <a:cs typeface="+mn-cs"/>
              </a:rPr>
              <a:t>5. </a:t>
            </a:r>
            <a:r>
              <a:rPr lang="ko-KR" altLang="en-US" sz="2000" spc="-100" dirty="0" smtClean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+mn-lt"/>
                <a:ea typeface="+mn-ea"/>
                <a:cs typeface="+mn-cs"/>
              </a:rPr>
              <a:t>인터페이스</a:t>
            </a:r>
            <a:endParaRPr lang="en-US" altLang="ko-KR" sz="2000" spc="-100" dirty="0" smtClean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latin typeface="+mn-lt"/>
              <a:ea typeface="+mn-ea"/>
              <a:cs typeface="+mn-cs"/>
            </a:endParaRPr>
          </a:p>
          <a:p>
            <a:pPr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ko-KR" sz="2000" spc="-100" dirty="0" smtClean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+mn-lt"/>
                <a:ea typeface="+mn-ea"/>
                <a:cs typeface="+mn-cs"/>
              </a:rPr>
              <a:t>6. </a:t>
            </a:r>
            <a:r>
              <a:rPr lang="ko-KR" altLang="en-US" sz="2000" spc="-100" dirty="0" smtClean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+mn-lt"/>
                <a:ea typeface="+mn-ea"/>
                <a:cs typeface="+mn-cs"/>
              </a:rPr>
              <a:t>내부클래스</a:t>
            </a:r>
            <a:endParaRPr lang="en-US" altLang="ko-KR" sz="2000" spc="-100" dirty="0" smtClean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latin typeface="+mn-lt"/>
              <a:ea typeface="+mn-ea"/>
              <a:cs typeface="+mn-cs"/>
            </a:endParaRPr>
          </a:p>
          <a:p>
            <a:pPr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ko-KR" sz="2000" spc="-100" dirty="0" smtClean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+mn-lt"/>
                <a:ea typeface="+mn-ea"/>
                <a:cs typeface="+mn-cs"/>
              </a:rPr>
              <a:t>7. </a:t>
            </a:r>
            <a:r>
              <a:rPr lang="ko-KR" altLang="en-US" sz="2000" spc="-100" dirty="0" smtClean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+mn-lt"/>
                <a:ea typeface="+mn-ea"/>
                <a:cs typeface="+mn-cs"/>
              </a:rPr>
              <a:t>예외</a:t>
            </a:r>
            <a:endParaRPr lang="en-US" altLang="ko-KR" sz="2000" spc="-100" dirty="0" smtClean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latin typeface="+mn-lt"/>
              <a:ea typeface="+mn-ea"/>
              <a:cs typeface="+mn-cs"/>
            </a:endParaRPr>
          </a:p>
          <a:p>
            <a:pPr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ko-KR" sz="2000" spc="-100" dirty="0" smtClean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+mn-lt"/>
                <a:ea typeface="+mn-ea"/>
                <a:cs typeface="+mn-cs"/>
              </a:rPr>
              <a:t>8. </a:t>
            </a:r>
            <a:r>
              <a:rPr lang="ko-KR" altLang="en-US" sz="2000" spc="-100" dirty="0" smtClean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+mn-lt"/>
                <a:ea typeface="+mn-ea"/>
                <a:cs typeface="+mn-cs"/>
              </a:rPr>
              <a:t>자바 패키지</a:t>
            </a:r>
            <a:endParaRPr lang="en-US" altLang="ko-KR" sz="2000" spc="-100" dirty="0" smtClean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latin typeface="+mn-lt"/>
              <a:ea typeface="+mn-ea"/>
              <a:cs typeface="+mn-cs"/>
            </a:endParaRPr>
          </a:p>
          <a:p>
            <a:pPr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ko-KR" sz="2000" spc="-100" dirty="0" smtClean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+mn-lt"/>
                <a:ea typeface="+mn-ea"/>
                <a:cs typeface="+mn-cs"/>
              </a:rPr>
              <a:t>9. </a:t>
            </a:r>
            <a:r>
              <a:rPr lang="ko-KR" altLang="en-US" sz="2000" spc="-100" dirty="0" err="1" smtClean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+mn-lt"/>
                <a:ea typeface="+mn-ea"/>
                <a:cs typeface="+mn-cs"/>
              </a:rPr>
              <a:t>쓰레드</a:t>
            </a:r>
            <a:endParaRPr lang="en-US" altLang="ko-KR" sz="2000" spc="-100" dirty="0" smtClean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83697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193707F8-7D35-49D6-97F9-C7ED24B532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8504" y="259080"/>
            <a:ext cx="8928992" cy="394449"/>
          </a:xfrm>
        </p:spPr>
        <p:txBody>
          <a:bodyPr/>
          <a:lstStyle/>
          <a:p>
            <a:r>
              <a:rPr lang="ko-KR" altLang="en-US" dirty="0" err="1" smtClean="0"/>
              <a:t>조건문</a:t>
            </a:r>
            <a:endParaRPr lang="ko-KR" altLang="en-US" dirty="0" smtClean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7B8300BC-19A2-42D0-BBC6-4599CDA8AB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05849" y="6457951"/>
            <a:ext cx="671513" cy="238124"/>
          </a:xfrm>
        </p:spPr>
        <p:txBody>
          <a:bodyPr/>
          <a:lstStyle/>
          <a:p>
            <a:fld id="{E6D3F70A-DAC0-4DEB-BE9D-9150D327277C}" type="slidenum">
              <a:rPr lang="en-US" altLang="ko-KR" smtClean="0"/>
              <a:pPr/>
              <a:t>3</a:t>
            </a:fld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04528" y="1052736"/>
            <a:ext cx="8424936" cy="5170646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r>
              <a:rPr lang="en-US" altLang="ko-KR" sz="1400" b="1" dirty="0" smtClean="0">
                <a:latin typeface="+mn-ea"/>
                <a:ea typeface="+mn-ea"/>
              </a:rPr>
              <a:t>- if</a:t>
            </a:r>
          </a:p>
          <a:p>
            <a:r>
              <a:rPr lang="en-US" altLang="ko-KR" sz="1400" dirty="0" smtClean="0">
                <a:latin typeface="+mn-ea"/>
                <a:ea typeface="+mn-ea"/>
              </a:rPr>
              <a:t>    : if </a:t>
            </a:r>
            <a:r>
              <a:rPr lang="ko-KR" altLang="en-US" sz="1400" dirty="0" smtClean="0">
                <a:latin typeface="+mn-ea"/>
                <a:ea typeface="+mn-ea"/>
              </a:rPr>
              <a:t>조건 연산결과 </a:t>
            </a:r>
            <a:r>
              <a:rPr lang="en-US" altLang="ko-KR" sz="1400" dirty="0" smtClean="0">
                <a:latin typeface="+mn-ea"/>
                <a:ea typeface="+mn-ea"/>
              </a:rPr>
              <a:t>true, else if </a:t>
            </a:r>
            <a:r>
              <a:rPr lang="ko-KR" altLang="en-US" sz="1400" dirty="0" smtClean="0">
                <a:latin typeface="+mn-ea"/>
                <a:ea typeface="+mn-ea"/>
              </a:rPr>
              <a:t>연산결과 조건</a:t>
            </a:r>
            <a:r>
              <a:rPr lang="en-US" altLang="ko-KR" sz="1400" dirty="0" smtClean="0">
                <a:latin typeface="+mn-ea"/>
                <a:ea typeface="+mn-ea"/>
              </a:rPr>
              <a:t>2 </a:t>
            </a:r>
            <a:r>
              <a:rPr lang="en-US" altLang="ko-KR" sz="1400" dirty="0" err="1" smtClean="0">
                <a:latin typeface="+mn-ea"/>
                <a:ea typeface="+mn-ea"/>
              </a:rPr>
              <a:t>ture</a:t>
            </a:r>
            <a:r>
              <a:rPr lang="en-US" altLang="ko-KR" sz="1400" dirty="0" smtClean="0">
                <a:latin typeface="+mn-ea"/>
                <a:ea typeface="+mn-ea"/>
              </a:rPr>
              <a:t>, else </a:t>
            </a:r>
            <a:r>
              <a:rPr lang="ko-KR" altLang="en-US" sz="1400" dirty="0" smtClean="0">
                <a:latin typeface="+mn-ea"/>
                <a:ea typeface="+mn-ea"/>
              </a:rPr>
              <a:t>조건</a:t>
            </a:r>
            <a:r>
              <a:rPr lang="en-US" altLang="ko-KR" sz="1400" dirty="0" smtClean="0">
                <a:latin typeface="+mn-ea"/>
                <a:ea typeface="+mn-ea"/>
              </a:rPr>
              <a:t>3 </a:t>
            </a:r>
            <a:r>
              <a:rPr lang="ko-KR" altLang="en-US" sz="1400" dirty="0" smtClean="0">
                <a:latin typeface="+mn-ea"/>
                <a:ea typeface="+mn-ea"/>
              </a:rPr>
              <a:t>연산결과 </a:t>
            </a:r>
            <a:r>
              <a:rPr lang="en-US" altLang="ko-KR" sz="1400" dirty="0" smtClean="0">
                <a:latin typeface="+mn-ea"/>
                <a:ea typeface="+mn-ea"/>
              </a:rPr>
              <a:t>false</a:t>
            </a:r>
            <a:r>
              <a:rPr lang="ko-KR" altLang="en-US" sz="1400" dirty="0" err="1" smtClean="0">
                <a:latin typeface="+mn-ea"/>
                <a:ea typeface="+mn-ea"/>
              </a:rPr>
              <a:t>일때</a:t>
            </a:r>
            <a:r>
              <a:rPr lang="ko-KR" altLang="en-US" sz="1400" dirty="0" smtClean="0">
                <a:latin typeface="+mn-ea"/>
                <a:ea typeface="+mn-ea"/>
              </a:rPr>
              <a:t> 사용</a:t>
            </a:r>
            <a:endParaRPr lang="en-US" altLang="ko-KR" sz="1400" dirty="0" smtClean="0">
              <a:latin typeface="+mn-ea"/>
              <a:ea typeface="+mn-ea"/>
            </a:endParaRPr>
          </a:p>
          <a:p>
            <a:endParaRPr lang="ko-KR" altLang="en-US" sz="1400" dirty="0" smtClean="0">
              <a:latin typeface="+mn-ea"/>
              <a:ea typeface="+mn-ea"/>
            </a:endParaRPr>
          </a:p>
          <a:p>
            <a:r>
              <a:rPr lang="ko-KR" altLang="en-US" sz="1400" b="1" dirty="0" smtClean="0">
                <a:latin typeface="+mn-ea"/>
                <a:ea typeface="+mn-ea"/>
              </a:rPr>
              <a:t> </a:t>
            </a:r>
            <a:r>
              <a:rPr lang="en-US" altLang="ko-KR" sz="1400" b="1" dirty="0" smtClean="0">
                <a:latin typeface="+mn-ea"/>
                <a:ea typeface="+mn-ea"/>
              </a:rPr>
              <a:t>- if </a:t>
            </a:r>
            <a:r>
              <a:rPr lang="ko-KR" altLang="en-US" sz="1400" b="1" dirty="0" smtClean="0">
                <a:latin typeface="+mn-ea"/>
                <a:ea typeface="+mn-ea"/>
              </a:rPr>
              <a:t>중첩</a:t>
            </a:r>
          </a:p>
          <a:p>
            <a:r>
              <a:rPr lang="ko-KR" altLang="en-US" sz="1400" dirty="0" smtClean="0">
                <a:latin typeface="+mn-ea"/>
                <a:ea typeface="+mn-ea"/>
              </a:rPr>
              <a:t>    </a:t>
            </a:r>
            <a:r>
              <a:rPr lang="en-US" altLang="ko-KR" sz="1400" dirty="0" smtClean="0">
                <a:latin typeface="+mn-ea"/>
                <a:ea typeface="+mn-ea"/>
              </a:rPr>
              <a:t>: if</a:t>
            </a:r>
            <a:r>
              <a:rPr lang="ko-KR" altLang="en-US" sz="1400" dirty="0" smtClean="0">
                <a:latin typeface="+mn-ea"/>
                <a:ea typeface="+mn-ea"/>
              </a:rPr>
              <a:t>안에 </a:t>
            </a:r>
            <a:r>
              <a:rPr lang="en-US" altLang="ko-KR" sz="1400" dirty="0" smtClean="0">
                <a:latin typeface="+mn-ea"/>
                <a:ea typeface="+mn-ea"/>
              </a:rPr>
              <a:t>if</a:t>
            </a:r>
            <a:r>
              <a:rPr lang="ko-KR" altLang="en-US" sz="1400" dirty="0" smtClean="0">
                <a:latin typeface="+mn-ea"/>
                <a:ea typeface="+mn-ea"/>
              </a:rPr>
              <a:t>문 사용 가능</a:t>
            </a:r>
            <a:r>
              <a:rPr lang="en-US" altLang="ko-KR" sz="1400" dirty="0" smtClean="0">
                <a:latin typeface="+mn-ea"/>
                <a:ea typeface="+mn-ea"/>
              </a:rPr>
              <a:t>, </a:t>
            </a:r>
            <a:r>
              <a:rPr lang="ko-KR" altLang="en-US" sz="1400" dirty="0" smtClean="0">
                <a:latin typeface="+mn-ea"/>
                <a:ea typeface="+mn-ea"/>
              </a:rPr>
              <a:t>중첩 횟수 제한 없음</a:t>
            </a:r>
            <a:endParaRPr lang="en-US" altLang="ko-KR" sz="1400" dirty="0" smtClean="0">
              <a:latin typeface="+mn-ea"/>
              <a:ea typeface="+mn-ea"/>
            </a:endParaRPr>
          </a:p>
          <a:p>
            <a:endParaRPr lang="ko-KR" altLang="en-US" sz="1400" dirty="0" smtClean="0">
              <a:latin typeface="+mn-ea"/>
              <a:ea typeface="+mn-ea"/>
            </a:endParaRPr>
          </a:p>
          <a:p>
            <a:r>
              <a:rPr lang="ko-KR" altLang="en-US" sz="1400" b="1" dirty="0" smtClean="0">
                <a:latin typeface="+mn-ea"/>
                <a:ea typeface="+mn-ea"/>
              </a:rPr>
              <a:t> </a:t>
            </a:r>
            <a:r>
              <a:rPr lang="en-US" altLang="ko-KR" sz="1400" b="1" dirty="0" smtClean="0">
                <a:latin typeface="+mn-ea"/>
                <a:ea typeface="+mn-ea"/>
              </a:rPr>
              <a:t>- switch</a:t>
            </a:r>
          </a:p>
          <a:p>
            <a:r>
              <a:rPr lang="en-US" altLang="ko-KR" sz="1400" dirty="0" smtClean="0">
                <a:latin typeface="+mn-ea"/>
                <a:ea typeface="+mn-ea"/>
              </a:rPr>
              <a:t>    : </a:t>
            </a:r>
            <a:r>
              <a:rPr lang="ko-KR" altLang="en-US" sz="1400" dirty="0" smtClean="0">
                <a:latin typeface="+mn-ea"/>
                <a:ea typeface="+mn-ea"/>
              </a:rPr>
              <a:t>각 </a:t>
            </a:r>
            <a:r>
              <a:rPr lang="en-US" altLang="ko-KR" sz="1400" dirty="0" smtClean="0">
                <a:latin typeface="+mn-ea"/>
                <a:ea typeface="+mn-ea"/>
              </a:rPr>
              <a:t>case </a:t>
            </a:r>
            <a:r>
              <a:rPr lang="ko-KR" altLang="en-US" sz="1400" dirty="0" smtClean="0">
                <a:latin typeface="+mn-ea"/>
                <a:ea typeface="+mn-ea"/>
              </a:rPr>
              <a:t>별 값과 </a:t>
            </a:r>
            <a:r>
              <a:rPr lang="ko-KR" altLang="en-US" sz="1400" dirty="0" err="1" smtClean="0">
                <a:latin typeface="+mn-ea"/>
                <a:ea typeface="+mn-ea"/>
              </a:rPr>
              <a:t>동일할때</a:t>
            </a:r>
            <a:r>
              <a:rPr lang="ko-KR" altLang="en-US" sz="1400" dirty="0" smtClean="0">
                <a:latin typeface="+mn-ea"/>
                <a:ea typeface="+mn-ea"/>
              </a:rPr>
              <a:t> 특정 연산 수행</a:t>
            </a:r>
            <a:r>
              <a:rPr lang="en-US" altLang="ko-KR" sz="1400" dirty="0" smtClean="0">
                <a:latin typeface="+mn-ea"/>
                <a:ea typeface="+mn-ea"/>
              </a:rPr>
              <a:t>, </a:t>
            </a:r>
            <a:r>
              <a:rPr lang="ko-KR" altLang="en-US" sz="1400" dirty="0" smtClean="0">
                <a:latin typeface="+mn-ea"/>
                <a:ea typeface="+mn-ea"/>
              </a:rPr>
              <a:t>사용 시 제약조건 있음</a:t>
            </a:r>
            <a:r>
              <a:rPr lang="en-US" altLang="ko-KR" sz="1400" dirty="0" smtClean="0">
                <a:latin typeface="+mn-ea"/>
                <a:ea typeface="+mn-ea"/>
              </a:rPr>
              <a:t>, switch</a:t>
            </a:r>
            <a:r>
              <a:rPr lang="ko-KR" altLang="en-US" sz="1400" dirty="0" smtClean="0">
                <a:latin typeface="+mn-ea"/>
                <a:ea typeface="+mn-ea"/>
              </a:rPr>
              <a:t>문 </a:t>
            </a:r>
            <a:r>
              <a:rPr lang="en-US" altLang="ko-KR" sz="1400" dirty="0" smtClean="0">
                <a:latin typeface="+mn-ea"/>
                <a:ea typeface="+mn-ea"/>
              </a:rPr>
              <a:t>if</a:t>
            </a:r>
            <a:r>
              <a:rPr lang="ko-KR" altLang="en-US" sz="1400" dirty="0" smtClean="0">
                <a:latin typeface="+mn-ea"/>
                <a:ea typeface="+mn-ea"/>
              </a:rPr>
              <a:t>문 변환 가능</a:t>
            </a:r>
            <a:r>
              <a:rPr lang="en-US" altLang="ko-KR" sz="1400" dirty="0" smtClean="0">
                <a:latin typeface="+mn-ea"/>
                <a:ea typeface="+mn-ea"/>
              </a:rPr>
              <a:t>, if</a:t>
            </a:r>
            <a:r>
              <a:rPr lang="ko-KR" altLang="en-US" sz="1400" dirty="0" smtClean="0">
                <a:latin typeface="+mn-ea"/>
                <a:ea typeface="+mn-ea"/>
              </a:rPr>
              <a:t>문은 </a:t>
            </a:r>
            <a:r>
              <a:rPr lang="en-US" altLang="ko-KR" sz="1400" dirty="0" smtClean="0">
                <a:latin typeface="+mn-ea"/>
                <a:ea typeface="+mn-ea"/>
              </a:rPr>
              <a:t>switch</a:t>
            </a:r>
            <a:r>
              <a:rPr lang="ko-KR" altLang="en-US" sz="1400" dirty="0" smtClean="0">
                <a:latin typeface="+mn-ea"/>
                <a:ea typeface="+mn-ea"/>
              </a:rPr>
              <a:t>문으로 변환 불가한 경우 많음</a:t>
            </a:r>
            <a:endParaRPr lang="en-US" altLang="ko-KR" sz="1400" dirty="0" smtClean="0">
              <a:latin typeface="+mn-ea"/>
              <a:ea typeface="+mn-ea"/>
            </a:endParaRPr>
          </a:p>
          <a:p>
            <a:endParaRPr lang="ko-KR" altLang="en-US" sz="1400" dirty="0" smtClean="0">
              <a:latin typeface="+mn-ea"/>
              <a:ea typeface="+mn-ea"/>
            </a:endParaRPr>
          </a:p>
          <a:p>
            <a:r>
              <a:rPr lang="ko-KR" altLang="en-US" sz="1400" b="1" dirty="0" smtClean="0">
                <a:latin typeface="+mn-ea"/>
                <a:ea typeface="+mn-ea"/>
              </a:rPr>
              <a:t> </a:t>
            </a:r>
            <a:r>
              <a:rPr lang="en-US" altLang="ko-KR" sz="1400" b="1" dirty="0" smtClean="0">
                <a:latin typeface="+mn-ea"/>
                <a:ea typeface="+mn-ea"/>
              </a:rPr>
              <a:t>- for</a:t>
            </a:r>
          </a:p>
          <a:p>
            <a:r>
              <a:rPr lang="en-US" altLang="ko-KR" sz="1400" dirty="0" smtClean="0">
                <a:latin typeface="+mn-ea"/>
                <a:ea typeface="+mn-ea"/>
              </a:rPr>
              <a:t>    : </a:t>
            </a:r>
            <a:r>
              <a:rPr lang="ko-KR" altLang="en-US" sz="1400" dirty="0" smtClean="0">
                <a:latin typeface="+mn-ea"/>
                <a:ea typeface="+mn-ea"/>
              </a:rPr>
              <a:t>초기화</a:t>
            </a:r>
            <a:r>
              <a:rPr lang="en-US" altLang="ko-KR" sz="1400" dirty="0" smtClean="0">
                <a:latin typeface="+mn-ea"/>
                <a:ea typeface="+mn-ea"/>
              </a:rPr>
              <a:t>, </a:t>
            </a:r>
            <a:r>
              <a:rPr lang="ko-KR" altLang="en-US" sz="1400" dirty="0" err="1" smtClean="0">
                <a:latin typeface="+mn-ea"/>
                <a:ea typeface="+mn-ea"/>
              </a:rPr>
              <a:t>조건식</a:t>
            </a:r>
            <a:r>
              <a:rPr lang="en-US" altLang="ko-KR" sz="1400" dirty="0" smtClean="0">
                <a:latin typeface="+mn-ea"/>
                <a:ea typeface="+mn-ea"/>
              </a:rPr>
              <a:t>, </a:t>
            </a:r>
            <a:r>
              <a:rPr lang="ko-KR" altLang="en-US" sz="1400" dirty="0" err="1" smtClean="0">
                <a:latin typeface="+mn-ea"/>
                <a:ea typeface="+mn-ea"/>
              </a:rPr>
              <a:t>증감식</a:t>
            </a:r>
            <a:r>
              <a:rPr lang="ko-KR" altLang="en-US" sz="1400" dirty="0" smtClean="0">
                <a:latin typeface="+mn-ea"/>
                <a:ea typeface="+mn-ea"/>
              </a:rPr>
              <a:t> 포함 사용</a:t>
            </a:r>
            <a:endParaRPr lang="en-US" altLang="ko-KR" sz="1400" dirty="0" smtClean="0">
              <a:latin typeface="+mn-ea"/>
              <a:ea typeface="+mn-ea"/>
            </a:endParaRPr>
          </a:p>
          <a:p>
            <a:endParaRPr lang="ko-KR" altLang="en-US" sz="1400" dirty="0" smtClean="0">
              <a:latin typeface="+mn-ea"/>
              <a:ea typeface="+mn-ea"/>
            </a:endParaRPr>
          </a:p>
          <a:p>
            <a:r>
              <a:rPr lang="ko-KR" altLang="en-US" sz="1400" b="1" dirty="0" smtClean="0">
                <a:latin typeface="+mn-ea"/>
                <a:ea typeface="+mn-ea"/>
              </a:rPr>
              <a:t> </a:t>
            </a:r>
            <a:r>
              <a:rPr lang="en-US" altLang="ko-KR" sz="1400" b="1" dirty="0" smtClean="0">
                <a:latin typeface="+mn-ea"/>
                <a:ea typeface="+mn-ea"/>
              </a:rPr>
              <a:t>- while</a:t>
            </a:r>
          </a:p>
          <a:p>
            <a:r>
              <a:rPr lang="en-US" altLang="ko-KR" sz="1400" dirty="0" smtClean="0">
                <a:latin typeface="+mn-ea"/>
                <a:ea typeface="+mn-ea"/>
              </a:rPr>
              <a:t>    : </a:t>
            </a:r>
            <a:r>
              <a:rPr lang="ko-KR" altLang="en-US" sz="1400" dirty="0" err="1" smtClean="0">
                <a:latin typeface="+mn-ea"/>
                <a:ea typeface="+mn-ea"/>
              </a:rPr>
              <a:t>조건식</a:t>
            </a:r>
            <a:r>
              <a:rPr lang="ko-KR" altLang="en-US" sz="1400" dirty="0" smtClean="0">
                <a:latin typeface="+mn-ea"/>
                <a:ea typeface="+mn-ea"/>
              </a:rPr>
              <a:t> 연산결과 </a:t>
            </a:r>
            <a:r>
              <a:rPr lang="en-US" altLang="ko-KR" sz="1400" dirty="0" smtClean="0">
                <a:latin typeface="+mn-ea"/>
                <a:ea typeface="+mn-ea"/>
              </a:rPr>
              <a:t>true</a:t>
            </a:r>
            <a:r>
              <a:rPr lang="ko-KR" altLang="en-US" sz="1400" dirty="0" err="1" smtClean="0">
                <a:latin typeface="+mn-ea"/>
                <a:ea typeface="+mn-ea"/>
              </a:rPr>
              <a:t>일때</a:t>
            </a:r>
            <a:r>
              <a:rPr lang="ko-KR" altLang="en-US" sz="1400" dirty="0" smtClean="0">
                <a:latin typeface="+mn-ea"/>
                <a:ea typeface="+mn-ea"/>
              </a:rPr>
              <a:t> 수행 문장 실행</a:t>
            </a:r>
            <a:endParaRPr lang="en-US" altLang="ko-KR" sz="1400" dirty="0" smtClean="0">
              <a:latin typeface="+mn-ea"/>
              <a:ea typeface="+mn-ea"/>
            </a:endParaRPr>
          </a:p>
          <a:p>
            <a:endParaRPr lang="ko-KR" altLang="en-US" sz="1400" dirty="0" smtClean="0">
              <a:latin typeface="+mn-ea"/>
              <a:ea typeface="+mn-ea"/>
            </a:endParaRPr>
          </a:p>
          <a:p>
            <a:r>
              <a:rPr lang="ko-KR" altLang="en-US" sz="1400" b="1" dirty="0" smtClean="0">
                <a:latin typeface="+mn-ea"/>
                <a:ea typeface="+mn-ea"/>
              </a:rPr>
              <a:t> </a:t>
            </a:r>
            <a:r>
              <a:rPr lang="en-US" altLang="ko-KR" sz="1400" b="1" dirty="0" smtClean="0">
                <a:latin typeface="+mn-ea"/>
                <a:ea typeface="+mn-ea"/>
              </a:rPr>
              <a:t>- do-while</a:t>
            </a:r>
          </a:p>
          <a:p>
            <a:r>
              <a:rPr lang="en-US" altLang="ko-KR" sz="1400" dirty="0" smtClean="0">
                <a:latin typeface="+mn-ea"/>
                <a:ea typeface="+mn-ea"/>
              </a:rPr>
              <a:t>    : while</a:t>
            </a:r>
            <a:r>
              <a:rPr lang="ko-KR" altLang="en-US" sz="1400" dirty="0" smtClean="0">
                <a:latin typeface="+mn-ea"/>
                <a:ea typeface="+mn-ea"/>
              </a:rPr>
              <a:t>과 다르게 무조건 한번은 수행 문장 실행됨 보장</a:t>
            </a:r>
            <a:endParaRPr lang="en-US" altLang="ko-KR" sz="1400" dirty="0" smtClean="0">
              <a:latin typeface="+mn-ea"/>
              <a:ea typeface="+mn-ea"/>
            </a:endParaRPr>
          </a:p>
          <a:p>
            <a:endParaRPr lang="ko-KR" altLang="en-US" sz="1400" dirty="0" smtClean="0">
              <a:latin typeface="+mn-ea"/>
              <a:ea typeface="+mn-ea"/>
            </a:endParaRPr>
          </a:p>
          <a:p>
            <a:r>
              <a:rPr lang="en-US" altLang="ko-KR" sz="1400" b="1" dirty="0" smtClean="0">
                <a:latin typeface="+mn-ea"/>
                <a:ea typeface="+mn-ea"/>
              </a:rPr>
              <a:t>- continue</a:t>
            </a:r>
          </a:p>
          <a:p>
            <a:r>
              <a:rPr lang="en-US" altLang="ko-KR" sz="1400" dirty="0" smtClean="0">
                <a:latin typeface="+mn-ea"/>
                <a:ea typeface="+mn-ea"/>
              </a:rPr>
              <a:t>    : </a:t>
            </a:r>
            <a:r>
              <a:rPr lang="ko-KR" altLang="en-US" sz="1400" dirty="0" err="1" smtClean="0">
                <a:latin typeface="+mn-ea"/>
                <a:ea typeface="+mn-ea"/>
              </a:rPr>
              <a:t>반복문</a:t>
            </a:r>
            <a:r>
              <a:rPr lang="ko-KR" altLang="en-US" sz="1400" dirty="0" smtClean="0">
                <a:latin typeface="+mn-ea"/>
                <a:ea typeface="+mn-ea"/>
              </a:rPr>
              <a:t> 내에서만 사용 가능</a:t>
            </a:r>
            <a:r>
              <a:rPr lang="en-US" altLang="ko-KR" sz="1400" dirty="0" smtClean="0">
                <a:latin typeface="+mn-ea"/>
                <a:ea typeface="+mn-ea"/>
              </a:rPr>
              <a:t>, </a:t>
            </a:r>
            <a:r>
              <a:rPr lang="ko-KR" altLang="en-US" sz="1400" dirty="0" smtClean="0">
                <a:latin typeface="+mn-ea"/>
                <a:ea typeface="+mn-ea"/>
              </a:rPr>
              <a:t>사용되면 </a:t>
            </a:r>
            <a:r>
              <a:rPr lang="ko-KR" altLang="en-US" sz="1400" dirty="0" err="1" smtClean="0">
                <a:latin typeface="+mn-ea"/>
                <a:ea typeface="+mn-ea"/>
              </a:rPr>
              <a:t>반복문</a:t>
            </a:r>
            <a:r>
              <a:rPr lang="ko-KR" altLang="en-US" sz="1400" dirty="0" smtClean="0">
                <a:latin typeface="+mn-ea"/>
                <a:ea typeface="+mn-ea"/>
              </a:rPr>
              <a:t> 끝으로 이동</a:t>
            </a:r>
            <a:r>
              <a:rPr lang="en-US" altLang="ko-KR" sz="1400" dirty="0" smtClean="0">
                <a:latin typeface="+mn-ea"/>
                <a:ea typeface="+mn-ea"/>
              </a:rPr>
              <a:t>, </a:t>
            </a:r>
            <a:r>
              <a:rPr lang="ko-KR" altLang="en-US" sz="1400" dirty="0" smtClean="0">
                <a:latin typeface="+mn-ea"/>
                <a:ea typeface="+mn-ea"/>
              </a:rPr>
              <a:t>다음 반복으로 넘어감 </a:t>
            </a:r>
            <a:r>
              <a:rPr lang="en-US" altLang="ko-KR" sz="1400" dirty="0" smtClean="0">
                <a:latin typeface="+mn-ea"/>
                <a:ea typeface="+mn-ea"/>
              </a:rPr>
              <a:t>- if</a:t>
            </a:r>
          </a:p>
          <a:p>
            <a:r>
              <a:rPr lang="en-US" altLang="ko-KR" sz="1400" dirty="0" smtClean="0">
                <a:latin typeface="+mn-ea"/>
                <a:ea typeface="+mn-ea"/>
              </a:rPr>
              <a:t>    : if </a:t>
            </a:r>
            <a:r>
              <a:rPr lang="ko-KR" altLang="en-US" sz="1400" dirty="0" smtClean="0">
                <a:latin typeface="+mn-ea"/>
                <a:ea typeface="+mn-ea"/>
              </a:rPr>
              <a:t>조건 연산결과 </a:t>
            </a:r>
            <a:r>
              <a:rPr lang="en-US" altLang="ko-KR" sz="1400" dirty="0" smtClean="0">
                <a:latin typeface="+mn-ea"/>
                <a:ea typeface="+mn-ea"/>
              </a:rPr>
              <a:t>true, else if </a:t>
            </a:r>
            <a:r>
              <a:rPr lang="ko-KR" altLang="en-US" sz="1400" dirty="0" smtClean="0">
                <a:latin typeface="+mn-ea"/>
                <a:ea typeface="+mn-ea"/>
              </a:rPr>
              <a:t>연산결과 조건</a:t>
            </a:r>
            <a:r>
              <a:rPr lang="en-US" altLang="ko-KR" sz="1400" dirty="0" smtClean="0">
                <a:latin typeface="+mn-ea"/>
                <a:ea typeface="+mn-ea"/>
              </a:rPr>
              <a:t>2 </a:t>
            </a:r>
            <a:r>
              <a:rPr lang="en-US" altLang="ko-KR" sz="1400" dirty="0" err="1" smtClean="0">
                <a:latin typeface="+mn-ea"/>
                <a:ea typeface="+mn-ea"/>
              </a:rPr>
              <a:t>ture</a:t>
            </a:r>
            <a:r>
              <a:rPr lang="en-US" altLang="ko-KR" sz="1400" dirty="0" smtClean="0">
                <a:latin typeface="+mn-ea"/>
                <a:ea typeface="+mn-ea"/>
              </a:rPr>
              <a:t>, else </a:t>
            </a:r>
            <a:r>
              <a:rPr lang="ko-KR" altLang="en-US" sz="1400" dirty="0" smtClean="0">
                <a:latin typeface="+mn-ea"/>
                <a:ea typeface="+mn-ea"/>
              </a:rPr>
              <a:t>조건</a:t>
            </a:r>
            <a:r>
              <a:rPr lang="en-US" altLang="ko-KR" sz="1400" dirty="0" smtClean="0">
                <a:latin typeface="+mn-ea"/>
                <a:ea typeface="+mn-ea"/>
              </a:rPr>
              <a:t>3 </a:t>
            </a:r>
            <a:r>
              <a:rPr lang="ko-KR" altLang="en-US" sz="1400" dirty="0" smtClean="0">
                <a:latin typeface="+mn-ea"/>
                <a:ea typeface="+mn-ea"/>
              </a:rPr>
              <a:t>연산결과 </a:t>
            </a:r>
            <a:r>
              <a:rPr lang="en-US" altLang="ko-KR" sz="1400" dirty="0" smtClean="0">
                <a:latin typeface="+mn-ea"/>
                <a:ea typeface="+mn-ea"/>
              </a:rPr>
              <a:t>false </a:t>
            </a:r>
            <a:r>
              <a:rPr lang="ko-KR" altLang="en-US" sz="1400" dirty="0" err="1" smtClean="0">
                <a:latin typeface="+mn-ea"/>
                <a:ea typeface="+mn-ea"/>
              </a:rPr>
              <a:t>일때</a:t>
            </a:r>
            <a:r>
              <a:rPr lang="ko-KR" altLang="en-US" sz="1400" dirty="0" smtClean="0">
                <a:latin typeface="+mn-ea"/>
                <a:ea typeface="+mn-ea"/>
              </a:rPr>
              <a:t> 사용</a:t>
            </a:r>
          </a:p>
        </p:txBody>
      </p:sp>
    </p:spTree>
    <p:extLst>
      <p:ext uri="{BB962C8B-B14F-4D97-AF65-F5344CB8AC3E}">
        <p14:creationId xmlns:p14="http://schemas.microsoft.com/office/powerpoint/2010/main" xmlns="" val="4131542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193707F8-7D35-49D6-97F9-C7ED24B532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8504" y="259080"/>
            <a:ext cx="8928992" cy="394449"/>
          </a:xfrm>
        </p:spPr>
        <p:txBody>
          <a:bodyPr/>
          <a:lstStyle/>
          <a:p>
            <a:r>
              <a:rPr lang="ko-KR" altLang="en-US" dirty="0" smtClean="0"/>
              <a:t>배열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7B8300BC-19A2-42D0-BBC6-4599CDA8AB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05849" y="6457951"/>
            <a:ext cx="671513" cy="238124"/>
          </a:xfrm>
        </p:spPr>
        <p:txBody>
          <a:bodyPr/>
          <a:lstStyle/>
          <a:p>
            <a:fld id="{E6D3F70A-DAC0-4DEB-BE9D-9150D327277C}" type="slidenum">
              <a:rPr lang="en-US" altLang="ko-KR" smtClean="0"/>
              <a:pPr/>
              <a:t>4</a:t>
            </a:fld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04528" y="1052736"/>
            <a:ext cx="8424936" cy="5078313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r>
              <a:rPr lang="ko-KR" altLang="en-US" sz="1400" b="1" dirty="0" smtClean="0">
                <a:latin typeface="+mn-ea"/>
                <a:ea typeface="+mn-ea"/>
              </a:rPr>
              <a:t> </a:t>
            </a:r>
            <a:r>
              <a:rPr lang="en-US" altLang="ko-KR" sz="1400" b="1" dirty="0" smtClean="0">
                <a:latin typeface="+mn-ea"/>
                <a:ea typeface="+mn-ea"/>
              </a:rPr>
              <a:t>- </a:t>
            </a:r>
            <a:r>
              <a:rPr lang="ko-KR" altLang="en-US" sz="1400" b="1" dirty="0" smtClean="0">
                <a:latin typeface="+mn-ea"/>
                <a:ea typeface="+mn-ea"/>
              </a:rPr>
              <a:t>배열</a:t>
            </a:r>
          </a:p>
          <a:p>
            <a:r>
              <a:rPr lang="ko-KR" altLang="en-US" sz="1400" dirty="0" smtClean="0">
                <a:latin typeface="+mn-ea"/>
                <a:ea typeface="+mn-ea"/>
              </a:rPr>
              <a:t>    </a:t>
            </a:r>
            <a:r>
              <a:rPr lang="en-US" altLang="ko-KR" sz="1400" dirty="0" smtClean="0">
                <a:latin typeface="+mn-ea"/>
                <a:ea typeface="+mn-ea"/>
              </a:rPr>
              <a:t>: </a:t>
            </a:r>
            <a:r>
              <a:rPr lang="ko-KR" altLang="en-US" sz="1400" dirty="0" smtClean="0">
                <a:latin typeface="+mn-ea"/>
                <a:ea typeface="+mn-ea"/>
              </a:rPr>
              <a:t>선형 자료구조</a:t>
            </a:r>
            <a:r>
              <a:rPr lang="en-US" altLang="ko-KR" sz="1400" dirty="0" smtClean="0">
                <a:latin typeface="+mn-ea"/>
                <a:ea typeface="+mn-ea"/>
              </a:rPr>
              <a:t>(Data Structure), </a:t>
            </a:r>
            <a:r>
              <a:rPr lang="ko-KR" altLang="en-US" sz="1400" dirty="0" smtClean="0">
                <a:latin typeface="+mn-ea"/>
                <a:ea typeface="+mn-ea"/>
              </a:rPr>
              <a:t>하나의 변수에 묶어서 관리하기 위한 자료 구조</a:t>
            </a:r>
            <a:endParaRPr lang="en-US" altLang="ko-KR" sz="1400" dirty="0" smtClean="0">
              <a:latin typeface="+mn-ea"/>
              <a:ea typeface="+mn-ea"/>
            </a:endParaRPr>
          </a:p>
          <a:p>
            <a:endParaRPr lang="ko-KR" altLang="en-US" sz="1400" dirty="0" smtClean="0">
              <a:latin typeface="+mn-ea"/>
              <a:ea typeface="+mn-ea"/>
            </a:endParaRPr>
          </a:p>
          <a:p>
            <a:r>
              <a:rPr lang="ko-KR" altLang="en-US" sz="1400" b="1" dirty="0" smtClean="0">
                <a:latin typeface="+mn-ea"/>
                <a:ea typeface="+mn-ea"/>
              </a:rPr>
              <a:t> </a:t>
            </a:r>
            <a:r>
              <a:rPr lang="en-US" altLang="ko-KR" sz="1400" b="1" dirty="0" smtClean="0">
                <a:latin typeface="+mn-ea"/>
                <a:ea typeface="+mn-ea"/>
              </a:rPr>
              <a:t>- </a:t>
            </a:r>
            <a:r>
              <a:rPr lang="ko-KR" altLang="en-US" sz="1400" b="1" dirty="0" smtClean="0">
                <a:latin typeface="+mn-ea"/>
                <a:ea typeface="+mn-ea"/>
              </a:rPr>
              <a:t>선언</a:t>
            </a:r>
          </a:p>
          <a:p>
            <a:r>
              <a:rPr lang="ko-KR" altLang="en-US" sz="1400" dirty="0" smtClean="0">
                <a:latin typeface="+mn-ea"/>
                <a:ea typeface="+mn-ea"/>
              </a:rPr>
              <a:t>    </a:t>
            </a:r>
            <a:r>
              <a:rPr lang="en-US" altLang="ko-KR" sz="1400" dirty="0" smtClean="0">
                <a:latin typeface="+mn-ea"/>
                <a:ea typeface="+mn-ea"/>
              </a:rPr>
              <a:t>: </a:t>
            </a:r>
            <a:r>
              <a:rPr lang="ko-KR" altLang="en-US" sz="1400" dirty="0" smtClean="0">
                <a:latin typeface="+mn-ea"/>
                <a:ea typeface="+mn-ea"/>
              </a:rPr>
              <a:t>타입 선업 후 대괄호 삽입</a:t>
            </a:r>
          </a:p>
          <a:p>
            <a:r>
              <a:rPr lang="ko-KR" altLang="en-US" sz="1400" dirty="0" smtClean="0">
                <a:latin typeface="+mn-ea"/>
                <a:ea typeface="+mn-ea"/>
              </a:rPr>
              <a:t>    </a:t>
            </a:r>
            <a:r>
              <a:rPr lang="en-US" altLang="ko-KR" sz="1400" dirty="0" smtClean="0">
                <a:latin typeface="+mn-ea"/>
                <a:ea typeface="+mn-ea"/>
              </a:rPr>
              <a:t>: </a:t>
            </a:r>
            <a:r>
              <a:rPr lang="en-US" altLang="ko-KR" sz="1400" dirty="0" err="1" smtClean="0">
                <a:latin typeface="+mn-ea"/>
                <a:ea typeface="+mn-ea"/>
              </a:rPr>
              <a:t>int</a:t>
            </a:r>
            <a:r>
              <a:rPr lang="en-US" altLang="ko-KR" sz="1400" dirty="0" smtClean="0">
                <a:latin typeface="+mn-ea"/>
                <a:ea typeface="+mn-ea"/>
              </a:rPr>
              <a:t>[] </a:t>
            </a:r>
            <a:r>
              <a:rPr lang="en-US" altLang="ko-KR" sz="1400" dirty="0" err="1" smtClean="0">
                <a:latin typeface="+mn-ea"/>
                <a:ea typeface="+mn-ea"/>
              </a:rPr>
              <a:t>arr</a:t>
            </a:r>
            <a:r>
              <a:rPr lang="en-US" altLang="ko-KR" sz="1400" dirty="0" smtClean="0">
                <a:latin typeface="+mn-ea"/>
                <a:ea typeface="+mn-ea"/>
              </a:rPr>
              <a:t>;</a:t>
            </a:r>
          </a:p>
          <a:p>
            <a:endParaRPr lang="ko-KR" altLang="en-US" sz="1400" dirty="0" smtClean="0">
              <a:latin typeface="+mn-ea"/>
              <a:ea typeface="+mn-ea"/>
            </a:endParaRPr>
          </a:p>
          <a:p>
            <a:r>
              <a:rPr lang="ko-KR" altLang="en-US" sz="1400" b="1" dirty="0" smtClean="0">
                <a:latin typeface="+mn-ea"/>
                <a:ea typeface="+mn-ea"/>
              </a:rPr>
              <a:t> </a:t>
            </a:r>
            <a:r>
              <a:rPr lang="en-US" altLang="ko-KR" sz="1400" b="1" dirty="0" smtClean="0">
                <a:latin typeface="+mn-ea"/>
                <a:ea typeface="+mn-ea"/>
              </a:rPr>
              <a:t>- </a:t>
            </a:r>
            <a:r>
              <a:rPr lang="ko-KR" altLang="en-US" sz="1400" b="1" dirty="0" smtClean="0">
                <a:latin typeface="+mn-ea"/>
                <a:ea typeface="+mn-ea"/>
              </a:rPr>
              <a:t>생성</a:t>
            </a:r>
          </a:p>
          <a:p>
            <a:r>
              <a:rPr lang="ko-KR" altLang="en-US" sz="1400" dirty="0" smtClean="0">
                <a:latin typeface="+mn-ea"/>
                <a:ea typeface="+mn-ea"/>
              </a:rPr>
              <a:t>    </a:t>
            </a:r>
            <a:r>
              <a:rPr lang="en-US" altLang="ko-KR" sz="1400" dirty="0" smtClean="0">
                <a:latin typeface="+mn-ea"/>
                <a:ea typeface="+mn-ea"/>
              </a:rPr>
              <a:t>: </a:t>
            </a:r>
            <a:r>
              <a:rPr lang="ko-KR" altLang="en-US" sz="1400" dirty="0" smtClean="0">
                <a:latin typeface="+mn-ea"/>
                <a:ea typeface="+mn-ea"/>
              </a:rPr>
              <a:t>연산자 </a:t>
            </a:r>
            <a:r>
              <a:rPr lang="en-US" altLang="ko-KR" sz="1400" dirty="0" smtClean="0">
                <a:latin typeface="+mn-ea"/>
                <a:ea typeface="+mn-ea"/>
              </a:rPr>
              <a:t>new </a:t>
            </a:r>
            <a:r>
              <a:rPr lang="ko-KR" altLang="en-US" sz="1400" dirty="0" smtClean="0">
                <a:latin typeface="+mn-ea"/>
                <a:ea typeface="+mn-ea"/>
              </a:rPr>
              <a:t>사용 타입과 크기 지정</a:t>
            </a:r>
          </a:p>
          <a:p>
            <a:r>
              <a:rPr lang="ko-KR" altLang="en-US" sz="1400" dirty="0" smtClean="0">
                <a:latin typeface="+mn-ea"/>
                <a:ea typeface="+mn-ea"/>
              </a:rPr>
              <a:t>    </a:t>
            </a:r>
            <a:r>
              <a:rPr lang="en-US" altLang="ko-KR" sz="1400" dirty="0" smtClean="0">
                <a:latin typeface="+mn-ea"/>
                <a:ea typeface="+mn-ea"/>
              </a:rPr>
              <a:t>: </a:t>
            </a:r>
            <a:r>
              <a:rPr lang="en-US" altLang="ko-KR" sz="1400" dirty="0" err="1" smtClean="0">
                <a:latin typeface="+mn-ea"/>
                <a:ea typeface="+mn-ea"/>
              </a:rPr>
              <a:t>int</a:t>
            </a:r>
            <a:r>
              <a:rPr lang="en-US" altLang="ko-KR" sz="1400" dirty="0" smtClean="0">
                <a:latin typeface="+mn-ea"/>
                <a:ea typeface="+mn-ea"/>
              </a:rPr>
              <a:t>[] </a:t>
            </a:r>
            <a:r>
              <a:rPr lang="en-US" altLang="ko-KR" sz="1400" dirty="0" err="1" smtClean="0">
                <a:latin typeface="+mn-ea"/>
                <a:ea typeface="+mn-ea"/>
              </a:rPr>
              <a:t>arr</a:t>
            </a:r>
            <a:r>
              <a:rPr lang="ko-KR" altLang="en-US" sz="1400" dirty="0" smtClean="0">
                <a:latin typeface="+mn-ea"/>
                <a:ea typeface="+mn-ea"/>
              </a:rPr>
              <a:t> </a:t>
            </a:r>
            <a:r>
              <a:rPr lang="en-US" altLang="ko-KR" sz="1400" dirty="0" smtClean="0">
                <a:latin typeface="+mn-ea"/>
                <a:ea typeface="+mn-ea"/>
              </a:rPr>
              <a:t>= new </a:t>
            </a:r>
            <a:r>
              <a:rPr lang="en-US" altLang="ko-KR" sz="1400" dirty="0" err="1" smtClean="0">
                <a:latin typeface="+mn-ea"/>
                <a:ea typeface="+mn-ea"/>
              </a:rPr>
              <a:t>int</a:t>
            </a:r>
            <a:r>
              <a:rPr lang="en-US" altLang="ko-KR" sz="1400" dirty="0" smtClean="0">
                <a:latin typeface="+mn-ea"/>
                <a:ea typeface="+mn-ea"/>
              </a:rPr>
              <a:t>[5];</a:t>
            </a:r>
          </a:p>
          <a:p>
            <a:endParaRPr lang="ko-KR" altLang="en-US" sz="1400" dirty="0" smtClean="0">
              <a:latin typeface="+mn-ea"/>
              <a:ea typeface="+mn-ea"/>
            </a:endParaRPr>
          </a:p>
          <a:p>
            <a:r>
              <a:rPr lang="ko-KR" altLang="en-US" sz="1400" b="1" dirty="0" smtClean="0">
                <a:latin typeface="+mn-ea"/>
                <a:ea typeface="+mn-ea"/>
              </a:rPr>
              <a:t> </a:t>
            </a:r>
            <a:r>
              <a:rPr lang="en-US" altLang="ko-KR" sz="1400" b="1" dirty="0" smtClean="0">
                <a:latin typeface="+mn-ea"/>
                <a:ea typeface="+mn-ea"/>
              </a:rPr>
              <a:t>- </a:t>
            </a:r>
            <a:r>
              <a:rPr lang="ko-KR" altLang="en-US" sz="1400" b="1" dirty="0" smtClean="0">
                <a:latin typeface="+mn-ea"/>
                <a:ea typeface="+mn-ea"/>
              </a:rPr>
              <a:t>초기화</a:t>
            </a:r>
          </a:p>
          <a:p>
            <a:r>
              <a:rPr lang="ko-KR" altLang="en-US" sz="1400" dirty="0" smtClean="0">
                <a:latin typeface="+mn-ea"/>
                <a:ea typeface="+mn-ea"/>
              </a:rPr>
              <a:t>    </a:t>
            </a:r>
            <a:r>
              <a:rPr lang="en-US" altLang="ko-KR" sz="1400" dirty="0" smtClean="0">
                <a:latin typeface="+mn-ea"/>
                <a:ea typeface="+mn-ea"/>
              </a:rPr>
              <a:t>: </a:t>
            </a:r>
            <a:r>
              <a:rPr lang="ko-KR" altLang="en-US" sz="1400" dirty="0" smtClean="0">
                <a:latin typeface="+mn-ea"/>
                <a:ea typeface="+mn-ea"/>
              </a:rPr>
              <a:t>기본적으로 타입에 따라 기본값으로 초기화 됨</a:t>
            </a:r>
          </a:p>
          <a:p>
            <a:r>
              <a:rPr lang="ko-KR" altLang="en-US" sz="1400" dirty="0" smtClean="0">
                <a:latin typeface="+mn-ea"/>
                <a:ea typeface="+mn-ea"/>
              </a:rPr>
              <a:t>    </a:t>
            </a:r>
            <a:r>
              <a:rPr lang="en-US" altLang="ko-KR" sz="1400" dirty="0" smtClean="0">
                <a:latin typeface="+mn-ea"/>
                <a:ea typeface="+mn-ea"/>
              </a:rPr>
              <a:t>: </a:t>
            </a:r>
            <a:r>
              <a:rPr lang="ko-KR" altLang="en-US" sz="1400" dirty="0" smtClean="0">
                <a:latin typeface="+mn-ea"/>
                <a:ea typeface="+mn-ea"/>
              </a:rPr>
              <a:t>원하는 값은 삽입해서 초기화</a:t>
            </a:r>
          </a:p>
          <a:p>
            <a:r>
              <a:rPr lang="ko-KR" altLang="en-US" sz="1400" dirty="0" smtClean="0">
                <a:latin typeface="+mn-ea"/>
                <a:ea typeface="+mn-ea"/>
              </a:rPr>
              <a:t>    </a:t>
            </a:r>
            <a:r>
              <a:rPr lang="en-US" altLang="ko-KR" sz="1400" dirty="0" smtClean="0">
                <a:latin typeface="+mn-ea"/>
                <a:ea typeface="+mn-ea"/>
              </a:rPr>
              <a:t>: </a:t>
            </a:r>
            <a:r>
              <a:rPr lang="en-US" altLang="ko-KR" sz="1400" dirty="0" err="1" smtClean="0">
                <a:latin typeface="+mn-ea"/>
                <a:ea typeface="+mn-ea"/>
              </a:rPr>
              <a:t>int</a:t>
            </a:r>
            <a:r>
              <a:rPr lang="en-US" altLang="ko-KR" sz="1400" dirty="0" smtClean="0">
                <a:latin typeface="+mn-ea"/>
                <a:ea typeface="+mn-ea"/>
              </a:rPr>
              <a:t>[] </a:t>
            </a:r>
            <a:r>
              <a:rPr lang="en-US" altLang="ko-KR" sz="1400" dirty="0" err="1" smtClean="0">
                <a:latin typeface="+mn-ea"/>
                <a:ea typeface="+mn-ea"/>
              </a:rPr>
              <a:t>arr</a:t>
            </a:r>
            <a:r>
              <a:rPr lang="ko-KR" altLang="en-US" sz="1400" dirty="0" smtClean="0">
                <a:latin typeface="+mn-ea"/>
                <a:ea typeface="+mn-ea"/>
              </a:rPr>
              <a:t> </a:t>
            </a:r>
            <a:r>
              <a:rPr lang="en-US" altLang="ko-KR" sz="1400" dirty="0" smtClean="0">
                <a:latin typeface="+mn-ea"/>
                <a:ea typeface="+mn-ea"/>
              </a:rPr>
              <a:t>= {100, 20, 30};</a:t>
            </a:r>
          </a:p>
          <a:p>
            <a:endParaRPr lang="ko-KR" altLang="en-US" sz="1400" dirty="0" smtClean="0">
              <a:latin typeface="+mn-ea"/>
              <a:ea typeface="+mn-ea"/>
            </a:endParaRPr>
          </a:p>
          <a:p>
            <a:r>
              <a:rPr lang="ko-KR" altLang="en-US" sz="1400" b="1" dirty="0" smtClean="0">
                <a:latin typeface="+mn-ea"/>
                <a:ea typeface="+mn-ea"/>
              </a:rPr>
              <a:t> </a:t>
            </a:r>
            <a:r>
              <a:rPr lang="en-US" altLang="ko-KR" sz="1400" b="1" dirty="0" smtClean="0">
                <a:latin typeface="+mn-ea"/>
                <a:ea typeface="+mn-ea"/>
              </a:rPr>
              <a:t>- </a:t>
            </a:r>
            <a:r>
              <a:rPr lang="ko-KR" altLang="en-US" sz="1400" b="1" dirty="0" smtClean="0">
                <a:latin typeface="+mn-ea"/>
                <a:ea typeface="+mn-ea"/>
              </a:rPr>
              <a:t>활용</a:t>
            </a:r>
          </a:p>
          <a:p>
            <a:r>
              <a:rPr lang="ko-KR" altLang="en-US" sz="1400" dirty="0" smtClean="0">
                <a:latin typeface="+mn-ea"/>
                <a:ea typeface="+mn-ea"/>
              </a:rPr>
              <a:t>    </a:t>
            </a:r>
            <a:r>
              <a:rPr lang="en-US" altLang="ko-KR" sz="1400" dirty="0" smtClean="0">
                <a:latin typeface="+mn-ea"/>
                <a:ea typeface="+mn-ea"/>
              </a:rPr>
              <a:t>: </a:t>
            </a:r>
            <a:r>
              <a:rPr lang="ko-KR" altLang="en-US" sz="1400" dirty="0" smtClean="0">
                <a:latin typeface="+mn-ea"/>
                <a:ea typeface="+mn-ea"/>
              </a:rPr>
              <a:t>인덱스 활용 각 </a:t>
            </a:r>
            <a:r>
              <a:rPr lang="ko-KR" altLang="en-US" sz="1400" dirty="0" err="1" smtClean="0">
                <a:latin typeface="+mn-ea"/>
                <a:ea typeface="+mn-ea"/>
              </a:rPr>
              <a:t>주소값에</a:t>
            </a:r>
            <a:r>
              <a:rPr lang="ko-KR" altLang="en-US" sz="1400" dirty="0" smtClean="0">
                <a:latin typeface="+mn-ea"/>
                <a:ea typeface="+mn-ea"/>
              </a:rPr>
              <a:t> 데이터 저장</a:t>
            </a:r>
          </a:p>
          <a:p>
            <a:r>
              <a:rPr lang="ko-KR" altLang="en-US" sz="1400" dirty="0" smtClean="0">
                <a:latin typeface="+mn-ea"/>
                <a:ea typeface="+mn-ea"/>
              </a:rPr>
              <a:t>    </a:t>
            </a:r>
            <a:r>
              <a:rPr lang="en-US" altLang="ko-KR" sz="1400" dirty="0" smtClean="0">
                <a:latin typeface="+mn-ea"/>
                <a:ea typeface="+mn-ea"/>
              </a:rPr>
              <a:t>: score[3] = 100;</a:t>
            </a:r>
          </a:p>
          <a:p>
            <a:endParaRPr lang="ko-KR" altLang="en-US" sz="1400" dirty="0" smtClean="0">
              <a:latin typeface="+mn-ea"/>
              <a:ea typeface="+mn-ea"/>
            </a:endParaRPr>
          </a:p>
          <a:p>
            <a:r>
              <a:rPr lang="ko-KR" altLang="en-US" sz="1400" b="1" dirty="0" smtClean="0">
                <a:latin typeface="+mn-ea"/>
                <a:ea typeface="+mn-ea"/>
              </a:rPr>
              <a:t> </a:t>
            </a:r>
            <a:r>
              <a:rPr lang="en-US" altLang="ko-KR" sz="1400" b="1" dirty="0" smtClean="0">
                <a:latin typeface="+mn-ea"/>
                <a:ea typeface="+mn-ea"/>
              </a:rPr>
              <a:t>- </a:t>
            </a:r>
            <a:r>
              <a:rPr lang="ko-KR" altLang="en-US" sz="1400" b="1" dirty="0" smtClean="0">
                <a:latin typeface="+mn-ea"/>
                <a:ea typeface="+mn-ea"/>
              </a:rPr>
              <a:t>다차원 배열</a:t>
            </a:r>
          </a:p>
          <a:p>
            <a:r>
              <a:rPr lang="ko-KR" altLang="en-US" sz="1400" dirty="0" smtClean="0">
                <a:latin typeface="+mn-ea"/>
                <a:ea typeface="+mn-ea"/>
              </a:rPr>
              <a:t>    </a:t>
            </a:r>
            <a:r>
              <a:rPr lang="en-US" altLang="ko-KR" sz="1400" dirty="0" smtClean="0">
                <a:latin typeface="+mn-ea"/>
                <a:ea typeface="+mn-ea"/>
              </a:rPr>
              <a:t>: 2</a:t>
            </a:r>
            <a:r>
              <a:rPr lang="ko-KR" altLang="en-US" sz="1400" dirty="0" smtClean="0">
                <a:latin typeface="+mn-ea"/>
                <a:ea typeface="+mn-ea"/>
              </a:rPr>
              <a:t>차원 배열 생성 시 대괄호 </a:t>
            </a:r>
            <a:r>
              <a:rPr lang="en-US" altLang="ko-KR" sz="1400" dirty="0" smtClean="0">
                <a:latin typeface="+mn-ea"/>
                <a:ea typeface="+mn-ea"/>
              </a:rPr>
              <a:t>2</a:t>
            </a:r>
            <a:r>
              <a:rPr lang="ko-KR" altLang="en-US" sz="1400" dirty="0" smtClean="0">
                <a:latin typeface="+mn-ea"/>
                <a:ea typeface="+mn-ea"/>
              </a:rPr>
              <a:t>개 사용</a:t>
            </a:r>
          </a:p>
          <a:p>
            <a:r>
              <a:rPr lang="ko-KR" altLang="en-US" sz="1400" dirty="0" smtClean="0">
                <a:latin typeface="+mn-ea"/>
                <a:ea typeface="+mn-ea"/>
              </a:rPr>
              <a:t>    </a:t>
            </a:r>
            <a:r>
              <a:rPr lang="en-US" altLang="ko-KR" sz="1400" dirty="0" smtClean="0">
                <a:latin typeface="+mn-ea"/>
                <a:ea typeface="+mn-ea"/>
              </a:rPr>
              <a:t>: </a:t>
            </a:r>
            <a:r>
              <a:rPr lang="en-US" altLang="ko-KR" sz="1400" dirty="0" err="1" smtClean="0">
                <a:latin typeface="+mn-ea"/>
                <a:ea typeface="+mn-ea"/>
              </a:rPr>
              <a:t>int</a:t>
            </a:r>
            <a:r>
              <a:rPr lang="en-US" altLang="ko-KR" sz="1400" dirty="0" smtClean="0">
                <a:latin typeface="+mn-ea"/>
                <a:ea typeface="+mn-ea"/>
              </a:rPr>
              <a:t>[][] </a:t>
            </a:r>
            <a:r>
              <a:rPr lang="en-US" altLang="ko-KR" sz="1400" dirty="0" err="1" smtClean="0">
                <a:latin typeface="+mn-ea"/>
                <a:ea typeface="+mn-ea"/>
              </a:rPr>
              <a:t>arr</a:t>
            </a:r>
            <a:r>
              <a:rPr lang="ko-KR" altLang="en-US" sz="1400" dirty="0" smtClean="0">
                <a:latin typeface="+mn-ea"/>
                <a:ea typeface="+mn-ea"/>
              </a:rPr>
              <a:t> </a:t>
            </a:r>
            <a:r>
              <a:rPr lang="en-US" altLang="ko-KR" sz="1400" dirty="0" smtClean="0">
                <a:latin typeface="+mn-ea"/>
                <a:ea typeface="+mn-ea"/>
              </a:rPr>
              <a:t>= new </a:t>
            </a:r>
            <a:r>
              <a:rPr lang="en-US" altLang="ko-KR" sz="1400" dirty="0" err="1" smtClean="0">
                <a:latin typeface="+mn-ea"/>
                <a:ea typeface="+mn-ea"/>
              </a:rPr>
              <a:t>int</a:t>
            </a:r>
            <a:r>
              <a:rPr lang="en-US" altLang="ko-KR" sz="1400" dirty="0" smtClean="0">
                <a:latin typeface="+mn-ea"/>
                <a:ea typeface="+mn-ea"/>
              </a:rPr>
              <a:t>[5][5] → 5</a:t>
            </a:r>
            <a:r>
              <a:rPr lang="ko-KR" altLang="en-US" sz="1400" dirty="0" smtClean="0">
                <a:latin typeface="+mn-ea"/>
                <a:ea typeface="+mn-ea"/>
              </a:rPr>
              <a:t>행 </a:t>
            </a:r>
            <a:r>
              <a:rPr lang="en-US" altLang="ko-KR" sz="1400" dirty="0" smtClean="0">
                <a:latin typeface="+mn-ea"/>
                <a:ea typeface="+mn-ea"/>
              </a:rPr>
              <a:t>5</a:t>
            </a:r>
            <a:r>
              <a:rPr lang="ko-KR" altLang="en-US" sz="1400" dirty="0" smtClean="0">
                <a:latin typeface="+mn-ea"/>
                <a:ea typeface="+mn-ea"/>
              </a:rPr>
              <a:t>열 배열 생성</a:t>
            </a:r>
            <a:endParaRPr lang="en-US" altLang="ko-KR" sz="1400" dirty="0" smtClean="0">
              <a:latin typeface="+mn-ea"/>
              <a:ea typeface="+mn-ea"/>
            </a:endParaRPr>
          </a:p>
          <a:p>
            <a:endParaRPr lang="ko-KR" altLang="en-US" sz="1400" dirty="0" smtClean="0">
              <a:latin typeface="+mn-ea"/>
              <a:ea typeface="+mn-ea"/>
            </a:endParaRPr>
          </a:p>
          <a:p>
            <a:r>
              <a:rPr lang="ko-KR" altLang="en-US" sz="1400" b="1" dirty="0" smtClean="0">
                <a:latin typeface="+mn-ea"/>
                <a:ea typeface="+mn-ea"/>
              </a:rPr>
              <a:t> </a:t>
            </a:r>
            <a:r>
              <a:rPr lang="en-US" altLang="ko-KR" sz="1400" b="1" dirty="0" smtClean="0">
                <a:latin typeface="+mn-ea"/>
                <a:ea typeface="+mn-ea"/>
              </a:rPr>
              <a:t>- </a:t>
            </a:r>
            <a:r>
              <a:rPr lang="ko-KR" altLang="en-US" sz="1400" b="1" dirty="0" smtClean="0">
                <a:latin typeface="+mn-ea"/>
                <a:ea typeface="+mn-ea"/>
              </a:rPr>
              <a:t>복사</a:t>
            </a:r>
          </a:p>
          <a:p>
            <a:r>
              <a:rPr lang="ko-KR" altLang="en-US" sz="1400" dirty="0" smtClean="0">
                <a:latin typeface="+mn-ea"/>
                <a:ea typeface="+mn-ea"/>
              </a:rPr>
              <a:t>    </a:t>
            </a:r>
            <a:r>
              <a:rPr lang="en-US" altLang="ko-KR" sz="1400" dirty="0" smtClean="0">
                <a:latin typeface="+mn-ea"/>
                <a:ea typeface="+mn-ea"/>
              </a:rPr>
              <a:t>: </a:t>
            </a:r>
            <a:r>
              <a:rPr lang="en-US" altLang="ko-KR" sz="1400" dirty="0" err="1" smtClean="0">
                <a:latin typeface="+mn-ea"/>
                <a:ea typeface="+mn-ea"/>
              </a:rPr>
              <a:t>arraycopy</a:t>
            </a:r>
            <a:r>
              <a:rPr lang="en-US" altLang="ko-KR" sz="1400" dirty="0" smtClean="0">
                <a:latin typeface="+mn-ea"/>
                <a:ea typeface="+mn-ea"/>
              </a:rPr>
              <a:t> </a:t>
            </a:r>
            <a:r>
              <a:rPr lang="ko-KR" altLang="en-US" sz="1400" dirty="0" err="1" smtClean="0">
                <a:latin typeface="+mn-ea"/>
                <a:ea typeface="+mn-ea"/>
              </a:rPr>
              <a:t>메서드</a:t>
            </a:r>
            <a:r>
              <a:rPr lang="ko-KR" altLang="en-US" sz="1400" dirty="0" smtClean="0">
                <a:latin typeface="+mn-ea"/>
                <a:ea typeface="+mn-ea"/>
              </a:rPr>
              <a:t> 이용</a:t>
            </a:r>
            <a:r>
              <a:rPr lang="en-US" altLang="ko-KR" sz="1400" dirty="0" smtClean="0">
                <a:latin typeface="+mn-ea"/>
                <a:ea typeface="+mn-ea"/>
              </a:rPr>
              <a:t>, </a:t>
            </a:r>
            <a:r>
              <a:rPr lang="ko-KR" altLang="en-US" sz="1400" dirty="0" smtClean="0">
                <a:latin typeface="+mn-ea"/>
                <a:ea typeface="+mn-ea"/>
              </a:rPr>
              <a:t>배열의 주소 길이 위치 지정 및 복사</a:t>
            </a:r>
          </a:p>
          <a:p>
            <a:r>
              <a:rPr lang="ko-KR" altLang="en-US" sz="1400" dirty="0" smtClean="0">
                <a:latin typeface="+mn-ea"/>
                <a:ea typeface="+mn-ea"/>
              </a:rPr>
              <a:t>    </a:t>
            </a:r>
            <a:r>
              <a:rPr lang="en-US" altLang="ko-KR" sz="1400" dirty="0" smtClean="0">
                <a:latin typeface="+mn-ea"/>
                <a:ea typeface="+mn-ea"/>
              </a:rPr>
              <a:t>: </a:t>
            </a:r>
            <a:r>
              <a:rPr lang="en-US" altLang="ko-KR" sz="1400" dirty="0" err="1" smtClean="0">
                <a:latin typeface="+mn-ea"/>
                <a:ea typeface="+mn-ea"/>
              </a:rPr>
              <a:t>System.arraycopy</a:t>
            </a:r>
            <a:r>
              <a:rPr lang="en-US" altLang="ko-KR" sz="1400" dirty="0" smtClean="0">
                <a:latin typeface="+mn-ea"/>
                <a:ea typeface="+mn-ea"/>
              </a:rPr>
              <a:t>(arr1, 0, arr2, 0, arr1.length);</a:t>
            </a:r>
            <a:endParaRPr lang="ko-KR" altLang="en-US" sz="1400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31542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193707F8-7D35-49D6-97F9-C7ED24B532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8504" y="259080"/>
            <a:ext cx="8928992" cy="394449"/>
          </a:xfrm>
        </p:spPr>
        <p:txBody>
          <a:bodyPr/>
          <a:lstStyle/>
          <a:p>
            <a:r>
              <a:rPr lang="ko-KR" altLang="en-US" dirty="0" smtClean="0"/>
              <a:t>객체지향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7B8300BC-19A2-42D0-BBC6-4599CDA8AB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05849" y="6457951"/>
            <a:ext cx="671513" cy="238124"/>
          </a:xfrm>
        </p:spPr>
        <p:txBody>
          <a:bodyPr/>
          <a:lstStyle/>
          <a:p>
            <a:fld id="{E6D3F70A-DAC0-4DEB-BE9D-9150D327277C}" type="slidenum">
              <a:rPr lang="en-US" altLang="ko-KR" smtClean="0"/>
              <a:pPr/>
              <a:t>5</a:t>
            </a:fld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04528" y="1052736"/>
            <a:ext cx="8424936" cy="5262979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r>
              <a:rPr lang="ko-KR" altLang="en-US" sz="1400" b="1" dirty="0" smtClean="0">
                <a:latin typeface="+mn-ea"/>
                <a:ea typeface="+mn-ea"/>
              </a:rPr>
              <a:t> </a:t>
            </a:r>
            <a:r>
              <a:rPr lang="en-US" altLang="ko-KR" sz="1400" b="1" dirty="0" smtClean="0">
                <a:latin typeface="+mn-ea"/>
                <a:ea typeface="+mn-ea"/>
              </a:rPr>
              <a:t>- </a:t>
            </a:r>
            <a:r>
              <a:rPr lang="ko-KR" altLang="en-US" sz="1400" b="1" dirty="0" smtClean="0">
                <a:latin typeface="+mn-ea"/>
                <a:ea typeface="+mn-ea"/>
              </a:rPr>
              <a:t>객체지향</a:t>
            </a:r>
          </a:p>
          <a:p>
            <a:r>
              <a:rPr lang="ko-KR" altLang="en-US" sz="1400" dirty="0" smtClean="0">
                <a:latin typeface="+mn-ea"/>
                <a:ea typeface="+mn-ea"/>
              </a:rPr>
              <a:t>    </a:t>
            </a:r>
            <a:r>
              <a:rPr lang="en-US" altLang="ko-KR" sz="1400" dirty="0" smtClean="0">
                <a:latin typeface="+mn-ea"/>
                <a:ea typeface="+mn-ea"/>
              </a:rPr>
              <a:t>: </a:t>
            </a:r>
            <a:r>
              <a:rPr lang="ko-KR" altLang="en-US" sz="1400" dirty="0" smtClean="0">
                <a:latin typeface="+mn-ea"/>
                <a:ea typeface="+mn-ea"/>
              </a:rPr>
              <a:t>코드 </a:t>
            </a:r>
            <a:r>
              <a:rPr lang="ko-KR" altLang="en-US" sz="1400" dirty="0" err="1" smtClean="0">
                <a:latin typeface="+mn-ea"/>
                <a:ea typeface="+mn-ea"/>
              </a:rPr>
              <a:t>재사용성</a:t>
            </a:r>
            <a:r>
              <a:rPr lang="ko-KR" altLang="en-US" sz="1400" dirty="0" smtClean="0">
                <a:latin typeface="+mn-ea"/>
                <a:ea typeface="+mn-ea"/>
              </a:rPr>
              <a:t> 높음</a:t>
            </a:r>
            <a:r>
              <a:rPr lang="en-US" altLang="ko-KR" sz="1400" dirty="0" smtClean="0">
                <a:latin typeface="+mn-ea"/>
                <a:ea typeface="+mn-ea"/>
              </a:rPr>
              <a:t>, </a:t>
            </a:r>
            <a:r>
              <a:rPr lang="ko-KR" altLang="en-US" sz="1400" dirty="0" smtClean="0">
                <a:latin typeface="+mn-ea"/>
                <a:ea typeface="+mn-ea"/>
              </a:rPr>
              <a:t>기존 코드 이용 쉽게 작성</a:t>
            </a:r>
          </a:p>
          <a:p>
            <a:r>
              <a:rPr lang="ko-KR" altLang="en-US" sz="1400" dirty="0" smtClean="0">
                <a:latin typeface="+mn-ea"/>
                <a:ea typeface="+mn-ea"/>
              </a:rPr>
              <a:t>    </a:t>
            </a:r>
            <a:r>
              <a:rPr lang="en-US" altLang="ko-KR" sz="1400" dirty="0" smtClean="0">
                <a:latin typeface="+mn-ea"/>
                <a:ea typeface="+mn-ea"/>
              </a:rPr>
              <a:t>: </a:t>
            </a:r>
            <a:r>
              <a:rPr lang="ko-KR" altLang="en-US" sz="1400" dirty="0" smtClean="0">
                <a:latin typeface="+mn-ea"/>
                <a:ea typeface="+mn-ea"/>
              </a:rPr>
              <a:t>코드 관리 용이</a:t>
            </a:r>
            <a:r>
              <a:rPr lang="en-US" altLang="ko-KR" sz="1400" dirty="0" smtClean="0">
                <a:latin typeface="+mn-ea"/>
                <a:ea typeface="+mn-ea"/>
              </a:rPr>
              <a:t>, </a:t>
            </a:r>
            <a:r>
              <a:rPr lang="ko-KR" altLang="en-US" sz="1400" dirty="0" smtClean="0">
                <a:latin typeface="+mn-ea"/>
                <a:ea typeface="+mn-ea"/>
              </a:rPr>
              <a:t>코드간 관계 이용 쉽게 코드 변경 가능</a:t>
            </a:r>
          </a:p>
          <a:p>
            <a:r>
              <a:rPr lang="ko-KR" altLang="en-US" sz="1400" dirty="0" smtClean="0">
                <a:latin typeface="+mn-ea"/>
                <a:ea typeface="+mn-ea"/>
              </a:rPr>
              <a:t>    </a:t>
            </a:r>
            <a:r>
              <a:rPr lang="en-US" altLang="ko-KR" sz="1400" dirty="0" smtClean="0">
                <a:latin typeface="+mn-ea"/>
                <a:ea typeface="+mn-ea"/>
              </a:rPr>
              <a:t>: </a:t>
            </a:r>
            <a:r>
              <a:rPr lang="ko-KR" altLang="en-US" sz="1400" dirty="0" smtClean="0">
                <a:latin typeface="+mn-ea"/>
                <a:ea typeface="+mn-ea"/>
              </a:rPr>
              <a:t>신뢰성 높아짐</a:t>
            </a:r>
            <a:r>
              <a:rPr lang="en-US" altLang="ko-KR" sz="1400" dirty="0" smtClean="0">
                <a:latin typeface="+mn-ea"/>
                <a:ea typeface="+mn-ea"/>
              </a:rPr>
              <a:t>, </a:t>
            </a:r>
            <a:r>
              <a:rPr lang="ko-KR" altLang="en-US" sz="1400" dirty="0" smtClean="0">
                <a:latin typeface="+mn-ea"/>
                <a:ea typeface="+mn-ea"/>
              </a:rPr>
              <a:t>제어자 </a:t>
            </a:r>
            <a:r>
              <a:rPr lang="ko-KR" altLang="en-US" sz="1400" dirty="0" err="1" smtClean="0">
                <a:latin typeface="+mn-ea"/>
                <a:ea typeface="+mn-ea"/>
              </a:rPr>
              <a:t>메서드</a:t>
            </a:r>
            <a:r>
              <a:rPr lang="ko-KR" altLang="en-US" sz="1400" dirty="0" smtClean="0">
                <a:latin typeface="+mn-ea"/>
                <a:ea typeface="+mn-ea"/>
              </a:rPr>
              <a:t> 이용 데이터 보호</a:t>
            </a:r>
            <a:r>
              <a:rPr lang="en-US" altLang="ko-KR" sz="1400" dirty="0" smtClean="0">
                <a:latin typeface="+mn-ea"/>
                <a:ea typeface="+mn-ea"/>
              </a:rPr>
              <a:t>, </a:t>
            </a:r>
            <a:r>
              <a:rPr lang="ko-KR" altLang="en-US" sz="1400" dirty="0" smtClean="0">
                <a:latin typeface="+mn-ea"/>
                <a:ea typeface="+mn-ea"/>
              </a:rPr>
              <a:t>코드 중복 제거 및 </a:t>
            </a:r>
            <a:r>
              <a:rPr lang="ko-KR" altLang="en-US" sz="1400" dirty="0" err="1" smtClean="0">
                <a:latin typeface="+mn-ea"/>
                <a:ea typeface="+mn-ea"/>
              </a:rPr>
              <a:t>오동작</a:t>
            </a:r>
            <a:r>
              <a:rPr lang="ko-KR" altLang="en-US" sz="1400" dirty="0" smtClean="0">
                <a:latin typeface="+mn-ea"/>
                <a:ea typeface="+mn-ea"/>
              </a:rPr>
              <a:t> 방지</a:t>
            </a:r>
          </a:p>
          <a:p>
            <a:r>
              <a:rPr lang="ko-KR" altLang="en-US" sz="1400" dirty="0" smtClean="0">
                <a:latin typeface="+mn-ea"/>
                <a:ea typeface="+mn-ea"/>
              </a:rPr>
              <a:t/>
            </a:r>
            <a:br>
              <a:rPr lang="ko-KR" altLang="en-US" sz="1400" dirty="0" smtClean="0">
                <a:latin typeface="+mn-ea"/>
                <a:ea typeface="+mn-ea"/>
              </a:rPr>
            </a:br>
            <a:r>
              <a:rPr lang="ko-KR" altLang="en-US" sz="1400" b="1" dirty="0" smtClean="0">
                <a:latin typeface="+mn-ea"/>
                <a:ea typeface="+mn-ea"/>
              </a:rPr>
              <a:t> </a:t>
            </a:r>
            <a:r>
              <a:rPr lang="en-US" altLang="ko-KR" sz="1400" b="1" dirty="0" smtClean="0">
                <a:latin typeface="+mn-ea"/>
                <a:ea typeface="+mn-ea"/>
              </a:rPr>
              <a:t>- </a:t>
            </a:r>
            <a:r>
              <a:rPr lang="ko-KR" altLang="en-US" sz="1400" b="1" dirty="0" smtClean="0">
                <a:latin typeface="+mn-ea"/>
                <a:ea typeface="+mn-ea"/>
              </a:rPr>
              <a:t>객체</a:t>
            </a:r>
            <a:r>
              <a:rPr lang="en-US" altLang="ko-KR" sz="1400" b="1" dirty="0" smtClean="0">
                <a:latin typeface="+mn-ea"/>
                <a:ea typeface="+mn-ea"/>
              </a:rPr>
              <a:t>, </a:t>
            </a:r>
            <a:r>
              <a:rPr lang="ko-KR" altLang="en-US" sz="1400" b="1" dirty="0" err="1" smtClean="0">
                <a:latin typeface="+mn-ea"/>
                <a:ea typeface="+mn-ea"/>
              </a:rPr>
              <a:t>인스턴스</a:t>
            </a:r>
            <a:endParaRPr lang="ko-KR" altLang="en-US" sz="1400" b="1" dirty="0" smtClean="0">
              <a:latin typeface="+mn-ea"/>
              <a:ea typeface="+mn-ea"/>
            </a:endParaRPr>
          </a:p>
          <a:p>
            <a:r>
              <a:rPr lang="ko-KR" altLang="en-US" sz="1400" dirty="0" smtClean="0">
                <a:latin typeface="+mn-ea"/>
                <a:ea typeface="+mn-ea"/>
              </a:rPr>
              <a:t>    </a:t>
            </a:r>
            <a:r>
              <a:rPr lang="en-US" altLang="ko-KR" sz="1400" dirty="0" smtClean="0">
                <a:latin typeface="+mn-ea"/>
                <a:ea typeface="+mn-ea"/>
              </a:rPr>
              <a:t>: </a:t>
            </a:r>
            <a:r>
              <a:rPr lang="ko-KR" altLang="en-US" sz="1400" dirty="0" smtClean="0">
                <a:latin typeface="+mn-ea"/>
                <a:ea typeface="+mn-ea"/>
              </a:rPr>
              <a:t>어떤 클래스로부터 만들어진 객체 </a:t>
            </a:r>
            <a:r>
              <a:rPr lang="en-US" altLang="ko-KR" sz="1400" dirty="0" smtClean="0">
                <a:latin typeface="+mn-ea"/>
                <a:ea typeface="+mn-ea"/>
              </a:rPr>
              <a:t>== </a:t>
            </a:r>
            <a:r>
              <a:rPr lang="ko-KR" altLang="en-US" sz="1400" dirty="0" smtClean="0">
                <a:latin typeface="+mn-ea"/>
                <a:ea typeface="+mn-ea"/>
              </a:rPr>
              <a:t>그 클래스의 </a:t>
            </a:r>
            <a:r>
              <a:rPr lang="ko-KR" altLang="en-US" sz="1400" dirty="0" err="1" smtClean="0">
                <a:latin typeface="+mn-ea"/>
                <a:ea typeface="+mn-ea"/>
              </a:rPr>
              <a:t>인스턴스</a:t>
            </a:r>
            <a:endParaRPr lang="ko-KR" altLang="en-US" sz="1400" dirty="0" smtClean="0">
              <a:latin typeface="+mn-ea"/>
              <a:ea typeface="+mn-ea"/>
            </a:endParaRPr>
          </a:p>
          <a:p>
            <a:r>
              <a:rPr lang="ko-KR" altLang="en-US" sz="1400" b="1" dirty="0" smtClean="0">
                <a:latin typeface="+mn-ea"/>
                <a:ea typeface="+mn-ea"/>
              </a:rPr>
              <a:t/>
            </a:r>
            <a:br>
              <a:rPr lang="ko-KR" altLang="en-US" sz="1400" b="1" dirty="0" smtClean="0">
                <a:latin typeface="+mn-ea"/>
                <a:ea typeface="+mn-ea"/>
              </a:rPr>
            </a:br>
            <a:r>
              <a:rPr lang="ko-KR" altLang="en-US" sz="1400" b="1" dirty="0" smtClean="0">
                <a:latin typeface="+mn-ea"/>
                <a:ea typeface="+mn-ea"/>
              </a:rPr>
              <a:t> </a:t>
            </a:r>
            <a:r>
              <a:rPr lang="en-US" altLang="ko-KR" sz="1400" b="1" dirty="0" smtClean="0">
                <a:latin typeface="+mn-ea"/>
                <a:ea typeface="+mn-ea"/>
              </a:rPr>
              <a:t>- </a:t>
            </a:r>
            <a:r>
              <a:rPr lang="ko-KR" altLang="en-US" sz="1400" b="1" dirty="0" err="1" smtClean="0">
                <a:latin typeface="+mn-ea"/>
                <a:ea typeface="+mn-ea"/>
              </a:rPr>
              <a:t>인스턴스</a:t>
            </a:r>
            <a:r>
              <a:rPr lang="ko-KR" altLang="en-US" sz="1400" b="1" dirty="0" smtClean="0">
                <a:latin typeface="+mn-ea"/>
                <a:ea typeface="+mn-ea"/>
              </a:rPr>
              <a:t> 생성</a:t>
            </a:r>
            <a:r>
              <a:rPr lang="en-US" altLang="ko-KR" sz="1400" b="1" dirty="0" smtClean="0">
                <a:latin typeface="+mn-ea"/>
                <a:ea typeface="+mn-ea"/>
              </a:rPr>
              <a:t>, </a:t>
            </a:r>
            <a:r>
              <a:rPr lang="ko-KR" altLang="en-US" sz="1400" b="1" dirty="0" smtClean="0">
                <a:latin typeface="+mn-ea"/>
                <a:ea typeface="+mn-ea"/>
              </a:rPr>
              <a:t>사용</a:t>
            </a:r>
          </a:p>
          <a:p>
            <a:r>
              <a:rPr lang="ko-KR" altLang="en-US" sz="1400" dirty="0" smtClean="0">
                <a:latin typeface="+mn-ea"/>
                <a:ea typeface="+mn-ea"/>
              </a:rPr>
              <a:t>    </a:t>
            </a:r>
            <a:r>
              <a:rPr lang="en-US" altLang="ko-KR" sz="1400" dirty="0" smtClean="0">
                <a:latin typeface="+mn-ea"/>
                <a:ea typeface="+mn-ea"/>
              </a:rPr>
              <a:t>: </a:t>
            </a:r>
            <a:r>
              <a:rPr lang="ko-KR" altLang="en-US" sz="1400" dirty="0" err="1" smtClean="0">
                <a:latin typeface="+mn-ea"/>
                <a:ea typeface="+mn-ea"/>
              </a:rPr>
              <a:t>클래스명</a:t>
            </a:r>
            <a:r>
              <a:rPr lang="ko-KR" altLang="en-US" sz="1400" dirty="0" smtClean="0">
                <a:latin typeface="+mn-ea"/>
                <a:ea typeface="+mn-ea"/>
              </a:rPr>
              <a:t> </a:t>
            </a:r>
            <a:r>
              <a:rPr lang="ko-KR" altLang="en-US" sz="1400" dirty="0" err="1" smtClean="0">
                <a:latin typeface="+mn-ea"/>
                <a:ea typeface="+mn-ea"/>
              </a:rPr>
              <a:t>변수명</a:t>
            </a:r>
            <a:r>
              <a:rPr lang="en-US" altLang="ko-KR" sz="1400" dirty="0" smtClean="0">
                <a:latin typeface="+mn-ea"/>
                <a:ea typeface="+mn-ea"/>
              </a:rPr>
              <a:t>; // </a:t>
            </a:r>
            <a:r>
              <a:rPr lang="ko-KR" altLang="en-US" sz="1400" dirty="0" smtClean="0">
                <a:latin typeface="+mn-ea"/>
                <a:ea typeface="+mn-ea"/>
              </a:rPr>
              <a:t>클래스의 객체 참조 위해 참조변수 선언</a:t>
            </a:r>
          </a:p>
          <a:p>
            <a:r>
              <a:rPr lang="ko-KR" altLang="en-US" sz="1400" dirty="0" smtClean="0">
                <a:latin typeface="+mn-ea"/>
                <a:ea typeface="+mn-ea"/>
              </a:rPr>
              <a:t>    </a:t>
            </a:r>
            <a:r>
              <a:rPr lang="en-US" altLang="ko-KR" sz="1400" dirty="0" smtClean="0">
                <a:latin typeface="+mn-ea"/>
                <a:ea typeface="+mn-ea"/>
              </a:rPr>
              <a:t>: </a:t>
            </a:r>
            <a:r>
              <a:rPr lang="ko-KR" altLang="en-US" sz="1400" dirty="0" err="1" smtClean="0">
                <a:latin typeface="+mn-ea"/>
                <a:ea typeface="+mn-ea"/>
              </a:rPr>
              <a:t>변수명</a:t>
            </a:r>
            <a:r>
              <a:rPr lang="ko-KR" altLang="en-US" sz="1400" dirty="0" smtClean="0">
                <a:latin typeface="+mn-ea"/>
                <a:ea typeface="+mn-ea"/>
              </a:rPr>
              <a:t> </a:t>
            </a:r>
            <a:r>
              <a:rPr lang="en-US" altLang="ko-KR" sz="1400" dirty="0" smtClean="0">
                <a:latin typeface="+mn-ea"/>
                <a:ea typeface="+mn-ea"/>
              </a:rPr>
              <a:t>= new </a:t>
            </a:r>
            <a:r>
              <a:rPr lang="ko-KR" altLang="en-US" sz="1400" dirty="0" err="1" smtClean="0">
                <a:latin typeface="+mn-ea"/>
                <a:ea typeface="+mn-ea"/>
              </a:rPr>
              <a:t>클래스명</a:t>
            </a:r>
            <a:r>
              <a:rPr lang="en-US" altLang="ko-KR" sz="1400" dirty="0" smtClean="0">
                <a:latin typeface="+mn-ea"/>
                <a:ea typeface="+mn-ea"/>
              </a:rPr>
              <a:t>(); // </a:t>
            </a:r>
            <a:r>
              <a:rPr lang="ko-KR" altLang="en-US" sz="1400" dirty="0" smtClean="0">
                <a:latin typeface="+mn-ea"/>
                <a:ea typeface="+mn-ea"/>
              </a:rPr>
              <a:t>클래스의 객체 생성 후 주소 참조변수에 저장</a:t>
            </a:r>
          </a:p>
          <a:p>
            <a:r>
              <a:rPr lang="ko-KR" altLang="en-US" sz="1400" dirty="0" smtClean="0">
                <a:latin typeface="+mn-ea"/>
                <a:ea typeface="+mn-ea"/>
              </a:rPr>
              <a:t/>
            </a:r>
            <a:br>
              <a:rPr lang="ko-KR" altLang="en-US" sz="1400" dirty="0" smtClean="0">
                <a:latin typeface="+mn-ea"/>
                <a:ea typeface="+mn-ea"/>
              </a:rPr>
            </a:br>
            <a:r>
              <a:rPr lang="ko-KR" altLang="en-US" sz="1400" b="1" dirty="0" smtClean="0">
                <a:latin typeface="+mn-ea"/>
                <a:ea typeface="+mn-ea"/>
              </a:rPr>
              <a:t> </a:t>
            </a:r>
            <a:r>
              <a:rPr lang="en-US" altLang="ko-KR" sz="1400" b="1" dirty="0" smtClean="0">
                <a:latin typeface="+mn-ea"/>
                <a:ea typeface="+mn-ea"/>
              </a:rPr>
              <a:t>- </a:t>
            </a:r>
            <a:r>
              <a:rPr lang="ko-KR" altLang="en-US" sz="1400" b="1" dirty="0" smtClean="0">
                <a:latin typeface="+mn-ea"/>
                <a:ea typeface="+mn-ea"/>
              </a:rPr>
              <a:t>클래스 변수</a:t>
            </a:r>
            <a:r>
              <a:rPr lang="en-US" altLang="ko-KR" sz="1400" b="1" dirty="0" smtClean="0">
                <a:latin typeface="+mn-ea"/>
                <a:ea typeface="+mn-ea"/>
              </a:rPr>
              <a:t>, </a:t>
            </a:r>
            <a:r>
              <a:rPr lang="ko-KR" altLang="en-US" sz="1400" b="1" dirty="0" err="1" smtClean="0">
                <a:latin typeface="+mn-ea"/>
                <a:ea typeface="+mn-ea"/>
              </a:rPr>
              <a:t>인스턴스</a:t>
            </a:r>
            <a:r>
              <a:rPr lang="ko-KR" altLang="en-US" sz="1400" b="1" dirty="0" smtClean="0">
                <a:latin typeface="+mn-ea"/>
                <a:ea typeface="+mn-ea"/>
              </a:rPr>
              <a:t> 변수</a:t>
            </a:r>
          </a:p>
          <a:p>
            <a:r>
              <a:rPr lang="ko-KR" altLang="en-US" sz="1400" dirty="0" smtClean="0">
                <a:latin typeface="+mn-ea"/>
                <a:ea typeface="+mn-ea"/>
              </a:rPr>
              <a:t>    </a:t>
            </a:r>
            <a:r>
              <a:rPr lang="en-US" altLang="ko-KR" sz="1400" dirty="0" smtClean="0">
                <a:latin typeface="+mn-ea"/>
                <a:ea typeface="+mn-ea"/>
              </a:rPr>
              <a:t>: </a:t>
            </a:r>
            <a:r>
              <a:rPr lang="ko-KR" altLang="en-US" sz="1400" dirty="0" smtClean="0">
                <a:latin typeface="+mn-ea"/>
                <a:ea typeface="+mn-ea"/>
              </a:rPr>
              <a:t>클래스 변수 </a:t>
            </a:r>
            <a:r>
              <a:rPr lang="en-US" altLang="ko-KR" sz="1400" dirty="0" smtClean="0">
                <a:latin typeface="+mn-ea"/>
                <a:ea typeface="+mn-ea"/>
              </a:rPr>
              <a:t>// static, </a:t>
            </a:r>
            <a:r>
              <a:rPr lang="ko-KR" altLang="en-US" sz="1400" dirty="0" smtClean="0">
                <a:latin typeface="+mn-ea"/>
                <a:ea typeface="+mn-ea"/>
              </a:rPr>
              <a:t>모든 </a:t>
            </a:r>
            <a:r>
              <a:rPr lang="ko-KR" altLang="en-US" sz="1400" dirty="0" err="1" smtClean="0">
                <a:latin typeface="+mn-ea"/>
                <a:ea typeface="+mn-ea"/>
              </a:rPr>
              <a:t>인스턴스</a:t>
            </a:r>
            <a:r>
              <a:rPr lang="ko-KR" altLang="en-US" sz="1400" dirty="0" smtClean="0">
                <a:latin typeface="+mn-ea"/>
                <a:ea typeface="+mn-ea"/>
              </a:rPr>
              <a:t> 하나의 공간 공유</a:t>
            </a:r>
            <a:r>
              <a:rPr lang="en-US" altLang="ko-KR" sz="1400" dirty="0" smtClean="0">
                <a:latin typeface="+mn-ea"/>
                <a:ea typeface="+mn-ea"/>
              </a:rPr>
              <a:t>, </a:t>
            </a:r>
            <a:r>
              <a:rPr lang="ko-KR" altLang="en-US" sz="1400" dirty="0" smtClean="0">
                <a:latin typeface="+mn-ea"/>
                <a:ea typeface="+mn-ea"/>
              </a:rPr>
              <a:t>항상 공통된 값 유지</a:t>
            </a:r>
          </a:p>
          <a:p>
            <a:r>
              <a:rPr lang="ko-KR" altLang="en-US" sz="1400" dirty="0" smtClean="0">
                <a:latin typeface="+mn-ea"/>
                <a:ea typeface="+mn-ea"/>
              </a:rPr>
              <a:t>    </a:t>
            </a:r>
            <a:r>
              <a:rPr lang="en-US" altLang="ko-KR" sz="1400" dirty="0" smtClean="0">
                <a:latin typeface="+mn-ea"/>
                <a:ea typeface="+mn-ea"/>
              </a:rPr>
              <a:t>: </a:t>
            </a:r>
            <a:r>
              <a:rPr lang="ko-KR" altLang="en-US" sz="1400" dirty="0" err="1" smtClean="0">
                <a:latin typeface="+mn-ea"/>
                <a:ea typeface="+mn-ea"/>
              </a:rPr>
              <a:t>인스턴스</a:t>
            </a:r>
            <a:r>
              <a:rPr lang="ko-KR" altLang="en-US" sz="1400" dirty="0" smtClean="0">
                <a:latin typeface="+mn-ea"/>
                <a:ea typeface="+mn-ea"/>
              </a:rPr>
              <a:t> 변수 </a:t>
            </a:r>
            <a:r>
              <a:rPr lang="en-US" altLang="ko-KR" sz="1400" dirty="0" smtClean="0">
                <a:latin typeface="+mn-ea"/>
                <a:ea typeface="+mn-ea"/>
              </a:rPr>
              <a:t>// </a:t>
            </a:r>
            <a:r>
              <a:rPr lang="ko-KR" altLang="en-US" sz="1400" dirty="0" err="1" smtClean="0">
                <a:latin typeface="+mn-ea"/>
                <a:ea typeface="+mn-ea"/>
              </a:rPr>
              <a:t>인스턴스</a:t>
            </a:r>
            <a:r>
              <a:rPr lang="ko-KR" altLang="en-US" sz="1400" dirty="0" smtClean="0">
                <a:latin typeface="+mn-ea"/>
                <a:ea typeface="+mn-ea"/>
              </a:rPr>
              <a:t> 생성 시 마다 생성됨</a:t>
            </a:r>
            <a:r>
              <a:rPr lang="en-US" altLang="ko-KR" sz="1400" dirty="0" smtClean="0">
                <a:latin typeface="+mn-ea"/>
                <a:ea typeface="+mn-ea"/>
              </a:rPr>
              <a:t>, </a:t>
            </a:r>
            <a:r>
              <a:rPr lang="ko-KR" altLang="en-US" sz="1400" dirty="0" smtClean="0">
                <a:latin typeface="+mn-ea"/>
                <a:ea typeface="+mn-ea"/>
              </a:rPr>
              <a:t>다른 값 유지 가능</a:t>
            </a:r>
          </a:p>
          <a:p>
            <a:r>
              <a:rPr lang="ko-KR" altLang="en-US" sz="1400" dirty="0" smtClean="0">
                <a:latin typeface="+mn-ea"/>
                <a:ea typeface="+mn-ea"/>
              </a:rPr>
              <a:t/>
            </a:r>
            <a:br>
              <a:rPr lang="ko-KR" altLang="en-US" sz="1400" dirty="0" smtClean="0">
                <a:latin typeface="+mn-ea"/>
                <a:ea typeface="+mn-ea"/>
              </a:rPr>
            </a:br>
            <a:r>
              <a:rPr lang="ko-KR" altLang="en-US" sz="1400" b="1" dirty="0" smtClean="0">
                <a:latin typeface="+mn-ea"/>
                <a:ea typeface="+mn-ea"/>
              </a:rPr>
              <a:t> </a:t>
            </a:r>
            <a:r>
              <a:rPr lang="en-US" altLang="ko-KR" sz="1400" b="1" dirty="0" smtClean="0">
                <a:latin typeface="+mn-ea"/>
                <a:ea typeface="+mn-ea"/>
              </a:rPr>
              <a:t>- </a:t>
            </a:r>
            <a:r>
              <a:rPr lang="ko-KR" altLang="en-US" sz="1400" b="1" dirty="0" err="1" smtClean="0">
                <a:latin typeface="+mn-ea"/>
                <a:ea typeface="+mn-ea"/>
              </a:rPr>
              <a:t>메서드</a:t>
            </a:r>
            <a:r>
              <a:rPr lang="ko-KR" altLang="en-US" sz="1400" b="1" dirty="0" smtClean="0">
                <a:latin typeface="+mn-ea"/>
                <a:ea typeface="+mn-ea"/>
              </a:rPr>
              <a:t> 호출</a:t>
            </a:r>
          </a:p>
          <a:p>
            <a:r>
              <a:rPr lang="ko-KR" altLang="en-US" sz="1400" dirty="0" smtClean="0">
                <a:latin typeface="+mn-ea"/>
                <a:ea typeface="+mn-ea"/>
              </a:rPr>
              <a:t>    </a:t>
            </a:r>
            <a:r>
              <a:rPr lang="en-US" altLang="ko-KR" sz="1400" dirty="0" smtClean="0">
                <a:latin typeface="+mn-ea"/>
                <a:ea typeface="+mn-ea"/>
              </a:rPr>
              <a:t>: </a:t>
            </a:r>
            <a:r>
              <a:rPr lang="ko-KR" altLang="en-US" sz="1400" dirty="0" smtClean="0">
                <a:latin typeface="+mn-ea"/>
                <a:ea typeface="+mn-ea"/>
              </a:rPr>
              <a:t>참조변수</a:t>
            </a:r>
            <a:r>
              <a:rPr lang="en-US" altLang="ko-KR" sz="1400" dirty="0" smtClean="0">
                <a:latin typeface="+mn-ea"/>
                <a:ea typeface="+mn-ea"/>
              </a:rPr>
              <a:t>.</a:t>
            </a:r>
            <a:r>
              <a:rPr lang="ko-KR" altLang="en-US" sz="1400" dirty="0" err="1" smtClean="0">
                <a:latin typeface="+mn-ea"/>
                <a:ea typeface="+mn-ea"/>
              </a:rPr>
              <a:t>메서드이름</a:t>
            </a:r>
            <a:r>
              <a:rPr lang="en-US" altLang="ko-KR" sz="1400" dirty="0" smtClean="0">
                <a:latin typeface="+mn-ea"/>
                <a:ea typeface="+mn-ea"/>
              </a:rPr>
              <a:t>(); // </a:t>
            </a:r>
            <a:r>
              <a:rPr lang="ko-KR" altLang="en-US" sz="1400" dirty="0" err="1" smtClean="0">
                <a:latin typeface="+mn-ea"/>
                <a:ea typeface="+mn-ea"/>
              </a:rPr>
              <a:t>메서드</a:t>
            </a:r>
            <a:r>
              <a:rPr lang="ko-KR" altLang="en-US" sz="1400" dirty="0" smtClean="0">
                <a:latin typeface="+mn-ea"/>
                <a:ea typeface="+mn-ea"/>
              </a:rPr>
              <a:t> 선언된 매개변수 없는 경우</a:t>
            </a:r>
          </a:p>
          <a:p>
            <a:r>
              <a:rPr lang="ko-KR" altLang="en-US" sz="1400" dirty="0" smtClean="0">
                <a:latin typeface="+mn-ea"/>
                <a:ea typeface="+mn-ea"/>
              </a:rPr>
              <a:t>    </a:t>
            </a:r>
            <a:r>
              <a:rPr lang="en-US" altLang="ko-KR" sz="1400" dirty="0" smtClean="0">
                <a:latin typeface="+mn-ea"/>
                <a:ea typeface="+mn-ea"/>
              </a:rPr>
              <a:t>: </a:t>
            </a:r>
            <a:r>
              <a:rPr lang="ko-KR" altLang="en-US" sz="1400" dirty="0" smtClean="0">
                <a:latin typeface="+mn-ea"/>
                <a:ea typeface="+mn-ea"/>
              </a:rPr>
              <a:t>참조변수</a:t>
            </a:r>
            <a:r>
              <a:rPr lang="en-US" altLang="ko-KR" sz="1400" dirty="0" smtClean="0">
                <a:latin typeface="+mn-ea"/>
                <a:ea typeface="+mn-ea"/>
              </a:rPr>
              <a:t>.</a:t>
            </a:r>
            <a:r>
              <a:rPr lang="ko-KR" altLang="en-US" sz="1400" dirty="0" err="1" smtClean="0">
                <a:latin typeface="+mn-ea"/>
                <a:ea typeface="+mn-ea"/>
              </a:rPr>
              <a:t>메서드이름</a:t>
            </a:r>
            <a:r>
              <a:rPr lang="en-US" altLang="ko-KR" sz="1400" dirty="0" smtClean="0">
                <a:latin typeface="+mn-ea"/>
                <a:ea typeface="+mn-ea"/>
              </a:rPr>
              <a:t>(</a:t>
            </a:r>
            <a:r>
              <a:rPr lang="ko-KR" altLang="en-US" sz="1400" dirty="0" smtClean="0">
                <a:latin typeface="+mn-ea"/>
                <a:ea typeface="+mn-ea"/>
              </a:rPr>
              <a:t>값</a:t>
            </a:r>
            <a:r>
              <a:rPr lang="en-US" altLang="ko-KR" sz="1400" dirty="0" smtClean="0">
                <a:latin typeface="+mn-ea"/>
                <a:ea typeface="+mn-ea"/>
              </a:rPr>
              <a:t>1, </a:t>
            </a:r>
            <a:r>
              <a:rPr lang="ko-KR" altLang="en-US" sz="1400" dirty="0" smtClean="0">
                <a:latin typeface="+mn-ea"/>
                <a:ea typeface="+mn-ea"/>
              </a:rPr>
              <a:t>값</a:t>
            </a:r>
            <a:r>
              <a:rPr lang="en-US" altLang="ko-KR" sz="1400" dirty="0" smtClean="0">
                <a:latin typeface="+mn-ea"/>
                <a:ea typeface="+mn-ea"/>
              </a:rPr>
              <a:t>2, ...); // </a:t>
            </a:r>
            <a:r>
              <a:rPr lang="ko-KR" altLang="en-US" sz="1400" dirty="0" err="1" smtClean="0">
                <a:latin typeface="+mn-ea"/>
                <a:ea typeface="+mn-ea"/>
              </a:rPr>
              <a:t>메서드</a:t>
            </a:r>
            <a:r>
              <a:rPr lang="ko-KR" altLang="en-US" sz="1400" dirty="0" smtClean="0">
                <a:latin typeface="+mn-ea"/>
                <a:ea typeface="+mn-ea"/>
              </a:rPr>
              <a:t> 선언된 매개변수 있는 경우</a:t>
            </a:r>
          </a:p>
          <a:p>
            <a:r>
              <a:rPr lang="ko-KR" altLang="en-US" sz="1400" dirty="0" smtClean="0">
                <a:latin typeface="+mn-ea"/>
                <a:ea typeface="+mn-ea"/>
              </a:rPr>
              <a:t/>
            </a:r>
            <a:br>
              <a:rPr lang="ko-KR" altLang="en-US" sz="1400" dirty="0" smtClean="0">
                <a:latin typeface="+mn-ea"/>
                <a:ea typeface="+mn-ea"/>
              </a:rPr>
            </a:br>
            <a:r>
              <a:rPr lang="ko-KR" altLang="en-US" sz="1400" dirty="0" smtClean="0">
                <a:latin typeface="+mn-ea"/>
                <a:ea typeface="+mn-ea"/>
              </a:rPr>
              <a:t> </a:t>
            </a:r>
            <a:r>
              <a:rPr lang="en-US" altLang="ko-KR" sz="1400" b="1" dirty="0" smtClean="0">
                <a:latin typeface="+mn-ea"/>
                <a:ea typeface="+mn-ea"/>
              </a:rPr>
              <a:t>- </a:t>
            </a:r>
            <a:r>
              <a:rPr lang="ko-KR" altLang="en-US" sz="1400" b="1" dirty="0" smtClean="0">
                <a:latin typeface="+mn-ea"/>
                <a:ea typeface="+mn-ea"/>
              </a:rPr>
              <a:t>메모리 구조</a:t>
            </a:r>
          </a:p>
          <a:p>
            <a:r>
              <a:rPr lang="ko-KR" altLang="en-US" sz="1400" dirty="0" smtClean="0">
                <a:latin typeface="+mn-ea"/>
                <a:ea typeface="+mn-ea"/>
              </a:rPr>
              <a:t>    </a:t>
            </a:r>
            <a:r>
              <a:rPr lang="en-US" altLang="ko-KR" sz="1400" dirty="0" smtClean="0">
                <a:latin typeface="+mn-ea"/>
                <a:ea typeface="+mn-ea"/>
              </a:rPr>
              <a:t>: </a:t>
            </a:r>
            <a:r>
              <a:rPr lang="ko-KR" altLang="en-US" sz="1400" dirty="0" err="1" smtClean="0">
                <a:latin typeface="+mn-ea"/>
                <a:ea typeface="+mn-ea"/>
              </a:rPr>
              <a:t>메서드</a:t>
            </a:r>
            <a:r>
              <a:rPr lang="ko-KR" altLang="en-US" sz="1400" dirty="0" smtClean="0">
                <a:latin typeface="+mn-ea"/>
                <a:ea typeface="+mn-ea"/>
              </a:rPr>
              <a:t> 영역 </a:t>
            </a:r>
            <a:r>
              <a:rPr lang="en-US" altLang="ko-KR" sz="1400" dirty="0" smtClean="0">
                <a:latin typeface="+mn-ea"/>
                <a:ea typeface="+mn-ea"/>
              </a:rPr>
              <a:t>// </a:t>
            </a:r>
            <a:r>
              <a:rPr lang="ko-KR" altLang="en-US" sz="1400" dirty="0" smtClean="0">
                <a:latin typeface="+mn-ea"/>
                <a:ea typeface="+mn-ea"/>
              </a:rPr>
              <a:t>실행되는 클래스의 클래스 변수 생성</a:t>
            </a:r>
          </a:p>
          <a:p>
            <a:r>
              <a:rPr lang="ko-KR" altLang="en-US" sz="1400" dirty="0" smtClean="0">
                <a:latin typeface="+mn-ea"/>
                <a:ea typeface="+mn-ea"/>
              </a:rPr>
              <a:t>    </a:t>
            </a:r>
            <a:r>
              <a:rPr lang="en-US" altLang="ko-KR" sz="1400" dirty="0" smtClean="0">
                <a:latin typeface="+mn-ea"/>
                <a:ea typeface="+mn-ea"/>
              </a:rPr>
              <a:t>: </a:t>
            </a:r>
            <a:r>
              <a:rPr lang="ko-KR" altLang="en-US" sz="1400" dirty="0" err="1" smtClean="0">
                <a:latin typeface="+mn-ea"/>
                <a:ea typeface="+mn-ea"/>
              </a:rPr>
              <a:t>힙</a:t>
            </a:r>
            <a:r>
              <a:rPr lang="ko-KR" altLang="en-US" sz="1400" dirty="0" smtClean="0">
                <a:latin typeface="+mn-ea"/>
                <a:ea typeface="+mn-ea"/>
              </a:rPr>
              <a:t> </a:t>
            </a:r>
            <a:r>
              <a:rPr lang="en-US" altLang="ko-KR" sz="1400" dirty="0" smtClean="0">
                <a:latin typeface="+mn-ea"/>
                <a:ea typeface="+mn-ea"/>
              </a:rPr>
              <a:t>// </a:t>
            </a:r>
            <a:r>
              <a:rPr lang="ko-KR" altLang="en-US" sz="1400" dirty="0" smtClean="0">
                <a:latin typeface="+mn-ea"/>
                <a:ea typeface="+mn-ea"/>
              </a:rPr>
              <a:t>실행되는 클래스의 </a:t>
            </a:r>
            <a:r>
              <a:rPr lang="ko-KR" altLang="en-US" sz="1400" dirty="0" err="1" smtClean="0">
                <a:latin typeface="+mn-ea"/>
                <a:ea typeface="+mn-ea"/>
              </a:rPr>
              <a:t>인스턴스</a:t>
            </a:r>
            <a:r>
              <a:rPr lang="ko-KR" altLang="en-US" sz="1400" dirty="0" smtClean="0">
                <a:latin typeface="+mn-ea"/>
                <a:ea typeface="+mn-ea"/>
              </a:rPr>
              <a:t> 변수 생성</a:t>
            </a:r>
          </a:p>
          <a:p>
            <a:r>
              <a:rPr lang="ko-KR" altLang="en-US" sz="1400" dirty="0" smtClean="0">
                <a:latin typeface="+mn-ea"/>
                <a:ea typeface="+mn-ea"/>
              </a:rPr>
              <a:t>    </a:t>
            </a:r>
            <a:r>
              <a:rPr lang="en-US" altLang="ko-KR" sz="1400" dirty="0" smtClean="0">
                <a:latin typeface="+mn-ea"/>
                <a:ea typeface="+mn-ea"/>
              </a:rPr>
              <a:t>: </a:t>
            </a:r>
            <a:r>
              <a:rPr lang="ko-KR" altLang="en-US" sz="1400" dirty="0" err="1" smtClean="0">
                <a:latin typeface="+mn-ea"/>
                <a:ea typeface="+mn-ea"/>
              </a:rPr>
              <a:t>콜스텍</a:t>
            </a:r>
            <a:r>
              <a:rPr lang="ko-KR" altLang="en-US" sz="1400" dirty="0" smtClean="0">
                <a:latin typeface="+mn-ea"/>
                <a:ea typeface="+mn-ea"/>
              </a:rPr>
              <a:t> </a:t>
            </a:r>
            <a:r>
              <a:rPr lang="en-US" altLang="ko-KR" sz="1400" dirty="0" smtClean="0">
                <a:latin typeface="+mn-ea"/>
                <a:ea typeface="+mn-ea"/>
              </a:rPr>
              <a:t>// </a:t>
            </a:r>
            <a:r>
              <a:rPr lang="ko-KR" altLang="en-US" sz="1400" dirty="0" err="1" smtClean="0">
                <a:latin typeface="+mn-ea"/>
                <a:ea typeface="+mn-ea"/>
              </a:rPr>
              <a:t>메서드</a:t>
            </a:r>
            <a:r>
              <a:rPr lang="ko-KR" altLang="en-US" sz="1400" dirty="0" smtClean="0">
                <a:latin typeface="+mn-ea"/>
                <a:ea typeface="+mn-ea"/>
              </a:rPr>
              <a:t> 작업에 필요 메모리 제공</a:t>
            </a:r>
            <a:r>
              <a:rPr lang="en-US" altLang="ko-KR" sz="1400" dirty="0" smtClean="0">
                <a:latin typeface="+mn-ea"/>
                <a:ea typeface="+mn-ea"/>
              </a:rPr>
              <a:t>, </a:t>
            </a:r>
            <a:r>
              <a:rPr lang="ko-KR" altLang="en-US" sz="1400" dirty="0" err="1" smtClean="0">
                <a:latin typeface="+mn-ea"/>
                <a:ea typeface="+mn-ea"/>
              </a:rPr>
              <a:t>메서드</a:t>
            </a:r>
            <a:r>
              <a:rPr lang="ko-KR" altLang="en-US" sz="1400" dirty="0" smtClean="0">
                <a:latin typeface="+mn-ea"/>
                <a:ea typeface="+mn-ea"/>
              </a:rPr>
              <a:t> 작업 마치면 메모리 비워짐</a:t>
            </a:r>
          </a:p>
          <a:p>
            <a:r>
              <a:rPr lang="ko-KR" altLang="en-US" sz="1400" dirty="0" smtClean="0">
                <a:latin typeface="+mn-ea"/>
                <a:ea typeface="+mn-ea"/>
              </a:rPr>
              <a:t/>
            </a:r>
            <a:br>
              <a:rPr lang="ko-KR" altLang="en-US" sz="1400" dirty="0" smtClean="0">
                <a:latin typeface="+mn-ea"/>
                <a:ea typeface="+mn-ea"/>
              </a:rPr>
            </a:br>
            <a:r>
              <a:rPr lang="ko-KR" altLang="en-US" sz="1400" dirty="0" smtClean="0">
                <a:latin typeface="+mn-ea"/>
                <a:ea typeface="+mn-ea"/>
              </a:rPr>
              <a:t> </a:t>
            </a:r>
            <a:r>
              <a:rPr lang="en-US" altLang="ko-KR" sz="1400" b="1" dirty="0" smtClean="0">
                <a:latin typeface="+mn-ea"/>
                <a:ea typeface="+mn-ea"/>
              </a:rPr>
              <a:t>- </a:t>
            </a:r>
            <a:r>
              <a:rPr lang="ko-KR" altLang="en-US" sz="1400" b="1" dirty="0" smtClean="0">
                <a:latin typeface="+mn-ea"/>
                <a:ea typeface="+mn-ea"/>
              </a:rPr>
              <a:t>재귀 호출</a:t>
            </a:r>
          </a:p>
          <a:p>
            <a:r>
              <a:rPr lang="ko-KR" altLang="en-US" sz="1400" dirty="0" smtClean="0">
                <a:latin typeface="+mn-ea"/>
                <a:ea typeface="+mn-ea"/>
              </a:rPr>
              <a:t>    </a:t>
            </a:r>
            <a:r>
              <a:rPr lang="en-US" altLang="ko-KR" sz="1400" dirty="0" smtClean="0">
                <a:latin typeface="+mn-ea"/>
                <a:ea typeface="+mn-ea"/>
              </a:rPr>
              <a:t>: </a:t>
            </a:r>
            <a:r>
              <a:rPr lang="ko-KR" altLang="en-US" sz="1400" dirty="0" smtClean="0">
                <a:latin typeface="+mn-ea"/>
                <a:ea typeface="+mn-ea"/>
              </a:rPr>
              <a:t>자신 호출 </a:t>
            </a:r>
            <a:r>
              <a:rPr lang="en-US" altLang="ko-KR" sz="1400" dirty="0" smtClean="0">
                <a:latin typeface="+mn-ea"/>
                <a:ea typeface="+mn-ea"/>
              </a:rPr>
              <a:t>// </a:t>
            </a:r>
            <a:r>
              <a:rPr lang="ko-KR" altLang="en-US" sz="1400" dirty="0" smtClean="0">
                <a:latin typeface="+mn-ea"/>
                <a:ea typeface="+mn-ea"/>
              </a:rPr>
              <a:t>반복 작업 </a:t>
            </a:r>
            <a:r>
              <a:rPr lang="ko-KR" altLang="en-US" sz="1400" dirty="0" err="1" smtClean="0">
                <a:latin typeface="+mn-ea"/>
                <a:ea typeface="+mn-ea"/>
              </a:rPr>
              <a:t>메서드에</a:t>
            </a:r>
            <a:r>
              <a:rPr lang="ko-KR" altLang="en-US" sz="1400" dirty="0" smtClean="0">
                <a:latin typeface="+mn-ea"/>
                <a:ea typeface="+mn-ea"/>
              </a:rPr>
              <a:t> 사용하면 간단하게 표현 가능</a:t>
            </a:r>
          </a:p>
          <a:p>
            <a:r>
              <a:rPr lang="ko-KR" altLang="en-US" sz="1400" dirty="0" smtClean="0">
                <a:latin typeface="+mn-ea"/>
                <a:ea typeface="+mn-ea"/>
              </a:rPr>
              <a:t>    </a:t>
            </a:r>
            <a:r>
              <a:rPr lang="en-US" altLang="ko-KR" sz="1400" dirty="0" smtClean="0">
                <a:latin typeface="+mn-ea"/>
                <a:ea typeface="+mn-ea"/>
              </a:rPr>
              <a:t>: result</a:t>
            </a:r>
            <a:r>
              <a:rPr lang="ko-KR" altLang="en-US" sz="1400" dirty="0" smtClean="0">
                <a:latin typeface="+mn-ea"/>
                <a:ea typeface="+mn-ea"/>
              </a:rPr>
              <a:t> </a:t>
            </a:r>
            <a:r>
              <a:rPr lang="en-US" altLang="ko-KR" sz="1400" dirty="0" smtClean="0">
                <a:latin typeface="+mn-ea"/>
                <a:ea typeface="+mn-ea"/>
              </a:rPr>
              <a:t>= n * factorial(n-1); // </a:t>
            </a:r>
            <a:r>
              <a:rPr lang="ko-KR" altLang="en-US" sz="1400" dirty="0" err="1" smtClean="0">
                <a:latin typeface="+mn-ea"/>
                <a:ea typeface="+mn-ea"/>
              </a:rPr>
              <a:t>팩토리얼</a:t>
            </a:r>
            <a:endParaRPr lang="ko-KR" altLang="en-US" sz="1400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31542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193707F8-7D35-49D6-97F9-C7ED24B532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8504" y="259080"/>
            <a:ext cx="8928992" cy="394449"/>
          </a:xfrm>
        </p:spPr>
        <p:txBody>
          <a:bodyPr/>
          <a:lstStyle/>
          <a:p>
            <a:r>
              <a:rPr lang="ko-KR" altLang="en-US" dirty="0" err="1" smtClean="0"/>
              <a:t>다형성</a:t>
            </a:r>
            <a:endParaRPr lang="ko-KR" altLang="en-US" dirty="0" smtClean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7B8300BC-19A2-42D0-BBC6-4599CDA8AB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05849" y="6457951"/>
            <a:ext cx="671513" cy="238124"/>
          </a:xfrm>
        </p:spPr>
        <p:txBody>
          <a:bodyPr/>
          <a:lstStyle/>
          <a:p>
            <a:fld id="{E6D3F70A-DAC0-4DEB-BE9D-9150D327277C}" type="slidenum">
              <a:rPr lang="en-US" altLang="ko-KR" smtClean="0"/>
              <a:pPr/>
              <a:t>6</a:t>
            </a:fld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04528" y="1052737"/>
            <a:ext cx="8424936" cy="5328592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r>
              <a:rPr lang="ko-KR" altLang="en-US" sz="1400" b="1" dirty="0" smtClean="0">
                <a:latin typeface="+mn-ea"/>
                <a:ea typeface="+mn-ea"/>
              </a:rPr>
              <a:t> </a:t>
            </a:r>
            <a:r>
              <a:rPr lang="en-US" altLang="ko-KR" sz="1400" b="1" dirty="0" smtClean="0">
                <a:latin typeface="+mn-ea"/>
                <a:ea typeface="+mn-ea"/>
              </a:rPr>
              <a:t>- </a:t>
            </a:r>
            <a:r>
              <a:rPr lang="ko-KR" altLang="en-US" sz="1400" b="1" dirty="0" err="1" smtClean="0">
                <a:latin typeface="+mn-ea"/>
                <a:ea typeface="+mn-ea"/>
              </a:rPr>
              <a:t>다형성</a:t>
            </a:r>
            <a:r>
              <a:rPr lang="en-US" altLang="ko-KR" sz="1400" b="1" dirty="0" smtClean="0">
                <a:latin typeface="+mn-ea"/>
                <a:ea typeface="+mn-ea"/>
              </a:rPr>
              <a:t>(polymorphism)</a:t>
            </a:r>
          </a:p>
          <a:p>
            <a:r>
              <a:rPr lang="en-US" altLang="ko-KR" sz="1400" dirty="0" smtClean="0">
                <a:latin typeface="+mn-ea"/>
                <a:ea typeface="+mn-ea"/>
              </a:rPr>
              <a:t>    : </a:t>
            </a:r>
            <a:r>
              <a:rPr lang="ko-KR" altLang="en-US" sz="1400" dirty="0" smtClean="0">
                <a:latin typeface="+mn-ea"/>
                <a:ea typeface="+mn-ea"/>
              </a:rPr>
              <a:t>하나의 객체가 여러 가지 타입을 가질 수 있는 것</a:t>
            </a:r>
          </a:p>
          <a:p>
            <a:r>
              <a:rPr lang="ko-KR" altLang="en-US" sz="1400" dirty="0" smtClean="0">
                <a:latin typeface="+mn-ea"/>
                <a:ea typeface="+mn-ea"/>
              </a:rPr>
              <a:t>    </a:t>
            </a:r>
            <a:r>
              <a:rPr lang="en-US" altLang="ko-KR" sz="1400" dirty="0" smtClean="0">
                <a:latin typeface="+mn-ea"/>
                <a:ea typeface="+mn-ea"/>
              </a:rPr>
              <a:t>: </a:t>
            </a:r>
            <a:r>
              <a:rPr lang="ko-KR" altLang="en-US" sz="1400" dirty="0" smtClean="0">
                <a:latin typeface="+mn-ea"/>
                <a:ea typeface="+mn-ea"/>
              </a:rPr>
              <a:t>부모 클래스 타입의 참조 변수로 자식 클래스 타입의 </a:t>
            </a:r>
            <a:r>
              <a:rPr lang="ko-KR" altLang="en-US" sz="1400" dirty="0" err="1" smtClean="0">
                <a:latin typeface="+mn-ea"/>
                <a:ea typeface="+mn-ea"/>
              </a:rPr>
              <a:t>인스턴스</a:t>
            </a:r>
            <a:r>
              <a:rPr lang="ko-KR" altLang="en-US" sz="1400" dirty="0" smtClean="0">
                <a:latin typeface="+mn-ea"/>
                <a:ea typeface="+mn-ea"/>
              </a:rPr>
              <a:t> 참조할 수 있도록 하여 구현</a:t>
            </a:r>
          </a:p>
          <a:p>
            <a:r>
              <a:rPr lang="ko-KR" altLang="en-US" sz="1400" dirty="0" smtClean="0">
                <a:latin typeface="+mn-ea"/>
                <a:ea typeface="+mn-ea"/>
              </a:rPr>
              <a:t>    </a:t>
            </a:r>
            <a:r>
              <a:rPr lang="en-US" altLang="ko-KR" sz="1400" dirty="0" smtClean="0">
                <a:latin typeface="+mn-ea"/>
                <a:ea typeface="+mn-ea"/>
              </a:rPr>
              <a:t>: </a:t>
            </a:r>
            <a:r>
              <a:rPr lang="ko-KR" altLang="en-US" sz="1400" dirty="0" smtClean="0">
                <a:latin typeface="+mn-ea"/>
                <a:ea typeface="+mn-ea"/>
              </a:rPr>
              <a:t>상속</a:t>
            </a:r>
            <a:r>
              <a:rPr lang="en-US" altLang="ko-KR" sz="1400" dirty="0" smtClean="0">
                <a:latin typeface="+mn-ea"/>
                <a:ea typeface="+mn-ea"/>
              </a:rPr>
              <a:t>, </a:t>
            </a:r>
            <a:r>
              <a:rPr lang="ko-KR" altLang="en-US" sz="1400" dirty="0" smtClean="0">
                <a:latin typeface="+mn-ea"/>
                <a:ea typeface="+mn-ea"/>
              </a:rPr>
              <a:t>추상화와 더불어 객체 지향 프로그래밍을 구성하는 중요한 특징 중 하나</a:t>
            </a:r>
          </a:p>
          <a:p>
            <a:r>
              <a:rPr lang="ko-KR" altLang="en-US" sz="1400" dirty="0" smtClean="0">
                <a:latin typeface="+mn-ea"/>
                <a:ea typeface="+mn-ea"/>
              </a:rPr>
              <a:t/>
            </a:r>
            <a:br>
              <a:rPr lang="ko-KR" altLang="en-US" sz="1400" dirty="0" smtClean="0">
                <a:latin typeface="+mn-ea"/>
                <a:ea typeface="+mn-ea"/>
              </a:rPr>
            </a:br>
            <a:r>
              <a:rPr lang="ko-KR" altLang="en-US" sz="1400" b="1" dirty="0" smtClean="0">
                <a:latin typeface="+mn-ea"/>
                <a:ea typeface="+mn-ea"/>
              </a:rPr>
              <a:t> </a:t>
            </a:r>
            <a:r>
              <a:rPr lang="en-US" altLang="ko-KR" sz="1400" b="1" dirty="0" smtClean="0">
                <a:latin typeface="+mn-ea"/>
                <a:ea typeface="+mn-ea"/>
              </a:rPr>
              <a:t>- </a:t>
            </a:r>
            <a:r>
              <a:rPr lang="ko-KR" altLang="en-US" sz="1400" b="1" dirty="0" smtClean="0">
                <a:latin typeface="+mn-ea"/>
                <a:ea typeface="+mn-ea"/>
              </a:rPr>
              <a:t>참조 변수의 </a:t>
            </a:r>
            <a:r>
              <a:rPr lang="ko-KR" altLang="en-US" sz="1400" b="1" dirty="0" err="1" smtClean="0">
                <a:latin typeface="+mn-ea"/>
                <a:ea typeface="+mn-ea"/>
              </a:rPr>
              <a:t>다형성</a:t>
            </a:r>
            <a:endParaRPr lang="ko-KR" altLang="en-US" sz="1400" b="1" dirty="0" smtClean="0">
              <a:latin typeface="+mn-ea"/>
              <a:ea typeface="+mn-ea"/>
            </a:endParaRPr>
          </a:p>
          <a:p>
            <a:r>
              <a:rPr lang="ko-KR" altLang="en-US" sz="1400" dirty="0" smtClean="0">
                <a:latin typeface="+mn-ea"/>
                <a:ea typeface="+mn-ea"/>
              </a:rPr>
              <a:t>    </a:t>
            </a:r>
            <a:r>
              <a:rPr lang="en-US" altLang="ko-KR" sz="1400" dirty="0" smtClean="0">
                <a:latin typeface="+mn-ea"/>
                <a:ea typeface="+mn-ea"/>
              </a:rPr>
              <a:t>: </a:t>
            </a:r>
            <a:r>
              <a:rPr lang="ko-KR" altLang="en-US" sz="1400" dirty="0" smtClean="0">
                <a:latin typeface="+mn-ea"/>
                <a:ea typeface="+mn-ea"/>
              </a:rPr>
              <a:t>부모 클래스 타입의 참조 변수로 자식 클래스 </a:t>
            </a:r>
            <a:r>
              <a:rPr lang="ko-KR" altLang="en-US" sz="1400" dirty="0" smtClean="0">
                <a:latin typeface="+mn-ea"/>
                <a:ea typeface="+mn-ea"/>
              </a:rPr>
              <a:t>타입</a:t>
            </a:r>
            <a:r>
              <a:rPr lang="ko-KR" altLang="en-US" sz="1400" dirty="0" smtClean="0">
                <a:latin typeface="+mn-ea"/>
                <a:ea typeface="+mn-ea"/>
              </a:rPr>
              <a:t> </a:t>
            </a:r>
            <a:r>
              <a:rPr lang="ko-KR" altLang="en-US" sz="1400" dirty="0" err="1" smtClean="0">
                <a:latin typeface="+mn-ea"/>
                <a:ea typeface="+mn-ea"/>
              </a:rPr>
              <a:t>인스턴스</a:t>
            </a:r>
            <a:r>
              <a:rPr lang="ko-KR" altLang="en-US" sz="1400" dirty="0" smtClean="0">
                <a:latin typeface="+mn-ea"/>
                <a:ea typeface="+mn-ea"/>
              </a:rPr>
              <a:t> 참조</a:t>
            </a:r>
            <a:endParaRPr lang="en-US" altLang="ko-KR" sz="1400" dirty="0" smtClean="0">
              <a:latin typeface="+mn-ea"/>
              <a:ea typeface="+mn-ea"/>
            </a:endParaRPr>
          </a:p>
          <a:p>
            <a:endParaRPr lang="ko-KR" altLang="en-US" sz="1400" dirty="0" smtClean="0">
              <a:latin typeface="+mn-ea"/>
              <a:ea typeface="+mn-ea"/>
            </a:endParaRPr>
          </a:p>
          <a:p>
            <a:r>
              <a:rPr lang="ko-KR" altLang="en-US" sz="1400" dirty="0" smtClean="0">
                <a:latin typeface="+mn-ea"/>
                <a:ea typeface="+mn-ea"/>
              </a:rPr>
              <a:t>        </a:t>
            </a:r>
            <a:r>
              <a:rPr lang="en-US" altLang="ko-KR" sz="1400" dirty="0" smtClean="0">
                <a:latin typeface="+mn-ea"/>
                <a:ea typeface="+mn-ea"/>
              </a:rPr>
              <a:t>class Parent { ... }</a:t>
            </a:r>
          </a:p>
          <a:p>
            <a:r>
              <a:rPr lang="en-US" altLang="ko-KR" sz="1400" dirty="0" smtClean="0">
                <a:latin typeface="+mn-ea"/>
                <a:ea typeface="+mn-ea"/>
              </a:rPr>
              <a:t>        class Child extends Parent { ... }</a:t>
            </a:r>
          </a:p>
          <a:p>
            <a:r>
              <a:rPr lang="en-US" altLang="ko-KR" sz="1400" dirty="0" smtClean="0">
                <a:latin typeface="+mn-ea"/>
                <a:ea typeface="+mn-ea"/>
              </a:rPr>
              <a:t>        ...</a:t>
            </a:r>
          </a:p>
          <a:p>
            <a:r>
              <a:rPr lang="en-US" altLang="ko-KR" sz="1400" dirty="0" smtClean="0">
                <a:latin typeface="+mn-ea"/>
                <a:ea typeface="+mn-ea"/>
              </a:rPr>
              <a:t>        Parent pa</a:t>
            </a:r>
            <a:r>
              <a:rPr lang="ko-KR" altLang="en-US" sz="1400" dirty="0" smtClean="0">
                <a:latin typeface="+mn-ea"/>
                <a:ea typeface="+mn-ea"/>
              </a:rPr>
              <a:t> </a:t>
            </a:r>
            <a:r>
              <a:rPr lang="en-US" altLang="ko-KR" sz="1400" dirty="0" smtClean="0">
                <a:latin typeface="+mn-ea"/>
                <a:ea typeface="+mn-ea"/>
              </a:rPr>
              <a:t>= new Parent(); // </a:t>
            </a:r>
            <a:r>
              <a:rPr lang="ko-KR" altLang="en-US" sz="1400" dirty="0" smtClean="0">
                <a:latin typeface="+mn-ea"/>
                <a:ea typeface="+mn-ea"/>
              </a:rPr>
              <a:t>허용</a:t>
            </a:r>
          </a:p>
          <a:p>
            <a:r>
              <a:rPr lang="ko-KR" altLang="en-US" sz="1400" dirty="0" smtClean="0">
                <a:latin typeface="+mn-ea"/>
                <a:ea typeface="+mn-ea"/>
              </a:rPr>
              <a:t>        </a:t>
            </a:r>
            <a:r>
              <a:rPr lang="en-US" altLang="ko-KR" sz="1400" dirty="0" smtClean="0">
                <a:latin typeface="+mn-ea"/>
                <a:ea typeface="+mn-ea"/>
              </a:rPr>
              <a:t>Child </a:t>
            </a:r>
            <a:r>
              <a:rPr lang="en-US" altLang="ko-KR" sz="1400" dirty="0" err="1" smtClean="0">
                <a:latin typeface="+mn-ea"/>
                <a:ea typeface="+mn-ea"/>
              </a:rPr>
              <a:t>ch</a:t>
            </a:r>
            <a:r>
              <a:rPr lang="ko-KR" altLang="en-US" sz="1400" dirty="0" smtClean="0">
                <a:latin typeface="+mn-ea"/>
                <a:ea typeface="+mn-ea"/>
              </a:rPr>
              <a:t> </a:t>
            </a:r>
            <a:r>
              <a:rPr lang="en-US" altLang="ko-KR" sz="1400" dirty="0" smtClean="0">
                <a:latin typeface="+mn-ea"/>
                <a:ea typeface="+mn-ea"/>
              </a:rPr>
              <a:t>= new Child();   // </a:t>
            </a:r>
            <a:r>
              <a:rPr lang="ko-KR" altLang="en-US" sz="1400" dirty="0" smtClean="0">
                <a:latin typeface="+mn-ea"/>
                <a:ea typeface="+mn-ea"/>
              </a:rPr>
              <a:t>허용</a:t>
            </a:r>
          </a:p>
          <a:p>
            <a:r>
              <a:rPr lang="ko-KR" altLang="en-US" sz="1400" dirty="0" smtClean="0">
                <a:latin typeface="+mn-ea"/>
                <a:ea typeface="+mn-ea"/>
              </a:rPr>
              <a:t>        </a:t>
            </a:r>
            <a:r>
              <a:rPr lang="en-US" altLang="ko-KR" sz="1400" dirty="0" smtClean="0">
                <a:latin typeface="+mn-ea"/>
                <a:ea typeface="+mn-ea"/>
              </a:rPr>
              <a:t>Parent pc</a:t>
            </a:r>
            <a:r>
              <a:rPr lang="ko-KR" altLang="en-US" sz="1400" dirty="0" smtClean="0">
                <a:latin typeface="+mn-ea"/>
                <a:ea typeface="+mn-ea"/>
              </a:rPr>
              <a:t> </a:t>
            </a:r>
            <a:r>
              <a:rPr lang="en-US" altLang="ko-KR" sz="1400" dirty="0" smtClean="0">
                <a:latin typeface="+mn-ea"/>
                <a:ea typeface="+mn-ea"/>
              </a:rPr>
              <a:t>= new Child();  // </a:t>
            </a:r>
            <a:r>
              <a:rPr lang="ko-KR" altLang="en-US" sz="1400" dirty="0" smtClean="0">
                <a:latin typeface="+mn-ea"/>
                <a:ea typeface="+mn-ea"/>
              </a:rPr>
              <a:t>허용</a:t>
            </a:r>
          </a:p>
          <a:p>
            <a:r>
              <a:rPr lang="ko-KR" altLang="en-US" sz="1400" dirty="0" smtClean="0">
                <a:latin typeface="+mn-ea"/>
                <a:ea typeface="+mn-ea"/>
              </a:rPr>
              <a:t>        </a:t>
            </a:r>
            <a:r>
              <a:rPr lang="en-US" altLang="ko-KR" sz="1400" dirty="0" smtClean="0">
                <a:latin typeface="+mn-ea"/>
                <a:ea typeface="+mn-ea"/>
              </a:rPr>
              <a:t>Child cp</a:t>
            </a:r>
            <a:r>
              <a:rPr lang="ko-KR" altLang="en-US" sz="1400" dirty="0" smtClean="0">
                <a:latin typeface="+mn-ea"/>
                <a:ea typeface="+mn-ea"/>
              </a:rPr>
              <a:t> </a:t>
            </a:r>
            <a:r>
              <a:rPr lang="en-US" altLang="ko-KR" sz="1400" dirty="0" smtClean="0">
                <a:latin typeface="+mn-ea"/>
                <a:ea typeface="+mn-ea"/>
              </a:rPr>
              <a:t>= new Parent();  // </a:t>
            </a:r>
            <a:r>
              <a:rPr lang="ko-KR" altLang="en-US" sz="1400" dirty="0" smtClean="0">
                <a:latin typeface="+mn-ea"/>
                <a:ea typeface="+mn-ea"/>
              </a:rPr>
              <a:t>오류 발생</a:t>
            </a:r>
            <a:r>
              <a:rPr lang="en-US" altLang="ko-KR" sz="1400" dirty="0" smtClean="0">
                <a:latin typeface="+mn-ea"/>
                <a:ea typeface="+mn-ea"/>
              </a:rPr>
              <a:t>.</a:t>
            </a:r>
            <a:endParaRPr lang="ko-KR" altLang="en-US" sz="1400" dirty="0" smtClean="0">
              <a:latin typeface="+mn-ea"/>
              <a:ea typeface="+mn-ea"/>
            </a:endParaRPr>
          </a:p>
          <a:p>
            <a:r>
              <a:rPr lang="ko-KR" altLang="en-US" sz="1400" dirty="0" smtClean="0">
                <a:latin typeface="+mn-ea"/>
                <a:ea typeface="+mn-ea"/>
              </a:rPr>
              <a:t>    </a:t>
            </a:r>
            <a:r>
              <a:rPr lang="en-US" altLang="ko-KR" sz="1400" dirty="0" smtClean="0">
                <a:latin typeface="+mn-ea"/>
                <a:ea typeface="+mn-ea"/>
              </a:rPr>
              <a:t>: </a:t>
            </a:r>
            <a:r>
              <a:rPr lang="ko-KR" altLang="en-US" sz="1400" dirty="0" smtClean="0">
                <a:latin typeface="+mn-ea"/>
                <a:ea typeface="+mn-ea"/>
              </a:rPr>
              <a:t>자식 클래스 타입의 참조 변수로는 부모 클래스 타입의 </a:t>
            </a:r>
            <a:r>
              <a:rPr lang="ko-KR" altLang="en-US" sz="1400" dirty="0" err="1" smtClean="0">
                <a:latin typeface="+mn-ea"/>
                <a:ea typeface="+mn-ea"/>
              </a:rPr>
              <a:t>인스턴스를</a:t>
            </a:r>
            <a:r>
              <a:rPr lang="ko-KR" altLang="en-US" sz="1400" dirty="0" smtClean="0">
                <a:latin typeface="+mn-ea"/>
                <a:ea typeface="+mn-ea"/>
              </a:rPr>
              <a:t> 참조 불가</a:t>
            </a:r>
          </a:p>
          <a:p>
            <a:r>
              <a:rPr lang="ko-KR" altLang="en-US" sz="1400" dirty="0" smtClean="0">
                <a:latin typeface="+mn-ea"/>
                <a:ea typeface="+mn-ea"/>
              </a:rPr>
              <a:t/>
            </a:r>
            <a:br>
              <a:rPr lang="ko-KR" altLang="en-US" sz="1400" dirty="0" smtClean="0">
                <a:latin typeface="+mn-ea"/>
                <a:ea typeface="+mn-ea"/>
              </a:rPr>
            </a:br>
            <a:r>
              <a:rPr lang="ko-KR" altLang="en-US" sz="1400" b="1" dirty="0" smtClean="0">
                <a:latin typeface="+mn-ea"/>
                <a:ea typeface="+mn-ea"/>
              </a:rPr>
              <a:t> </a:t>
            </a:r>
            <a:r>
              <a:rPr lang="en-US" altLang="ko-KR" sz="1400" b="1" dirty="0" smtClean="0">
                <a:latin typeface="+mn-ea"/>
                <a:ea typeface="+mn-ea"/>
              </a:rPr>
              <a:t>- </a:t>
            </a:r>
            <a:r>
              <a:rPr lang="ko-KR" altLang="en-US" sz="1400" b="1" dirty="0" smtClean="0">
                <a:latin typeface="+mn-ea"/>
                <a:ea typeface="+mn-ea"/>
              </a:rPr>
              <a:t>참조 변수의 타입 변환</a:t>
            </a:r>
          </a:p>
          <a:p>
            <a:r>
              <a:rPr lang="ko-KR" altLang="en-US" sz="1400" dirty="0" smtClean="0">
                <a:latin typeface="+mn-ea"/>
                <a:ea typeface="+mn-ea"/>
              </a:rPr>
              <a:t>    </a:t>
            </a:r>
            <a:r>
              <a:rPr lang="en-US" altLang="ko-KR" sz="1400" dirty="0" smtClean="0">
                <a:latin typeface="+mn-ea"/>
                <a:ea typeface="+mn-ea"/>
              </a:rPr>
              <a:t>: </a:t>
            </a:r>
            <a:r>
              <a:rPr lang="ko-KR" altLang="en-US" sz="1400" dirty="0" smtClean="0">
                <a:latin typeface="+mn-ea"/>
                <a:ea typeface="+mn-ea"/>
              </a:rPr>
              <a:t>서로 상속 관계에 있는 클래스 사이에만 타입 변환 가능</a:t>
            </a:r>
          </a:p>
          <a:p>
            <a:r>
              <a:rPr lang="ko-KR" altLang="en-US" sz="1400" dirty="0" smtClean="0">
                <a:latin typeface="+mn-ea"/>
                <a:ea typeface="+mn-ea"/>
              </a:rPr>
              <a:t>    </a:t>
            </a:r>
            <a:r>
              <a:rPr lang="en-US" altLang="ko-KR" sz="1400" dirty="0" smtClean="0">
                <a:latin typeface="+mn-ea"/>
                <a:ea typeface="+mn-ea"/>
              </a:rPr>
              <a:t>: </a:t>
            </a:r>
            <a:r>
              <a:rPr lang="ko-KR" altLang="en-US" sz="1400" dirty="0" smtClean="0">
                <a:latin typeface="+mn-ea"/>
                <a:ea typeface="+mn-ea"/>
              </a:rPr>
              <a:t>자식 클래스 타입에서 부모 클래스 타입으로의 타입 변환은 생략 가능</a:t>
            </a:r>
          </a:p>
          <a:p>
            <a:r>
              <a:rPr lang="ko-KR" altLang="en-US" sz="1400" dirty="0" smtClean="0">
                <a:latin typeface="+mn-ea"/>
                <a:ea typeface="+mn-ea"/>
              </a:rPr>
              <a:t>    </a:t>
            </a:r>
            <a:r>
              <a:rPr lang="en-US" altLang="ko-KR" sz="1400" dirty="0" smtClean="0">
                <a:latin typeface="+mn-ea"/>
                <a:ea typeface="+mn-ea"/>
              </a:rPr>
              <a:t>: </a:t>
            </a:r>
            <a:r>
              <a:rPr lang="ko-KR" altLang="en-US" sz="1400" dirty="0" smtClean="0">
                <a:latin typeface="+mn-ea"/>
                <a:ea typeface="+mn-ea"/>
              </a:rPr>
              <a:t>하지만 부모 클래스 타입에서 자식 클래스 타입으로의 타입 변환은 반드시 명시</a:t>
            </a:r>
          </a:p>
          <a:p>
            <a:r>
              <a:rPr lang="ko-KR" altLang="en-US" sz="1400" dirty="0" smtClean="0">
                <a:latin typeface="+mn-ea"/>
                <a:ea typeface="+mn-ea"/>
              </a:rPr>
              <a:t/>
            </a:r>
            <a:br>
              <a:rPr lang="ko-KR" altLang="en-US" sz="1400" dirty="0" smtClean="0">
                <a:latin typeface="+mn-ea"/>
                <a:ea typeface="+mn-ea"/>
              </a:rPr>
            </a:br>
            <a:r>
              <a:rPr lang="ko-KR" altLang="en-US" sz="1400" b="1" dirty="0" smtClean="0">
                <a:latin typeface="+mn-ea"/>
                <a:ea typeface="+mn-ea"/>
              </a:rPr>
              <a:t> </a:t>
            </a:r>
            <a:r>
              <a:rPr lang="en-US" altLang="ko-KR" sz="1400" b="1" dirty="0" smtClean="0">
                <a:latin typeface="+mn-ea"/>
                <a:ea typeface="+mn-ea"/>
              </a:rPr>
              <a:t>- </a:t>
            </a:r>
            <a:r>
              <a:rPr lang="en-US" altLang="ko-KR" sz="1400" b="1" dirty="0" err="1" smtClean="0">
                <a:latin typeface="+mn-ea"/>
                <a:ea typeface="+mn-ea"/>
              </a:rPr>
              <a:t>instanceof</a:t>
            </a:r>
            <a:r>
              <a:rPr lang="en-US" altLang="ko-KR" sz="1400" b="1" dirty="0" smtClean="0">
                <a:latin typeface="+mn-ea"/>
                <a:ea typeface="+mn-ea"/>
              </a:rPr>
              <a:t> </a:t>
            </a:r>
            <a:r>
              <a:rPr lang="ko-KR" altLang="en-US" sz="1400" b="1" dirty="0" smtClean="0">
                <a:latin typeface="+mn-ea"/>
                <a:ea typeface="+mn-ea"/>
              </a:rPr>
              <a:t>연산자</a:t>
            </a:r>
          </a:p>
          <a:p>
            <a:r>
              <a:rPr lang="ko-KR" altLang="en-US" sz="1400" dirty="0" smtClean="0">
                <a:latin typeface="+mn-ea"/>
                <a:ea typeface="+mn-ea"/>
              </a:rPr>
              <a:t>    </a:t>
            </a:r>
            <a:r>
              <a:rPr lang="en-US" altLang="ko-KR" sz="1400" dirty="0" smtClean="0">
                <a:latin typeface="+mn-ea"/>
                <a:ea typeface="+mn-ea"/>
              </a:rPr>
              <a:t>: </a:t>
            </a:r>
            <a:r>
              <a:rPr lang="ko-KR" altLang="en-US" sz="1400" dirty="0" smtClean="0">
                <a:latin typeface="+mn-ea"/>
                <a:ea typeface="+mn-ea"/>
              </a:rPr>
              <a:t>참조 변수가 실제로 참조하고 있는 </a:t>
            </a:r>
            <a:r>
              <a:rPr lang="ko-KR" altLang="en-US" sz="1400" dirty="0" err="1" smtClean="0">
                <a:latin typeface="+mn-ea"/>
                <a:ea typeface="+mn-ea"/>
              </a:rPr>
              <a:t>인스턴스의</a:t>
            </a:r>
            <a:r>
              <a:rPr lang="ko-KR" altLang="en-US" sz="1400" dirty="0" smtClean="0">
                <a:latin typeface="+mn-ea"/>
                <a:ea typeface="+mn-ea"/>
              </a:rPr>
              <a:t> 타입을 확인</a:t>
            </a:r>
          </a:p>
          <a:p>
            <a:r>
              <a:rPr lang="ko-KR" altLang="en-US" sz="1400" dirty="0" smtClean="0">
                <a:latin typeface="+mn-ea"/>
                <a:ea typeface="+mn-ea"/>
              </a:rPr>
              <a:t>    </a:t>
            </a:r>
            <a:r>
              <a:rPr lang="en-US" altLang="ko-KR" sz="1400" dirty="0" smtClean="0">
                <a:latin typeface="+mn-ea"/>
                <a:ea typeface="+mn-ea"/>
              </a:rPr>
              <a:t>: </a:t>
            </a:r>
            <a:r>
              <a:rPr lang="ko-KR" altLang="en-US" sz="1400" dirty="0" smtClean="0">
                <a:latin typeface="+mn-ea"/>
                <a:ea typeface="+mn-ea"/>
              </a:rPr>
              <a:t>참조변수 </a:t>
            </a:r>
            <a:r>
              <a:rPr lang="en-US" altLang="ko-KR" sz="1400" dirty="0" err="1" smtClean="0">
                <a:latin typeface="+mn-ea"/>
                <a:ea typeface="+mn-ea"/>
              </a:rPr>
              <a:t>instanceof</a:t>
            </a:r>
            <a:r>
              <a:rPr lang="en-US" altLang="ko-KR" sz="1400" dirty="0" smtClean="0">
                <a:latin typeface="+mn-ea"/>
                <a:ea typeface="+mn-ea"/>
              </a:rPr>
              <a:t> </a:t>
            </a:r>
            <a:r>
              <a:rPr lang="ko-KR" altLang="en-US" sz="1400" dirty="0" smtClean="0">
                <a:latin typeface="+mn-ea"/>
                <a:ea typeface="+mn-ea"/>
              </a:rPr>
              <a:t>클래스이름</a:t>
            </a:r>
          </a:p>
          <a:p>
            <a:r>
              <a:rPr lang="ko-KR" altLang="en-US" sz="1400" dirty="0" smtClean="0">
                <a:latin typeface="+mn-ea"/>
                <a:ea typeface="+mn-ea"/>
              </a:rPr>
              <a:t>    </a:t>
            </a:r>
            <a:r>
              <a:rPr lang="en-US" altLang="ko-KR" sz="1400" dirty="0" smtClean="0">
                <a:latin typeface="+mn-ea"/>
                <a:ea typeface="+mn-ea"/>
              </a:rPr>
              <a:t>: </a:t>
            </a:r>
            <a:r>
              <a:rPr lang="ko-KR" altLang="en-US" sz="1400" dirty="0" err="1" smtClean="0">
                <a:latin typeface="+mn-ea"/>
                <a:ea typeface="+mn-ea"/>
              </a:rPr>
              <a:t>인스턴스의</a:t>
            </a:r>
            <a:r>
              <a:rPr lang="ko-KR" altLang="en-US" sz="1400" dirty="0" smtClean="0">
                <a:latin typeface="+mn-ea"/>
                <a:ea typeface="+mn-ea"/>
              </a:rPr>
              <a:t> 타입이 오른쪽에 전달된 클래스 타입이면 </a:t>
            </a:r>
            <a:r>
              <a:rPr lang="en-US" altLang="ko-KR" sz="1400" dirty="0" smtClean="0">
                <a:latin typeface="+mn-ea"/>
                <a:ea typeface="+mn-ea"/>
              </a:rPr>
              <a:t>true</a:t>
            </a:r>
            <a:r>
              <a:rPr lang="ko-KR" altLang="en-US" sz="1400" dirty="0" smtClean="0">
                <a:latin typeface="+mn-ea"/>
                <a:ea typeface="+mn-ea"/>
              </a:rPr>
              <a:t>를 반환하고</a:t>
            </a:r>
            <a:r>
              <a:rPr lang="en-US" altLang="ko-KR" sz="1400" dirty="0" smtClean="0">
                <a:latin typeface="+mn-ea"/>
                <a:ea typeface="+mn-ea"/>
              </a:rPr>
              <a:t>, </a:t>
            </a:r>
            <a:r>
              <a:rPr lang="ko-KR" altLang="en-US" sz="1400" dirty="0" smtClean="0">
                <a:latin typeface="+mn-ea"/>
                <a:ea typeface="+mn-ea"/>
              </a:rPr>
              <a:t>아니면 </a:t>
            </a:r>
            <a:r>
              <a:rPr lang="en-US" altLang="ko-KR" sz="1400" dirty="0" smtClean="0">
                <a:latin typeface="+mn-ea"/>
                <a:ea typeface="+mn-ea"/>
              </a:rPr>
              <a:t>false</a:t>
            </a:r>
            <a:r>
              <a:rPr lang="ko-KR" altLang="en-US" sz="1400" dirty="0" smtClean="0">
                <a:latin typeface="+mn-ea"/>
                <a:ea typeface="+mn-ea"/>
              </a:rPr>
              <a:t>를 반환</a:t>
            </a:r>
          </a:p>
        </p:txBody>
      </p:sp>
    </p:spTree>
    <p:extLst>
      <p:ext uri="{BB962C8B-B14F-4D97-AF65-F5344CB8AC3E}">
        <p14:creationId xmlns:p14="http://schemas.microsoft.com/office/powerpoint/2010/main" xmlns="" val="4131542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193707F8-7D35-49D6-97F9-C7ED24B532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8504" y="259080"/>
            <a:ext cx="8928992" cy="394449"/>
          </a:xfrm>
        </p:spPr>
        <p:txBody>
          <a:bodyPr/>
          <a:lstStyle/>
          <a:p>
            <a:r>
              <a:rPr lang="ko-KR" altLang="en-US" dirty="0" smtClean="0"/>
              <a:t>인터페이스 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7B8300BC-19A2-42D0-BBC6-4599CDA8AB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05849" y="6457951"/>
            <a:ext cx="671513" cy="238124"/>
          </a:xfrm>
        </p:spPr>
        <p:txBody>
          <a:bodyPr/>
          <a:lstStyle/>
          <a:p>
            <a:fld id="{E6D3F70A-DAC0-4DEB-BE9D-9150D327277C}" type="slidenum">
              <a:rPr lang="en-US" altLang="ko-KR" smtClean="0"/>
              <a:pPr/>
              <a:t>7</a:t>
            </a:fld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04528" y="1052736"/>
            <a:ext cx="8424936" cy="5184576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r>
              <a:rPr lang="ko-KR" altLang="en-US" sz="1400" b="1" dirty="0" smtClean="0">
                <a:latin typeface="+mn-ea"/>
                <a:ea typeface="+mn-ea"/>
              </a:rPr>
              <a:t> </a:t>
            </a:r>
            <a:r>
              <a:rPr lang="en-US" altLang="ko-KR" sz="1400" b="1" dirty="0" smtClean="0">
                <a:latin typeface="+mn-ea"/>
                <a:ea typeface="+mn-ea"/>
              </a:rPr>
              <a:t>- </a:t>
            </a:r>
            <a:r>
              <a:rPr lang="ko-KR" altLang="en-US" sz="1400" b="1" dirty="0" smtClean="0">
                <a:latin typeface="+mn-ea"/>
                <a:ea typeface="+mn-ea"/>
              </a:rPr>
              <a:t>인터페이스</a:t>
            </a:r>
            <a:r>
              <a:rPr lang="en-US" altLang="ko-KR" sz="1400" b="1" dirty="0" smtClean="0">
                <a:latin typeface="+mn-ea"/>
                <a:ea typeface="+mn-ea"/>
              </a:rPr>
              <a:t>(interface)</a:t>
            </a:r>
          </a:p>
          <a:p>
            <a:r>
              <a:rPr lang="en-US" altLang="ko-KR" sz="1400" dirty="0" smtClean="0">
                <a:latin typeface="+mn-ea"/>
                <a:ea typeface="+mn-ea"/>
              </a:rPr>
              <a:t>    : </a:t>
            </a:r>
            <a:r>
              <a:rPr lang="ko-KR" altLang="en-US" sz="1400" dirty="0" smtClean="0">
                <a:latin typeface="+mn-ea"/>
                <a:ea typeface="+mn-ea"/>
              </a:rPr>
              <a:t>일종의 추상클래스</a:t>
            </a:r>
            <a:r>
              <a:rPr lang="en-US" altLang="ko-KR" sz="1400" dirty="0" smtClean="0">
                <a:latin typeface="+mn-ea"/>
                <a:ea typeface="+mn-ea"/>
              </a:rPr>
              <a:t>, </a:t>
            </a:r>
            <a:r>
              <a:rPr lang="ko-KR" altLang="en-US" sz="1400" dirty="0" smtClean="0">
                <a:latin typeface="+mn-ea"/>
                <a:ea typeface="+mn-ea"/>
              </a:rPr>
              <a:t>다른 클래스 중간 매개 역할</a:t>
            </a:r>
          </a:p>
          <a:p>
            <a:r>
              <a:rPr lang="ko-KR" altLang="en-US" sz="1400" dirty="0" smtClean="0">
                <a:latin typeface="+mn-ea"/>
                <a:ea typeface="+mn-ea"/>
              </a:rPr>
              <a:t>    </a:t>
            </a:r>
            <a:r>
              <a:rPr lang="en-US" altLang="ko-KR" sz="1400" dirty="0" smtClean="0">
                <a:latin typeface="+mn-ea"/>
                <a:ea typeface="+mn-ea"/>
              </a:rPr>
              <a:t>: </a:t>
            </a:r>
            <a:r>
              <a:rPr lang="ko-KR" altLang="en-US" sz="1400" dirty="0" smtClean="0">
                <a:latin typeface="+mn-ea"/>
                <a:ea typeface="+mn-ea"/>
              </a:rPr>
              <a:t>자바는 다중상속 불가</a:t>
            </a:r>
            <a:r>
              <a:rPr lang="en-US" altLang="ko-KR" sz="1400" dirty="0" smtClean="0">
                <a:latin typeface="+mn-ea"/>
                <a:ea typeface="+mn-ea"/>
              </a:rPr>
              <a:t>, </a:t>
            </a:r>
            <a:r>
              <a:rPr lang="ko-KR" altLang="en-US" sz="1400" dirty="0" smtClean="0">
                <a:latin typeface="+mn-ea"/>
                <a:ea typeface="+mn-ea"/>
              </a:rPr>
              <a:t>인터페이스 사용시 다중 상속 가능</a:t>
            </a:r>
          </a:p>
          <a:p>
            <a:r>
              <a:rPr lang="ko-KR" altLang="en-US" sz="1400" dirty="0" smtClean="0">
                <a:latin typeface="+mn-ea"/>
                <a:ea typeface="+mn-ea"/>
              </a:rPr>
              <a:t>    </a:t>
            </a:r>
            <a:r>
              <a:rPr lang="en-US" altLang="ko-KR" sz="1400" dirty="0" smtClean="0">
                <a:latin typeface="+mn-ea"/>
                <a:ea typeface="+mn-ea"/>
              </a:rPr>
              <a:t>: </a:t>
            </a:r>
            <a:r>
              <a:rPr lang="ko-KR" altLang="en-US" sz="1400" dirty="0" smtClean="0">
                <a:latin typeface="+mn-ea"/>
                <a:ea typeface="+mn-ea"/>
              </a:rPr>
              <a:t>오로지 추상 </a:t>
            </a:r>
            <a:r>
              <a:rPr lang="ko-KR" altLang="en-US" sz="1400" dirty="0" err="1" smtClean="0">
                <a:latin typeface="+mn-ea"/>
                <a:ea typeface="+mn-ea"/>
              </a:rPr>
              <a:t>메서드</a:t>
            </a:r>
            <a:r>
              <a:rPr lang="en-US" altLang="ko-KR" sz="1400" dirty="0" smtClean="0">
                <a:latin typeface="+mn-ea"/>
                <a:ea typeface="+mn-ea"/>
              </a:rPr>
              <a:t>, </a:t>
            </a:r>
            <a:r>
              <a:rPr lang="ko-KR" altLang="en-US" sz="1400" dirty="0" smtClean="0">
                <a:latin typeface="+mn-ea"/>
                <a:ea typeface="+mn-ea"/>
              </a:rPr>
              <a:t>상수만을 포함</a:t>
            </a:r>
          </a:p>
          <a:p>
            <a:r>
              <a:rPr lang="ko-KR" altLang="en-US" sz="1400" dirty="0" smtClean="0">
                <a:latin typeface="+mn-ea"/>
                <a:ea typeface="+mn-ea"/>
              </a:rPr>
              <a:t/>
            </a:r>
            <a:br>
              <a:rPr lang="ko-KR" altLang="en-US" sz="1400" dirty="0" smtClean="0">
                <a:latin typeface="+mn-ea"/>
                <a:ea typeface="+mn-ea"/>
              </a:rPr>
            </a:br>
            <a:r>
              <a:rPr lang="ko-KR" altLang="en-US" sz="1400" b="1" dirty="0" smtClean="0">
                <a:latin typeface="+mn-ea"/>
                <a:ea typeface="+mn-ea"/>
              </a:rPr>
              <a:t> </a:t>
            </a:r>
            <a:r>
              <a:rPr lang="en-US" altLang="ko-KR" sz="1400" b="1" dirty="0" smtClean="0">
                <a:latin typeface="+mn-ea"/>
                <a:ea typeface="+mn-ea"/>
              </a:rPr>
              <a:t>- </a:t>
            </a:r>
            <a:r>
              <a:rPr lang="ko-KR" altLang="en-US" sz="1400" b="1" dirty="0" smtClean="0">
                <a:latin typeface="+mn-ea"/>
                <a:ea typeface="+mn-ea"/>
              </a:rPr>
              <a:t>선언</a:t>
            </a:r>
          </a:p>
          <a:p>
            <a:r>
              <a:rPr lang="ko-KR" altLang="en-US" sz="1400" dirty="0" smtClean="0">
                <a:latin typeface="+mn-ea"/>
                <a:ea typeface="+mn-ea"/>
              </a:rPr>
              <a:t>    </a:t>
            </a:r>
            <a:r>
              <a:rPr lang="en-US" altLang="ko-KR" sz="1400" dirty="0" smtClean="0">
                <a:latin typeface="+mn-ea"/>
                <a:ea typeface="+mn-ea"/>
              </a:rPr>
              <a:t>: </a:t>
            </a:r>
            <a:r>
              <a:rPr lang="ko-KR" altLang="en-US" sz="1400" dirty="0" smtClean="0">
                <a:latin typeface="+mn-ea"/>
                <a:ea typeface="+mn-ea"/>
              </a:rPr>
              <a:t>클래스를 작성하는 방법 동일</a:t>
            </a:r>
          </a:p>
          <a:p>
            <a:r>
              <a:rPr lang="ko-KR" altLang="en-US" sz="1400" dirty="0" smtClean="0">
                <a:latin typeface="+mn-ea"/>
                <a:ea typeface="+mn-ea"/>
              </a:rPr>
              <a:t>    </a:t>
            </a:r>
            <a:r>
              <a:rPr lang="en-US" altLang="ko-KR" sz="1400" dirty="0" smtClean="0">
                <a:latin typeface="+mn-ea"/>
                <a:ea typeface="+mn-ea"/>
              </a:rPr>
              <a:t>: </a:t>
            </a:r>
            <a:r>
              <a:rPr lang="ko-KR" altLang="en-US" sz="1400" dirty="0" smtClean="0">
                <a:latin typeface="+mn-ea"/>
                <a:ea typeface="+mn-ea"/>
              </a:rPr>
              <a:t>접근 </a:t>
            </a:r>
            <a:r>
              <a:rPr lang="ko-KR" altLang="en-US" sz="1400" dirty="0" err="1" smtClean="0">
                <a:latin typeface="+mn-ea"/>
                <a:ea typeface="+mn-ea"/>
              </a:rPr>
              <a:t>제어자와</a:t>
            </a:r>
            <a:r>
              <a:rPr lang="ko-KR" altLang="en-US" sz="1400" dirty="0" smtClean="0">
                <a:latin typeface="+mn-ea"/>
                <a:ea typeface="+mn-ea"/>
              </a:rPr>
              <a:t> 함께 </a:t>
            </a:r>
            <a:r>
              <a:rPr lang="en-US" altLang="ko-KR" sz="1400" dirty="0" smtClean="0">
                <a:latin typeface="+mn-ea"/>
                <a:ea typeface="+mn-ea"/>
              </a:rPr>
              <a:t>interface </a:t>
            </a:r>
            <a:r>
              <a:rPr lang="ko-KR" altLang="en-US" sz="1400" dirty="0" smtClean="0">
                <a:latin typeface="+mn-ea"/>
                <a:ea typeface="+mn-ea"/>
              </a:rPr>
              <a:t>키워드를 사용</a:t>
            </a:r>
            <a:endParaRPr lang="en-US" altLang="ko-KR" sz="1400" dirty="0" smtClean="0">
              <a:latin typeface="+mn-ea"/>
              <a:ea typeface="+mn-ea"/>
            </a:endParaRPr>
          </a:p>
          <a:p>
            <a:endParaRPr lang="ko-KR" altLang="en-US" sz="1400" dirty="0" smtClean="0">
              <a:latin typeface="+mn-ea"/>
              <a:ea typeface="+mn-ea"/>
            </a:endParaRPr>
          </a:p>
          <a:p>
            <a:r>
              <a:rPr lang="ko-KR" altLang="en-US" sz="1400" dirty="0" smtClean="0">
                <a:latin typeface="+mn-ea"/>
                <a:ea typeface="+mn-ea"/>
              </a:rPr>
              <a:t>        접근제어자 </a:t>
            </a:r>
            <a:r>
              <a:rPr lang="en-US" altLang="ko-KR" sz="1400" dirty="0" smtClean="0">
                <a:latin typeface="+mn-ea"/>
                <a:ea typeface="+mn-ea"/>
              </a:rPr>
              <a:t>interface </a:t>
            </a:r>
            <a:r>
              <a:rPr lang="ko-KR" altLang="en-US" sz="1400" dirty="0" smtClean="0">
                <a:latin typeface="+mn-ea"/>
                <a:ea typeface="+mn-ea"/>
              </a:rPr>
              <a:t>인터페이스이름 </a:t>
            </a:r>
            <a:r>
              <a:rPr lang="en-US" altLang="ko-KR" sz="1400" dirty="0" smtClean="0">
                <a:latin typeface="+mn-ea"/>
                <a:ea typeface="+mn-ea"/>
              </a:rPr>
              <a:t>{</a:t>
            </a:r>
          </a:p>
          <a:p>
            <a:r>
              <a:rPr lang="en-US" altLang="ko-KR" sz="1400" dirty="0" smtClean="0">
                <a:latin typeface="+mn-ea"/>
                <a:ea typeface="+mn-ea"/>
              </a:rPr>
              <a:t>        public static final </a:t>
            </a:r>
            <a:r>
              <a:rPr lang="ko-KR" altLang="en-US" sz="1400" dirty="0" smtClean="0">
                <a:latin typeface="+mn-ea"/>
                <a:ea typeface="+mn-ea"/>
              </a:rPr>
              <a:t>타입 상수이름 </a:t>
            </a:r>
            <a:r>
              <a:rPr lang="en-US" altLang="ko-KR" sz="1400" dirty="0" smtClean="0">
                <a:latin typeface="+mn-ea"/>
                <a:ea typeface="+mn-ea"/>
              </a:rPr>
              <a:t>= </a:t>
            </a:r>
            <a:r>
              <a:rPr lang="ko-KR" altLang="en-US" sz="1400" dirty="0" smtClean="0">
                <a:latin typeface="+mn-ea"/>
                <a:ea typeface="+mn-ea"/>
              </a:rPr>
              <a:t>값</a:t>
            </a:r>
            <a:r>
              <a:rPr lang="en-US" altLang="ko-KR" sz="1400" dirty="0" smtClean="0">
                <a:latin typeface="+mn-ea"/>
                <a:ea typeface="+mn-ea"/>
              </a:rPr>
              <a:t>;</a:t>
            </a:r>
            <a:endParaRPr lang="ko-KR" altLang="en-US" sz="1400" dirty="0" smtClean="0">
              <a:latin typeface="+mn-ea"/>
              <a:ea typeface="+mn-ea"/>
            </a:endParaRPr>
          </a:p>
          <a:p>
            <a:r>
              <a:rPr lang="ko-KR" altLang="en-US" sz="1400" dirty="0" smtClean="0">
                <a:latin typeface="+mn-ea"/>
                <a:ea typeface="+mn-ea"/>
              </a:rPr>
              <a:t>        </a:t>
            </a:r>
            <a:r>
              <a:rPr lang="en-US" altLang="ko-KR" sz="1400" dirty="0" smtClean="0">
                <a:latin typeface="+mn-ea"/>
                <a:ea typeface="+mn-ea"/>
              </a:rPr>
              <a:t>...</a:t>
            </a:r>
          </a:p>
          <a:p>
            <a:r>
              <a:rPr lang="en-US" altLang="ko-KR" sz="1400" dirty="0" smtClean="0">
                <a:latin typeface="+mn-ea"/>
                <a:ea typeface="+mn-ea"/>
              </a:rPr>
              <a:t>        public abstract </a:t>
            </a:r>
            <a:r>
              <a:rPr lang="ko-KR" altLang="en-US" sz="1400" dirty="0" err="1" smtClean="0">
                <a:latin typeface="+mn-ea"/>
                <a:ea typeface="+mn-ea"/>
              </a:rPr>
              <a:t>메소드이름</a:t>
            </a:r>
            <a:r>
              <a:rPr lang="en-US" altLang="ko-KR" sz="1400" dirty="0" smtClean="0">
                <a:latin typeface="+mn-ea"/>
                <a:ea typeface="+mn-ea"/>
              </a:rPr>
              <a:t>(</a:t>
            </a:r>
            <a:r>
              <a:rPr lang="ko-KR" altLang="en-US" sz="1400" dirty="0" smtClean="0">
                <a:latin typeface="+mn-ea"/>
                <a:ea typeface="+mn-ea"/>
              </a:rPr>
              <a:t>매개변수목록</a:t>
            </a:r>
            <a:r>
              <a:rPr lang="en-US" altLang="ko-KR" sz="1400" dirty="0" smtClean="0">
                <a:latin typeface="+mn-ea"/>
                <a:ea typeface="+mn-ea"/>
              </a:rPr>
              <a:t>);</a:t>
            </a:r>
            <a:endParaRPr lang="ko-KR" altLang="en-US" sz="1400" dirty="0" smtClean="0">
              <a:latin typeface="+mn-ea"/>
              <a:ea typeface="+mn-ea"/>
            </a:endParaRPr>
          </a:p>
          <a:p>
            <a:r>
              <a:rPr lang="ko-KR" altLang="en-US" sz="1400" dirty="0" smtClean="0">
                <a:latin typeface="+mn-ea"/>
                <a:ea typeface="+mn-ea"/>
              </a:rPr>
              <a:t>        </a:t>
            </a:r>
            <a:r>
              <a:rPr lang="en-US" altLang="ko-KR" sz="1400" dirty="0" smtClean="0">
                <a:latin typeface="+mn-ea"/>
                <a:ea typeface="+mn-ea"/>
              </a:rPr>
              <a:t>...</a:t>
            </a:r>
          </a:p>
          <a:p>
            <a:r>
              <a:rPr lang="en-US" altLang="ko-KR" sz="1400" dirty="0" smtClean="0">
                <a:latin typeface="+mn-ea"/>
                <a:ea typeface="+mn-ea"/>
              </a:rPr>
              <a:t>        }</a:t>
            </a:r>
          </a:p>
          <a:p>
            <a:endParaRPr lang="en-US" altLang="ko-KR" sz="1400" dirty="0" smtClean="0">
              <a:latin typeface="+mn-ea"/>
              <a:ea typeface="+mn-ea"/>
            </a:endParaRPr>
          </a:p>
          <a:p>
            <a:r>
              <a:rPr lang="en-US" altLang="ko-KR" sz="1400" dirty="0" smtClean="0">
                <a:latin typeface="+mn-ea"/>
                <a:ea typeface="+mn-ea"/>
              </a:rPr>
              <a:t>    : </a:t>
            </a:r>
            <a:r>
              <a:rPr lang="ko-KR" altLang="en-US" sz="1400" dirty="0" smtClean="0">
                <a:latin typeface="+mn-ea"/>
                <a:ea typeface="+mn-ea"/>
              </a:rPr>
              <a:t>클래스와는 달리 인터페이스의 모든 필드는 </a:t>
            </a:r>
            <a:r>
              <a:rPr lang="en-US" altLang="ko-KR" sz="1400" dirty="0" smtClean="0">
                <a:latin typeface="+mn-ea"/>
                <a:ea typeface="+mn-ea"/>
              </a:rPr>
              <a:t>public static final</a:t>
            </a:r>
            <a:r>
              <a:rPr lang="ko-KR" altLang="en-US" sz="1400" dirty="0" smtClean="0">
                <a:latin typeface="+mn-ea"/>
                <a:ea typeface="+mn-ea"/>
              </a:rPr>
              <a:t>이어야 하며</a:t>
            </a:r>
            <a:r>
              <a:rPr lang="en-US" altLang="ko-KR" sz="1400" dirty="0" smtClean="0">
                <a:latin typeface="+mn-ea"/>
                <a:ea typeface="+mn-ea"/>
              </a:rPr>
              <a:t>, </a:t>
            </a:r>
            <a:r>
              <a:rPr lang="ko-KR" altLang="en-US" sz="1400" dirty="0" smtClean="0">
                <a:latin typeface="+mn-ea"/>
                <a:ea typeface="+mn-ea"/>
              </a:rPr>
              <a:t>모든 </a:t>
            </a:r>
            <a:r>
              <a:rPr lang="ko-KR" altLang="en-US" sz="1400" dirty="0" err="1" smtClean="0">
                <a:latin typeface="+mn-ea"/>
                <a:ea typeface="+mn-ea"/>
              </a:rPr>
              <a:t>메소드는</a:t>
            </a:r>
            <a:r>
              <a:rPr lang="ko-KR" altLang="en-US" sz="1400" dirty="0" smtClean="0">
                <a:latin typeface="+mn-ea"/>
                <a:ea typeface="+mn-ea"/>
              </a:rPr>
              <a:t> </a:t>
            </a:r>
            <a:r>
              <a:rPr lang="en-US" altLang="ko-KR" sz="1400" dirty="0" smtClean="0">
                <a:latin typeface="+mn-ea"/>
                <a:ea typeface="+mn-ea"/>
              </a:rPr>
              <a:t>public abstract</a:t>
            </a:r>
          </a:p>
          <a:p>
            <a:r>
              <a:rPr lang="en-US" altLang="ko-KR" sz="1400" dirty="0" smtClean="0">
                <a:latin typeface="+mn-ea"/>
                <a:ea typeface="+mn-ea"/>
              </a:rPr>
              <a:t/>
            </a:r>
            <a:br>
              <a:rPr lang="en-US" altLang="ko-KR" sz="1400" dirty="0" smtClean="0">
                <a:latin typeface="+mn-ea"/>
                <a:ea typeface="+mn-ea"/>
              </a:rPr>
            </a:br>
            <a:r>
              <a:rPr lang="en-US" altLang="ko-KR" sz="1400" b="1" dirty="0" smtClean="0">
                <a:latin typeface="+mn-ea"/>
                <a:ea typeface="+mn-ea"/>
              </a:rPr>
              <a:t> - </a:t>
            </a:r>
            <a:r>
              <a:rPr lang="ko-KR" altLang="en-US" sz="1400" b="1" dirty="0" smtClean="0">
                <a:latin typeface="+mn-ea"/>
                <a:ea typeface="+mn-ea"/>
              </a:rPr>
              <a:t>구현</a:t>
            </a:r>
          </a:p>
          <a:p>
            <a:r>
              <a:rPr lang="ko-KR" altLang="en-US" sz="1400" dirty="0" smtClean="0">
                <a:latin typeface="+mn-ea"/>
                <a:ea typeface="+mn-ea"/>
              </a:rPr>
              <a:t>    </a:t>
            </a:r>
            <a:r>
              <a:rPr lang="en-US" altLang="ko-KR" sz="1400" dirty="0" smtClean="0">
                <a:latin typeface="+mn-ea"/>
                <a:ea typeface="+mn-ea"/>
              </a:rPr>
              <a:t>: </a:t>
            </a:r>
            <a:r>
              <a:rPr lang="ko-KR" altLang="en-US" sz="1400" dirty="0" smtClean="0">
                <a:latin typeface="+mn-ea"/>
                <a:ea typeface="+mn-ea"/>
              </a:rPr>
              <a:t>추상 클래스와 마찬가지로 자신이 직접 </a:t>
            </a:r>
            <a:r>
              <a:rPr lang="ko-KR" altLang="en-US" sz="1400" dirty="0" err="1" smtClean="0">
                <a:latin typeface="+mn-ea"/>
                <a:ea typeface="+mn-ea"/>
              </a:rPr>
              <a:t>인스턴스</a:t>
            </a:r>
            <a:r>
              <a:rPr lang="ko-KR" altLang="en-US" sz="1400" dirty="0" smtClean="0">
                <a:latin typeface="+mn-ea"/>
                <a:ea typeface="+mn-ea"/>
              </a:rPr>
              <a:t> 생성 불가</a:t>
            </a:r>
          </a:p>
          <a:p>
            <a:r>
              <a:rPr lang="ko-KR" altLang="en-US" sz="1400" dirty="0" smtClean="0">
                <a:latin typeface="+mn-ea"/>
                <a:ea typeface="+mn-ea"/>
              </a:rPr>
              <a:t>    </a:t>
            </a:r>
            <a:r>
              <a:rPr lang="en-US" altLang="ko-KR" sz="1400" dirty="0" smtClean="0">
                <a:latin typeface="+mn-ea"/>
                <a:ea typeface="+mn-ea"/>
              </a:rPr>
              <a:t>: </a:t>
            </a:r>
            <a:r>
              <a:rPr lang="ko-KR" altLang="en-US" sz="1400" dirty="0" smtClean="0">
                <a:latin typeface="+mn-ea"/>
                <a:ea typeface="+mn-ea"/>
              </a:rPr>
              <a:t>인터페이스 포함 추상 </a:t>
            </a:r>
            <a:r>
              <a:rPr lang="ko-KR" altLang="en-US" sz="1400" dirty="0" err="1" smtClean="0">
                <a:latin typeface="+mn-ea"/>
                <a:ea typeface="+mn-ea"/>
              </a:rPr>
              <a:t>메소드</a:t>
            </a:r>
            <a:r>
              <a:rPr lang="ko-KR" altLang="en-US" sz="1400" dirty="0" smtClean="0">
                <a:latin typeface="+mn-ea"/>
                <a:ea typeface="+mn-ea"/>
              </a:rPr>
              <a:t> 구현 클래스 작성</a:t>
            </a:r>
          </a:p>
          <a:p>
            <a:r>
              <a:rPr lang="ko-KR" altLang="en-US" sz="1400" dirty="0" smtClean="0">
                <a:latin typeface="+mn-ea"/>
                <a:ea typeface="+mn-ea"/>
              </a:rPr>
              <a:t>    </a:t>
            </a:r>
            <a:r>
              <a:rPr lang="en-US" altLang="ko-KR" sz="1400" dirty="0" smtClean="0">
                <a:latin typeface="+mn-ea"/>
                <a:ea typeface="+mn-ea"/>
              </a:rPr>
              <a:t>: class </a:t>
            </a:r>
            <a:r>
              <a:rPr lang="ko-KR" altLang="en-US" sz="1400" dirty="0" smtClean="0">
                <a:latin typeface="+mn-ea"/>
                <a:ea typeface="+mn-ea"/>
              </a:rPr>
              <a:t>클래스이름 </a:t>
            </a:r>
            <a:r>
              <a:rPr lang="en-US" altLang="ko-KR" sz="1400" dirty="0" smtClean="0">
                <a:latin typeface="+mn-ea"/>
                <a:ea typeface="+mn-ea"/>
              </a:rPr>
              <a:t>implements </a:t>
            </a:r>
            <a:r>
              <a:rPr lang="ko-KR" altLang="en-US" sz="1400" dirty="0" smtClean="0">
                <a:latin typeface="+mn-ea"/>
                <a:ea typeface="+mn-ea"/>
              </a:rPr>
              <a:t>인터페이스이름 </a:t>
            </a:r>
            <a:r>
              <a:rPr lang="en-US" altLang="ko-KR" sz="1400" dirty="0" smtClean="0">
                <a:latin typeface="+mn-ea"/>
                <a:ea typeface="+mn-ea"/>
              </a:rPr>
              <a:t>{ ... }</a:t>
            </a:r>
          </a:p>
          <a:p>
            <a:r>
              <a:rPr lang="en-US" altLang="ko-KR" sz="1400" dirty="0" smtClean="0">
                <a:latin typeface="+mn-ea"/>
                <a:ea typeface="+mn-ea"/>
              </a:rPr>
              <a:t/>
            </a:r>
            <a:br>
              <a:rPr lang="en-US" altLang="ko-KR" sz="1400" dirty="0" smtClean="0">
                <a:latin typeface="+mn-ea"/>
                <a:ea typeface="+mn-ea"/>
              </a:rPr>
            </a:br>
            <a:r>
              <a:rPr lang="en-US" altLang="ko-KR" sz="1400" b="1" dirty="0" smtClean="0">
                <a:latin typeface="+mn-ea"/>
                <a:ea typeface="+mn-ea"/>
              </a:rPr>
              <a:t> - </a:t>
            </a:r>
            <a:r>
              <a:rPr lang="ko-KR" altLang="en-US" sz="1400" b="1" dirty="0" smtClean="0">
                <a:latin typeface="+mn-ea"/>
                <a:ea typeface="+mn-ea"/>
              </a:rPr>
              <a:t>장점</a:t>
            </a:r>
          </a:p>
          <a:p>
            <a:r>
              <a:rPr lang="ko-KR" altLang="en-US" sz="1400" dirty="0" smtClean="0">
                <a:latin typeface="+mn-ea"/>
                <a:ea typeface="+mn-ea"/>
              </a:rPr>
              <a:t>    </a:t>
            </a:r>
            <a:r>
              <a:rPr lang="en-US" altLang="ko-KR" sz="1400" dirty="0" smtClean="0">
                <a:latin typeface="+mn-ea"/>
                <a:ea typeface="+mn-ea"/>
              </a:rPr>
              <a:t>: </a:t>
            </a:r>
            <a:r>
              <a:rPr lang="ko-KR" altLang="en-US" sz="1400" dirty="0" smtClean="0">
                <a:latin typeface="+mn-ea"/>
                <a:ea typeface="+mn-ea"/>
              </a:rPr>
              <a:t>대규모 프로젝트 개발 시 일관되고 정형화된 개발을 위한 표준화 가능</a:t>
            </a:r>
          </a:p>
          <a:p>
            <a:r>
              <a:rPr lang="ko-KR" altLang="en-US" sz="1400" dirty="0" smtClean="0">
                <a:latin typeface="+mn-ea"/>
                <a:ea typeface="+mn-ea"/>
              </a:rPr>
              <a:t>    </a:t>
            </a:r>
            <a:r>
              <a:rPr lang="en-US" altLang="ko-KR" sz="1400" dirty="0" smtClean="0">
                <a:latin typeface="+mn-ea"/>
                <a:ea typeface="+mn-ea"/>
              </a:rPr>
              <a:t>: </a:t>
            </a:r>
            <a:r>
              <a:rPr lang="ko-KR" altLang="en-US" sz="1400" dirty="0" smtClean="0">
                <a:latin typeface="+mn-ea"/>
                <a:ea typeface="+mn-ea"/>
              </a:rPr>
              <a:t>클래스의 작성과 인터페이스의 구현을 동시에 진행할 수 있으므로</a:t>
            </a:r>
            <a:r>
              <a:rPr lang="en-US" altLang="ko-KR" sz="1400" dirty="0" smtClean="0">
                <a:latin typeface="+mn-ea"/>
                <a:ea typeface="+mn-ea"/>
              </a:rPr>
              <a:t>, </a:t>
            </a:r>
            <a:r>
              <a:rPr lang="ko-KR" altLang="en-US" sz="1400" dirty="0" smtClean="0">
                <a:latin typeface="+mn-ea"/>
                <a:ea typeface="+mn-ea"/>
              </a:rPr>
              <a:t>개발 시간을 단축 가능</a:t>
            </a:r>
          </a:p>
          <a:p>
            <a:r>
              <a:rPr lang="ko-KR" altLang="en-US" sz="1400" dirty="0" smtClean="0">
                <a:latin typeface="+mn-ea"/>
                <a:ea typeface="+mn-ea"/>
              </a:rPr>
              <a:t>    </a:t>
            </a:r>
            <a:r>
              <a:rPr lang="en-US" altLang="ko-KR" sz="1400" dirty="0" smtClean="0">
                <a:latin typeface="+mn-ea"/>
                <a:ea typeface="+mn-ea"/>
              </a:rPr>
              <a:t>: </a:t>
            </a:r>
            <a:r>
              <a:rPr lang="ko-KR" altLang="en-US" sz="1400" dirty="0" smtClean="0">
                <a:latin typeface="+mn-ea"/>
                <a:ea typeface="+mn-ea"/>
              </a:rPr>
              <a:t>클래스와 클래스 간의 관계를 인터페이스로 연결하면</a:t>
            </a:r>
            <a:r>
              <a:rPr lang="en-US" altLang="ko-KR" sz="1400" dirty="0" smtClean="0">
                <a:latin typeface="+mn-ea"/>
                <a:ea typeface="+mn-ea"/>
              </a:rPr>
              <a:t>, </a:t>
            </a:r>
            <a:r>
              <a:rPr lang="ko-KR" altLang="en-US" sz="1400" dirty="0" smtClean="0">
                <a:latin typeface="+mn-ea"/>
                <a:ea typeface="+mn-ea"/>
              </a:rPr>
              <a:t>클래스마다 독립적인 프로그래밍이 가능</a:t>
            </a:r>
            <a:endParaRPr lang="ko-KR" altLang="en-US" sz="14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31542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193707F8-7D35-49D6-97F9-C7ED24B532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8504" y="259080"/>
            <a:ext cx="8928992" cy="394449"/>
          </a:xfrm>
        </p:spPr>
        <p:txBody>
          <a:bodyPr/>
          <a:lstStyle/>
          <a:p>
            <a:r>
              <a:rPr lang="ko-KR" altLang="en-US" dirty="0" smtClean="0"/>
              <a:t>내부클래스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7B8300BC-19A2-42D0-BBC6-4599CDA8AB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05849" y="6457951"/>
            <a:ext cx="671513" cy="238124"/>
          </a:xfrm>
        </p:spPr>
        <p:txBody>
          <a:bodyPr/>
          <a:lstStyle/>
          <a:p>
            <a:fld id="{E6D3F70A-DAC0-4DEB-BE9D-9150D327277C}" type="slidenum">
              <a:rPr lang="en-US" altLang="ko-KR" smtClean="0"/>
              <a:pPr/>
              <a:t>8</a:t>
            </a:fld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04528" y="1052736"/>
            <a:ext cx="8424936" cy="5262979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r>
              <a:rPr lang="en-US" altLang="ko-KR" sz="1400" b="1" dirty="0" smtClean="0">
                <a:latin typeface="+mn-ea"/>
                <a:ea typeface="+mn-ea"/>
              </a:rPr>
              <a:t>- </a:t>
            </a:r>
            <a:r>
              <a:rPr lang="ko-KR" altLang="en-US" sz="1400" b="1" dirty="0" smtClean="0">
                <a:latin typeface="+mn-ea"/>
                <a:ea typeface="+mn-ea"/>
              </a:rPr>
              <a:t>내부 클래스</a:t>
            </a:r>
            <a:r>
              <a:rPr lang="en-US" altLang="ko-KR" sz="1400" b="1" dirty="0" smtClean="0">
                <a:latin typeface="+mn-ea"/>
                <a:ea typeface="+mn-ea"/>
              </a:rPr>
              <a:t>(Inner class)</a:t>
            </a:r>
          </a:p>
          <a:p>
            <a:r>
              <a:rPr lang="en-US" altLang="ko-KR" sz="1400" dirty="0" smtClean="0">
                <a:latin typeface="+mn-ea"/>
                <a:ea typeface="+mn-ea"/>
              </a:rPr>
              <a:t>    : </a:t>
            </a:r>
            <a:r>
              <a:rPr lang="ko-KR" altLang="en-US" sz="1400" dirty="0" smtClean="0">
                <a:latin typeface="+mn-ea"/>
                <a:ea typeface="+mn-ea"/>
              </a:rPr>
              <a:t>클래스 내에 선언된 클래스</a:t>
            </a:r>
          </a:p>
          <a:p>
            <a:r>
              <a:rPr lang="ko-KR" altLang="en-US" sz="1400" dirty="0" smtClean="0">
                <a:latin typeface="+mn-ea"/>
                <a:ea typeface="+mn-ea"/>
              </a:rPr>
              <a:t>    </a:t>
            </a:r>
            <a:r>
              <a:rPr lang="en-US" altLang="ko-KR" sz="1400" dirty="0" smtClean="0">
                <a:latin typeface="+mn-ea"/>
                <a:ea typeface="+mn-ea"/>
              </a:rPr>
              <a:t>: </a:t>
            </a:r>
            <a:r>
              <a:rPr lang="ko-KR" altLang="en-US" sz="1400" dirty="0" smtClean="0">
                <a:latin typeface="+mn-ea"/>
                <a:ea typeface="+mn-ea"/>
              </a:rPr>
              <a:t>두 클래스가 서로 긴밀한 </a:t>
            </a:r>
            <a:r>
              <a:rPr lang="ko-KR" altLang="en-US" sz="1400" dirty="0" err="1" smtClean="0">
                <a:latin typeface="+mn-ea"/>
                <a:ea typeface="+mn-ea"/>
              </a:rPr>
              <a:t>관계때문에</a:t>
            </a:r>
            <a:r>
              <a:rPr lang="ko-KR" altLang="en-US" sz="1400" dirty="0" smtClean="0">
                <a:latin typeface="+mn-ea"/>
                <a:ea typeface="+mn-ea"/>
              </a:rPr>
              <a:t> 사용</a:t>
            </a:r>
          </a:p>
          <a:p>
            <a:r>
              <a:rPr lang="ko-KR" altLang="en-US" sz="1400" dirty="0" smtClean="0">
                <a:latin typeface="+mn-ea"/>
                <a:ea typeface="+mn-ea"/>
              </a:rPr>
              <a:t/>
            </a:r>
            <a:br>
              <a:rPr lang="ko-KR" altLang="en-US" sz="1400" dirty="0" smtClean="0">
                <a:latin typeface="+mn-ea"/>
                <a:ea typeface="+mn-ea"/>
              </a:rPr>
            </a:br>
            <a:r>
              <a:rPr lang="ko-KR" altLang="en-US" sz="1400" b="1" dirty="0" smtClean="0">
                <a:latin typeface="+mn-ea"/>
                <a:ea typeface="+mn-ea"/>
              </a:rPr>
              <a:t> </a:t>
            </a:r>
            <a:r>
              <a:rPr lang="en-US" altLang="ko-KR" sz="1400" b="1" dirty="0" smtClean="0">
                <a:latin typeface="+mn-ea"/>
                <a:ea typeface="+mn-ea"/>
              </a:rPr>
              <a:t>- </a:t>
            </a:r>
            <a:r>
              <a:rPr lang="ko-KR" altLang="en-US" sz="1400" b="1" dirty="0" smtClean="0">
                <a:latin typeface="+mn-ea"/>
                <a:ea typeface="+mn-ea"/>
              </a:rPr>
              <a:t>장점</a:t>
            </a:r>
          </a:p>
          <a:p>
            <a:r>
              <a:rPr lang="ko-KR" altLang="en-US" sz="1400" dirty="0" smtClean="0">
                <a:latin typeface="+mn-ea"/>
                <a:ea typeface="+mn-ea"/>
              </a:rPr>
              <a:t>    </a:t>
            </a:r>
            <a:r>
              <a:rPr lang="en-US" altLang="ko-KR" sz="1400" dirty="0" smtClean="0">
                <a:latin typeface="+mn-ea"/>
                <a:ea typeface="+mn-ea"/>
              </a:rPr>
              <a:t>: </a:t>
            </a:r>
            <a:r>
              <a:rPr lang="ko-KR" altLang="en-US" sz="1400" dirty="0" smtClean="0">
                <a:latin typeface="+mn-ea"/>
                <a:ea typeface="+mn-ea"/>
              </a:rPr>
              <a:t>내부 클래스에서 외부 클래스의 멤버들을 쉽게 접근</a:t>
            </a:r>
          </a:p>
          <a:p>
            <a:r>
              <a:rPr lang="ko-KR" altLang="en-US" sz="1400" dirty="0" smtClean="0">
                <a:latin typeface="+mn-ea"/>
                <a:ea typeface="+mn-ea"/>
              </a:rPr>
              <a:t>    </a:t>
            </a:r>
            <a:r>
              <a:rPr lang="en-US" altLang="ko-KR" sz="1400" dirty="0" smtClean="0">
                <a:latin typeface="+mn-ea"/>
                <a:ea typeface="+mn-ea"/>
              </a:rPr>
              <a:t>: </a:t>
            </a:r>
            <a:r>
              <a:rPr lang="ko-KR" altLang="en-US" sz="1400" dirty="0" smtClean="0">
                <a:latin typeface="+mn-ea"/>
                <a:ea typeface="+mn-ea"/>
              </a:rPr>
              <a:t>코드 복잡성 감소</a:t>
            </a:r>
          </a:p>
          <a:p>
            <a:r>
              <a:rPr lang="ko-KR" altLang="en-US" sz="1400" dirty="0" smtClean="0">
                <a:latin typeface="+mn-ea"/>
                <a:ea typeface="+mn-ea"/>
              </a:rPr>
              <a:t/>
            </a:r>
            <a:br>
              <a:rPr lang="ko-KR" altLang="en-US" sz="1400" dirty="0" smtClean="0">
                <a:latin typeface="+mn-ea"/>
                <a:ea typeface="+mn-ea"/>
              </a:rPr>
            </a:br>
            <a:r>
              <a:rPr lang="ko-KR" altLang="en-US" sz="1400" b="1" dirty="0" smtClean="0">
                <a:latin typeface="+mn-ea"/>
                <a:ea typeface="+mn-ea"/>
              </a:rPr>
              <a:t> </a:t>
            </a:r>
            <a:r>
              <a:rPr lang="en-US" altLang="ko-KR" sz="1400" b="1" dirty="0" smtClean="0">
                <a:latin typeface="+mn-ea"/>
                <a:ea typeface="+mn-ea"/>
              </a:rPr>
              <a:t>- </a:t>
            </a:r>
            <a:r>
              <a:rPr lang="ko-KR" altLang="en-US" sz="1400" b="1" dirty="0" smtClean="0">
                <a:latin typeface="+mn-ea"/>
                <a:ea typeface="+mn-ea"/>
              </a:rPr>
              <a:t>종류와 특징</a:t>
            </a:r>
          </a:p>
          <a:p>
            <a:r>
              <a:rPr lang="ko-KR" altLang="en-US" sz="1400" dirty="0" smtClean="0">
                <a:latin typeface="+mn-ea"/>
                <a:ea typeface="+mn-ea"/>
              </a:rPr>
              <a:t>    </a:t>
            </a:r>
            <a:r>
              <a:rPr lang="en-US" altLang="ko-KR" sz="1400" dirty="0" smtClean="0">
                <a:latin typeface="+mn-ea"/>
                <a:ea typeface="+mn-ea"/>
              </a:rPr>
              <a:t>: </a:t>
            </a:r>
            <a:r>
              <a:rPr lang="ko-KR" altLang="en-US" sz="1400" dirty="0" smtClean="0">
                <a:latin typeface="+mn-ea"/>
                <a:ea typeface="+mn-ea"/>
              </a:rPr>
              <a:t>변수의 선언위치에 따라 </a:t>
            </a:r>
            <a:r>
              <a:rPr lang="ko-KR" altLang="en-US" sz="1400" dirty="0" err="1" smtClean="0">
                <a:latin typeface="+mn-ea"/>
                <a:ea typeface="+mn-ea"/>
              </a:rPr>
              <a:t>인스턴수</a:t>
            </a:r>
            <a:r>
              <a:rPr lang="ko-KR" altLang="en-US" sz="1400" dirty="0" smtClean="0">
                <a:latin typeface="+mn-ea"/>
                <a:ea typeface="+mn-ea"/>
              </a:rPr>
              <a:t> 변수</a:t>
            </a:r>
            <a:r>
              <a:rPr lang="en-US" altLang="ko-KR" sz="1400" dirty="0" smtClean="0">
                <a:latin typeface="+mn-ea"/>
                <a:ea typeface="+mn-ea"/>
              </a:rPr>
              <a:t>, </a:t>
            </a:r>
            <a:r>
              <a:rPr lang="ko-KR" altLang="en-US" sz="1400" dirty="0" smtClean="0">
                <a:latin typeface="+mn-ea"/>
                <a:ea typeface="+mn-ea"/>
              </a:rPr>
              <a:t>클래스 변수</a:t>
            </a:r>
            <a:r>
              <a:rPr lang="en-US" altLang="ko-KR" sz="1400" dirty="0" smtClean="0">
                <a:latin typeface="+mn-ea"/>
                <a:ea typeface="+mn-ea"/>
              </a:rPr>
              <a:t>, </a:t>
            </a:r>
            <a:r>
              <a:rPr lang="ko-KR" altLang="en-US" sz="1400" dirty="0" smtClean="0">
                <a:latin typeface="+mn-ea"/>
                <a:ea typeface="+mn-ea"/>
              </a:rPr>
              <a:t>지역변수로 구분</a:t>
            </a:r>
          </a:p>
          <a:p>
            <a:r>
              <a:rPr lang="ko-KR" altLang="en-US" sz="1400" dirty="0" smtClean="0">
                <a:latin typeface="+mn-ea"/>
                <a:ea typeface="+mn-ea"/>
              </a:rPr>
              <a:t/>
            </a:r>
            <a:br>
              <a:rPr lang="ko-KR" altLang="en-US" sz="1400" dirty="0" smtClean="0">
                <a:latin typeface="+mn-ea"/>
                <a:ea typeface="+mn-ea"/>
              </a:rPr>
            </a:br>
            <a:r>
              <a:rPr lang="ko-KR" altLang="en-US" sz="1400" b="1" dirty="0" smtClean="0">
                <a:latin typeface="+mn-ea"/>
                <a:ea typeface="+mn-ea"/>
              </a:rPr>
              <a:t>  </a:t>
            </a:r>
            <a:r>
              <a:rPr lang="en-US" altLang="ko-KR" sz="1400" b="1" dirty="0" smtClean="0">
                <a:latin typeface="+mn-ea"/>
                <a:ea typeface="+mn-ea"/>
              </a:rPr>
              <a:t>-  </a:t>
            </a:r>
            <a:r>
              <a:rPr lang="ko-KR" altLang="en-US" sz="1400" b="1" dirty="0" smtClean="0">
                <a:latin typeface="+mn-ea"/>
                <a:ea typeface="+mn-ea"/>
              </a:rPr>
              <a:t>선언</a:t>
            </a:r>
          </a:p>
          <a:p>
            <a:r>
              <a:rPr lang="ko-KR" altLang="en-US" sz="1400" dirty="0" smtClean="0">
                <a:latin typeface="+mn-ea"/>
                <a:ea typeface="+mn-ea"/>
              </a:rPr>
              <a:t>    </a:t>
            </a:r>
            <a:r>
              <a:rPr lang="en-US" altLang="ko-KR" sz="1400" dirty="0" smtClean="0">
                <a:latin typeface="+mn-ea"/>
                <a:ea typeface="+mn-ea"/>
              </a:rPr>
              <a:t>:  </a:t>
            </a:r>
            <a:r>
              <a:rPr lang="ko-KR" altLang="en-US" sz="1400" dirty="0" smtClean="0">
                <a:latin typeface="+mn-ea"/>
                <a:ea typeface="+mn-ea"/>
              </a:rPr>
              <a:t>내부 클래스의 선언 위치가 변수의 선언위치가 동일</a:t>
            </a:r>
          </a:p>
          <a:p>
            <a:r>
              <a:rPr lang="ko-KR" altLang="en-US" sz="1400" dirty="0" smtClean="0">
                <a:latin typeface="+mn-ea"/>
                <a:ea typeface="+mn-ea"/>
              </a:rPr>
              <a:t>    </a:t>
            </a:r>
            <a:r>
              <a:rPr lang="en-US" altLang="ko-KR" sz="1400" dirty="0" smtClean="0">
                <a:latin typeface="+mn-ea"/>
                <a:ea typeface="+mn-ea"/>
              </a:rPr>
              <a:t>: </a:t>
            </a:r>
            <a:r>
              <a:rPr lang="ko-KR" altLang="en-US" sz="1400" dirty="0" smtClean="0">
                <a:latin typeface="+mn-ea"/>
                <a:ea typeface="+mn-ea"/>
              </a:rPr>
              <a:t>내부 클래스의 선언 위치에 따라 변수와 동일한 유효범위와 </a:t>
            </a:r>
            <a:r>
              <a:rPr lang="ko-KR" altLang="en-US" sz="1400" dirty="0" err="1" smtClean="0">
                <a:latin typeface="+mn-ea"/>
                <a:ea typeface="+mn-ea"/>
              </a:rPr>
              <a:t>접근성</a:t>
            </a:r>
            <a:r>
              <a:rPr lang="ko-KR" altLang="en-US" sz="1400" dirty="0" smtClean="0">
                <a:latin typeface="+mn-ea"/>
                <a:ea typeface="+mn-ea"/>
              </a:rPr>
              <a:t> 가짐</a:t>
            </a:r>
          </a:p>
          <a:p>
            <a:endParaRPr lang="ko-KR" altLang="en-US" sz="1400" dirty="0" smtClean="0">
              <a:latin typeface="+mn-ea"/>
              <a:ea typeface="+mn-ea"/>
            </a:endParaRPr>
          </a:p>
          <a:p>
            <a:r>
              <a:rPr lang="ko-KR" altLang="en-US" sz="1400" dirty="0" smtClean="0">
                <a:latin typeface="+mn-ea"/>
                <a:ea typeface="+mn-ea"/>
              </a:rPr>
              <a:t>        </a:t>
            </a:r>
            <a:r>
              <a:rPr lang="en-US" altLang="ko-KR" sz="1400" dirty="0" smtClean="0">
                <a:latin typeface="+mn-ea"/>
                <a:ea typeface="+mn-ea"/>
              </a:rPr>
              <a:t>class Outer {</a:t>
            </a:r>
          </a:p>
          <a:p>
            <a:r>
              <a:rPr lang="en-US" altLang="ko-KR" sz="1400" dirty="0" smtClean="0">
                <a:latin typeface="+mn-ea"/>
                <a:ea typeface="+mn-ea"/>
              </a:rPr>
              <a:t>            </a:t>
            </a:r>
            <a:r>
              <a:rPr lang="en-US" altLang="ko-KR" sz="1400" dirty="0" err="1" smtClean="0">
                <a:latin typeface="+mn-ea"/>
                <a:ea typeface="+mn-ea"/>
              </a:rPr>
              <a:t>int</a:t>
            </a:r>
            <a:r>
              <a:rPr lang="en-US" altLang="ko-KR" sz="1400" dirty="0" smtClean="0">
                <a:latin typeface="+mn-ea"/>
                <a:ea typeface="+mn-ea"/>
              </a:rPr>
              <a:t> iv = 0; // </a:t>
            </a:r>
            <a:r>
              <a:rPr lang="ko-KR" altLang="en-US" sz="1400" dirty="0" err="1" smtClean="0">
                <a:latin typeface="+mn-ea"/>
                <a:ea typeface="+mn-ea"/>
              </a:rPr>
              <a:t>인스턴스</a:t>
            </a:r>
            <a:r>
              <a:rPr lang="ko-KR" altLang="en-US" sz="1400" dirty="0" smtClean="0">
                <a:latin typeface="+mn-ea"/>
                <a:ea typeface="+mn-ea"/>
              </a:rPr>
              <a:t> 변수</a:t>
            </a:r>
          </a:p>
          <a:p>
            <a:r>
              <a:rPr lang="ko-KR" altLang="en-US" sz="1400" dirty="0" smtClean="0">
                <a:latin typeface="+mn-ea"/>
                <a:ea typeface="+mn-ea"/>
              </a:rPr>
              <a:t>            </a:t>
            </a:r>
            <a:r>
              <a:rPr lang="en-US" altLang="ko-KR" sz="1400" dirty="0" smtClean="0">
                <a:latin typeface="+mn-ea"/>
                <a:ea typeface="+mn-ea"/>
              </a:rPr>
              <a:t>static </a:t>
            </a:r>
            <a:r>
              <a:rPr lang="en-US" altLang="ko-KR" sz="1400" dirty="0" err="1" smtClean="0">
                <a:latin typeface="+mn-ea"/>
                <a:ea typeface="+mn-ea"/>
              </a:rPr>
              <a:t>int</a:t>
            </a:r>
            <a:r>
              <a:rPr lang="en-US" altLang="ko-KR" sz="1400" dirty="0" smtClean="0">
                <a:latin typeface="+mn-ea"/>
                <a:ea typeface="+mn-ea"/>
              </a:rPr>
              <a:t> </a:t>
            </a:r>
            <a:r>
              <a:rPr lang="en-US" altLang="ko-KR" sz="1400" dirty="0" err="1" smtClean="0">
                <a:latin typeface="+mn-ea"/>
                <a:ea typeface="+mn-ea"/>
              </a:rPr>
              <a:t>cv</a:t>
            </a:r>
            <a:r>
              <a:rPr lang="en-US" altLang="ko-KR" sz="1400" dirty="0" smtClean="0">
                <a:latin typeface="+mn-ea"/>
                <a:ea typeface="+mn-ea"/>
              </a:rPr>
              <a:t> = 0; // </a:t>
            </a:r>
            <a:r>
              <a:rPr lang="ko-KR" altLang="en-US" sz="1400" dirty="0" smtClean="0">
                <a:latin typeface="+mn-ea"/>
                <a:ea typeface="+mn-ea"/>
              </a:rPr>
              <a:t>클래스 변수</a:t>
            </a:r>
          </a:p>
          <a:p>
            <a:r>
              <a:rPr lang="ko-KR" altLang="en-US" sz="1400" dirty="0" smtClean="0">
                <a:latin typeface="+mn-ea"/>
                <a:ea typeface="+mn-ea"/>
              </a:rPr>
              <a:t>            </a:t>
            </a:r>
            <a:r>
              <a:rPr lang="en-US" altLang="ko-KR" sz="1400" dirty="0" smtClean="0">
                <a:latin typeface="+mn-ea"/>
                <a:ea typeface="+mn-ea"/>
              </a:rPr>
              <a:t>void </a:t>
            </a:r>
            <a:r>
              <a:rPr lang="en-US" altLang="ko-KR" sz="1400" dirty="0" err="1" smtClean="0">
                <a:latin typeface="+mn-ea"/>
                <a:ea typeface="+mn-ea"/>
              </a:rPr>
              <a:t>myMethod</a:t>
            </a:r>
            <a:r>
              <a:rPr lang="en-US" altLang="ko-KR" sz="1400" dirty="0" smtClean="0">
                <a:latin typeface="+mn-ea"/>
                <a:ea typeface="+mn-ea"/>
              </a:rPr>
              <a:t>() {</a:t>
            </a:r>
          </a:p>
          <a:p>
            <a:r>
              <a:rPr lang="en-US" altLang="ko-KR" sz="1400" dirty="0" smtClean="0">
                <a:latin typeface="+mn-ea"/>
                <a:ea typeface="+mn-ea"/>
              </a:rPr>
              <a:t>                </a:t>
            </a:r>
            <a:r>
              <a:rPr lang="en-US" altLang="ko-KR" sz="1400" dirty="0" err="1" smtClean="0">
                <a:latin typeface="+mn-ea"/>
                <a:ea typeface="+mn-ea"/>
              </a:rPr>
              <a:t>int</a:t>
            </a:r>
            <a:r>
              <a:rPr lang="en-US" altLang="ko-KR" sz="1400" dirty="0" smtClean="0">
                <a:latin typeface="+mn-ea"/>
                <a:ea typeface="+mn-ea"/>
              </a:rPr>
              <a:t> </a:t>
            </a:r>
            <a:r>
              <a:rPr lang="en-US" altLang="ko-KR" sz="1400" dirty="0" err="1" smtClean="0">
                <a:latin typeface="+mn-ea"/>
                <a:ea typeface="+mn-ea"/>
              </a:rPr>
              <a:t>lv</a:t>
            </a:r>
            <a:r>
              <a:rPr lang="en-US" altLang="ko-KR" sz="1400" dirty="0" smtClean="0">
                <a:latin typeface="+mn-ea"/>
                <a:ea typeface="+mn-ea"/>
              </a:rPr>
              <a:t> = 0; // </a:t>
            </a:r>
            <a:r>
              <a:rPr lang="ko-KR" altLang="en-US" sz="1400" dirty="0" smtClean="0">
                <a:latin typeface="+mn-ea"/>
                <a:ea typeface="+mn-ea"/>
              </a:rPr>
              <a:t>지역변수</a:t>
            </a:r>
          </a:p>
          <a:p>
            <a:r>
              <a:rPr lang="ko-KR" altLang="en-US" sz="1400" dirty="0" smtClean="0">
                <a:latin typeface="+mn-ea"/>
                <a:ea typeface="+mn-ea"/>
              </a:rPr>
              <a:t>            </a:t>
            </a:r>
            <a:r>
              <a:rPr lang="en-US" altLang="ko-KR" sz="1400" dirty="0" smtClean="0">
                <a:latin typeface="+mn-ea"/>
                <a:ea typeface="+mn-ea"/>
              </a:rPr>
              <a:t>}   </a:t>
            </a:r>
          </a:p>
          <a:p>
            <a:r>
              <a:rPr lang="en-US" altLang="ko-KR" sz="1400" dirty="0" smtClean="0">
                <a:latin typeface="+mn-ea"/>
                <a:ea typeface="+mn-ea"/>
              </a:rPr>
              <a:t>        } </a:t>
            </a:r>
          </a:p>
          <a:p>
            <a:r>
              <a:rPr lang="en-US" altLang="ko-KR" sz="1400" dirty="0" smtClean="0">
                <a:latin typeface="+mn-ea"/>
                <a:ea typeface="+mn-ea"/>
              </a:rPr>
              <a:t/>
            </a:r>
            <a:br>
              <a:rPr lang="en-US" altLang="ko-KR" sz="1400" dirty="0" smtClean="0">
                <a:latin typeface="+mn-ea"/>
                <a:ea typeface="+mn-ea"/>
              </a:rPr>
            </a:br>
            <a:r>
              <a:rPr lang="en-US" altLang="ko-KR" sz="1400" dirty="0" smtClean="0">
                <a:latin typeface="+mn-ea"/>
                <a:ea typeface="+mn-ea"/>
              </a:rPr>
              <a:t>        class Outer {</a:t>
            </a:r>
          </a:p>
          <a:p>
            <a:r>
              <a:rPr lang="en-US" altLang="ko-KR" sz="1400" dirty="0" smtClean="0">
                <a:latin typeface="+mn-ea"/>
                <a:ea typeface="+mn-ea"/>
              </a:rPr>
              <a:t>            class </a:t>
            </a:r>
            <a:r>
              <a:rPr lang="en-US" altLang="ko-KR" sz="1400" dirty="0" err="1" smtClean="0">
                <a:latin typeface="+mn-ea"/>
                <a:ea typeface="+mn-ea"/>
              </a:rPr>
              <a:t>InstanceInnerClass</a:t>
            </a:r>
            <a:r>
              <a:rPr lang="en-US" altLang="ko-KR" sz="1400" dirty="0" smtClean="0">
                <a:latin typeface="+mn-ea"/>
                <a:ea typeface="+mn-ea"/>
              </a:rPr>
              <a:t> {}</a:t>
            </a:r>
          </a:p>
          <a:p>
            <a:r>
              <a:rPr lang="en-US" altLang="ko-KR" sz="1400" dirty="0" smtClean="0">
                <a:latin typeface="+mn-ea"/>
                <a:ea typeface="+mn-ea"/>
              </a:rPr>
              <a:t>            static class </a:t>
            </a:r>
            <a:r>
              <a:rPr lang="en-US" altLang="ko-KR" sz="1400" dirty="0" err="1" smtClean="0">
                <a:latin typeface="+mn-ea"/>
                <a:ea typeface="+mn-ea"/>
              </a:rPr>
              <a:t>StaticInnerClass</a:t>
            </a:r>
            <a:r>
              <a:rPr lang="en-US" altLang="ko-KR" sz="1400" dirty="0" smtClean="0">
                <a:latin typeface="+mn-ea"/>
                <a:ea typeface="+mn-ea"/>
              </a:rPr>
              <a:t> {}</a:t>
            </a:r>
          </a:p>
          <a:p>
            <a:r>
              <a:rPr lang="en-US" altLang="ko-KR" sz="1400" dirty="0" smtClean="0">
                <a:latin typeface="+mn-ea"/>
                <a:ea typeface="+mn-ea"/>
              </a:rPr>
              <a:t>            void </a:t>
            </a:r>
            <a:r>
              <a:rPr lang="en-US" altLang="ko-KR" sz="1400" dirty="0" err="1" smtClean="0">
                <a:latin typeface="+mn-ea"/>
                <a:ea typeface="+mn-ea"/>
              </a:rPr>
              <a:t>myMethod</a:t>
            </a:r>
            <a:r>
              <a:rPr lang="en-US" altLang="ko-KR" sz="1400" dirty="0" smtClean="0">
                <a:latin typeface="+mn-ea"/>
                <a:ea typeface="+mn-ea"/>
              </a:rPr>
              <a:t>() {</a:t>
            </a:r>
          </a:p>
          <a:p>
            <a:r>
              <a:rPr lang="en-US" altLang="ko-KR" sz="1400" dirty="0" smtClean="0">
                <a:latin typeface="+mn-ea"/>
                <a:ea typeface="+mn-ea"/>
              </a:rPr>
              <a:t>                class </a:t>
            </a:r>
            <a:r>
              <a:rPr lang="en-US" altLang="ko-KR" sz="1400" dirty="0" err="1" smtClean="0">
                <a:latin typeface="+mn-ea"/>
                <a:ea typeface="+mn-ea"/>
              </a:rPr>
              <a:t>LocalInnerClass</a:t>
            </a:r>
            <a:r>
              <a:rPr lang="en-US" altLang="ko-KR" sz="1400" dirty="0" smtClean="0">
                <a:latin typeface="+mn-ea"/>
                <a:ea typeface="+mn-ea"/>
              </a:rPr>
              <a:t> {}</a:t>
            </a:r>
          </a:p>
          <a:p>
            <a:r>
              <a:rPr lang="en-US" altLang="ko-KR" sz="1400" dirty="0" smtClean="0">
                <a:latin typeface="+mn-ea"/>
                <a:ea typeface="+mn-ea"/>
              </a:rPr>
              <a:t>            }</a:t>
            </a:r>
          </a:p>
          <a:p>
            <a:r>
              <a:rPr lang="en-US" altLang="ko-KR" sz="1400" dirty="0" smtClean="0">
                <a:latin typeface="+mn-ea"/>
                <a:ea typeface="+mn-ea"/>
              </a:rPr>
              <a:t>        }</a:t>
            </a:r>
          </a:p>
          <a:p>
            <a:r>
              <a:rPr lang="en-US" altLang="ko-KR" sz="1400" dirty="0" smtClean="0">
                <a:latin typeface="+mn-ea"/>
                <a:ea typeface="+mn-ea"/>
              </a:rPr>
              <a:t/>
            </a:r>
            <a:br>
              <a:rPr lang="en-US" altLang="ko-KR" sz="1400" dirty="0" smtClean="0">
                <a:latin typeface="+mn-ea"/>
                <a:ea typeface="+mn-ea"/>
              </a:rPr>
            </a:br>
            <a:r>
              <a:rPr lang="en-US" altLang="ko-KR" sz="1400" dirty="0" smtClean="0">
                <a:latin typeface="+mn-ea"/>
                <a:ea typeface="+mn-ea"/>
              </a:rPr>
              <a:t> </a:t>
            </a:r>
            <a:r>
              <a:rPr lang="en-US" altLang="ko-KR" sz="1400" b="1" dirty="0" smtClean="0">
                <a:latin typeface="+mn-ea"/>
                <a:ea typeface="+mn-ea"/>
              </a:rPr>
              <a:t>- </a:t>
            </a:r>
            <a:r>
              <a:rPr lang="ko-KR" altLang="en-US" sz="1400" b="1" dirty="0" err="1" smtClean="0">
                <a:latin typeface="+mn-ea"/>
                <a:ea typeface="+mn-ea"/>
              </a:rPr>
              <a:t>제어자와</a:t>
            </a:r>
            <a:r>
              <a:rPr lang="ko-KR" altLang="en-US" sz="1400" b="1" dirty="0" smtClean="0">
                <a:latin typeface="+mn-ea"/>
                <a:ea typeface="+mn-ea"/>
              </a:rPr>
              <a:t> </a:t>
            </a:r>
            <a:r>
              <a:rPr lang="ko-KR" altLang="en-US" sz="1400" b="1" dirty="0" err="1" smtClean="0">
                <a:latin typeface="+mn-ea"/>
                <a:ea typeface="+mn-ea"/>
              </a:rPr>
              <a:t>접근성</a:t>
            </a:r>
            <a:endParaRPr lang="ko-KR" altLang="en-US" sz="1400" b="1" dirty="0" smtClean="0">
              <a:latin typeface="+mn-ea"/>
              <a:ea typeface="+mn-ea"/>
            </a:endParaRPr>
          </a:p>
          <a:p>
            <a:r>
              <a:rPr lang="ko-KR" altLang="en-US" sz="1400" dirty="0" smtClean="0">
                <a:latin typeface="+mn-ea"/>
                <a:ea typeface="+mn-ea"/>
              </a:rPr>
              <a:t>    </a:t>
            </a:r>
            <a:r>
              <a:rPr lang="en-US" altLang="ko-KR" sz="1400" dirty="0" smtClean="0">
                <a:latin typeface="+mn-ea"/>
                <a:ea typeface="+mn-ea"/>
              </a:rPr>
              <a:t>: abstract</a:t>
            </a:r>
            <a:r>
              <a:rPr lang="ko-KR" altLang="en-US" sz="1400" dirty="0" smtClean="0">
                <a:latin typeface="+mn-ea"/>
                <a:ea typeface="+mn-ea"/>
              </a:rPr>
              <a:t>나 </a:t>
            </a:r>
            <a:r>
              <a:rPr lang="en-US" altLang="ko-KR" sz="1400" dirty="0" smtClean="0">
                <a:latin typeface="+mn-ea"/>
                <a:ea typeface="+mn-ea"/>
              </a:rPr>
              <a:t>final</a:t>
            </a:r>
            <a:r>
              <a:rPr lang="ko-KR" altLang="en-US" sz="1400" dirty="0" smtClean="0">
                <a:latin typeface="+mn-ea"/>
                <a:ea typeface="+mn-ea"/>
              </a:rPr>
              <a:t>과 같은 제어자를 사용할 수 있을 </a:t>
            </a:r>
            <a:r>
              <a:rPr lang="ko-KR" altLang="en-US" sz="1400" dirty="0" err="1" smtClean="0">
                <a:latin typeface="+mn-ea"/>
                <a:ea typeface="+mn-ea"/>
              </a:rPr>
              <a:t>뿐만아니라</a:t>
            </a:r>
            <a:r>
              <a:rPr lang="en-US" altLang="ko-KR" sz="1400" dirty="0" smtClean="0">
                <a:latin typeface="+mn-ea"/>
                <a:ea typeface="+mn-ea"/>
              </a:rPr>
              <a:t>, </a:t>
            </a:r>
            <a:r>
              <a:rPr lang="ko-KR" altLang="en-US" sz="1400" dirty="0" smtClean="0">
                <a:latin typeface="+mn-ea"/>
                <a:ea typeface="+mn-ea"/>
              </a:rPr>
              <a:t>멤버변수들처럼 </a:t>
            </a:r>
            <a:r>
              <a:rPr lang="en-US" altLang="ko-KR" sz="1400" dirty="0" smtClean="0">
                <a:latin typeface="+mn-ea"/>
                <a:ea typeface="+mn-ea"/>
              </a:rPr>
              <a:t>private, protected</a:t>
            </a:r>
            <a:r>
              <a:rPr lang="ko-KR" altLang="en-US" sz="1400" dirty="0" smtClean="0">
                <a:latin typeface="+mn-ea"/>
                <a:ea typeface="+mn-ea"/>
              </a:rPr>
              <a:t>과 접근제어자도 사용 가능</a:t>
            </a:r>
          </a:p>
          <a:p>
            <a:r>
              <a:rPr lang="ko-KR" altLang="en-US" sz="1400" dirty="0" smtClean="0">
                <a:latin typeface="+mn-ea"/>
                <a:ea typeface="+mn-ea"/>
              </a:rPr>
              <a:t/>
            </a:r>
            <a:br>
              <a:rPr lang="ko-KR" altLang="en-US" sz="1400" dirty="0" smtClean="0">
                <a:latin typeface="+mn-ea"/>
                <a:ea typeface="+mn-ea"/>
              </a:rPr>
            </a:br>
            <a:r>
              <a:rPr lang="ko-KR" altLang="en-US" sz="1400" b="1" dirty="0" smtClean="0">
                <a:latin typeface="+mn-ea"/>
                <a:ea typeface="+mn-ea"/>
              </a:rPr>
              <a:t> </a:t>
            </a:r>
            <a:r>
              <a:rPr lang="en-US" altLang="ko-KR" sz="1400" b="1" dirty="0" smtClean="0">
                <a:latin typeface="+mn-ea"/>
                <a:ea typeface="+mn-ea"/>
              </a:rPr>
              <a:t>- </a:t>
            </a:r>
            <a:r>
              <a:rPr lang="ko-KR" altLang="en-US" sz="1400" b="1" dirty="0" smtClean="0">
                <a:latin typeface="+mn-ea"/>
                <a:ea typeface="+mn-ea"/>
              </a:rPr>
              <a:t>익명 클래스</a:t>
            </a:r>
            <a:r>
              <a:rPr lang="en-US" altLang="ko-KR" sz="1400" b="1" dirty="0" smtClean="0">
                <a:latin typeface="+mn-ea"/>
                <a:ea typeface="+mn-ea"/>
              </a:rPr>
              <a:t>(anonymous class)</a:t>
            </a:r>
          </a:p>
          <a:p>
            <a:r>
              <a:rPr lang="en-US" altLang="ko-KR" sz="1400" dirty="0" smtClean="0">
                <a:latin typeface="+mn-ea"/>
                <a:ea typeface="+mn-ea"/>
              </a:rPr>
              <a:t>    : </a:t>
            </a:r>
            <a:r>
              <a:rPr lang="ko-KR" altLang="en-US" sz="1400" dirty="0" smtClean="0">
                <a:latin typeface="+mn-ea"/>
                <a:ea typeface="+mn-ea"/>
              </a:rPr>
              <a:t>내부 클래스와 달리 이름이 없다</a:t>
            </a:r>
          </a:p>
          <a:p>
            <a:r>
              <a:rPr lang="ko-KR" altLang="en-US" sz="1400" dirty="0" smtClean="0">
                <a:latin typeface="+mn-ea"/>
                <a:ea typeface="+mn-ea"/>
              </a:rPr>
              <a:t>    </a:t>
            </a:r>
            <a:r>
              <a:rPr lang="en-US" altLang="ko-KR" sz="1400" dirty="0" smtClean="0">
                <a:latin typeface="+mn-ea"/>
                <a:ea typeface="+mn-ea"/>
              </a:rPr>
              <a:t>: </a:t>
            </a:r>
            <a:r>
              <a:rPr lang="ko-KR" altLang="en-US" sz="1400" dirty="0" smtClean="0">
                <a:latin typeface="+mn-ea"/>
                <a:ea typeface="+mn-ea"/>
              </a:rPr>
              <a:t>오직 하나의 객체만 생성할 수 있는 일회용 클래스</a:t>
            </a:r>
          </a:p>
          <a:p>
            <a:r>
              <a:rPr lang="ko-KR" altLang="en-US" sz="1400" dirty="0" smtClean="0">
                <a:latin typeface="+mn-ea"/>
                <a:ea typeface="+mn-ea"/>
              </a:rPr>
              <a:t>    </a:t>
            </a:r>
            <a:r>
              <a:rPr lang="en-US" altLang="ko-KR" sz="1400" dirty="0" smtClean="0">
                <a:latin typeface="+mn-ea"/>
                <a:ea typeface="+mn-ea"/>
              </a:rPr>
              <a:t>: </a:t>
            </a:r>
            <a:r>
              <a:rPr lang="ko-KR" altLang="en-US" sz="1400" dirty="0" err="1" smtClean="0">
                <a:latin typeface="+mn-ea"/>
                <a:ea typeface="+mn-ea"/>
              </a:rPr>
              <a:t>생성자도</a:t>
            </a:r>
            <a:r>
              <a:rPr lang="ko-KR" altLang="en-US" sz="1400" dirty="0" smtClean="0">
                <a:latin typeface="+mn-ea"/>
                <a:ea typeface="+mn-ea"/>
              </a:rPr>
              <a:t> 가질 수 없고</a:t>
            </a:r>
          </a:p>
          <a:p>
            <a:r>
              <a:rPr lang="ko-KR" altLang="en-US" sz="1400" dirty="0" smtClean="0">
                <a:latin typeface="+mn-ea"/>
                <a:ea typeface="+mn-ea"/>
              </a:rPr>
              <a:t>    </a:t>
            </a:r>
            <a:r>
              <a:rPr lang="en-US" altLang="ko-KR" sz="1400" dirty="0" smtClean="0">
                <a:latin typeface="+mn-ea"/>
                <a:ea typeface="+mn-ea"/>
              </a:rPr>
              <a:t>: </a:t>
            </a:r>
            <a:r>
              <a:rPr lang="ko-KR" altLang="en-US" sz="1400" dirty="0" smtClean="0">
                <a:latin typeface="+mn-ea"/>
                <a:ea typeface="+mn-ea"/>
              </a:rPr>
              <a:t>단 하나의 클래스를 상속받거나 단 하나의 인터페이스를 구현</a:t>
            </a:r>
            <a:endParaRPr lang="ko-KR" altLang="en-US" sz="14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31542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193707F8-7D35-49D6-97F9-C7ED24B532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8504" y="259080"/>
            <a:ext cx="8928992" cy="394449"/>
          </a:xfrm>
        </p:spPr>
        <p:txBody>
          <a:bodyPr/>
          <a:lstStyle/>
          <a:p>
            <a:r>
              <a:rPr lang="ko-KR" altLang="en-US" dirty="0" smtClean="0"/>
              <a:t>예외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7B8300BC-19A2-42D0-BBC6-4599CDA8AB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05849" y="6457951"/>
            <a:ext cx="671513" cy="238124"/>
          </a:xfrm>
        </p:spPr>
        <p:txBody>
          <a:bodyPr/>
          <a:lstStyle/>
          <a:p>
            <a:fld id="{E6D3F70A-DAC0-4DEB-BE9D-9150D327277C}" type="slidenum">
              <a:rPr lang="en-US" altLang="ko-KR" smtClean="0"/>
              <a:pPr/>
              <a:t>9</a:t>
            </a:fld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04528" y="1052736"/>
            <a:ext cx="8424936" cy="5324535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r>
              <a:rPr lang="en-US" altLang="ko-KR" sz="1400" b="1" dirty="0" smtClean="0">
                <a:latin typeface="+mn-ea"/>
                <a:ea typeface="+mn-ea"/>
              </a:rPr>
              <a:t>- </a:t>
            </a:r>
            <a:r>
              <a:rPr lang="ko-KR" altLang="en-US" sz="1400" b="1" dirty="0" smtClean="0">
                <a:latin typeface="+mn-ea"/>
                <a:ea typeface="+mn-ea"/>
              </a:rPr>
              <a:t>예외</a:t>
            </a:r>
          </a:p>
          <a:p>
            <a:r>
              <a:rPr lang="ko-KR" altLang="en-US" sz="1400" dirty="0" smtClean="0">
                <a:latin typeface="+mn-ea"/>
                <a:ea typeface="+mn-ea"/>
              </a:rPr>
              <a:t>    </a:t>
            </a:r>
            <a:r>
              <a:rPr lang="en-US" altLang="ko-KR" sz="1400" dirty="0" smtClean="0">
                <a:latin typeface="+mn-ea"/>
                <a:ea typeface="+mn-ea"/>
              </a:rPr>
              <a:t>: </a:t>
            </a:r>
            <a:r>
              <a:rPr lang="ko-KR" altLang="en-US" sz="1400" dirty="0" smtClean="0">
                <a:latin typeface="+mn-ea"/>
                <a:ea typeface="+mn-ea"/>
              </a:rPr>
              <a:t>프로그램 실행 시 발생할 수 있는 예외 상황에 맞게 코드 작성</a:t>
            </a:r>
          </a:p>
          <a:p>
            <a:r>
              <a:rPr lang="ko-KR" altLang="en-US" sz="1400" dirty="0" smtClean="0">
                <a:latin typeface="+mn-ea"/>
                <a:ea typeface="+mn-ea"/>
              </a:rPr>
              <a:t>    </a:t>
            </a:r>
            <a:r>
              <a:rPr lang="en-US" altLang="ko-KR" sz="1400" dirty="0" smtClean="0">
                <a:latin typeface="+mn-ea"/>
                <a:ea typeface="+mn-ea"/>
              </a:rPr>
              <a:t>: </a:t>
            </a:r>
            <a:r>
              <a:rPr lang="ko-KR" altLang="en-US" sz="1400" dirty="0" smtClean="0">
                <a:latin typeface="+mn-ea"/>
                <a:ea typeface="+mn-ea"/>
              </a:rPr>
              <a:t>비정상 종료 막음</a:t>
            </a:r>
            <a:r>
              <a:rPr lang="en-US" altLang="ko-KR" sz="1400" dirty="0" smtClean="0">
                <a:latin typeface="+mn-ea"/>
                <a:ea typeface="+mn-ea"/>
              </a:rPr>
              <a:t>, </a:t>
            </a:r>
            <a:r>
              <a:rPr lang="ko-KR" altLang="en-US" sz="1400" dirty="0" smtClean="0">
                <a:latin typeface="+mn-ea"/>
                <a:ea typeface="+mn-ea"/>
              </a:rPr>
              <a:t>정상적 실행 유지</a:t>
            </a:r>
          </a:p>
          <a:p>
            <a:r>
              <a:rPr lang="ko-KR" altLang="en-US" sz="1400" dirty="0" smtClean="0">
                <a:latin typeface="+mn-ea"/>
                <a:ea typeface="+mn-ea"/>
              </a:rPr>
              <a:t/>
            </a:r>
            <a:br>
              <a:rPr lang="ko-KR" altLang="en-US" sz="1400" dirty="0" smtClean="0">
                <a:latin typeface="+mn-ea"/>
                <a:ea typeface="+mn-ea"/>
              </a:rPr>
            </a:br>
            <a:r>
              <a:rPr lang="ko-KR" altLang="en-US" sz="1400" b="1" dirty="0" smtClean="0">
                <a:latin typeface="+mn-ea"/>
                <a:ea typeface="+mn-ea"/>
              </a:rPr>
              <a:t> </a:t>
            </a:r>
            <a:r>
              <a:rPr lang="en-US" altLang="ko-KR" sz="1400" b="1" dirty="0" smtClean="0">
                <a:latin typeface="+mn-ea"/>
                <a:ea typeface="+mn-ea"/>
              </a:rPr>
              <a:t>- try-catch</a:t>
            </a:r>
          </a:p>
          <a:p>
            <a:r>
              <a:rPr lang="en-US" altLang="ko-KR" sz="1400" dirty="0" smtClean="0">
                <a:latin typeface="+mn-ea"/>
                <a:ea typeface="+mn-ea"/>
              </a:rPr>
              <a:t>    : </a:t>
            </a:r>
            <a:r>
              <a:rPr lang="ko-KR" altLang="en-US" sz="1400" dirty="0" smtClean="0">
                <a:latin typeface="+mn-ea"/>
                <a:ea typeface="+mn-ea"/>
              </a:rPr>
              <a:t>발생한 예외의 종류와 일치하는 단 하나의 </a:t>
            </a:r>
            <a:r>
              <a:rPr lang="en-US" altLang="ko-KR" sz="1400" dirty="0" smtClean="0">
                <a:latin typeface="+mn-ea"/>
                <a:ea typeface="+mn-ea"/>
              </a:rPr>
              <a:t>catch</a:t>
            </a:r>
            <a:r>
              <a:rPr lang="ko-KR" altLang="en-US" sz="1400" dirty="0" smtClean="0">
                <a:latin typeface="+mn-ea"/>
                <a:ea typeface="+mn-ea"/>
              </a:rPr>
              <a:t>만 수행</a:t>
            </a:r>
          </a:p>
          <a:p>
            <a:r>
              <a:rPr lang="ko-KR" altLang="en-US" sz="1400" dirty="0" smtClean="0">
                <a:latin typeface="+mn-ea"/>
                <a:ea typeface="+mn-ea"/>
              </a:rPr>
              <a:t>    </a:t>
            </a:r>
            <a:r>
              <a:rPr lang="en-US" altLang="ko-KR" sz="1400" dirty="0" smtClean="0">
                <a:latin typeface="+mn-ea"/>
                <a:ea typeface="+mn-ea"/>
              </a:rPr>
              <a:t>: </a:t>
            </a:r>
            <a:r>
              <a:rPr lang="ko-KR" altLang="en-US" sz="1400" dirty="0" smtClean="0">
                <a:latin typeface="+mn-ea"/>
                <a:ea typeface="+mn-ea"/>
              </a:rPr>
              <a:t>최고 조상은 </a:t>
            </a:r>
            <a:r>
              <a:rPr lang="en-US" altLang="ko-KR" sz="1400" dirty="0" smtClean="0">
                <a:latin typeface="+mn-ea"/>
                <a:ea typeface="+mn-ea"/>
              </a:rPr>
              <a:t>Exception </a:t>
            </a:r>
            <a:r>
              <a:rPr lang="ko-KR" altLang="en-US" sz="1400" dirty="0" smtClean="0">
                <a:latin typeface="+mn-ea"/>
                <a:ea typeface="+mn-ea"/>
              </a:rPr>
              <a:t>클래스</a:t>
            </a:r>
          </a:p>
          <a:p>
            <a:r>
              <a:rPr lang="ko-KR" altLang="en-US" sz="1400" dirty="0" smtClean="0">
                <a:latin typeface="+mn-ea"/>
                <a:ea typeface="+mn-ea"/>
              </a:rPr>
              <a:t/>
            </a:r>
            <a:br>
              <a:rPr lang="ko-KR" altLang="en-US" sz="1400" dirty="0" smtClean="0">
                <a:latin typeface="+mn-ea"/>
                <a:ea typeface="+mn-ea"/>
              </a:rPr>
            </a:br>
            <a:r>
              <a:rPr lang="ko-KR" altLang="en-US" sz="1400" dirty="0" smtClean="0">
                <a:latin typeface="+mn-ea"/>
                <a:ea typeface="+mn-ea"/>
              </a:rPr>
              <a:t>        </a:t>
            </a:r>
            <a:r>
              <a:rPr lang="en-US" altLang="ko-KR" sz="1400" dirty="0" smtClean="0">
                <a:latin typeface="+mn-ea"/>
                <a:ea typeface="+mn-ea"/>
              </a:rPr>
              <a:t>try {</a:t>
            </a:r>
          </a:p>
          <a:p>
            <a:r>
              <a:rPr lang="en-US" altLang="ko-KR" sz="1400" dirty="0" smtClean="0">
                <a:latin typeface="+mn-ea"/>
                <a:ea typeface="+mn-ea"/>
              </a:rPr>
              <a:t>            // </a:t>
            </a:r>
            <a:r>
              <a:rPr lang="ko-KR" altLang="en-US" sz="1400" dirty="0" smtClean="0">
                <a:latin typeface="+mn-ea"/>
                <a:ea typeface="+mn-ea"/>
              </a:rPr>
              <a:t>예외 발생 가능성 있는 문장</a:t>
            </a:r>
          </a:p>
          <a:p>
            <a:r>
              <a:rPr lang="ko-KR" altLang="en-US" sz="1400" dirty="0" smtClean="0">
                <a:latin typeface="+mn-ea"/>
                <a:ea typeface="+mn-ea"/>
              </a:rPr>
              <a:t>        </a:t>
            </a:r>
            <a:r>
              <a:rPr lang="en-US" altLang="ko-KR" sz="1400" dirty="0" smtClean="0">
                <a:latin typeface="+mn-ea"/>
                <a:ea typeface="+mn-ea"/>
              </a:rPr>
              <a:t>} catch(Exception e1) {</a:t>
            </a:r>
          </a:p>
          <a:p>
            <a:r>
              <a:rPr lang="en-US" altLang="ko-KR" sz="1400" dirty="0" smtClean="0">
                <a:latin typeface="+mn-ea"/>
                <a:ea typeface="+mn-ea"/>
              </a:rPr>
              <a:t>            // e1</a:t>
            </a:r>
            <a:r>
              <a:rPr lang="ko-KR" altLang="en-US" sz="1400" dirty="0" smtClean="0">
                <a:latin typeface="+mn-ea"/>
                <a:ea typeface="+mn-ea"/>
              </a:rPr>
              <a:t>이 발생했을 때 처리할 문장</a:t>
            </a:r>
          </a:p>
          <a:p>
            <a:r>
              <a:rPr lang="ko-KR" altLang="en-US" sz="1400" dirty="0" smtClean="0">
                <a:latin typeface="+mn-ea"/>
                <a:ea typeface="+mn-ea"/>
              </a:rPr>
              <a:t>        </a:t>
            </a:r>
            <a:r>
              <a:rPr lang="en-US" altLang="ko-KR" sz="1400" dirty="0" smtClean="0">
                <a:latin typeface="+mn-ea"/>
                <a:ea typeface="+mn-ea"/>
              </a:rPr>
              <a:t>} catch(Exception e2) {</a:t>
            </a:r>
          </a:p>
          <a:p>
            <a:r>
              <a:rPr lang="en-US" altLang="ko-KR" sz="1400" dirty="0" smtClean="0">
                <a:latin typeface="+mn-ea"/>
                <a:ea typeface="+mn-ea"/>
              </a:rPr>
              <a:t>            // e2</a:t>
            </a:r>
            <a:r>
              <a:rPr lang="ko-KR" altLang="en-US" sz="1400" dirty="0" smtClean="0">
                <a:latin typeface="+mn-ea"/>
                <a:ea typeface="+mn-ea"/>
              </a:rPr>
              <a:t>이 발생했을 때 처리할 문장</a:t>
            </a:r>
          </a:p>
          <a:p>
            <a:r>
              <a:rPr lang="ko-KR" altLang="en-US" sz="1400" dirty="0" smtClean="0">
                <a:latin typeface="+mn-ea"/>
                <a:ea typeface="+mn-ea"/>
              </a:rPr>
              <a:t>        </a:t>
            </a:r>
            <a:r>
              <a:rPr lang="en-US" altLang="ko-KR" sz="1400" dirty="0" smtClean="0">
                <a:latin typeface="+mn-ea"/>
                <a:ea typeface="+mn-ea"/>
              </a:rPr>
              <a:t>}</a:t>
            </a:r>
          </a:p>
          <a:p>
            <a:r>
              <a:rPr lang="en-US" altLang="ko-KR" sz="1400" dirty="0" smtClean="0">
                <a:latin typeface="+mn-ea"/>
                <a:ea typeface="+mn-ea"/>
              </a:rPr>
              <a:t/>
            </a:r>
            <a:br>
              <a:rPr lang="en-US" altLang="ko-KR" sz="1400" dirty="0" smtClean="0">
                <a:latin typeface="+mn-ea"/>
                <a:ea typeface="+mn-ea"/>
              </a:rPr>
            </a:br>
            <a:r>
              <a:rPr lang="en-US" altLang="ko-KR" sz="1400" b="1" dirty="0" smtClean="0">
                <a:latin typeface="+mn-ea"/>
                <a:ea typeface="+mn-ea"/>
              </a:rPr>
              <a:t> - </a:t>
            </a:r>
            <a:r>
              <a:rPr lang="ko-KR" altLang="en-US" sz="1400" b="1" dirty="0" smtClean="0">
                <a:latin typeface="+mn-ea"/>
                <a:ea typeface="+mn-ea"/>
              </a:rPr>
              <a:t>예외 발생시키기</a:t>
            </a:r>
          </a:p>
          <a:p>
            <a:r>
              <a:rPr lang="ko-KR" altLang="en-US" sz="1400" dirty="0" smtClean="0">
                <a:latin typeface="+mn-ea"/>
                <a:ea typeface="+mn-ea"/>
              </a:rPr>
              <a:t>    </a:t>
            </a:r>
            <a:r>
              <a:rPr lang="en-US" altLang="ko-KR" sz="1400" dirty="0" smtClean="0">
                <a:latin typeface="+mn-ea"/>
                <a:ea typeface="+mn-ea"/>
              </a:rPr>
              <a:t>: </a:t>
            </a:r>
            <a:r>
              <a:rPr lang="ko-KR" altLang="en-US" sz="1400" dirty="0" smtClean="0">
                <a:latin typeface="+mn-ea"/>
                <a:ea typeface="+mn-ea"/>
              </a:rPr>
              <a:t>연산자 </a:t>
            </a:r>
            <a:r>
              <a:rPr lang="en-US" altLang="ko-KR" sz="1400" dirty="0" smtClean="0">
                <a:latin typeface="+mn-ea"/>
                <a:ea typeface="+mn-ea"/>
              </a:rPr>
              <a:t>new </a:t>
            </a:r>
            <a:r>
              <a:rPr lang="ko-KR" altLang="en-US" sz="1400" dirty="0" smtClean="0">
                <a:latin typeface="+mn-ea"/>
                <a:ea typeface="+mn-ea"/>
              </a:rPr>
              <a:t>사용 예외 클래스 객체 생성</a:t>
            </a:r>
          </a:p>
          <a:p>
            <a:r>
              <a:rPr lang="ko-KR" altLang="en-US" sz="1400" dirty="0" smtClean="0">
                <a:latin typeface="+mn-ea"/>
                <a:ea typeface="+mn-ea"/>
              </a:rPr>
              <a:t>    </a:t>
            </a:r>
            <a:r>
              <a:rPr lang="en-US" altLang="ko-KR" sz="1400" dirty="0" smtClean="0">
                <a:latin typeface="+mn-ea"/>
                <a:ea typeface="+mn-ea"/>
              </a:rPr>
              <a:t>: throw </a:t>
            </a:r>
            <a:r>
              <a:rPr lang="ko-KR" altLang="en-US" sz="1400" dirty="0" smtClean="0">
                <a:latin typeface="+mn-ea"/>
                <a:ea typeface="+mn-ea"/>
              </a:rPr>
              <a:t>이용 예외 발생</a:t>
            </a:r>
          </a:p>
          <a:p>
            <a:r>
              <a:rPr lang="ko-KR" altLang="en-US" sz="1400" dirty="0" smtClean="0">
                <a:latin typeface="+mn-ea"/>
                <a:ea typeface="+mn-ea"/>
              </a:rPr>
              <a:t>        </a:t>
            </a:r>
            <a:r>
              <a:rPr lang="en-US" altLang="ko-KR" sz="1400" dirty="0" smtClean="0">
                <a:latin typeface="+mn-ea"/>
                <a:ea typeface="+mn-ea"/>
              </a:rPr>
              <a:t>Exception e = new Exception("Deliberately Evoke");</a:t>
            </a:r>
          </a:p>
          <a:p>
            <a:r>
              <a:rPr lang="en-US" altLang="ko-KR" sz="1400" dirty="0" smtClean="0">
                <a:latin typeface="+mn-ea"/>
                <a:ea typeface="+mn-ea"/>
              </a:rPr>
              <a:t>        throw e;</a:t>
            </a:r>
          </a:p>
          <a:p>
            <a:r>
              <a:rPr lang="en-US" altLang="ko-KR" sz="1400" dirty="0" smtClean="0">
                <a:latin typeface="+mn-ea"/>
                <a:ea typeface="+mn-ea"/>
              </a:rPr>
              <a:t/>
            </a:r>
            <a:br>
              <a:rPr lang="en-US" altLang="ko-KR" sz="1400" dirty="0" smtClean="0">
                <a:latin typeface="+mn-ea"/>
                <a:ea typeface="+mn-ea"/>
              </a:rPr>
            </a:br>
            <a:r>
              <a:rPr lang="en-US" altLang="ko-KR" sz="1400" dirty="0" smtClean="0">
                <a:latin typeface="+mn-ea"/>
                <a:ea typeface="+mn-ea"/>
              </a:rPr>
              <a:t> </a:t>
            </a:r>
            <a:r>
              <a:rPr lang="en-US" altLang="ko-KR" sz="1400" b="1" dirty="0" smtClean="0">
                <a:latin typeface="+mn-ea"/>
                <a:ea typeface="+mn-ea"/>
              </a:rPr>
              <a:t>- finally</a:t>
            </a:r>
          </a:p>
          <a:p>
            <a:r>
              <a:rPr lang="en-US" altLang="ko-KR" sz="1400" dirty="0" smtClean="0">
                <a:latin typeface="+mn-ea"/>
                <a:ea typeface="+mn-ea"/>
              </a:rPr>
              <a:t>    : </a:t>
            </a:r>
            <a:r>
              <a:rPr lang="ko-KR" altLang="en-US" sz="1400" dirty="0" smtClean="0">
                <a:latin typeface="+mn-ea"/>
                <a:ea typeface="+mn-ea"/>
              </a:rPr>
              <a:t>예외 발생 여부 상관 없이 실행될 코드</a:t>
            </a:r>
          </a:p>
          <a:p>
            <a:r>
              <a:rPr lang="ko-KR" altLang="en-US" sz="1400" dirty="0" smtClean="0">
                <a:latin typeface="+mn-ea"/>
                <a:ea typeface="+mn-ea"/>
              </a:rPr>
              <a:t>    </a:t>
            </a:r>
            <a:r>
              <a:rPr lang="en-US" altLang="ko-KR" sz="1400" dirty="0" smtClean="0">
                <a:latin typeface="+mn-ea"/>
                <a:ea typeface="+mn-ea"/>
              </a:rPr>
              <a:t>: try-catch-finally </a:t>
            </a:r>
            <a:r>
              <a:rPr lang="ko-KR" altLang="en-US" sz="1400" dirty="0" smtClean="0">
                <a:latin typeface="+mn-ea"/>
                <a:ea typeface="+mn-ea"/>
              </a:rPr>
              <a:t>순서로 구성</a:t>
            </a:r>
          </a:p>
          <a:p>
            <a:r>
              <a:rPr lang="ko-KR" altLang="en-US" sz="1400" dirty="0" smtClean="0">
                <a:latin typeface="+mn-ea"/>
                <a:ea typeface="+mn-ea"/>
              </a:rPr>
              <a:t/>
            </a:r>
            <a:br>
              <a:rPr lang="ko-KR" altLang="en-US" sz="1400" dirty="0" smtClean="0">
                <a:latin typeface="+mn-ea"/>
                <a:ea typeface="+mn-ea"/>
              </a:rPr>
            </a:br>
            <a:r>
              <a:rPr lang="ko-KR" altLang="en-US" sz="1400" dirty="0" smtClean="0">
                <a:latin typeface="+mn-ea"/>
                <a:ea typeface="+mn-ea"/>
              </a:rPr>
              <a:t> </a:t>
            </a:r>
            <a:r>
              <a:rPr lang="en-US" altLang="ko-KR" sz="1400" dirty="0" smtClean="0">
                <a:latin typeface="+mn-ea"/>
                <a:ea typeface="+mn-ea"/>
              </a:rPr>
              <a:t>- </a:t>
            </a:r>
            <a:r>
              <a:rPr lang="ko-KR" altLang="en-US" sz="1400" dirty="0" err="1" smtClean="0">
                <a:latin typeface="+mn-ea"/>
                <a:ea typeface="+mn-ea"/>
              </a:rPr>
              <a:t>메서드</a:t>
            </a:r>
            <a:r>
              <a:rPr lang="ko-KR" altLang="en-US" sz="1400" dirty="0" smtClean="0">
                <a:latin typeface="+mn-ea"/>
                <a:ea typeface="+mn-ea"/>
              </a:rPr>
              <a:t> 예외 선언</a:t>
            </a:r>
          </a:p>
          <a:p>
            <a:r>
              <a:rPr lang="ko-KR" altLang="en-US" sz="1400" dirty="0" smtClean="0">
                <a:latin typeface="+mn-ea"/>
                <a:ea typeface="+mn-ea"/>
              </a:rPr>
              <a:t>    </a:t>
            </a:r>
            <a:r>
              <a:rPr lang="en-US" altLang="ko-KR" sz="1400" dirty="0" smtClean="0">
                <a:latin typeface="+mn-ea"/>
                <a:ea typeface="+mn-ea"/>
              </a:rPr>
              <a:t>: throw </a:t>
            </a:r>
            <a:r>
              <a:rPr lang="ko-KR" altLang="en-US" sz="1400" dirty="0" smtClean="0">
                <a:latin typeface="+mn-ea"/>
                <a:ea typeface="+mn-ea"/>
              </a:rPr>
              <a:t>말고 </a:t>
            </a:r>
            <a:r>
              <a:rPr lang="en-US" altLang="ko-KR" sz="1400" dirty="0" smtClean="0">
                <a:latin typeface="+mn-ea"/>
                <a:ea typeface="+mn-ea"/>
              </a:rPr>
              <a:t>throws </a:t>
            </a:r>
            <a:r>
              <a:rPr lang="ko-KR" altLang="en-US" sz="1400" dirty="0" smtClean="0">
                <a:latin typeface="+mn-ea"/>
                <a:ea typeface="+mn-ea"/>
              </a:rPr>
              <a:t>사용</a:t>
            </a:r>
          </a:p>
          <a:p>
            <a:r>
              <a:rPr lang="ko-KR" altLang="en-US" sz="1400" dirty="0" smtClean="0">
                <a:latin typeface="+mn-ea"/>
                <a:ea typeface="+mn-ea"/>
              </a:rPr>
              <a:t>    </a:t>
            </a:r>
            <a:r>
              <a:rPr lang="en-US" altLang="ko-KR" sz="1400" dirty="0" smtClean="0">
                <a:latin typeface="+mn-ea"/>
                <a:ea typeface="+mn-ea"/>
              </a:rPr>
              <a:t>: </a:t>
            </a:r>
            <a:r>
              <a:rPr lang="ko-KR" altLang="en-US" sz="1400" dirty="0" smtClean="0">
                <a:latin typeface="+mn-ea"/>
                <a:ea typeface="+mn-ea"/>
              </a:rPr>
              <a:t>예외가 </a:t>
            </a:r>
            <a:r>
              <a:rPr lang="ko-KR" altLang="en-US" sz="1400" dirty="0" err="1" smtClean="0">
                <a:latin typeface="+mn-ea"/>
                <a:ea typeface="+mn-ea"/>
              </a:rPr>
              <a:t>여러개일</a:t>
            </a:r>
            <a:r>
              <a:rPr lang="ko-KR" altLang="en-US" sz="1400" dirty="0" smtClean="0">
                <a:latin typeface="+mn-ea"/>
                <a:ea typeface="+mn-ea"/>
              </a:rPr>
              <a:t> 경우 쉼표 사용</a:t>
            </a:r>
          </a:p>
          <a:p>
            <a:r>
              <a:rPr lang="ko-KR" altLang="en-US" sz="1400" dirty="0" smtClean="0">
                <a:latin typeface="+mn-ea"/>
                <a:ea typeface="+mn-ea"/>
              </a:rPr>
              <a:t>        </a:t>
            </a:r>
            <a:r>
              <a:rPr lang="en-US" altLang="ko-KR" sz="1400" dirty="0" smtClean="0">
                <a:latin typeface="+mn-ea"/>
                <a:ea typeface="+mn-ea"/>
              </a:rPr>
              <a:t>void method() throws Exception1, Exception2, ... , </a:t>
            </a:r>
            <a:r>
              <a:rPr lang="en-US" altLang="ko-KR" sz="1400" dirty="0" err="1" smtClean="0">
                <a:latin typeface="+mn-ea"/>
                <a:ea typeface="+mn-ea"/>
              </a:rPr>
              <a:t>ExceptionN</a:t>
            </a:r>
            <a:r>
              <a:rPr lang="en-US" altLang="ko-KR" sz="1400" dirty="0" smtClean="0">
                <a:latin typeface="+mn-ea"/>
                <a:ea typeface="+mn-ea"/>
              </a:rPr>
              <a:t> {</a:t>
            </a:r>
          </a:p>
          <a:p>
            <a:r>
              <a:rPr lang="en-US" altLang="ko-KR" sz="1400" dirty="0" smtClean="0">
                <a:latin typeface="+mn-ea"/>
                <a:ea typeface="+mn-ea"/>
              </a:rPr>
              <a:t>            // </a:t>
            </a:r>
            <a:r>
              <a:rPr lang="ko-KR" altLang="en-US" sz="1400" dirty="0" err="1" smtClean="0">
                <a:latin typeface="+mn-ea"/>
                <a:ea typeface="+mn-ea"/>
              </a:rPr>
              <a:t>메서드</a:t>
            </a:r>
            <a:r>
              <a:rPr lang="ko-KR" altLang="en-US" sz="1400" dirty="0" smtClean="0">
                <a:latin typeface="+mn-ea"/>
                <a:ea typeface="+mn-ea"/>
              </a:rPr>
              <a:t> 내용</a:t>
            </a:r>
          </a:p>
          <a:p>
            <a:r>
              <a:rPr lang="ko-KR" altLang="en-US" sz="1400" dirty="0" smtClean="0">
                <a:latin typeface="+mn-ea"/>
                <a:ea typeface="+mn-ea"/>
              </a:rPr>
              <a:t>        </a:t>
            </a:r>
            <a:r>
              <a:rPr lang="en-US" altLang="ko-KR" sz="1400" dirty="0" smtClean="0">
                <a:latin typeface="+mn-ea"/>
                <a:ea typeface="+mn-ea"/>
              </a:rPr>
              <a:t>}</a:t>
            </a:r>
          </a:p>
          <a:p>
            <a:endParaRPr lang="en-US" altLang="ko-KR" sz="1400" dirty="0" smtClean="0">
              <a:latin typeface="+mn-ea"/>
              <a:ea typeface="+mn-ea"/>
            </a:endParaRPr>
          </a:p>
          <a:p>
            <a:r>
              <a:rPr lang="en-US" altLang="ko-KR" sz="1400" dirty="0" smtClean="0">
                <a:latin typeface="+mn-ea"/>
                <a:ea typeface="+mn-ea"/>
              </a:rPr>
              <a:t> </a:t>
            </a:r>
            <a:r>
              <a:rPr lang="en-US" altLang="ko-KR" sz="1400" b="1" dirty="0" smtClean="0">
                <a:latin typeface="+mn-ea"/>
                <a:ea typeface="+mn-ea"/>
              </a:rPr>
              <a:t>- </a:t>
            </a:r>
            <a:r>
              <a:rPr lang="ko-KR" altLang="en-US" sz="1400" b="1" dirty="0" smtClean="0">
                <a:latin typeface="+mn-ea"/>
                <a:ea typeface="+mn-ea"/>
              </a:rPr>
              <a:t>예외 던지기</a:t>
            </a:r>
          </a:p>
          <a:p>
            <a:r>
              <a:rPr lang="ko-KR" altLang="en-US" sz="1400" dirty="0" smtClean="0">
                <a:latin typeface="+mn-ea"/>
                <a:ea typeface="+mn-ea"/>
              </a:rPr>
              <a:t>    </a:t>
            </a:r>
            <a:r>
              <a:rPr lang="en-US" altLang="ko-KR" sz="1400" dirty="0" smtClean="0">
                <a:latin typeface="+mn-ea"/>
                <a:ea typeface="+mn-ea"/>
              </a:rPr>
              <a:t>: </a:t>
            </a:r>
            <a:r>
              <a:rPr lang="ko-KR" altLang="en-US" sz="1400" dirty="0" smtClean="0">
                <a:latin typeface="+mn-ea"/>
                <a:ea typeface="+mn-ea"/>
              </a:rPr>
              <a:t>예외 처리 후 인위적으로 또 발생 시킴</a:t>
            </a:r>
          </a:p>
          <a:p>
            <a:r>
              <a:rPr lang="ko-KR" altLang="en-US" sz="1400" dirty="0" smtClean="0">
                <a:latin typeface="+mn-ea"/>
                <a:ea typeface="+mn-ea"/>
              </a:rPr>
              <a:t>    </a:t>
            </a:r>
            <a:r>
              <a:rPr lang="en-US" altLang="ko-KR" sz="1400" dirty="0" smtClean="0">
                <a:latin typeface="+mn-ea"/>
                <a:ea typeface="+mn-ea"/>
              </a:rPr>
              <a:t>: </a:t>
            </a:r>
            <a:r>
              <a:rPr lang="ko-KR" altLang="en-US" sz="1400" dirty="0" smtClean="0">
                <a:latin typeface="+mn-ea"/>
                <a:ea typeface="+mn-ea"/>
              </a:rPr>
              <a:t>예외 발생 </a:t>
            </a:r>
            <a:r>
              <a:rPr lang="ko-KR" altLang="en-US" sz="1400" dirty="0" err="1" smtClean="0">
                <a:latin typeface="+mn-ea"/>
                <a:ea typeface="+mn-ea"/>
              </a:rPr>
              <a:t>메서드</a:t>
            </a:r>
            <a:r>
              <a:rPr lang="en-US" altLang="ko-KR" sz="1400" dirty="0" smtClean="0">
                <a:latin typeface="+mn-ea"/>
                <a:ea typeface="+mn-ea"/>
              </a:rPr>
              <a:t>, </a:t>
            </a:r>
            <a:r>
              <a:rPr lang="ko-KR" altLang="en-US" sz="1400" dirty="0" smtClean="0">
                <a:latin typeface="+mn-ea"/>
                <a:ea typeface="+mn-ea"/>
              </a:rPr>
              <a:t>이를 호출 메서드 모두 예외 처리할 때 필요</a:t>
            </a:r>
          </a:p>
          <a:p>
            <a:r>
              <a:rPr lang="ko-KR" altLang="en-US" sz="1400" dirty="0" smtClean="0">
                <a:latin typeface="+mn-ea"/>
                <a:ea typeface="+mn-ea"/>
              </a:rPr>
              <a:t/>
            </a:r>
            <a:br>
              <a:rPr lang="ko-KR" altLang="en-US" sz="1400" dirty="0" smtClean="0">
                <a:latin typeface="+mn-ea"/>
                <a:ea typeface="+mn-ea"/>
              </a:rPr>
            </a:br>
            <a:r>
              <a:rPr lang="ko-KR" altLang="en-US" sz="1400" dirty="0" smtClean="0">
                <a:latin typeface="+mn-ea"/>
                <a:ea typeface="+mn-ea"/>
              </a:rPr>
              <a:t> </a:t>
            </a:r>
            <a:r>
              <a:rPr lang="en-US" altLang="ko-KR" sz="1400" dirty="0" smtClean="0">
                <a:latin typeface="+mn-ea"/>
                <a:ea typeface="+mn-ea"/>
              </a:rPr>
              <a:t>- </a:t>
            </a:r>
            <a:r>
              <a:rPr lang="ko-KR" altLang="en-US" sz="1400" dirty="0" smtClean="0">
                <a:latin typeface="+mn-ea"/>
                <a:ea typeface="+mn-ea"/>
              </a:rPr>
              <a:t>사용자 지정 예외</a:t>
            </a:r>
          </a:p>
          <a:p>
            <a:r>
              <a:rPr lang="ko-KR" altLang="en-US" sz="1400" dirty="0" smtClean="0">
                <a:latin typeface="+mn-ea"/>
                <a:ea typeface="+mn-ea"/>
              </a:rPr>
              <a:t>    </a:t>
            </a:r>
            <a:r>
              <a:rPr lang="en-US" altLang="ko-KR" sz="1400" dirty="0" smtClean="0">
                <a:latin typeface="+mn-ea"/>
                <a:ea typeface="+mn-ea"/>
              </a:rPr>
              <a:t>: </a:t>
            </a:r>
            <a:r>
              <a:rPr lang="ko-KR" altLang="en-US" sz="1400" dirty="0" smtClean="0">
                <a:latin typeface="+mn-ea"/>
                <a:ea typeface="+mn-ea"/>
              </a:rPr>
              <a:t>사용자 필요에 따라 새로운 예외 클래스 정의 및 사용</a:t>
            </a:r>
            <a:endParaRPr lang="ko-KR" altLang="en-US" sz="14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31542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89093</TotalTime>
  <Words>302</Words>
  <Application>Microsoft Office PowerPoint</Application>
  <PresentationFormat>A4 용지(210x297mm)</PresentationFormat>
  <Paragraphs>301</Paragraphs>
  <Slides>12</Slides>
  <Notes>3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3" baseType="lpstr">
      <vt:lpstr>3_Office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김형락</dc:creator>
  <cp:lastModifiedBy>swm</cp:lastModifiedBy>
  <cp:revision>6193</cp:revision>
  <cp:lastPrinted>2021-06-15T08:38:22Z</cp:lastPrinted>
  <dcterms:created xsi:type="dcterms:W3CDTF">2011-02-21T05:16:23Z</dcterms:created>
  <dcterms:modified xsi:type="dcterms:W3CDTF">2021-09-08T08:07:14Z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Fasoo_Trace_ID">
    <vt:lpwstr>eyJub2RlMSI6eyJkc2QiOiIwMTAwMDAwMDAwMDAxNzgzIiwibG9nVGltZSI6IjIwMjEtMDMtMDlUMDk6MTI6MTVaIiwicElEIjoxLCJ0cmFjZUlkIjoiRkQ5M0ZBQzIyMzgwNEI5MEE1RUUyREFCMDg1MjgxMDQiLCJ1c2VyQ29kZSI6InRrbGVlIn0sIm5vZGUyIjp7ImRzZCI6IjAxMDAwMDAwMDAwMDE3ODMiLCJsb2dUaW1lIjoiMjAyMS0</vt:lpwstr>
  </property>
</Properties>
</file>