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9" r:id="rId1"/>
  </p:sldMasterIdLst>
  <p:notesMasterIdLst>
    <p:notesMasterId r:id="rId14"/>
  </p:notesMasterIdLst>
  <p:handoutMasterIdLst>
    <p:handoutMasterId r:id="rId15"/>
  </p:handoutMasterIdLst>
  <p:sldIdLst>
    <p:sldId id="256" r:id="rId2"/>
    <p:sldId id="840" r:id="rId3"/>
    <p:sldId id="903" r:id="rId4"/>
    <p:sldId id="894" r:id="rId5"/>
    <p:sldId id="904" r:id="rId6"/>
    <p:sldId id="905" r:id="rId7"/>
    <p:sldId id="906" r:id="rId8"/>
    <p:sldId id="907" r:id="rId9"/>
    <p:sldId id="908" r:id="rId10"/>
    <p:sldId id="909" r:id="rId11"/>
    <p:sldId id="910" r:id="rId12"/>
    <p:sldId id="901" r:id="rId13"/>
  </p:sldIdLst>
  <p:sldSz cx="9906000" cy="6858000" type="A4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주식회사 에스더블유엠" initials="주에" lastIdx="1" clrIdx="0">
    <p:extLst>
      <p:ext uri="{19B8F6BF-5375-455C-9EA6-DF929625EA0E}">
        <p15:presenceInfo xmlns="" xmlns:p15="http://schemas.microsoft.com/office/powerpoint/2012/main" userId="f7bdf26d2ec701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C"/>
    <a:srgbClr val="A50034"/>
    <a:srgbClr val="0000FF"/>
    <a:srgbClr val="FFFFFF"/>
    <a:srgbClr val="00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62" autoAdjust="0"/>
    <p:restoredTop sz="72994" autoAdjust="0"/>
  </p:normalViewPr>
  <p:slideViewPr>
    <p:cSldViewPr>
      <p:cViewPr varScale="1">
        <p:scale>
          <a:sx n="86" d="100"/>
          <a:sy n="86" d="100"/>
        </p:scale>
        <p:origin x="-1626" y="-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50" d="100"/>
          <a:sy n="50" d="100"/>
        </p:scale>
        <p:origin x="-3492" y="-354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F37184EB-2854-43E7-ABE4-BA5DBF88F9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22137E9-0AE4-42C1-B573-782A03D2A7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30AD8-C21D-4B91-BDEA-269ECD8125C0}" type="datetimeFigureOut">
              <a:rPr lang="ko-KR" altLang="en-US" smtClean="0"/>
              <a:pPr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FE3ECD0-8A04-44B5-A632-0749329F14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77F9C58-46B9-4487-92AF-4A105F1ACD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9A7AD-848F-44A2-9249-CBBD35449A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23635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196A95A-1097-469C-A387-C6FA26723AE8}" type="datetimeFigureOut">
              <a:rPr lang="ko-KR" altLang="en-US"/>
              <a:pPr>
                <a:defRPr/>
              </a:pPr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69F3CEE-3CF8-4F1E-9BC2-14D1F65A8A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659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947209" y="4861442"/>
            <a:ext cx="5209647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80" tIns="47377" rIns="94780" bIns="47377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="" xmlns:p14="http://schemas.microsoft.com/office/powerpoint/2010/main" val="238543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947209" y="4861442"/>
            <a:ext cx="5209647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80" tIns="47377" rIns="94780" bIns="47377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="" xmlns:p14="http://schemas.microsoft.com/office/powerpoint/2010/main" val="244021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E13907F-C351-4B64-8E61-A875463531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8504" y="259080"/>
            <a:ext cx="8928992" cy="394449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2400" b="0" spc="-100" baseline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j-lt"/>
              </a:defRPr>
            </a:lvl1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장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408728A-7BEE-4A22-A609-8C444D441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kumimoji="1" lang="en-US" altLang="ko-KR" sz="1050" b="0" i="0" u="none" strike="noStrike" kern="1200" cap="none" spc="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+mn-ea"/>
                <a:ea typeface="+mn-ea"/>
                <a:cs typeface="Arial"/>
              </a:defRPr>
            </a:lvl1pPr>
          </a:lstStyle>
          <a:p>
            <a:fld id="{E6D3F70A-DAC0-4DEB-BE9D-9150D327277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1651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1_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CD6510-A96D-438F-B329-8F2236F77B36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E13907F-C351-4B64-8E61-A875463531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6750" y="2348880"/>
            <a:ext cx="8572500" cy="3944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-100" baseline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장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E301FF66-2B3E-40A8-B75B-646D25EF96D0}"/>
              </a:ext>
            </a:extLst>
          </p:cNvPr>
          <p:cNvCxnSpPr/>
          <p:nvPr userDrawn="1"/>
        </p:nvCxnSpPr>
        <p:spPr>
          <a:xfrm>
            <a:off x="688638" y="2780928"/>
            <a:ext cx="8532000" cy="0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86FBE76-03DA-4F07-9364-79484B810F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75" y="6308165"/>
            <a:ext cx="876300" cy="3609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955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x">
  <p:cSld name="1_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2426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0797AC9-DD7D-4F2C-9124-833DE612286C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094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558666D-FBEC-4F21-A4E2-55D5F0CF09E9}"/>
              </a:ext>
            </a:extLst>
          </p:cNvPr>
          <p:cNvCxnSpPr>
            <a:cxnSpLocks/>
          </p:cNvCxnSpPr>
          <p:nvPr userDrawn="1"/>
        </p:nvCxnSpPr>
        <p:spPr>
          <a:xfrm>
            <a:off x="505304" y="692696"/>
            <a:ext cx="8892000" cy="0"/>
          </a:xfrm>
          <a:prstGeom prst="line">
            <a:avLst/>
          </a:prstGeom>
          <a:ln w="25400" cap="rnd">
            <a:solidFill>
              <a:schemeClr val="bg1">
                <a:lumMod val="6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DABC4334-140E-41A9-8597-1C264E0BBE6B}"/>
              </a:ext>
            </a:extLst>
          </p:cNvPr>
          <p:cNvCxnSpPr>
            <a:cxnSpLocks/>
          </p:cNvCxnSpPr>
          <p:nvPr userDrawn="1"/>
        </p:nvCxnSpPr>
        <p:spPr>
          <a:xfrm>
            <a:off x="505304" y="6463154"/>
            <a:ext cx="8892000" cy="0"/>
          </a:xfrm>
          <a:prstGeom prst="line">
            <a:avLst/>
          </a:prstGeom>
          <a:ln w="3175" cap="rnd">
            <a:solidFill>
              <a:schemeClr val="bg1">
                <a:lumMod val="6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1;p4">
            <a:extLst>
              <a:ext uri="{FF2B5EF4-FFF2-40B4-BE49-F238E27FC236}">
                <a16:creationId xmlns="" xmlns:a16="http://schemas.microsoft.com/office/drawing/2014/main" id="{C0D596C2-BECE-45B2-86E2-2B6773F52F2E}"/>
              </a:ext>
            </a:extLst>
          </p:cNvPr>
          <p:cNvSpPr/>
          <p:nvPr userDrawn="1"/>
        </p:nvSpPr>
        <p:spPr>
          <a:xfrm>
            <a:off x="417281" y="6481097"/>
            <a:ext cx="2663511" cy="2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B7E0"/>
                </a:solidFill>
                <a:latin typeface="+mn-ea"/>
                <a:ea typeface="+mn-ea"/>
                <a:cs typeface="Arial"/>
                <a:sym typeface="Arial"/>
              </a:rPr>
              <a:t>SWM.AI</a:t>
            </a:r>
            <a:r>
              <a:rPr lang="en-US" sz="1050" b="1" i="0" u="none" strike="noStrike" cap="none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 Confidential</a:t>
            </a:r>
            <a:endParaRPr sz="1050" b="1" i="1" u="none" strike="noStrike" cap="none" spc="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66" r:id="rId1"/>
    <p:sldLayoutId id="2147488167" r:id="rId2"/>
    <p:sldLayoutId id="2147488168" r:id="rId3"/>
    <p:sldLayoutId id="2147488169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swm.a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46260F6-45C8-4DC3-9608-598F9C411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기초 </a:t>
            </a:r>
            <a:r>
              <a:rPr lang="ko-KR" altLang="en-US" dirty="0" err="1" smtClean="0"/>
              <a:t>로드맵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컴퓨터 구조</a:t>
            </a:r>
            <a:endParaRPr lang="en-US" altLang="ko-KR" dirty="0"/>
          </a:p>
        </p:txBody>
      </p:sp>
      <p:graphicFrame>
        <p:nvGraphicFramePr>
          <p:cNvPr id="5" name="표 2">
            <a:extLst>
              <a:ext uri="{FF2B5EF4-FFF2-40B4-BE49-F238E27FC236}">
                <a16:creationId xmlns="" xmlns:a16="http://schemas.microsoft.com/office/drawing/2014/main" id="{183EE07E-B585-4BFB-8BED-1C3615BA2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60186984"/>
              </p:ext>
            </p:extLst>
          </p:nvPr>
        </p:nvGraphicFramePr>
        <p:xfrm>
          <a:off x="7689304" y="1596782"/>
          <a:ext cx="154994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="" xmlns:a16="http://schemas.microsoft.com/office/drawing/2014/main" val="2420285383"/>
                    </a:ext>
                  </a:extLst>
                </a:gridCol>
                <a:gridCol w="685850">
                  <a:extLst>
                    <a:ext uri="{9D8B030D-6E8A-4147-A177-3AD203B41FA5}">
                      <a16:colId xmlns="" xmlns:a16="http://schemas.microsoft.com/office/drawing/2014/main" val="1459850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 전달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58992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의사 결정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1200" spc="-10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267788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전달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1200" spc="-10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717973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협조 요청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1200" spc="-10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75794737"/>
                  </a:ext>
                </a:extLst>
              </a:tr>
            </a:tbl>
          </a:graphicData>
        </a:graphic>
      </p:graphicFrame>
      <p:sp>
        <p:nvSpPr>
          <p:cNvPr id="7" name="제목 8">
            <a:extLst>
              <a:ext uri="{FF2B5EF4-FFF2-40B4-BE49-F238E27FC236}">
                <a16:creationId xmlns="" xmlns:a16="http://schemas.microsoft.com/office/drawing/2014/main" id="{4D0ECCF2-3B65-4A2A-9E19-D87334AA8F92}"/>
              </a:ext>
            </a:extLst>
          </p:cNvPr>
          <p:cNvSpPr txBox="1">
            <a:spLocks/>
          </p:cNvSpPr>
          <p:nvPr/>
        </p:nvSpPr>
        <p:spPr>
          <a:xfrm>
            <a:off x="821110" y="5379690"/>
            <a:ext cx="1656184" cy="504056"/>
          </a:xfrm>
          <a:prstGeom prst="rect">
            <a:avLst/>
          </a:prstGeom>
        </p:spPr>
        <p:txBody>
          <a:bodyPr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 latinLnBrk="0">
              <a:spcBef>
                <a:spcPts val="600"/>
              </a:spcBef>
            </a:pPr>
            <a:r>
              <a:rPr lang="ko-KR" altLang="en-US" sz="16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보고일</a:t>
            </a:r>
            <a:endParaRPr lang="en-US" altLang="ko-KR" sz="16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auto" latinLnBrk="0">
              <a:spcBef>
                <a:spcPts val="600"/>
              </a:spcBef>
            </a:pPr>
            <a:r>
              <a:rPr lang="en-US" altLang="ko-KR" sz="16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2021. </a:t>
            </a:r>
            <a:r>
              <a:rPr lang="en-US" altLang="ko-KR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09. </a:t>
            </a:r>
            <a:r>
              <a:rPr lang="en-US" altLang="ko-KR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endParaRPr lang="ko-KR" altLang="en-US" sz="16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제목 8">
            <a:extLst>
              <a:ext uri="{FF2B5EF4-FFF2-40B4-BE49-F238E27FC236}">
                <a16:creationId xmlns="" xmlns:a16="http://schemas.microsoft.com/office/drawing/2014/main" id="{4D0ECCF2-3B65-4A2A-9E19-D87334AA8F92}"/>
              </a:ext>
            </a:extLst>
          </p:cNvPr>
          <p:cNvSpPr txBox="1">
            <a:spLocks/>
          </p:cNvSpPr>
          <p:nvPr/>
        </p:nvSpPr>
        <p:spPr>
          <a:xfrm>
            <a:off x="7545288" y="5379690"/>
            <a:ext cx="1656184" cy="504056"/>
          </a:xfrm>
          <a:prstGeom prst="rect">
            <a:avLst/>
          </a:prstGeom>
        </p:spPr>
        <p:txBody>
          <a:bodyPr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fontAlgn="auto" latinLnBrk="0">
              <a:spcBef>
                <a:spcPts val="600"/>
              </a:spcBef>
            </a:pPr>
            <a:r>
              <a:rPr lang="ko-KR" altLang="en-US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솔루션</a:t>
            </a:r>
            <a:r>
              <a:rPr lang="en-US" altLang="ko-KR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팀</a:t>
            </a:r>
            <a:endParaRPr lang="en-US" altLang="ko-KR" sz="16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 fontAlgn="auto" latinLnBrk="0">
              <a:spcBef>
                <a:spcPts val="600"/>
              </a:spcBef>
            </a:pPr>
            <a:r>
              <a:rPr lang="ko-KR" altLang="en-US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변승현</a:t>
            </a:r>
            <a:endParaRPr lang="ko-KR" altLang="en-US" sz="16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버스 및 입출력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7"/>
            <a:ext cx="8424936" cy="525658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400" b="1" u="sng" dirty="0" smtClean="0"/>
              <a:t> </a:t>
            </a:r>
            <a:r>
              <a:rPr lang="en-US" altLang="ko-KR" sz="1400" b="1" u="sng" dirty="0" smtClean="0"/>
              <a:t>- </a:t>
            </a:r>
            <a:r>
              <a:rPr lang="ko-KR" altLang="en-US" sz="1400" b="1" u="sng" dirty="0" smtClean="0"/>
              <a:t>시스템 버스</a:t>
            </a:r>
          </a:p>
          <a:p>
            <a:r>
              <a:rPr lang="ko-KR" altLang="en-US" sz="1400" dirty="0" smtClean="0"/>
              <a:t>    </a:t>
            </a:r>
            <a:r>
              <a:rPr lang="en-US" altLang="ko-KR" sz="1400" dirty="0" smtClean="0"/>
              <a:t>: CPU</a:t>
            </a:r>
            <a:r>
              <a:rPr lang="ko-KR" altLang="en-US" sz="1400" dirty="0" smtClean="0"/>
              <a:t>와 메모리를 연결하는 </a:t>
            </a:r>
            <a:r>
              <a:rPr lang="en-US" altLang="ko-KR" sz="1400" dirty="0" smtClean="0"/>
              <a:t>Subsystem</a:t>
            </a:r>
            <a:r>
              <a:rPr lang="ko-KR" altLang="en-US" sz="1400" dirty="0" smtClean="0"/>
              <a:t>을 </a:t>
            </a:r>
            <a:r>
              <a:rPr lang="en-US" altLang="ko-KR" sz="1400" dirty="0" smtClean="0"/>
              <a:t>System Bus</a:t>
            </a:r>
          </a:p>
          <a:p>
            <a:r>
              <a:rPr lang="en-US" altLang="ko-KR" sz="1400" dirty="0" smtClean="0"/>
              <a:t>    : </a:t>
            </a:r>
            <a:r>
              <a:rPr lang="ko-KR" altLang="en-US" sz="1400" dirty="0" smtClean="0"/>
              <a:t>메모리와 다른 입출력 장치와 통신을 하는 </a:t>
            </a:r>
            <a:r>
              <a:rPr lang="en-US" altLang="ko-KR" sz="1400" dirty="0" smtClean="0"/>
              <a:t>Subsystem</a:t>
            </a:r>
            <a:r>
              <a:rPr lang="ko-KR" altLang="en-US" sz="1400" dirty="0" smtClean="0"/>
              <a:t>을 </a:t>
            </a:r>
            <a:r>
              <a:rPr lang="en-US" altLang="ko-KR" sz="1400" dirty="0" smtClean="0"/>
              <a:t>I/O Bus</a:t>
            </a:r>
          </a:p>
          <a:p>
            <a:r>
              <a:rPr lang="en-US" altLang="ko-KR" sz="1400" dirty="0" smtClean="0"/>
              <a:t>    : </a:t>
            </a:r>
            <a:r>
              <a:rPr lang="ko-KR" altLang="en-US" sz="1400" dirty="0" smtClean="0"/>
              <a:t>시스템 버스가 전송할 </a:t>
            </a:r>
            <a:r>
              <a:rPr lang="ko-KR" altLang="en-US" sz="1400" dirty="0" err="1" smtClean="0"/>
              <a:t>수있는</a:t>
            </a:r>
            <a:r>
              <a:rPr lang="ko-KR" altLang="en-US" sz="1400" dirty="0" smtClean="0"/>
              <a:t> 정보의 타입은 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가지</a:t>
            </a:r>
          </a:p>
          <a:p>
            <a:r>
              <a:rPr lang="ko-KR" altLang="en-US" sz="1400" dirty="0" smtClean="0"/>
              <a:t>        </a:t>
            </a:r>
            <a:r>
              <a:rPr lang="en-US" altLang="ko-KR" sz="1400" dirty="0" smtClean="0"/>
              <a:t>Address // </a:t>
            </a:r>
            <a:r>
              <a:rPr lang="ko-KR" altLang="en-US" sz="1400" dirty="0" smtClean="0"/>
              <a:t>데이터 전송을 </a:t>
            </a:r>
            <a:r>
              <a:rPr lang="ko-KR" altLang="en-US" sz="1400" dirty="0" err="1" smtClean="0"/>
              <a:t>할때</a:t>
            </a:r>
            <a:r>
              <a:rPr lang="ko-KR" altLang="en-US" sz="1400" dirty="0" smtClean="0"/>
              <a:t> 데이터가 메모리 어디에 있는지를 나타내는 위치</a:t>
            </a:r>
          </a:p>
          <a:p>
            <a:r>
              <a:rPr lang="ko-KR" altLang="en-US" sz="1400" dirty="0" smtClean="0"/>
              <a:t>        </a:t>
            </a:r>
            <a:r>
              <a:rPr lang="en-US" altLang="ko-KR" sz="1400" dirty="0" smtClean="0"/>
              <a:t>Data // </a:t>
            </a:r>
            <a:r>
              <a:rPr lang="ko-KR" altLang="en-US" sz="1400" dirty="0" smtClean="0"/>
              <a:t>연산된 결과와 같이 </a:t>
            </a:r>
            <a:r>
              <a:rPr lang="ko-KR" altLang="en-US" sz="1400" dirty="0" err="1" smtClean="0"/>
              <a:t>의미있는</a:t>
            </a:r>
            <a:r>
              <a:rPr lang="ko-KR" altLang="en-US" sz="1400" dirty="0" smtClean="0"/>
              <a:t> 값</a:t>
            </a:r>
          </a:p>
          <a:p>
            <a:r>
              <a:rPr lang="ko-KR" altLang="en-US" sz="1400" dirty="0" smtClean="0"/>
              <a:t>        </a:t>
            </a:r>
            <a:r>
              <a:rPr lang="en-US" altLang="ko-KR" sz="1400" dirty="0" smtClean="0"/>
              <a:t>Control // </a:t>
            </a:r>
            <a:r>
              <a:rPr lang="ko-KR" altLang="en-US" sz="1400" dirty="0" smtClean="0"/>
              <a:t>앞의 주소 정보와 실제 데이터가 컴퓨터 </a:t>
            </a:r>
            <a:r>
              <a:rPr lang="ko-KR" altLang="en-US" sz="1400" dirty="0" err="1" smtClean="0"/>
              <a:t>시스템안에서</a:t>
            </a:r>
            <a:r>
              <a:rPr lang="ko-KR" altLang="en-US" sz="1400" dirty="0" smtClean="0"/>
              <a:t> 어떻게 관리되고 방향으로 전송되는 데이터 관리</a:t>
            </a:r>
          </a:p>
          <a:p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ko-KR" altLang="en-US" sz="1400" b="1" u="sng" dirty="0" smtClean="0"/>
              <a:t> </a:t>
            </a:r>
            <a:r>
              <a:rPr lang="en-US" altLang="ko-KR" sz="1400" b="1" u="sng" dirty="0" smtClean="0"/>
              <a:t>- </a:t>
            </a:r>
            <a:r>
              <a:rPr lang="ko-KR" altLang="en-US" sz="1400" b="1" u="sng" dirty="0" smtClean="0"/>
              <a:t>버스 중재</a:t>
            </a:r>
            <a:r>
              <a:rPr lang="en-US" altLang="ko-KR" sz="1400" b="1" u="sng" dirty="0" smtClean="0"/>
              <a:t>(Bus Arbitration)</a:t>
            </a:r>
          </a:p>
          <a:p>
            <a:r>
              <a:rPr lang="en-US" altLang="ko-KR" sz="1400" dirty="0" smtClean="0"/>
              <a:t>    : </a:t>
            </a:r>
            <a:r>
              <a:rPr lang="ko-KR" altLang="en-US" sz="1400" dirty="0" smtClean="0"/>
              <a:t>버스 경합이 발생하였을 때</a:t>
            </a:r>
            <a:r>
              <a:rPr lang="en-US" altLang="ko-KR" sz="1400" dirty="0" smtClean="0"/>
              <a:t>, </a:t>
            </a:r>
            <a:r>
              <a:rPr lang="ko-KR" altLang="en-US" sz="1400" dirty="0" smtClean="0"/>
              <a:t>각 버스 마스터가 미리 정해진 기준에 따라 순서대로 버스를 사용할 수 있게 해주는 기술</a:t>
            </a:r>
          </a:p>
          <a:p>
            <a:r>
              <a:rPr lang="ko-KR" altLang="en-US" sz="1400" dirty="0" smtClean="0"/>
              <a:t>        버스 마스터 </a:t>
            </a:r>
            <a:r>
              <a:rPr lang="en-US" altLang="ko-KR" sz="1400" dirty="0" smtClean="0"/>
              <a:t>// </a:t>
            </a:r>
            <a:r>
              <a:rPr lang="ko-KR" altLang="en-US" sz="1400" dirty="0" smtClean="0"/>
              <a:t>시스템 버스에 연결된 컴퓨터의 기본 장치</a:t>
            </a:r>
          </a:p>
          <a:p>
            <a:r>
              <a:rPr lang="ko-KR" altLang="en-US" sz="1400" dirty="0" smtClean="0"/>
              <a:t>        버스 경합 </a:t>
            </a:r>
            <a:r>
              <a:rPr lang="en-US" altLang="ko-KR" sz="1400" dirty="0" smtClean="0"/>
              <a:t>// </a:t>
            </a:r>
            <a:r>
              <a:rPr lang="ko-KR" altLang="en-US" sz="1400" dirty="0" smtClean="0"/>
              <a:t>여러 버스 마스터가 동시에 시스템 버스 사용 요구 시 버스 경합이 발생</a:t>
            </a:r>
          </a:p>
          <a:p>
            <a:r>
              <a:rPr lang="ko-KR" altLang="en-US" sz="1400" dirty="0" smtClean="0"/>
              <a:t>        버스 중재기 </a:t>
            </a:r>
            <a:r>
              <a:rPr lang="en-US" altLang="ko-KR" sz="1400" dirty="0" smtClean="0"/>
              <a:t>// </a:t>
            </a:r>
            <a:r>
              <a:rPr lang="ko-KR" altLang="en-US" sz="1400" dirty="0" smtClean="0"/>
              <a:t>버스 중재를 수행하는 하드웨어 모듈</a:t>
            </a:r>
          </a:p>
          <a:p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ko-KR" altLang="en-US" sz="1400" dirty="0" smtClean="0"/>
              <a:t> </a:t>
            </a:r>
            <a:r>
              <a:rPr lang="en-US" altLang="ko-KR" sz="1400" b="1" u="sng" dirty="0" smtClean="0"/>
              <a:t>- </a:t>
            </a:r>
            <a:r>
              <a:rPr lang="ko-KR" altLang="en-US" sz="1400" b="1" u="sng" dirty="0" smtClean="0"/>
              <a:t>데이터 입출력 방식</a:t>
            </a:r>
          </a:p>
          <a:p>
            <a:r>
              <a:rPr lang="ko-KR" altLang="en-US" sz="1400" dirty="0" smtClean="0"/>
              <a:t>    </a:t>
            </a:r>
            <a:r>
              <a:rPr lang="en-US" altLang="ko-KR" sz="1400" dirty="0" smtClean="0"/>
              <a:t>: </a:t>
            </a:r>
            <a:r>
              <a:rPr lang="ko-KR" altLang="en-US" sz="1400" dirty="0" smtClean="0"/>
              <a:t>프로그램에 의한 입출력 방식 </a:t>
            </a:r>
            <a:r>
              <a:rPr lang="en-US" altLang="ko-KR" sz="1400" dirty="0" smtClean="0"/>
              <a:t>// </a:t>
            </a:r>
            <a:r>
              <a:rPr lang="ko-KR" altLang="en-US" sz="1400" dirty="0" smtClean="0"/>
              <a:t>데이터의 입출력 동작이 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가 수행하는 프로그램의 입출력</a:t>
            </a:r>
            <a:r>
              <a:rPr lang="en-US" altLang="ko-KR" sz="1400" dirty="0" smtClean="0"/>
              <a:t>(IO) </a:t>
            </a:r>
            <a:r>
              <a:rPr lang="ko-KR" altLang="en-US" sz="1400" dirty="0" smtClean="0"/>
              <a:t>명령에 의해 수행</a:t>
            </a:r>
          </a:p>
          <a:p>
            <a:r>
              <a:rPr lang="ko-KR" altLang="en-US" sz="1400" dirty="0" smtClean="0"/>
              <a:t>    </a:t>
            </a:r>
            <a:r>
              <a:rPr lang="en-US" altLang="ko-KR" sz="1400" dirty="0" smtClean="0"/>
              <a:t>: </a:t>
            </a:r>
            <a:r>
              <a:rPr lang="ko-KR" altLang="en-US" sz="1400" dirty="0" smtClean="0"/>
              <a:t>인터럽트에 의한 입출력 방식 </a:t>
            </a:r>
            <a:r>
              <a:rPr lang="en-US" altLang="ko-KR" sz="1400" dirty="0" smtClean="0"/>
              <a:t>// CPU</a:t>
            </a:r>
            <a:r>
              <a:rPr lang="ko-KR" altLang="en-US" sz="1400" dirty="0" smtClean="0"/>
              <a:t>가 계속해서 입출력 상태를 검사하고 있는 것이 아니라 입출력장치가 데이터를 전송할 준비가 되면 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에 인터럽트를 발생</a:t>
            </a:r>
          </a:p>
          <a:p>
            <a:r>
              <a:rPr lang="ko-KR" altLang="en-US" sz="1400" dirty="0" smtClean="0"/>
              <a:t>    </a:t>
            </a:r>
            <a:r>
              <a:rPr lang="en-US" altLang="ko-KR" sz="1400" dirty="0" smtClean="0"/>
              <a:t>: DMA(Direct Memory Access)</a:t>
            </a:r>
            <a:r>
              <a:rPr lang="ko-KR" altLang="en-US" sz="1400" dirty="0" smtClean="0"/>
              <a:t>에 의한 입출력방식 </a:t>
            </a:r>
            <a:r>
              <a:rPr lang="en-US" altLang="ko-KR" sz="1400" dirty="0" smtClean="0"/>
              <a:t>// CPU</a:t>
            </a:r>
            <a:r>
              <a:rPr lang="ko-KR" altLang="en-US" sz="1400" dirty="0" smtClean="0"/>
              <a:t>를 거치지 않고</a:t>
            </a:r>
            <a:r>
              <a:rPr lang="en-US" altLang="ko-KR" sz="1400" dirty="0" smtClean="0"/>
              <a:t>, </a:t>
            </a:r>
            <a:r>
              <a:rPr lang="ko-KR" altLang="en-US" sz="1400" dirty="0" smtClean="0"/>
              <a:t>주변장치와 메모리 사이에 직접 데이터를 전달하도록 제어하는 인터페이스 방식으로 고속 주변장치와 컴퓨터간의 데이터 전송에 많이 사용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제어장치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7"/>
            <a:ext cx="8424936" cy="504753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600" b="1" u="sng" dirty="0" smtClean="0"/>
              <a:t> </a:t>
            </a:r>
            <a:r>
              <a:rPr lang="en-US" altLang="ko-KR" sz="1600" b="1" u="sng" dirty="0" smtClean="0"/>
              <a:t>- </a:t>
            </a:r>
            <a:r>
              <a:rPr lang="ko-KR" altLang="en-US" sz="1600" b="1" u="sng" dirty="0" smtClean="0"/>
              <a:t>제어장치의 기능</a:t>
            </a:r>
          </a:p>
          <a:p>
            <a:r>
              <a:rPr lang="ko-KR" altLang="en-US" sz="1600" dirty="0" smtClean="0"/>
              <a:t>    </a:t>
            </a:r>
            <a:r>
              <a:rPr lang="en-US" altLang="ko-KR" sz="1600" dirty="0" smtClean="0"/>
              <a:t>: </a:t>
            </a:r>
            <a:r>
              <a:rPr lang="ko-KR" altLang="en-US" sz="1600" dirty="0" smtClean="0"/>
              <a:t>프로세서의 조작을 지시하는 컴퓨터 중앙 처리 장치</a:t>
            </a:r>
            <a:r>
              <a:rPr lang="en-US" altLang="ko-KR" sz="1600" dirty="0" smtClean="0"/>
              <a:t>(CPU)</a:t>
            </a:r>
            <a:r>
              <a:rPr lang="ko-KR" altLang="en-US" sz="1600" dirty="0" smtClean="0"/>
              <a:t>의 한 부품</a:t>
            </a:r>
          </a:p>
          <a:p>
            <a:r>
              <a:rPr lang="ko-KR" altLang="en-US" sz="1600" dirty="0" smtClean="0"/>
              <a:t>    </a:t>
            </a:r>
            <a:r>
              <a:rPr lang="en-US" altLang="ko-KR" sz="1600" dirty="0" smtClean="0"/>
              <a:t>: </a:t>
            </a:r>
            <a:r>
              <a:rPr lang="ko-KR" altLang="en-US" sz="1600" dirty="0" smtClean="0"/>
              <a:t>입출력 장치 간 통신 및 조율을 제어</a:t>
            </a:r>
          </a:p>
          <a:p>
            <a:r>
              <a:rPr lang="ko-KR" altLang="en-US" sz="1600" dirty="0" smtClean="0"/>
              <a:t>    </a:t>
            </a:r>
            <a:r>
              <a:rPr lang="en-US" altLang="ko-KR" sz="1600" dirty="0" smtClean="0"/>
              <a:t>: </a:t>
            </a:r>
            <a:r>
              <a:rPr lang="ko-KR" altLang="en-US" sz="1600" dirty="0" smtClean="0"/>
              <a:t>명령어들을 읽고 해석하며 데이터 처리를 위한 시퀀스를 결정</a:t>
            </a:r>
          </a:p>
          <a:p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 smtClean="0"/>
              <a:t> </a:t>
            </a:r>
            <a:r>
              <a:rPr lang="en-US" altLang="ko-KR" sz="1600" b="1" u="sng" dirty="0" smtClean="0"/>
              <a:t>- </a:t>
            </a:r>
            <a:r>
              <a:rPr lang="ko-KR" altLang="en-US" sz="1600" b="1" u="sng" dirty="0" smtClean="0"/>
              <a:t>제어장치의 구조</a:t>
            </a:r>
          </a:p>
          <a:p>
            <a:r>
              <a:rPr lang="ko-KR" altLang="en-US" sz="1600" dirty="0" smtClean="0"/>
              <a:t>    </a:t>
            </a:r>
            <a:r>
              <a:rPr lang="en-US" altLang="ko-KR" sz="1600" dirty="0" smtClean="0"/>
              <a:t>: </a:t>
            </a:r>
            <a:r>
              <a:rPr lang="ko-KR" altLang="en-US" sz="1600" dirty="0" smtClean="0"/>
              <a:t>명령어 레지스터</a:t>
            </a:r>
            <a:r>
              <a:rPr lang="en-US" altLang="ko-KR" sz="1600" dirty="0" smtClean="0"/>
              <a:t>, </a:t>
            </a:r>
            <a:r>
              <a:rPr lang="ko-KR" altLang="en-US" sz="1600" dirty="0" smtClean="0"/>
              <a:t>명령어 해독기</a:t>
            </a:r>
            <a:r>
              <a:rPr lang="en-US" altLang="ko-KR" sz="1600" dirty="0" smtClean="0"/>
              <a:t>, </a:t>
            </a:r>
            <a:r>
              <a:rPr lang="ko-KR" altLang="en-US" sz="1600" dirty="0" smtClean="0"/>
              <a:t>주소 처리기</a:t>
            </a:r>
            <a:r>
              <a:rPr lang="en-US" altLang="ko-KR" sz="1600" dirty="0" smtClean="0"/>
              <a:t>, </a:t>
            </a:r>
            <a:r>
              <a:rPr lang="ko-KR" altLang="en-US" sz="1600" dirty="0" smtClean="0"/>
              <a:t>순서 제어기로 구성</a:t>
            </a:r>
          </a:p>
          <a:p>
            <a:r>
              <a:rPr lang="ko-KR" altLang="en-US" sz="1600" dirty="0" smtClean="0"/>
              <a:t>    </a:t>
            </a:r>
            <a:r>
              <a:rPr lang="en-US" altLang="ko-KR" sz="1600" dirty="0" smtClean="0"/>
              <a:t>: </a:t>
            </a:r>
            <a:r>
              <a:rPr lang="ko-KR" altLang="en-US" sz="1600" dirty="0" smtClean="0"/>
              <a:t>제어장치의 구성요소 </a:t>
            </a:r>
            <a:r>
              <a:rPr lang="en-US" altLang="ko-KR" sz="1600" dirty="0" smtClean="0"/>
              <a:t>== </a:t>
            </a:r>
            <a:r>
              <a:rPr lang="ko-KR" altLang="en-US" sz="1600" dirty="0" smtClean="0"/>
              <a:t>제어기억장치</a:t>
            </a:r>
            <a:r>
              <a:rPr lang="en-US" altLang="ko-KR" sz="1600" dirty="0" smtClean="0"/>
              <a:t>(ROM), </a:t>
            </a:r>
            <a:r>
              <a:rPr lang="ko-KR" altLang="en-US" sz="1600" dirty="0" smtClean="0"/>
              <a:t>제어주소레지스터</a:t>
            </a:r>
            <a:r>
              <a:rPr lang="en-US" altLang="ko-KR" sz="1600" dirty="0" smtClean="0"/>
              <a:t>(CAR), </a:t>
            </a:r>
            <a:r>
              <a:rPr lang="ko-KR" altLang="en-US" sz="1600" dirty="0" smtClean="0"/>
              <a:t>제어데이터레지스터</a:t>
            </a:r>
            <a:r>
              <a:rPr lang="en-US" altLang="ko-KR" sz="1600" dirty="0" smtClean="0"/>
              <a:t>(CDR), </a:t>
            </a:r>
            <a:r>
              <a:rPr lang="ko-KR" altLang="en-US" sz="1600" dirty="0" smtClean="0"/>
              <a:t>다음주소생성기</a:t>
            </a:r>
          </a:p>
          <a:p>
            <a:r>
              <a:rPr lang="ko-KR" altLang="en-US" sz="1600" dirty="0" smtClean="0"/>
              <a:t>    </a:t>
            </a:r>
          </a:p>
          <a:p>
            <a:r>
              <a:rPr lang="ko-KR" altLang="en-US" sz="1600" dirty="0" smtClean="0"/>
              <a:t> </a:t>
            </a:r>
            <a:r>
              <a:rPr lang="en-US" altLang="ko-KR" sz="1600" b="1" u="sng" dirty="0" smtClean="0"/>
              <a:t>- </a:t>
            </a:r>
            <a:r>
              <a:rPr lang="ko-KR" altLang="en-US" sz="1600" b="1" u="sng" dirty="0" smtClean="0"/>
              <a:t>마이크로 명령어</a:t>
            </a:r>
          </a:p>
          <a:p>
            <a:r>
              <a:rPr lang="ko-KR" altLang="en-US" sz="1600" dirty="0" smtClean="0"/>
              <a:t>    </a:t>
            </a:r>
            <a:r>
              <a:rPr lang="en-US" altLang="ko-KR" sz="1600" dirty="0" smtClean="0"/>
              <a:t>: </a:t>
            </a:r>
            <a:r>
              <a:rPr lang="ko-KR" altLang="en-US" sz="1600" dirty="0" smtClean="0"/>
              <a:t>하드웨어와 컴퓨터의 아키텍처 사이에서 통역사의 역할을 하는 것으로</a:t>
            </a:r>
            <a:r>
              <a:rPr lang="en-US" altLang="ko-KR" sz="1600" dirty="0" smtClean="0"/>
              <a:t>, </a:t>
            </a:r>
            <a:r>
              <a:rPr lang="ko-KR" altLang="en-US" sz="1600" dirty="0" smtClean="0"/>
              <a:t>컴퓨터에 특수한 연산을 실행하도록 명령하는 코드들의 집합</a:t>
            </a:r>
          </a:p>
          <a:p>
            <a:r>
              <a:rPr lang="ko-KR" altLang="en-US" sz="1600" dirty="0" smtClean="0"/>
              <a:t>    </a:t>
            </a:r>
            <a:r>
              <a:rPr lang="en-US" altLang="ko-KR" sz="1600" dirty="0" smtClean="0"/>
              <a:t>: </a:t>
            </a:r>
            <a:r>
              <a:rPr lang="ko-KR" altLang="en-US" sz="1600" dirty="0" smtClean="0"/>
              <a:t>중앙 처리 장치뿐만 아니라</a:t>
            </a:r>
            <a:r>
              <a:rPr lang="en-US" altLang="ko-KR" sz="1600" dirty="0" smtClean="0"/>
              <a:t>, </a:t>
            </a:r>
            <a:r>
              <a:rPr lang="ko-KR" altLang="en-US" sz="1600" dirty="0" smtClean="0"/>
              <a:t>마이크로 컨트롤러</a:t>
            </a:r>
            <a:r>
              <a:rPr lang="en-US" altLang="ko-KR" sz="1600" dirty="0" smtClean="0"/>
              <a:t>, </a:t>
            </a:r>
            <a:r>
              <a:rPr lang="ko-KR" altLang="en-US" sz="1600" dirty="0" smtClean="0"/>
              <a:t>디지털 신호 프로세스</a:t>
            </a:r>
            <a:r>
              <a:rPr lang="en-US" altLang="ko-KR" sz="1600" dirty="0" smtClean="0"/>
              <a:t>, </a:t>
            </a:r>
            <a:r>
              <a:rPr lang="ko-KR" altLang="en-US" sz="1600" dirty="0" smtClean="0"/>
              <a:t>채널 컨트롤러</a:t>
            </a:r>
            <a:r>
              <a:rPr lang="en-US" altLang="ko-KR" sz="1600" dirty="0" smtClean="0"/>
              <a:t>, </a:t>
            </a:r>
            <a:r>
              <a:rPr lang="ko-KR" altLang="en-US" sz="1600" dirty="0" smtClean="0"/>
              <a:t>디스크 컨트롤러</a:t>
            </a:r>
            <a:r>
              <a:rPr lang="en-US" altLang="ko-KR" sz="1600" dirty="0" smtClean="0"/>
              <a:t>, </a:t>
            </a:r>
            <a:r>
              <a:rPr lang="ko-KR" altLang="en-US" sz="1600" dirty="0" smtClean="0"/>
              <a:t>네트워크 인터페이스 컨트롤러</a:t>
            </a:r>
            <a:r>
              <a:rPr lang="en-US" altLang="ko-KR" sz="1600" dirty="0" smtClean="0"/>
              <a:t>, </a:t>
            </a:r>
            <a:r>
              <a:rPr lang="ko-KR" altLang="en-US" sz="1600" dirty="0" smtClean="0"/>
              <a:t>네트워크 프로세서</a:t>
            </a:r>
            <a:r>
              <a:rPr lang="en-US" altLang="ko-KR" sz="1600" dirty="0" smtClean="0"/>
              <a:t>, </a:t>
            </a:r>
            <a:r>
              <a:rPr lang="ko-KR" altLang="en-US" sz="1600" dirty="0" smtClean="0"/>
              <a:t>그래픽 처리 장치와 같은 특수화된 프로세서에서도 사용</a:t>
            </a:r>
            <a:endParaRPr lang="ko-KR" altLang="en-US" sz="1600" dirty="0"/>
          </a:p>
        </p:txBody>
      </p:sp>
      <p:pic>
        <p:nvPicPr>
          <p:cNvPr id="20482" name="Picture 2" descr="https://postfiles.pstatic.net/20160707_46/ysw0732s_1467817787023dpcCQ_JPEG/1.JPG?type=w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492896"/>
            <a:ext cx="4392488" cy="36724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256;p30" descr="3577377975_97c3a4934b_b.jpg">
            <a:extLst>
              <a:ext uri="{FF2B5EF4-FFF2-40B4-BE49-F238E27FC236}">
                <a16:creationId xmlns="" xmlns:a16="http://schemas.microsoft.com/office/drawing/2014/main" id="{D85A8641-E761-4D3F-878D-CF8DB428506A}"/>
              </a:ext>
            </a:extLst>
          </p:cNvPr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445540" y="3152560"/>
            <a:ext cx="4257676" cy="22991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57;p30">
            <a:extLst>
              <a:ext uri="{FF2B5EF4-FFF2-40B4-BE49-F238E27FC236}">
                <a16:creationId xmlns="" xmlns:a16="http://schemas.microsoft.com/office/drawing/2014/main" id="{6529DBB0-C8B5-46AE-97E7-F927E787FD56}"/>
              </a:ext>
            </a:extLst>
          </p:cNvPr>
          <p:cNvSpPr/>
          <p:nvPr/>
        </p:nvSpPr>
        <p:spPr>
          <a:xfrm>
            <a:off x="1712" y="0"/>
            <a:ext cx="9904288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3AFC1">
                  <a:alpha val="69803"/>
                </a:srgbClr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258;p30">
            <a:extLst>
              <a:ext uri="{FF2B5EF4-FFF2-40B4-BE49-F238E27FC236}">
                <a16:creationId xmlns="" xmlns:a16="http://schemas.microsoft.com/office/drawing/2014/main" id="{166046AC-4D9E-4CD3-AEF1-5AE695845694}"/>
              </a:ext>
            </a:extLst>
          </p:cNvPr>
          <p:cNvCxnSpPr/>
          <p:nvPr/>
        </p:nvCxnSpPr>
        <p:spPr>
          <a:xfrm>
            <a:off x="4132632" y="3393831"/>
            <a:ext cx="8367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" name="Google Shape;259;p30">
            <a:extLst>
              <a:ext uri="{FF2B5EF4-FFF2-40B4-BE49-F238E27FC236}">
                <a16:creationId xmlns="" xmlns:a16="http://schemas.microsoft.com/office/drawing/2014/main" id="{89487DF4-B578-4CB3-9747-A82E4C67C8E1}"/>
              </a:ext>
            </a:extLst>
          </p:cNvPr>
          <p:cNvCxnSpPr/>
          <p:nvPr/>
        </p:nvCxnSpPr>
        <p:spPr>
          <a:xfrm>
            <a:off x="4132632" y="5542085"/>
            <a:ext cx="8367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2" name="Google Shape;260;p30">
            <a:extLst>
              <a:ext uri="{FF2B5EF4-FFF2-40B4-BE49-F238E27FC236}">
                <a16:creationId xmlns="" xmlns:a16="http://schemas.microsoft.com/office/drawing/2014/main" id="{D3FE6C58-FA59-4F8E-B3BB-6F84950C9B15}"/>
              </a:ext>
            </a:extLst>
          </p:cNvPr>
          <p:cNvCxnSpPr/>
          <p:nvPr/>
        </p:nvCxnSpPr>
        <p:spPr>
          <a:xfrm>
            <a:off x="4132632" y="3393831"/>
            <a:ext cx="0" cy="50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" name="Google Shape;261;p30">
            <a:extLst>
              <a:ext uri="{FF2B5EF4-FFF2-40B4-BE49-F238E27FC236}">
                <a16:creationId xmlns="" xmlns:a16="http://schemas.microsoft.com/office/drawing/2014/main" id="{5FF768E6-A978-43D9-BD08-255ED0EB3097}"/>
              </a:ext>
            </a:extLst>
          </p:cNvPr>
          <p:cNvCxnSpPr/>
          <p:nvPr/>
        </p:nvCxnSpPr>
        <p:spPr>
          <a:xfrm>
            <a:off x="9027016" y="3393831"/>
            <a:ext cx="0" cy="50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" name="Google Shape;262;p30">
            <a:extLst>
              <a:ext uri="{FF2B5EF4-FFF2-40B4-BE49-F238E27FC236}">
                <a16:creationId xmlns="" xmlns:a16="http://schemas.microsoft.com/office/drawing/2014/main" id="{298E7B74-B7D4-497C-AF8B-08273C3AE196}"/>
              </a:ext>
            </a:extLst>
          </p:cNvPr>
          <p:cNvCxnSpPr/>
          <p:nvPr/>
        </p:nvCxnSpPr>
        <p:spPr>
          <a:xfrm>
            <a:off x="4969366" y="3393831"/>
            <a:ext cx="4057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" name="Google Shape;263;p30">
            <a:extLst>
              <a:ext uri="{FF2B5EF4-FFF2-40B4-BE49-F238E27FC236}">
                <a16:creationId xmlns="" xmlns:a16="http://schemas.microsoft.com/office/drawing/2014/main" id="{ACDDA6D9-BF8B-4F97-9F94-D8C2EF0FC340}"/>
              </a:ext>
            </a:extLst>
          </p:cNvPr>
          <p:cNvCxnSpPr/>
          <p:nvPr/>
        </p:nvCxnSpPr>
        <p:spPr>
          <a:xfrm>
            <a:off x="4132632" y="3902320"/>
            <a:ext cx="0" cy="1011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" name="Google Shape;264;p30">
            <a:extLst>
              <a:ext uri="{FF2B5EF4-FFF2-40B4-BE49-F238E27FC236}">
                <a16:creationId xmlns="" xmlns:a16="http://schemas.microsoft.com/office/drawing/2014/main" id="{0A17A86B-976E-4AD6-B982-D328BB42988C}"/>
              </a:ext>
            </a:extLst>
          </p:cNvPr>
          <p:cNvCxnSpPr/>
          <p:nvPr/>
        </p:nvCxnSpPr>
        <p:spPr>
          <a:xfrm>
            <a:off x="9027016" y="3902320"/>
            <a:ext cx="0" cy="1011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" name="Google Shape;265;p30">
            <a:extLst>
              <a:ext uri="{FF2B5EF4-FFF2-40B4-BE49-F238E27FC236}">
                <a16:creationId xmlns="" xmlns:a16="http://schemas.microsoft.com/office/drawing/2014/main" id="{A896A65B-E33A-402A-9059-F33DCA649B82}"/>
              </a:ext>
            </a:extLst>
          </p:cNvPr>
          <p:cNvCxnSpPr/>
          <p:nvPr/>
        </p:nvCxnSpPr>
        <p:spPr>
          <a:xfrm>
            <a:off x="4132632" y="4913435"/>
            <a:ext cx="0" cy="62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" name="Google Shape;266;p30">
            <a:extLst>
              <a:ext uri="{FF2B5EF4-FFF2-40B4-BE49-F238E27FC236}">
                <a16:creationId xmlns="" xmlns:a16="http://schemas.microsoft.com/office/drawing/2014/main" id="{67009E4C-36CB-4196-9E75-FF5832F505FE}"/>
              </a:ext>
            </a:extLst>
          </p:cNvPr>
          <p:cNvCxnSpPr/>
          <p:nvPr/>
        </p:nvCxnSpPr>
        <p:spPr>
          <a:xfrm>
            <a:off x="9027016" y="4913435"/>
            <a:ext cx="0" cy="62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" name="Google Shape;267;p30">
            <a:extLst>
              <a:ext uri="{FF2B5EF4-FFF2-40B4-BE49-F238E27FC236}">
                <a16:creationId xmlns="" xmlns:a16="http://schemas.microsoft.com/office/drawing/2014/main" id="{8D4C6A71-657E-4934-B9B3-07C144AD42A9}"/>
              </a:ext>
            </a:extLst>
          </p:cNvPr>
          <p:cNvCxnSpPr/>
          <p:nvPr/>
        </p:nvCxnSpPr>
        <p:spPr>
          <a:xfrm>
            <a:off x="4969366" y="5542085"/>
            <a:ext cx="4057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0" name="Google Shape;268;p30">
            <a:extLst>
              <a:ext uri="{FF2B5EF4-FFF2-40B4-BE49-F238E27FC236}">
                <a16:creationId xmlns="" xmlns:a16="http://schemas.microsoft.com/office/drawing/2014/main" id="{BFDA0DAC-899F-47E4-BA91-6FC537B195F4}"/>
              </a:ext>
            </a:extLst>
          </p:cNvPr>
          <p:cNvCxnSpPr/>
          <p:nvPr/>
        </p:nvCxnSpPr>
        <p:spPr>
          <a:xfrm>
            <a:off x="1712" y="3048000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69;p30">
            <a:extLst>
              <a:ext uri="{FF2B5EF4-FFF2-40B4-BE49-F238E27FC236}">
                <a16:creationId xmlns="" xmlns:a16="http://schemas.microsoft.com/office/drawing/2014/main" id="{BB920256-744A-4E5D-B349-AC265C212870}"/>
              </a:ext>
            </a:extLst>
          </p:cNvPr>
          <p:cNvSpPr txBox="1"/>
          <p:nvPr/>
        </p:nvSpPr>
        <p:spPr>
          <a:xfrm>
            <a:off x="186351" y="5945066"/>
            <a:ext cx="8707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0875" tIns="70875" rIns="70875" bIns="708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8" b="1" i="0" u="none" strike="noStrike" cap="none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Copyright ⓒ 2021 by </a:t>
            </a:r>
            <a:r>
              <a:rPr lang="en" sz="1108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SWM</a:t>
            </a:r>
            <a:endParaRPr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  <a:p>
            <a:pPr marL="0" marR="0" lvl="0" indent="0" algn="l" rtl="0">
              <a:spcBef>
                <a:spcPts val="369"/>
              </a:spcBef>
              <a:spcAft>
                <a:spcPts val="0"/>
              </a:spcAft>
              <a:buNone/>
            </a:pPr>
            <a:r>
              <a:rPr lang="en" sz="738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SWM</a:t>
            </a:r>
            <a:r>
              <a:rPr lang="en" sz="738" b="0" i="1" u="none" strike="noStrike" cap="none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reserves all right of this document.  No part of this document may be produced, stored in a retrieval system, or transmitted, in any form or by any means, electronic, mechanical, photocopying,  recording or otherwise, without the prior written permission of </a:t>
            </a:r>
            <a:r>
              <a:rPr lang="en" sz="738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SWM</a:t>
            </a:r>
            <a:endParaRPr sz="1108" b="1" i="0" u="none" strike="noStrike" cap="none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2" name="Google Shape;270;p30">
            <a:extLst>
              <a:ext uri="{FF2B5EF4-FFF2-40B4-BE49-F238E27FC236}">
                <a16:creationId xmlns="" xmlns:a16="http://schemas.microsoft.com/office/drawing/2014/main" id="{637C7584-6185-489D-806D-D36C79F20292}"/>
              </a:ext>
            </a:extLst>
          </p:cNvPr>
          <p:cNvSpPr/>
          <p:nvPr/>
        </p:nvSpPr>
        <p:spPr>
          <a:xfrm>
            <a:off x="304314" y="3225145"/>
            <a:ext cx="5872815" cy="16278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spcFirstLastPara="1" wrap="square" lIns="88600" tIns="53150" rIns="88600" bIns="5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77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FRTek Tower 7F, 11-25, Simin-daero 327beon-gil, Dongan-gu, Anyang-si, Gyeonggi-do, Korea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693"/>
              </a:spcBef>
              <a:spcAft>
                <a:spcPts val="0"/>
              </a:spcAft>
              <a:buNone/>
            </a:pPr>
            <a:r>
              <a:rPr lang="en" sz="1385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en" sz="1385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</a:br>
            <a: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Phone  : +</a:t>
            </a:r>
            <a:r>
              <a:rPr lang="en" sz="1300" b="0" i="0" u="none" strike="noStrike" cap="none" dirty="0" smtClean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82-10-3356-3398</a:t>
            </a:r>
            <a: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</a:br>
            <a: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Fax      : +82-31-470-5199</a:t>
            </a:r>
            <a:endParaRPr sz="13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693"/>
              </a:spcBef>
              <a:spcAft>
                <a:spcPts val="0"/>
              </a:spcAft>
              <a:buNone/>
            </a:pPr>
            <a:r>
              <a:rPr lang="en" sz="1385" u="sng" dirty="0">
                <a:solidFill>
                  <a:schemeClr val="hlink"/>
                </a:solidFill>
                <a:latin typeface="+mn-ea"/>
                <a:ea typeface="+mn-ea"/>
                <a:hlinkClick r:id="rId4"/>
              </a:rPr>
              <a:t>https://swm.ai</a:t>
            </a:r>
            <a:r>
              <a:rPr lang="en" sz="1385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E0010296-81EB-4D61-A6FF-A6784B1865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0" y="2139573"/>
            <a:ext cx="1958196" cy="8064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204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80" name="제목 8">
            <a:extLst>
              <a:ext uri="{FF2B5EF4-FFF2-40B4-BE49-F238E27FC236}">
                <a16:creationId xmlns="" xmlns:a16="http://schemas.microsoft.com/office/drawing/2014/main" id="{B3C2DDB2-FD74-4FB5-9994-2F2DB8B449DC}"/>
              </a:ext>
            </a:extLst>
          </p:cNvPr>
          <p:cNvSpPr txBox="1">
            <a:spLocks/>
          </p:cNvSpPr>
          <p:nvPr/>
        </p:nvSpPr>
        <p:spPr>
          <a:xfrm>
            <a:off x="1208584" y="1196752"/>
            <a:ext cx="6624736" cy="489654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1. </a:t>
            </a:r>
            <a:r>
              <a:rPr lang="ko-KR" altLang="en-US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컴퓨터 시스템 개요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2. </a:t>
            </a:r>
            <a:r>
              <a:rPr lang="ko-KR" altLang="en-US" sz="2000" dirty="0" smtClean="0"/>
              <a:t>자료 표현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3. </a:t>
            </a:r>
            <a:r>
              <a:rPr lang="ko-KR" altLang="en-US" sz="2000" dirty="0" smtClean="0"/>
              <a:t>산술과 논리 연산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4.</a:t>
            </a:r>
            <a:r>
              <a:rPr lang="ko-KR" altLang="en-US" sz="2000" dirty="0" smtClean="0"/>
              <a:t> 논리 회로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5. </a:t>
            </a:r>
            <a:r>
              <a:rPr lang="ko-KR" altLang="en-US" sz="2000" dirty="0" smtClean="0"/>
              <a:t>주기억장치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6. </a:t>
            </a:r>
            <a:r>
              <a:rPr lang="ko-KR" altLang="en-US" sz="2000" dirty="0" smtClean="0"/>
              <a:t>보조기억장치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7. </a:t>
            </a:r>
            <a:r>
              <a:rPr lang="en-US" altLang="ko-KR" sz="2000" dirty="0" smtClean="0"/>
              <a:t>CPU </a:t>
            </a:r>
            <a:r>
              <a:rPr lang="ko-KR" altLang="en-US" sz="2000" dirty="0" smtClean="0"/>
              <a:t>구조와 기능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8. </a:t>
            </a:r>
            <a:r>
              <a:rPr lang="ko-KR" altLang="en-US" sz="2000" dirty="0" smtClean="0"/>
              <a:t>버스 및 입출력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9. </a:t>
            </a:r>
            <a:r>
              <a:rPr lang="ko-KR" altLang="en-US" sz="2000" dirty="0" smtClean="0"/>
              <a:t>제어장치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36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컴퓨터 시스템 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25658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000" b="1" dirty="0" smtClean="0"/>
              <a:t> </a:t>
            </a:r>
            <a:r>
              <a:rPr lang="en-US" altLang="ko-KR" sz="1000" b="1" u="sng" dirty="0" smtClean="0"/>
              <a:t>- </a:t>
            </a:r>
            <a:r>
              <a:rPr lang="ko-KR" altLang="en-US" sz="1000" b="1" u="sng" dirty="0" smtClean="0"/>
              <a:t>컴퓨터의 개념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입력된 자료를 프로그램이라는 명령 순서에 따라 처리하여 그 결과를 사람이 알아볼 수 있도록 출력하는 전자 자료 처리 시스템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의사 결정에 도움을 줄 수 있는 유용한 형태로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자료를 가공한 것</a:t>
            </a:r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b="1" u="sng" dirty="0" smtClean="0"/>
              <a:t> </a:t>
            </a:r>
            <a:r>
              <a:rPr lang="en-US" altLang="ko-KR" sz="1000" b="1" u="sng" dirty="0" smtClean="0"/>
              <a:t>- </a:t>
            </a:r>
            <a:r>
              <a:rPr lang="ko-KR" altLang="en-US" sz="1000" b="1" u="sng" dirty="0" smtClean="0"/>
              <a:t>컴퓨터 구조의 발전 역사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계산을 하는 도구로서 가장 처음 발견된 것은 주판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1642</a:t>
            </a:r>
            <a:r>
              <a:rPr lang="ko-KR" altLang="en-US" sz="1000" dirty="0" smtClean="0"/>
              <a:t>년 최초의 컴퓨터는</a:t>
            </a:r>
            <a:r>
              <a:rPr lang="en-US" altLang="ko-KR" sz="1000" dirty="0" smtClean="0"/>
              <a:t>, </a:t>
            </a:r>
            <a:r>
              <a:rPr lang="en-US" altLang="ko-KR" sz="1000" dirty="0" err="1" smtClean="0"/>
              <a:t>Blaise</a:t>
            </a:r>
            <a:r>
              <a:rPr lang="en-US" altLang="ko-KR" sz="1000" dirty="0" smtClean="0"/>
              <a:t> Pascal(</a:t>
            </a:r>
            <a:r>
              <a:rPr lang="ko-KR" altLang="en-US" sz="1000" dirty="0" smtClean="0"/>
              <a:t>프랑스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 제작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1823</a:t>
            </a:r>
            <a:r>
              <a:rPr lang="ko-KR" altLang="en-US" sz="1000" dirty="0" smtClean="0"/>
              <a:t>년 수학자 </a:t>
            </a:r>
            <a:r>
              <a:rPr lang="ko-KR" altLang="en-US" sz="1000" dirty="0" err="1" smtClean="0"/>
              <a:t>찰스</a:t>
            </a:r>
            <a:r>
              <a:rPr lang="ko-KR" altLang="en-US" sz="1000" dirty="0" smtClean="0"/>
              <a:t> </a:t>
            </a:r>
            <a:r>
              <a:rPr lang="ko-KR" altLang="en-US" sz="1000" dirty="0" err="1" smtClean="0"/>
              <a:t>배비지는</a:t>
            </a:r>
            <a:r>
              <a:rPr lang="ko-KR" altLang="en-US" sz="1000" dirty="0" smtClean="0"/>
              <a:t> 처음으로 자동계산기에 대한 견해를 발표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1936</a:t>
            </a:r>
            <a:r>
              <a:rPr lang="ko-KR" altLang="en-US" sz="1000" dirty="0" smtClean="0"/>
              <a:t>년 독일에서 독립적으로 연구를 진행한 공학자 </a:t>
            </a:r>
            <a:r>
              <a:rPr lang="ko-KR" altLang="en-US" sz="1000" dirty="0" err="1" smtClean="0"/>
              <a:t>콘라트</a:t>
            </a:r>
            <a:r>
              <a:rPr lang="ko-KR" altLang="en-US" sz="1000" dirty="0" smtClean="0"/>
              <a:t> </a:t>
            </a:r>
            <a:r>
              <a:rPr lang="ko-KR" altLang="en-US" sz="1000" dirty="0" err="1" smtClean="0"/>
              <a:t>추제는</a:t>
            </a:r>
            <a:r>
              <a:rPr lang="ko-KR" altLang="en-US" sz="1000" dirty="0" smtClean="0"/>
              <a:t> 제한적인 프로그래밍 기능과 메모리를 갖춘 계산기 </a:t>
            </a:r>
            <a:r>
              <a:rPr lang="en-US" altLang="ko-KR" sz="1000" dirty="0" smtClean="0"/>
              <a:t>Z </a:t>
            </a:r>
            <a:r>
              <a:rPr lang="ko-KR" altLang="en-US" sz="1000" dirty="0" smtClean="0"/>
              <a:t>시리즈의 개발을 시작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1941</a:t>
            </a:r>
            <a:r>
              <a:rPr lang="ko-KR" altLang="en-US" sz="1000" dirty="0" smtClean="0"/>
              <a:t>년 암호 해독에 사용되었다 </a:t>
            </a:r>
            <a:r>
              <a:rPr lang="en-US" altLang="ko-KR" sz="1000" dirty="0" smtClean="0"/>
              <a:t>2</a:t>
            </a:r>
            <a:r>
              <a:rPr lang="ko-KR" altLang="en-US" sz="1000" dirty="0" err="1" smtClean="0"/>
              <a:t>차세계대전</a:t>
            </a:r>
            <a:r>
              <a:rPr lang="ko-KR" altLang="en-US" sz="1000" dirty="0" smtClean="0"/>
              <a:t> 기간 동안</a:t>
            </a:r>
            <a:r>
              <a:rPr lang="en-US" altLang="ko-KR" sz="1000" dirty="0" smtClean="0"/>
              <a:t>, </a:t>
            </a:r>
            <a:r>
              <a:rPr lang="ko-KR" altLang="en-US" sz="1000" dirty="0" err="1" smtClean="0"/>
              <a:t>블레칠리</a:t>
            </a:r>
            <a:r>
              <a:rPr lang="ko-KR" altLang="en-US" sz="1000" dirty="0" smtClean="0"/>
              <a:t> </a:t>
            </a:r>
            <a:r>
              <a:rPr lang="ko-KR" altLang="en-US" sz="1000" dirty="0" err="1" smtClean="0"/>
              <a:t>파크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영국 정부 암호 연구소의 별명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에서는 독일의 군사 암호 시스템을 해독하는데 성공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1944</a:t>
            </a:r>
            <a:r>
              <a:rPr lang="ko-KR" altLang="en-US" sz="1000" dirty="0" smtClean="0"/>
              <a:t>년 </a:t>
            </a:r>
            <a:r>
              <a:rPr lang="ko-KR" altLang="en-US" sz="1000" dirty="0" err="1" smtClean="0"/>
              <a:t>아이비엠</a:t>
            </a:r>
            <a:r>
              <a:rPr lang="en-US" altLang="ko-KR" sz="1000" dirty="0" smtClean="0"/>
              <a:t>(IBM)</a:t>
            </a:r>
            <a:r>
              <a:rPr lang="ko-KR" altLang="en-US" sz="1000" dirty="0" smtClean="0"/>
              <a:t>사와 하버드대학 </a:t>
            </a:r>
            <a:r>
              <a:rPr lang="ko-KR" altLang="en-US" sz="1000" dirty="0" err="1" smtClean="0"/>
              <a:t>하워드</a:t>
            </a:r>
            <a:r>
              <a:rPr lang="ko-KR" altLang="en-US" sz="1000" dirty="0" smtClean="0"/>
              <a:t> </a:t>
            </a:r>
            <a:r>
              <a:rPr lang="ko-KR" altLang="en-US" sz="1000" dirty="0" err="1" smtClean="0"/>
              <a:t>에이킨은</a:t>
            </a:r>
            <a:r>
              <a:rPr lang="ko-KR" altLang="en-US" sz="1000" dirty="0" smtClean="0"/>
              <a:t> </a:t>
            </a:r>
            <a:r>
              <a:rPr lang="ko-KR" altLang="en-US" sz="1000" dirty="0" err="1" smtClean="0"/>
              <a:t>계전기를</a:t>
            </a:r>
            <a:r>
              <a:rPr lang="ko-KR" altLang="en-US" sz="1000" dirty="0" smtClean="0"/>
              <a:t> 사용하여 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초에 덧셈을 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번 할 수 있는 전자디지털 컴퓨터 마크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원</a:t>
            </a:r>
            <a:r>
              <a:rPr lang="en-US" altLang="ko-KR" sz="1000" dirty="0" smtClean="0"/>
              <a:t>(MARK-I) </a:t>
            </a:r>
            <a:r>
              <a:rPr lang="ko-KR" altLang="en-US" sz="1000" dirty="0" smtClean="0"/>
              <a:t>제작 성공</a:t>
            </a:r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b="1" u="sng" dirty="0" smtClean="0"/>
              <a:t> </a:t>
            </a:r>
            <a:r>
              <a:rPr lang="en-US" altLang="ko-KR" sz="1000" b="1" u="sng" dirty="0" smtClean="0"/>
              <a:t>- </a:t>
            </a:r>
            <a:r>
              <a:rPr lang="ko-KR" altLang="en-US" sz="1000" b="1" u="sng" dirty="0" smtClean="0"/>
              <a:t>컴퓨터와 논리 구조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err="1" smtClean="0"/>
              <a:t>진리표</a:t>
            </a:r>
            <a:r>
              <a:rPr lang="ko-KR" altLang="en-US" sz="1000" dirty="0" smtClean="0"/>
              <a:t> </a:t>
            </a:r>
            <a:r>
              <a:rPr lang="en-US" altLang="ko-KR" sz="1000" dirty="0" smtClean="0"/>
              <a:t>(Truth Tables)</a:t>
            </a:r>
          </a:p>
          <a:p>
            <a:r>
              <a:rPr lang="en-US" altLang="ko-KR" sz="1000" dirty="0" smtClean="0"/>
              <a:t>        </a:t>
            </a:r>
            <a:r>
              <a:rPr lang="ko-KR" altLang="en-US" sz="1000" dirty="0" smtClean="0"/>
              <a:t>입력 가능한 값들에 대한 </a:t>
            </a:r>
            <a:r>
              <a:rPr lang="ko-KR" altLang="en-US" sz="1000" dirty="0" err="1" smtClean="0"/>
              <a:t>출력값의</a:t>
            </a:r>
            <a:r>
              <a:rPr lang="ko-KR" altLang="en-US" sz="1000" dirty="0" smtClean="0"/>
              <a:t> 조합을 나타낸 표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불 대수</a:t>
            </a:r>
            <a:r>
              <a:rPr lang="en-US" altLang="ko-KR" sz="1000" dirty="0" smtClean="0"/>
              <a:t>(Boolean Algebra)</a:t>
            </a:r>
          </a:p>
          <a:p>
            <a:r>
              <a:rPr lang="en-US" altLang="ko-KR" sz="1000" dirty="0" smtClean="0"/>
              <a:t>        </a:t>
            </a:r>
            <a:r>
              <a:rPr lang="ko-KR" altLang="en-US" sz="1000" dirty="0" smtClean="0"/>
              <a:t>모든 변수들이 </a:t>
            </a:r>
            <a:r>
              <a:rPr lang="en-US" altLang="ko-KR" sz="1000" dirty="0" smtClean="0"/>
              <a:t>0 </a:t>
            </a:r>
            <a:r>
              <a:rPr lang="ko-KR" altLang="en-US" sz="1000" dirty="0" smtClean="0"/>
              <a:t>아니면 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의 값만 가지고 연산자</a:t>
            </a:r>
            <a:r>
              <a:rPr lang="en-US" altLang="ko-KR" sz="1000" dirty="0" smtClean="0"/>
              <a:t>(OR, AND, NOT)</a:t>
            </a:r>
          </a:p>
          <a:p>
            <a:r>
              <a:rPr lang="en-US" altLang="ko-KR" sz="1000" dirty="0" smtClean="0"/>
              <a:t>    : </a:t>
            </a:r>
            <a:r>
              <a:rPr lang="ko-KR" altLang="en-US" sz="1000" dirty="0" err="1" smtClean="0"/>
              <a:t>게이트</a:t>
            </a:r>
            <a:r>
              <a:rPr lang="ko-KR" altLang="en-US" sz="1000" dirty="0" smtClean="0"/>
              <a:t> </a:t>
            </a:r>
            <a:r>
              <a:rPr lang="en-US" altLang="ko-KR" sz="1000" dirty="0" smtClean="0"/>
              <a:t>(Gates)</a:t>
            </a:r>
          </a:p>
          <a:p>
            <a:r>
              <a:rPr lang="en-US" altLang="ko-KR" sz="1000" dirty="0" smtClean="0"/>
              <a:t>        </a:t>
            </a:r>
            <a:r>
              <a:rPr lang="ko-KR" altLang="en-US" sz="1000" dirty="0" smtClean="0"/>
              <a:t>논리 블록은 논리 함수를 구현한 </a:t>
            </a:r>
            <a:r>
              <a:rPr lang="ko-KR" altLang="en-US" sz="1000" dirty="0" err="1" smtClean="0"/>
              <a:t>게이트로</a:t>
            </a:r>
            <a:r>
              <a:rPr lang="ko-KR" altLang="en-US" sz="1000" dirty="0" smtClean="0"/>
              <a:t> 구성</a:t>
            </a:r>
          </a:p>
          <a:p>
            <a:r>
              <a:rPr lang="ko-KR" altLang="en-US" sz="1000" dirty="0" smtClean="0"/>
              <a:t>        모든 논리 함수는 </a:t>
            </a:r>
            <a:r>
              <a:rPr lang="en-US" altLang="ko-KR" sz="1000" dirty="0" smtClean="0"/>
              <a:t>AND </a:t>
            </a:r>
            <a:r>
              <a:rPr lang="ko-KR" altLang="en-US" sz="1000" dirty="0" err="1" smtClean="0"/>
              <a:t>게이트와</a:t>
            </a:r>
            <a:r>
              <a:rPr lang="ko-KR" altLang="en-US" sz="1000" dirty="0" smtClean="0"/>
              <a:t> </a:t>
            </a:r>
            <a:r>
              <a:rPr lang="en-US" altLang="ko-KR" sz="1000" dirty="0" smtClean="0"/>
              <a:t>OR</a:t>
            </a:r>
            <a:r>
              <a:rPr lang="ko-KR" altLang="en-US" sz="1000" dirty="0" err="1" smtClean="0"/>
              <a:t>게이트</a:t>
            </a:r>
            <a:r>
              <a:rPr lang="en-US" altLang="ko-KR" sz="1000" dirty="0" smtClean="0"/>
              <a:t>, NOT </a:t>
            </a:r>
            <a:r>
              <a:rPr lang="ko-KR" altLang="en-US" sz="1000" dirty="0" err="1" smtClean="0"/>
              <a:t>게이트</a:t>
            </a:r>
            <a:r>
              <a:rPr lang="ko-KR" altLang="en-US" sz="1000" dirty="0" smtClean="0"/>
              <a:t> 치환 가능</a:t>
            </a:r>
          </a:p>
          <a:p>
            <a:r>
              <a:rPr lang="ko-KR" altLang="en-US" sz="1000" dirty="0" smtClean="0"/>
              <a:t>        </a:t>
            </a:r>
            <a:r>
              <a:rPr lang="ko-KR" altLang="en-US" sz="1000" dirty="0" err="1" smtClean="0"/>
              <a:t>입력부나</a:t>
            </a:r>
            <a:r>
              <a:rPr lang="ko-KR" altLang="en-US" sz="1000" dirty="0" smtClean="0"/>
              <a:t> </a:t>
            </a:r>
            <a:r>
              <a:rPr lang="ko-KR" altLang="en-US" sz="1000" dirty="0" err="1" smtClean="0"/>
              <a:t>출력부에</a:t>
            </a:r>
            <a:r>
              <a:rPr lang="ko-KR" altLang="en-US" sz="1000" dirty="0" smtClean="0"/>
              <a:t> </a:t>
            </a:r>
            <a:r>
              <a:rPr lang="ko-KR" altLang="en-US" sz="1000" dirty="0" err="1" smtClean="0"/>
              <a:t>게이트를</a:t>
            </a:r>
            <a:r>
              <a:rPr lang="ko-KR" altLang="en-US" sz="1000" dirty="0" smtClean="0"/>
              <a:t> 추가하는 것을 </a:t>
            </a:r>
            <a:r>
              <a:rPr lang="en-US" altLang="ko-KR" sz="1000" dirty="0" smtClean="0"/>
              <a:t>bubble</a:t>
            </a:r>
          </a:p>
          <a:p>
            <a:r>
              <a:rPr lang="en-US" altLang="ko-KR" sz="1000" dirty="0" smtClean="0"/>
              <a:t>    : </a:t>
            </a:r>
            <a:r>
              <a:rPr lang="ko-KR" altLang="en-US" sz="1000" dirty="0" err="1" smtClean="0"/>
              <a:t>디코더</a:t>
            </a:r>
            <a:r>
              <a:rPr lang="ko-KR" altLang="en-US" sz="1000" dirty="0" smtClean="0"/>
              <a:t> </a:t>
            </a:r>
            <a:r>
              <a:rPr lang="en-US" altLang="ko-KR" sz="1000" dirty="0" smtClean="0"/>
              <a:t>(decoder)</a:t>
            </a:r>
          </a:p>
          <a:p>
            <a:r>
              <a:rPr lang="en-US" altLang="ko-KR" sz="1000" dirty="0" smtClean="0"/>
              <a:t>        </a:t>
            </a:r>
            <a:r>
              <a:rPr lang="ko-KR" altLang="en-US" sz="1000" dirty="0" smtClean="0"/>
              <a:t>큰 컴포넌트로서 사용하는 논리 블록을 </a:t>
            </a:r>
            <a:r>
              <a:rPr lang="ko-KR" altLang="en-US" sz="1000" dirty="0" err="1" smtClean="0"/>
              <a:t>디코더</a:t>
            </a:r>
            <a:endParaRPr lang="ko-KR" altLang="en-US" sz="1000" dirty="0" smtClean="0"/>
          </a:p>
          <a:p>
            <a:r>
              <a:rPr lang="ko-KR" altLang="en-US" sz="1000" dirty="0" smtClean="0"/>
              <a:t>        </a:t>
            </a:r>
            <a:r>
              <a:rPr lang="en-US" altLang="ko-KR" sz="1000" dirty="0" smtClean="0"/>
              <a:t>n-bit input</a:t>
            </a:r>
            <a:r>
              <a:rPr lang="ko-KR" altLang="en-US" sz="1000" dirty="0" smtClean="0"/>
              <a:t>과 </a:t>
            </a:r>
            <a:r>
              <a:rPr lang="en-US" altLang="ko-KR" sz="1000" dirty="0" smtClean="0"/>
              <a:t>2^n output</a:t>
            </a:r>
            <a:r>
              <a:rPr lang="ko-KR" altLang="en-US" sz="1000" dirty="0" smtClean="0"/>
              <a:t>을 가진 디코더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err="1" smtClean="0"/>
              <a:t>멀티플렉서</a:t>
            </a:r>
            <a:r>
              <a:rPr lang="ko-KR" altLang="en-US" sz="1000" dirty="0" smtClean="0"/>
              <a:t> </a:t>
            </a:r>
            <a:r>
              <a:rPr lang="en-US" altLang="ko-KR" sz="1000" dirty="0" smtClean="0"/>
              <a:t>(multiplexor)</a:t>
            </a:r>
          </a:p>
          <a:p>
            <a:r>
              <a:rPr lang="en-US" altLang="ko-KR" sz="1000" dirty="0" smtClean="0"/>
              <a:t>        </a:t>
            </a:r>
            <a:r>
              <a:rPr lang="ko-KR" altLang="en-US" sz="1000" dirty="0" err="1" smtClean="0"/>
              <a:t>입력값</a:t>
            </a:r>
            <a:r>
              <a:rPr lang="ko-KR" altLang="en-US" sz="1000" dirty="0" smtClean="0"/>
              <a:t> 중 컨트롤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제어부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 의해 선택된 값이 출력값</a:t>
            </a:r>
          </a:p>
          <a:p>
            <a:r>
              <a:rPr lang="ko-KR" altLang="en-US" sz="1000" dirty="0" smtClean="0"/>
              <a:t>        </a:t>
            </a:r>
            <a:r>
              <a:rPr lang="en-US" altLang="ko-KR" sz="1000" dirty="0" smtClean="0"/>
              <a:t>Selector </a:t>
            </a:r>
            <a:r>
              <a:rPr lang="ko-KR" altLang="en-US" sz="1000" dirty="0" smtClean="0"/>
              <a:t>값은 어떤 </a:t>
            </a:r>
            <a:r>
              <a:rPr lang="ko-KR" altLang="en-US" sz="1000" dirty="0" err="1" smtClean="0"/>
              <a:t>입력값이</a:t>
            </a:r>
            <a:r>
              <a:rPr lang="ko-KR" altLang="en-US" sz="1000" dirty="0" smtClean="0"/>
              <a:t> </a:t>
            </a:r>
            <a:r>
              <a:rPr lang="ko-KR" altLang="en-US" sz="1000" dirty="0" err="1" smtClean="0"/>
              <a:t>출력값으로</a:t>
            </a:r>
            <a:r>
              <a:rPr lang="ko-KR" altLang="en-US" sz="1000" dirty="0" smtClean="0"/>
              <a:t> 나와야 하는지 결정</a:t>
            </a:r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u="sng" dirty="0" smtClean="0"/>
              <a:t> </a:t>
            </a:r>
            <a:r>
              <a:rPr lang="en-US" altLang="ko-KR" sz="1000" b="1" u="sng" dirty="0" smtClean="0"/>
              <a:t>- </a:t>
            </a:r>
            <a:r>
              <a:rPr lang="ko-KR" altLang="en-US" sz="1000" b="1" u="sng" dirty="0" smtClean="0"/>
              <a:t>컴퓨터의 기본 구조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입력 장치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기억 장치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연산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처리</a:t>
            </a:r>
            <a:r>
              <a:rPr lang="en-US" altLang="ko-KR" sz="1000" dirty="0" smtClean="0"/>
              <a:t>) </a:t>
            </a:r>
            <a:r>
              <a:rPr lang="ko-KR" altLang="en-US" sz="1000" dirty="0" smtClean="0"/>
              <a:t>장치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제어 장치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출력 장치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기억 장치와 연산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처리</a:t>
            </a:r>
            <a:r>
              <a:rPr lang="en-US" altLang="ko-KR" sz="1000" dirty="0" smtClean="0"/>
              <a:t>) </a:t>
            </a:r>
            <a:r>
              <a:rPr lang="ko-KR" altLang="en-US" sz="1000" dirty="0" smtClean="0"/>
              <a:t>장치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제어 장치를 묶어 중앙 처리 장치</a:t>
            </a:r>
            <a:r>
              <a:rPr lang="en-US" altLang="ko-KR" sz="1000" dirty="0" smtClean="0"/>
              <a:t>(CPU)</a:t>
            </a:r>
          </a:p>
          <a:p>
            <a:r>
              <a:rPr lang="en-US" altLang="ko-KR" sz="1000" dirty="0" smtClean="0"/>
              <a:t>    : </a:t>
            </a:r>
            <a:r>
              <a:rPr lang="ko-KR" altLang="en-US" sz="1000" dirty="0" err="1" smtClean="0"/>
              <a:t>펌웨어들은</a:t>
            </a:r>
            <a:r>
              <a:rPr lang="ko-KR" altLang="en-US" sz="1000" dirty="0" smtClean="0"/>
              <a:t> 보통 </a:t>
            </a:r>
            <a:r>
              <a:rPr lang="en-US" altLang="ko-KR" sz="1000" dirty="0" smtClean="0"/>
              <a:t>EPROM</a:t>
            </a:r>
            <a:r>
              <a:rPr lang="ko-KR" altLang="en-US" sz="1000" dirty="0" smtClean="0"/>
              <a:t>이나 </a:t>
            </a:r>
            <a:r>
              <a:rPr lang="en-US" altLang="ko-KR" sz="1000" dirty="0" err="1" smtClean="0"/>
              <a:t>FlashROM</a:t>
            </a:r>
            <a:r>
              <a:rPr lang="en-US" altLang="ko-KR" sz="1000" dirty="0" smtClean="0"/>
              <a:t> </a:t>
            </a:r>
            <a:r>
              <a:rPr lang="ko-KR" altLang="en-US" sz="1000" dirty="0" smtClean="0"/>
              <a:t>등에 기록</a:t>
            </a:r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b="1" dirty="0" smtClean="0"/>
              <a:t> </a:t>
            </a:r>
            <a:r>
              <a:rPr lang="en-US" altLang="ko-KR" sz="1000" b="1" u="sng" dirty="0" smtClean="0"/>
              <a:t>- </a:t>
            </a:r>
            <a:r>
              <a:rPr lang="ko-KR" altLang="en-US" sz="1000" b="1" u="sng" dirty="0" smtClean="0"/>
              <a:t>시스템 접속 방법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시스템 버스</a:t>
            </a:r>
          </a:p>
          <a:p>
            <a:r>
              <a:rPr lang="ko-KR" altLang="en-US" sz="1000" dirty="0" smtClean="0"/>
              <a:t>        컴퓨터의 구성요소를 서로 연결하고 데이터 전달을 위한 경로</a:t>
            </a:r>
          </a:p>
          <a:p>
            <a:r>
              <a:rPr lang="ko-KR" altLang="en-US" sz="1000" dirty="0" smtClean="0"/>
              <a:t>        주소 버스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데이터 버스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제어 버스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컴퓨터 구성 요소간 통신</a:t>
            </a:r>
          </a:p>
          <a:p>
            <a:r>
              <a:rPr lang="ko-KR" altLang="en-US" sz="1000" dirty="0" smtClean="0"/>
              <a:t>        </a:t>
            </a:r>
            <a:r>
              <a:rPr lang="en-US" altLang="ko-KR" sz="1000" dirty="0" smtClean="0"/>
              <a:t>CPU &lt;----&gt; </a:t>
            </a:r>
            <a:r>
              <a:rPr lang="ko-KR" altLang="en-US" sz="1000" dirty="0" smtClean="0"/>
              <a:t>메모리 </a:t>
            </a:r>
            <a:r>
              <a:rPr lang="en-US" altLang="ko-KR" sz="1000" dirty="0" smtClean="0"/>
              <a:t>// </a:t>
            </a:r>
            <a:r>
              <a:rPr lang="ko-KR" altLang="en-US" sz="1000" dirty="0" smtClean="0"/>
              <a:t>적재</a:t>
            </a:r>
            <a:r>
              <a:rPr lang="en-US" altLang="ko-KR" sz="1000" dirty="0" smtClean="0"/>
              <a:t>(Load)</a:t>
            </a:r>
            <a:r>
              <a:rPr lang="ko-KR" altLang="en-US" sz="1000" dirty="0" smtClean="0"/>
              <a:t>와 저장</a:t>
            </a:r>
            <a:r>
              <a:rPr lang="en-US" altLang="ko-KR" sz="1000" dirty="0" smtClean="0"/>
              <a:t>(Store) </a:t>
            </a:r>
            <a:r>
              <a:rPr lang="ko-KR" altLang="en-US" sz="1000" dirty="0" smtClean="0"/>
              <a:t>명령에 의해 수행</a:t>
            </a:r>
          </a:p>
          <a:p>
            <a:r>
              <a:rPr lang="ko-KR" altLang="en-US" sz="1000" dirty="0" smtClean="0"/>
              <a:t>        적재</a:t>
            </a:r>
            <a:r>
              <a:rPr lang="en-US" altLang="ko-KR" sz="1000" dirty="0" smtClean="0"/>
              <a:t>(Load) // </a:t>
            </a:r>
            <a:r>
              <a:rPr lang="ko-KR" altLang="en-US" sz="1000" dirty="0" smtClean="0"/>
              <a:t>주소 버스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메모리에서 불러올 데이터가 저장된 </a:t>
            </a:r>
            <a:r>
              <a:rPr lang="ko-KR" altLang="en-US" sz="1000" dirty="0" err="1" smtClean="0"/>
              <a:t>주소값이</a:t>
            </a:r>
            <a:r>
              <a:rPr lang="ko-KR" altLang="en-US" sz="1000" dirty="0" smtClean="0"/>
              <a:t> 전달</a:t>
            </a:r>
            <a:r>
              <a:rPr lang="en-US" altLang="ko-KR" sz="1000" dirty="0" smtClean="0"/>
              <a:t>(CPU -&gt; Memory)</a:t>
            </a:r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b="1" u="sng" dirty="0" smtClean="0"/>
              <a:t> - </a:t>
            </a:r>
            <a:r>
              <a:rPr lang="ko-KR" altLang="en-US" sz="1000" b="1" u="sng" dirty="0" smtClean="0"/>
              <a:t>컴퓨터의 활용 분야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보안과 해킹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컴퓨터 작곡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신시사이저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컴퓨터와 상업미술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컴퓨터와 설계 디자인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컴퓨터 그래픽스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인공위성과 컴퓨터 그래픽스</a:t>
            </a:r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자료  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25658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300" b="1" u="sng" dirty="0" smtClean="0">
                <a:latin typeface="+mn-ea"/>
                <a:ea typeface="+mn-ea"/>
              </a:rPr>
              <a:t> </a:t>
            </a:r>
            <a:r>
              <a:rPr lang="en-US" altLang="ko-KR" sz="1300" b="1" u="sng" dirty="0" smtClean="0">
                <a:latin typeface="+mn-ea"/>
                <a:ea typeface="+mn-ea"/>
              </a:rPr>
              <a:t>- </a:t>
            </a:r>
            <a:r>
              <a:rPr lang="ko-KR" altLang="en-US" sz="1300" b="1" u="sng" dirty="0" smtClean="0">
                <a:latin typeface="+mn-ea"/>
                <a:ea typeface="+mn-ea"/>
              </a:rPr>
              <a:t>자료 구성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물리적 단위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비트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smtClean="0">
                <a:latin typeface="+mn-ea"/>
                <a:ea typeface="+mn-ea"/>
              </a:rPr>
              <a:t>바이트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smtClean="0">
                <a:latin typeface="+mn-ea"/>
                <a:ea typeface="+mn-ea"/>
              </a:rPr>
              <a:t>워드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논리적 단위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필드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err="1" smtClean="0">
                <a:latin typeface="+mn-ea"/>
                <a:ea typeface="+mn-ea"/>
              </a:rPr>
              <a:t>레토드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smtClean="0">
                <a:latin typeface="+mn-ea"/>
                <a:ea typeface="+mn-ea"/>
              </a:rPr>
              <a:t>파일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smtClean="0">
                <a:latin typeface="+mn-ea"/>
                <a:ea typeface="+mn-ea"/>
              </a:rPr>
              <a:t>데이터베이스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/>
            </a:r>
            <a:br>
              <a:rPr lang="ko-KR" altLang="en-US" sz="1300" dirty="0" smtClean="0">
                <a:latin typeface="+mn-ea"/>
                <a:ea typeface="+mn-ea"/>
              </a:rPr>
            </a:br>
            <a:r>
              <a:rPr lang="ko-KR" altLang="en-US" sz="1300" b="1" u="sng" dirty="0" smtClean="0">
                <a:latin typeface="+mn-ea"/>
                <a:ea typeface="+mn-ea"/>
              </a:rPr>
              <a:t> </a:t>
            </a:r>
            <a:r>
              <a:rPr lang="en-US" altLang="ko-KR" sz="1300" b="1" u="sng" dirty="0" smtClean="0">
                <a:latin typeface="+mn-ea"/>
                <a:ea typeface="+mn-ea"/>
              </a:rPr>
              <a:t>- </a:t>
            </a:r>
            <a:r>
              <a:rPr lang="ko-KR" altLang="en-US" sz="1300" b="1" u="sng" dirty="0" smtClean="0">
                <a:latin typeface="+mn-ea"/>
                <a:ea typeface="+mn-ea"/>
              </a:rPr>
              <a:t>수의 체계와 변환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보수 </a:t>
            </a:r>
            <a:r>
              <a:rPr lang="en-US" altLang="ko-KR" sz="1300" dirty="0" smtClean="0">
                <a:latin typeface="+mn-ea"/>
                <a:ea typeface="+mn-ea"/>
              </a:rPr>
              <a:t>// </a:t>
            </a:r>
            <a:r>
              <a:rPr lang="ko-KR" altLang="en-US" sz="1300" dirty="0" smtClean="0">
                <a:latin typeface="+mn-ea"/>
                <a:ea typeface="+mn-ea"/>
              </a:rPr>
              <a:t>기준이 되는 수에서 주어진 수를 뺀 나머지 값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</a:t>
            </a:r>
            <a:r>
              <a:rPr lang="en-US" altLang="ko-KR" sz="1300" dirty="0" smtClean="0">
                <a:latin typeface="+mn-ea"/>
                <a:ea typeface="+mn-ea"/>
              </a:rPr>
              <a:t>1</a:t>
            </a:r>
            <a:r>
              <a:rPr lang="ko-KR" altLang="en-US" sz="1300" dirty="0" smtClean="0">
                <a:latin typeface="+mn-ea"/>
                <a:ea typeface="+mn-ea"/>
              </a:rPr>
              <a:t>의 보수는 비트를 반전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</a:t>
            </a:r>
            <a:r>
              <a:rPr lang="en-US" altLang="ko-KR" sz="1300" dirty="0" smtClean="0">
                <a:latin typeface="+mn-ea"/>
                <a:ea typeface="+mn-ea"/>
              </a:rPr>
              <a:t>2</a:t>
            </a:r>
            <a:r>
              <a:rPr lang="ko-KR" altLang="en-US" sz="1300" dirty="0" smtClean="0">
                <a:latin typeface="+mn-ea"/>
                <a:ea typeface="+mn-ea"/>
              </a:rPr>
              <a:t>의 보수는 비트를 반전 시키고 </a:t>
            </a:r>
            <a:r>
              <a:rPr lang="en-US" altLang="ko-KR" sz="1300" dirty="0" smtClean="0">
                <a:latin typeface="+mn-ea"/>
                <a:ea typeface="+mn-ea"/>
              </a:rPr>
              <a:t>1</a:t>
            </a:r>
            <a:r>
              <a:rPr lang="ko-KR" altLang="en-US" sz="1300" dirty="0" smtClean="0">
                <a:latin typeface="+mn-ea"/>
                <a:ea typeface="+mn-ea"/>
              </a:rPr>
              <a:t>을 더함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1</a:t>
            </a:r>
            <a:r>
              <a:rPr lang="ko-KR" altLang="en-US" sz="1300" dirty="0" smtClean="0">
                <a:latin typeface="+mn-ea"/>
                <a:ea typeface="+mn-ea"/>
              </a:rPr>
              <a:t>의 보수를 이용하여 뺼셈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감수에 대한 </a:t>
            </a:r>
            <a:r>
              <a:rPr lang="en-US" altLang="ko-KR" sz="1300" dirty="0" smtClean="0">
                <a:latin typeface="+mn-ea"/>
                <a:ea typeface="+mn-ea"/>
              </a:rPr>
              <a:t>1</a:t>
            </a:r>
            <a:r>
              <a:rPr lang="ko-KR" altLang="en-US" sz="1300" dirty="0" smtClean="0">
                <a:latin typeface="+mn-ea"/>
                <a:ea typeface="+mn-ea"/>
              </a:rPr>
              <a:t>의 보수를 구함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</a:t>
            </a:r>
            <a:r>
              <a:rPr lang="ko-KR" altLang="en-US" sz="1300" dirty="0" err="1" smtClean="0">
                <a:latin typeface="+mn-ea"/>
                <a:ea typeface="+mn-ea"/>
              </a:rPr>
              <a:t>피감수에</a:t>
            </a:r>
            <a:r>
              <a:rPr lang="ko-KR" altLang="en-US" sz="1300" dirty="0" smtClean="0">
                <a:latin typeface="+mn-ea"/>
                <a:ea typeface="+mn-ea"/>
              </a:rPr>
              <a:t> 감수의 </a:t>
            </a:r>
            <a:r>
              <a:rPr lang="ko-KR" altLang="en-US" sz="1300" dirty="0" err="1" smtClean="0">
                <a:latin typeface="+mn-ea"/>
                <a:ea typeface="+mn-ea"/>
              </a:rPr>
              <a:t>보수값을</a:t>
            </a:r>
            <a:r>
              <a:rPr lang="ko-KR" altLang="en-US" sz="1300" dirty="0" smtClean="0">
                <a:latin typeface="+mn-ea"/>
                <a:ea typeface="+mn-ea"/>
              </a:rPr>
              <a:t> 더함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결과 자리 올림수가 발생하면 최하위 자리에 </a:t>
            </a:r>
            <a:r>
              <a:rPr lang="en-US" altLang="ko-KR" sz="1300" dirty="0" smtClean="0">
                <a:latin typeface="+mn-ea"/>
                <a:ea typeface="+mn-ea"/>
              </a:rPr>
              <a:t>1</a:t>
            </a:r>
            <a:r>
              <a:rPr lang="ko-KR" altLang="en-US" sz="1300" dirty="0" smtClean="0">
                <a:latin typeface="+mn-ea"/>
                <a:ea typeface="+mn-ea"/>
              </a:rPr>
              <a:t>을 더하고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smtClean="0">
                <a:latin typeface="+mn-ea"/>
                <a:ea typeface="+mn-ea"/>
              </a:rPr>
              <a:t>자리 올림수가 없으면 연산 결과에 대하여 </a:t>
            </a:r>
            <a:r>
              <a:rPr lang="en-US" altLang="ko-KR" sz="1300" dirty="0" smtClean="0">
                <a:latin typeface="+mn-ea"/>
                <a:ea typeface="+mn-ea"/>
              </a:rPr>
              <a:t>1</a:t>
            </a:r>
            <a:r>
              <a:rPr lang="ko-KR" altLang="en-US" sz="1300" dirty="0" smtClean="0">
                <a:latin typeface="+mn-ea"/>
                <a:ea typeface="+mn-ea"/>
              </a:rPr>
              <a:t>의 보수를 구한 후 그 앞에 </a:t>
            </a:r>
            <a:r>
              <a:rPr lang="en-US" altLang="ko-KR" sz="1300" dirty="0" smtClean="0">
                <a:latin typeface="+mn-ea"/>
                <a:ea typeface="+mn-ea"/>
              </a:rPr>
              <a:t>'-'</a:t>
            </a:r>
            <a:r>
              <a:rPr lang="ko-KR" altLang="en-US" sz="1300" dirty="0" smtClean="0">
                <a:latin typeface="+mn-ea"/>
                <a:ea typeface="+mn-ea"/>
              </a:rPr>
              <a:t>부호를 붙임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10</a:t>
            </a:r>
            <a:r>
              <a:rPr lang="ko-KR" altLang="en-US" sz="1300" dirty="0" smtClean="0">
                <a:latin typeface="+mn-ea"/>
                <a:ea typeface="+mn-ea"/>
              </a:rPr>
              <a:t>진법 </a:t>
            </a:r>
            <a:r>
              <a:rPr lang="en-US" altLang="ko-KR" sz="1300" dirty="0" smtClean="0">
                <a:latin typeface="+mn-ea"/>
                <a:ea typeface="+mn-ea"/>
              </a:rPr>
              <a:t>// 0</a:t>
            </a:r>
            <a:r>
              <a:rPr lang="ko-KR" altLang="en-US" sz="1300" dirty="0" smtClean="0">
                <a:latin typeface="+mn-ea"/>
                <a:ea typeface="+mn-ea"/>
              </a:rPr>
              <a:t>부터 </a:t>
            </a:r>
            <a:r>
              <a:rPr lang="en-US" altLang="ko-KR" sz="1300" dirty="0" smtClean="0">
                <a:latin typeface="+mn-ea"/>
                <a:ea typeface="+mn-ea"/>
              </a:rPr>
              <a:t>9</a:t>
            </a:r>
            <a:r>
              <a:rPr lang="ko-KR" altLang="en-US" sz="1300" dirty="0" smtClean="0">
                <a:latin typeface="+mn-ea"/>
                <a:ea typeface="+mn-ea"/>
              </a:rPr>
              <a:t>까지의 숫자를 이용하여 수를 표현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2</a:t>
            </a:r>
            <a:r>
              <a:rPr lang="ko-KR" altLang="en-US" sz="1300" dirty="0" smtClean="0">
                <a:latin typeface="+mn-ea"/>
                <a:ea typeface="+mn-ea"/>
              </a:rPr>
              <a:t>진법 </a:t>
            </a:r>
            <a:r>
              <a:rPr lang="en-US" altLang="ko-KR" sz="1300" dirty="0" smtClean="0">
                <a:latin typeface="+mn-ea"/>
                <a:ea typeface="+mn-ea"/>
              </a:rPr>
              <a:t>// 0</a:t>
            </a:r>
            <a:r>
              <a:rPr lang="ko-KR" altLang="en-US" sz="1300" dirty="0" smtClean="0">
                <a:latin typeface="+mn-ea"/>
                <a:ea typeface="+mn-ea"/>
              </a:rPr>
              <a:t>과 </a:t>
            </a:r>
            <a:r>
              <a:rPr lang="en-US" altLang="ko-KR" sz="1300" dirty="0" smtClean="0">
                <a:latin typeface="+mn-ea"/>
                <a:ea typeface="+mn-ea"/>
              </a:rPr>
              <a:t>1</a:t>
            </a:r>
            <a:r>
              <a:rPr lang="ko-KR" altLang="en-US" sz="1300" dirty="0" smtClean="0">
                <a:latin typeface="+mn-ea"/>
                <a:ea typeface="+mn-ea"/>
              </a:rPr>
              <a:t>의 두 개 숫자를 이용하여 수를 표현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8</a:t>
            </a:r>
            <a:r>
              <a:rPr lang="ko-KR" altLang="en-US" sz="1300" dirty="0" smtClean="0">
                <a:latin typeface="+mn-ea"/>
                <a:ea typeface="+mn-ea"/>
              </a:rPr>
              <a:t>진법 </a:t>
            </a:r>
            <a:r>
              <a:rPr lang="en-US" altLang="ko-KR" sz="1300" dirty="0" smtClean="0">
                <a:latin typeface="+mn-ea"/>
                <a:ea typeface="+mn-ea"/>
              </a:rPr>
              <a:t>// 0</a:t>
            </a:r>
            <a:r>
              <a:rPr lang="ko-KR" altLang="en-US" sz="1300" dirty="0" smtClean="0">
                <a:latin typeface="+mn-ea"/>
                <a:ea typeface="+mn-ea"/>
              </a:rPr>
              <a:t>부터 </a:t>
            </a:r>
            <a:r>
              <a:rPr lang="en-US" altLang="ko-KR" sz="1300" dirty="0" smtClean="0">
                <a:latin typeface="+mn-ea"/>
                <a:ea typeface="+mn-ea"/>
              </a:rPr>
              <a:t>7</a:t>
            </a:r>
            <a:r>
              <a:rPr lang="ko-KR" altLang="en-US" sz="1300" dirty="0" smtClean="0">
                <a:latin typeface="+mn-ea"/>
                <a:ea typeface="+mn-ea"/>
              </a:rPr>
              <a:t>까지의 숫자를 이용하여 수를 표현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16</a:t>
            </a:r>
            <a:r>
              <a:rPr lang="ko-KR" altLang="en-US" sz="1300" dirty="0" smtClean="0">
                <a:latin typeface="+mn-ea"/>
                <a:ea typeface="+mn-ea"/>
              </a:rPr>
              <a:t>진법 </a:t>
            </a:r>
            <a:r>
              <a:rPr lang="en-US" altLang="ko-KR" sz="1300" dirty="0" smtClean="0">
                <a:latin typeface="+mn-ea"/>
                <a:ea typeface="+mn-ea"/>
              </a:rPr>
              <a:t>// 0</a:t>
            </a:r>
            <a:r>
              <a:rPr lang="ko-KR" altLang="en-US" sz="1300" dirty="0" smtClean="0">
                <a:latin typeface="+mn-ea"/>
                <a:ea typeface="+mn-ea"/>
              </a:rPr>
              <a:t>부터 </a:t>
            </a:r>
            <a:r>
              <a:rPr lang="en-US" altLang="ko-KR" sz="1300" dirty="0" smtClean="0">
                <a:latin typeface="+mn-ea"/>
                <a:ea typeface="+mn-ea"/>
              </a:rPr>
              <a:t>9</a:t>
            </a:r>
            <a:r>
              <a:rPr lang="ko-KR" altLang="en-US" sz="1300" dirty="0" smtClean="0">
                <a:latin typeface="+mn-ea"/>
                <a:ea typeface="+mn-ea"/>
              </a:rPr>
              <a:t>까지 </a:t>
            </a:r>
            <a:r>
              <a:rPr lang="en-US" altLang="ko-KR" sz="1300" dirty="0" smtClean="0">
                <a:latin typeface="+mn-ea"/>
                <a:ea typeface="+mn-ea"/>
              </a:rPr>
              <a:t>10</a:t>
            </a:r>
            <a:r>
              <a:rPr lang="ko-KR" altLang="en-US" sz="1300" dirty="0" smtClean="0">
                <a:latin typeface="+mn-ea"/>
                <a:ea typeface="+mn-ea"/>
              </a:rPr>
              <a:t>개의 숫자와 </a:t>
            </a:r>
            <a:r>
              <a:rPr lang="en-US" altLang="ko-KR" sz="1300" dirty="0" smtClean="0">
                <a:latin typeface="+mn-ea"/>
                <a:ea typeface="+mn-ea"/>
              </a:rPr>
              <a:t>10</a:t>
            </a:r>
            <a:r>
              <a:rPr lang="ko-KR" altLang="en-US" sz="1300" dirty="0" smtClean="0">
                <a:latin typeface="+mn-ea"/>
                <a:ea typeface="+mn-ea"/>
              </a:rPr>
              <a:t>부터 </a:t>
            </a:r>
            <a:r>
              <a:rPr lang="en-US" altLang="ko-KR" sz="1300" dirty="0" smtClean="0">
                <a:latin typeface="+mn-ea"/>
                <a:ea typeface="+mn-ea"/>
              </a:rPr>
              <a:t>15</a:t>
            </a:r>
            <a:r>
              <a:rPr lang="ko-KR" altLang="en-US" sz="1300" dirty="0" smtClean="0">
                <a:latin typeface="+mn-ea"/>
                <a:ea typeface="+mn-ea"/>
              </a:rPr>
              <a:t>까지를 </a:t>
            </a:r>
            <a:r>
              <a:rPr lang="en-US" altLang="ko-KR" sz="1300" dirty="0" smtClean="0">
                <a:latin typeface="+mn-ea"/>
                <a:ea typeface="+mn-ea"/>
              </a:rPr>
              <a:t>A</a:t>
            </a:r>
            <a:r>
              <a:rPr lang="ko-KR" altLang="en-US" sz="1300" dirty="0" smtClean="0">
                <a:latin typeface="+mn-ea"/>
                <a:ea typeface="+mn-ea"/>
              </a:rPr>
              <a:t>부터 </a:t>
            </a:r>
            <a:r>
              <a:rPr lang="en-US" altLang="ko-KR" sz="1300" dirty="0" smtClean="0">
                <a:latin typeface="+mn-ea"/>
                <a:ea typeface="+mn-ea"/>
              </a:rPr>
              <a:t>F</a:t>
            </a:r>
            <a:r>
              <a:rPr lang="ko-KR" altLang="en-US" sz="1300" dirty="0" smtClean="0">
                <a:latin typeface="+mn-ea"/>
                <a:ea typeface="+mn-ea"/>
              </a:rPr>
              <a:t>로 표현하는 </a:t>
            </a:r>
            <a:r>
              <a:rPr lang="en-US" altLang="ko-KR" sz="1300" dirty="0" smtClean="0">
                <a:latin typeface="+mn-ea"/>
                <a:ea typeface="+mn-ea"/>
              </a:rPr>
              <a:t>6</a:t>
            </a:r>
            <a:r>
              <a:rPr lang="ko-KR" altLang="en-US" sz="1300" dirty="0" smtClean="0">
                <a:latin typeface="+mn-ea"/>
                <a:ea typeface="+mn-ea"/>
              </a:rPr>
              <a:t>개의 문자를 이용하여 표현한 수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/>
            </a:r>
            <a:br>
              <a:rPr lang="ko-KR" altLang="en-US" sz="1300" dirty="0" smtClean="0">
                <a:latin typeface="+mn-ea"/>
                <a:ea typeface="+mn-ea"/>
              </a:rPr>
            </a:br>
            <a:r>
              <a:rPr lang="ko-KR" altLang="en-US" sz="1300" b="1" u="sng" dirty="0" smtClean="0">
                <a:latin typeface="+mn-ea"/>
                <a:ea typeface="+mn-ea"/>
              </a:rPr>
              <a:t> </a:t>
            </a:r>
            <a:r>
              <a:rPr lang="en-US" altLang="ko-KR" sz="1300" b="1" u="sng" dirty="0" smtClean="0">
                <a:latin typeface="+mn-ea"/>
                <a:ea typeface="+mn-ea"/>
              </a:rPr>
              <a:t>- </a:t>
            </a:r>
            <a:r>
              <a:rPr lang="ko-KR" altLang="en-US" sz="1300" b="1" u="sng" dirty="0" smtClean="0">
                <a:latin typeface="+mn-ea"/>
                <a:ea typeface="+mn-ea"/>
              </a:rPr>
              <a:t>숫자 및 문자 코드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아스키 코드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미국에서 표준화가 추진된 정보교환용 </a:t>
            </a:r>
            <a:r>
              <a:rPr lang="en-US" altLang="ko-KR" sz="1300" dirty="0" smtClean="0">
                <a:latin typeface="+mn-ea"/>
                <a:ea typeface="+mn-ea"/>
              </a:rPr>
              <a:t>7bit </a:t>
            </a:r>
            <a:r>
              <a:rPr lang="ko-KR" altLang="en-US" sz="1300" dirty="0" smtClean="0">
                <a:latin typeface="+mn-ea"/>
                <a:ea typeface="+mn-ea"/>
              </a:rPr>
              <a:t>부호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코드는 </a:t>
            </a:r>
            <a:r>
              <a:rPr lang="en-US" altLang="ko-KR" sz="1300" dirty="0" smtClean="0">
                <a:latin typeface="+mn-ea"/>
                <a:ea typeface="+mn-ea"/>
              </a:rPr>
              <a:t>7</a:t>
            </a:r>
            <a:r>
              <a:rPr lang="ko-KR" altLang="en-US" sz="1300" dirty="0" smtClean="0">
                <a:latin typeface="+mn-ea"/>
                <a:ea typeface="+mn-ea"/>
              </a:rPr>
              <a:t>비트의 이진수 조합으로 만들어져 총 </a:t>
            </a:r>
            <a:r>
              <a:rPr lang="en-US" altLang="ko-KR" sz="1300" dirty="0" smtClean="0">
                <a:latin typeface="+mn-ea"/>
                <a:ea typeface="+mn-ea"/>
              </a:rPr>
              <a:t>128</a:t>
            </a:r>
            <a:r>
              <a:rPr lang="ko-KR" altLang="en-US" sz="1300" dirty="0" smtClean="0">
                <a:latin typeface="+mn-ea"/>
                <a:ea typeface="+mn-ea"/>
              </a:rPr>
              <a:t>개의 부호를 표현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유니코드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각 나라별 언어를 모두 표현하기 위해 사용하는 코드</a:t>
            </a:r>
            <a:r>
              <a:rPr lang="en-US" altLang="ko-KR" sz="1300" dirty="0" smtClean="0">
                <a:latin typeface="+mn-ea"/>
                <a:ea typeface="+mn-ea"/>
              </a:rPr>
              <a:t>( 1</a:t>
            </a:r>
            <a:r>
              <a:rPr lang="ko-KR" altLang="en-US" sz="1300" dirty="0" smtClean="0">
                <a:latin typeface="+mn-ea"/>
                <a:ea typeface="+mn-ea"/>
              </a:rPr>
              <a:t>바이트로 정의된 코드 필요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>        16</a:t>
            </a:r>
            <a:r>
              <a:rPr lang="ko-KR" altLang="en-US" sz="1300" dirty="0" smtClean="0">
                <a:latin typeface="+mn-ea"/>
                <a:ea typeface="+mn-ea"/>
              </a:rPr>
              <a:t>비트로 표현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b="1" u="sng" dirty="0" smtClean="0">
                <a:latin typeface="+mn-ea"/>
                <a:ea typeface="+mn-ea"/>
              </a:rPr>
              <a:t>- </a:t>
            </a:r>
            <a:r>
              <a:rPr lang="ko-KR" altLang="en-US" sz="1300" b="1" u="sng" dirty="0" smtClean="0">
                <a:latin typeface="+mn-ea"/>
                <a:ea typeface="+mn-ea"/>
              </a:rPr>
              <a:t>에러 검출 코드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데이터 전송 중 오류가 발생했는지 확인만 할 수 있는 부호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패리티 검사</a:t>
            </a:r>
            <a:r>
              <a:rPr lang="en-US" altLang="ko-KR" sz="1300" dirty="0" smtClean="0">
                <a:latin typeface="+mn-ea"/>
                <a:ea typeface="+mn-ea"/>
              </a:rPr>
              <a:t>(Parity Check)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>        1</a:t>
            </a:r>
            <a:r>
              <a:rPr lang="ko-KR" altLang="en-US" sz="1300" dirty="0" smtClean="0">
                <a:latin typeface="+mn-ea"/>
                <a:ea typeface="+mn-ea"/>
              </a:rPr>
              <a:t>의 개수를 짝수 개로 맞춰서 보낼지</a:t>
            </a:r>
            <a:r>
              <a:rPr lang="en-US" altLang="ko-KR" sz="1300" dirty="0" smtClean="0">
                <a:latin typeface="+mn-ea"/>
                <a:ea typeface="+mn-ea"/>
              </a:rPr>
              <a:t>(Even Parity), </a:t>
            </a:r>
            <a:r>
              <a:rPr lang="ko-KR" altLang="en-US" sz="1300" dirty="0" smtClean="0">
                <a:latin typeface="+mn-ea"/>
                <a:ea typeface="+mn-ea"/>
              </a:rPr>
              <a:t>홀수 개로 맞춰서 보낼지</a:t>
            </a:r>
            <a:r>
              <a:rPr lang="en-US" altLang="ko-KR" sz="1300" dirty="0" smtClean="0">
                <a:latin typeface="+mn-ea"/>
                <a:ea typeface="+mn-ea"/>
              </a:rPr>
              <a:t>(Odd Parity) </a:t>
            </a:r>
            <a:r>
              <a:rPr lang="ko-KR" altLang="en-US" sz="1300" dirty="0" err="1" smtClean="0">
                <a:latin typeface="+mn-ea"/>
                <a:ea typeface="+mn-ea"/>
              </a:rPr>
              <a:t>송신측과</a:t>
            </a:r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ko-KR" altLang="en-US" sz="1300" dirty="0" err="1" smtClean="0">
                <a:latin typeface="+mn-ea"/>
                <a:ea typeface="+mn-ea"/>
              </a:rPr>
              <a:t>수신측이</a:t>
            </a:r>
            <a:r>
              <a:rPr lang="ko-KR" altLang="en-US" sz="1300" dirty="0" smtClean="0">
                <a:latin typeface="+mn-ea"/>
                <a:ea typeface="+mn-ea"/>
              </a:rPr>
              <a:t> 약속하고 여분의 </a:t>
            </a:r>
            <a:r>
              <a:rPr lang="en-US" altLang="ko-KR" sz="1300" dirty="0" smtClean="0">
                <a:latin typeface="+mn-ea"/>
                <a:ea typeface="+mn-ea"/>
              </a:rPr>
              <a:t>bit(</a:t>
            </a:r>
            <a:r>
              <a:rPr lang="ko-KR" altLang="en-US" sz="1300" dirty="0" smtClean="0">
                <a:latin typeface="+mn-ea"/>
                <a:ea typeface="+mn-ea"/>
              </a:rPr>
              <a:t>패리티 비트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를 채워 보내는 것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CRC(Cyclic Redundancy </a:t>
            </a:r>
            <a:r>
              <a:rPr lang="en-US" altLang="ko-KR" sz="1300" dirty="0" err="1" smtClean="0">
                <a:latin typeface="+mn-ea"/>
                <a:ea typeface="+mn-ea"/>
              </a:rPr>
              <a:t>Chcek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순환 중복 검사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>        </a:t>
            </a:r>
            <a:r>
              <a:rPr lang="ko-KR" altLang="en-US" sz="1300" dirty="0" smtClean="0">
                <a:latin typeface="+mn-ea"/>
                <a:ea typeface="+mn-ea"/>
              </a:rPr>
              <a:t>데이터에 오류가 발생했는지 확인하는 코드를 데이터 뒤에 확장 데이터를 덧붙여 보내는 방식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dirty="0" smtClean="0">
                <a:latin typeface="+mn-ea"/>
                <a:ea typeface="+mn-ea"/>
              </a:rPr>
              <a:t>- </a:t>
            </a:r>
            <a:r>
              <a:rPr lang="ko-KR" altLang="en-US" sz="1300" dirty="0" smtClean="0">
                <a:latin typeface="+mn-ea"/>
                <a:ea typeface="+mn-ea"/>
              </a:rPr>
              <a:t>오류 정정 부호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데이터 전송 중 오류가 발생했을 때 오류를 찾아내서 원래 값으로 복원할 수 있는 부호</a:t>
            </a:r>
          </a:p>
          <a:p>
            <a:endParaRPr lang="ko-KR" altLang="en-US" sz="13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산술과 논리 연산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18457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200" b="1" u="sng" dirty="0" smtClean="0">
                <a:latin typeface="+mn-ea"/>
                <a:ea typeface="+mn-ea"/>
              </a:rPr>
              <a:t> </a:t>
            </a:r>
            <a:r>
              <a:rPr lang="en-US" altLang="ko-KR" sz="1200" b="1" u="sng" dirty="0" smtClean="0">
                <a:latin typeface="+mn-ea"/>
                <a:ea typeface="+mn-ea"/>
              </a:rPr>
              <a:t>- ALU(Arithmetic and Logical Unit)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: </a:t>
            </a:r>
            <a:r>
              <a:rPr lang="ko-KR" altLang="en-US" sz="1200" dirty="0" smtClean="0">
                <a:latin typeface="+mn-ea"/>
                <a:ea typeface="+mn-ea"/>
              </a:rPr>
              <a:t>덧셈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뺄셈 같은 두 숫자의 산술연산과 배타적 논리합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논리곱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논리합 같은 논리연산을 계산하는 디지털 회로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정수형 산술 연산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비트 논리 연산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비트 시프트 연산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복잡한 연산은 간단한 산술논리연산의 조합으로 나누어 처리하도록 외부 처리 </a:t>
            </a:r>
            <a:r>
              <a:rPr lang="ko-KR" altLang="en-US" sz="1200" dirty="0" smtClean="0">
                <a:latin typeface="+mn-ea"/>
                <a:ea typeface="+mn-ea"/>
              </a:rPr>
              <a:t>이용하는</a:t>
            </a:r>
            <a:r>
              <a:rPr lang="ko-KR" altLang="en-US" sz="1200" dirty="0" smtClean="0">
                <a:latin typeface="+mn-ea"/>
                <a:ea typeface="+mn-ea"/>
              </a:rPr>
              <a:t> 경우가 많음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b="1" u="sng" dirty="0" smtClean="0">
                <a:latin typeface="+mn-ea"/>
                <a:ea typeface="+mn-ea"/>
              </a:rPr>
              <a:t> </a:t>
            </a:r>
            <a:r>
              <a:rPr lang="en-US" altLang="ko-KR" sz="1200" b="1" u="sng" dirty="0" smtClean="0">
                <a:latin typeface="+mn-ea"/>
                <a:ea typeface="+mn-ea"/>
              </a:rPr>
              <a:t>- </a:t>
            </a:r>
            <a:r>
              <a:rPr lang="ko-KR" altLang="en-US" sz="1200" b="1" u="sng" dirty="0" smtClean="0">
                <a:latin typeface="+mn-ea"/>
                <a:ea typeface="+mn-ea"/>
              </a:rPr>
              <a:t>수의 표현 방법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컴퓨터는 </a:t>
            </a:r>
            <a:r>
              <a:rPr lang="en-US" altLang="ko-KR" sz="1200" dirty="0" smtClean="0">
                <a:latin typeface="+mn-ea"/>
                <a:ea typeface="+mn-ea"/>
              </a:rPr>
              <a:t>10</a:t>
            </a:r>
            <a:r>
              <a:rPr lang="ko-KR" altLang="en-US" sz="1200" dirty="0" smtClean="0">
                <a:latin typeface="+mn-ea"/>
                <a:ea typeface="+mn-ea"/>
              </a:rPr>
              <a:t>진수가 아닌 </a:t>
            </a:r>
            <a:r>
              <a:rPr lang="en-US" altLang="ko-KR" sz="1200" dirty="0" smtClean="0">
                <a:latin typeface="+mn-ea"/>
                <a:ea typeface="+mn-ea"/>
              </a:rPr>
              <a:t>2</a:t>
            </a:r>
            <a:r>
              <a:rPr lang="ko-KR" altLang="en-US" sz="1200" dirty="0" smtClean="0">
                <a:latin typeface="+mn-ea"/>
                <a:ea typeface="+mn-ea"/>
              </a:rPr>
              <a:t>진수로 수를 표현함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정수 표현하기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</a:t>
            </a:r>
            <a:r>
              <a:rPr lang="en-US" altLang="ko-KR" sz="1200" dirty="0" smtClean="0">
                <a:latin typeface="+mn-ea"/>
                <a:ea typeface="+mn-ea"/>
              </a:rPr>
              <a:t>char(8bit), short(16bit), </a:t>
            </a:r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(32bit), long(32bit)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: </a:t>
            </a:r>
            <a:r>
              <a:rPr lang="ko-KR" altLang="en-US" sz="1200" dirty="0" smtClean="0">
                <a:latin typeface="+mn-ea"/>
                <a:ea typeface="+mn-ea"/>
              </a:rPr>
              <a:t>메모리에 저장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정수 데이터를 저장하기 위해 </a:t>
            </a:r>
            <a:r>
              <a:rPr lang="en-US" altLang="ko-KR" sz="1200" dirty="0" smtClean="0">
                <a:latin typeface="+mn-ea"/>
                <a:ea typeface="+mn-ea"/>
              </a:rPr>
              <a:t>4</a:t>
            </a:r>
            <a:r>
              <a:rPr lang="ko-KR" altLang="en-US" sz="1200" dirty="0" smtClean="0">
                <a:latin typeface="+mn-ea"/>
                <a:ea typeface="+mn-ea"/>
              </a:rPr>
              <a:t>칸 사용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정수 </a:t>
            </a:r>
            <a:r>
              <a:rPr lang="en-US" altLang="ko-KR" sz="1200" dirty="0" smtClean="0">
                <a:latin typeface="+mn-ea"/>
                <a:ea typeface="+mn-ea"/>
              </a:rPr>
              <a:t>4</a:t>
            </a:r>
            <a:r>
              <a:rPr lang="ko-KR" altLang="en-US" sz="1200" dirty="0" smtClean="0">
                <a:latin typeface="+mn-ea"/>
                <a:ea typeface="+mn-ea"/>
              </a:rPr>
              <a:t>바이트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 </a:t>
            </a:r>
            <a:r>
              <a:rPr lang="ko-KR" altLang="en-US" sz="1200" dirty="0" smtClean="0">
                <a:latin typeface="+mn-ea"/>
                <a:ea typeface="+mn-ea"/>
              </a:rPr>
              <a:t>부호 비트</a:t>
            </a:r>
            <a:r>
              <a:rPr lang="en-US" altLang="ko-KR" sz="1200" dirty="0" smtClean="0">
                <a:latin typeface="+mn-ea"/>
                <a:ea typeface="+mn-ea"/>
              </a:rPr>
              <a:t>(signed bit)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</a:t>
            </a:r>
            <a:r>
              <a:rPr lang="ko-KR" altLang="en-US" sz="1200" dirty="0" smtClean="0">
                <a:latin typeface="+mn-ea"/>
                <a:ea typeface="+mn-ea"/>
              </a:rPr>
              <a:t>총 </a:t>
            </a:r>
            <a:r>
              <a:rPr lang="en-US" altLang="ko-KR" sz="1200" dirty="0" smtClean="0">
                <a:latin typeface="+mn-ea"/>
                <a:ea typeface="+mn-ea"/>
              </a:rPr>
              <a:t>32</a:t>
            </a:r>
            <a:r>
              <a:rPr lang="ko-KR" altLang="en-US" sz="1200" dirty="0" smtClean="0">
                <a:latin typeface="+mn-ea"/>
                <a:ea typeface="+mn-ea"/>
              </a:rPr>
              <a:t>개의 비트 중 첫 번째 비트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가장 왼쪽에 위치한 비트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r>
              <a:rPr lang="ko-KR" altLang="en-US" sz="1200" dirty="0" smtClean="0">
                <a:latin typeface="+mn-ea"/>
                <a:ea typeface="+mn-ea"/>
              </a:rPr>
              <a:t>를 부호 표현을 위해 따로 배정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부호 비트가 </a:t>
            </a:r>
            <a:r>
              <a:rPr lang="en-US" altLang="ko-KR" sz="1200" dirty="0" smtClean="0">
                <a:latin typeface="+mn-ea"/>
                <a:ea typeface="+mn-ea"/>
              </a:rPr>
              <a:t>0</a:t>
            </a:r>
            <a:r>
              <a:rPr lang="ko-KR" altLang="en-US" sz="1200" dirty="0" smtClean="0">
                <a:latin typeface="+mn-ea"/>
                <a:ea typeface="+mn-ea"/>
              </a:rPr>
              <a:t>이면 양수를</a:t>
            </a:r>
            <a:r>
              <a:rPr lang="en-US" altLang="ko-KR" sz="1200" dirty="0" smtClean="0">
                <a:latin typeface="+mn-ea"/>
                <a:ea typeface="+mn-ea"/>
              </a:rPr>
              <a:t>, 1</a:t>
            </a:r>
            <a:r>
              <a:rPr lang="ko-KR" altLang="en-US" sz="1200" dirty="0" smtClean="0">
                <a:latin typeface="+mn-ea"/>
                <a:ea typeface="+mn-ea"/>
              </a:rPr>
              <a:t>이면 음수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형 변환</a:t>
            </a:r>
            <a:r>
              <a:rPr lang="en-US" altLang="ko-KR" sz="1200" dirty="0" smtClean="0">
                <a:latin typeface="+mn-ea"/>
                <a:ea typeface="+mn-ea"/>
              </a:rPr>
              <a:t>(casting)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</a:t>
            </a:r>
            <a:r>
              <a:rPr lang="ko-KR" altLang="en-US" sz="1200" dirty="0" smtClean="0">
                <a:latin typeface="+mn-ea"/>
                <a:ea typeface="+mn-ea"/>
              </a:rPr>
              <a:t>각 비트의 숫자들은 그대로 유지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각 </a:t>
            </a:r>
            <a:r>
              <a:rPr lang="ko-KR" altLang="en-US" sz="1200" dirty="0" err="1" smtClean="0">
                <a:latin typeface="+mn-ea"/>
                <a:ea typeface="+mn-ea"/>
              </a:rPr>
              <a:t>비트를</a:t>
            </a:r>
            <a:r>
              <a:rPr lang="ko-KR" altLang="en-US" sz="1200" dirty="0" smtClean="0">
                <a:latin typeface="+mn-ea"/>
                <a:ea typeface="+mn-ea"/>
              </a:rPr>
              <a:t> 해석</a:t>
            </a:r>
            <a:r>
              <a:rPr lang="en-US" altLang="ko-KR" sz="1200" dirty="0" smtClean="0">
                <a:latin typeface="+mn-ea"/>
                <a:ea typeface="+mn-ea"/>
              </a:rPr>
              <a:t>(interpret)</a:t>
            </a:r>
            <a:r>
              <a:rPr lang="ko-KR" altLang="en-US" sz="1200" dirty="0" smtClean="0">
                <a:latin typeface="+mn-ea"/>
                <a:ea typeface="+mn-ea"/>
              </a:rPr>
              <a:t>하는 방법 다르게 함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b="1" u="sng" dirty="0" smtClean="0">
                <a:latin typeface="+mn-ea"/>
                <a:ea typeface="+mn-ea"/>
              </a:rPr>
              <a:t> </a:t>
            </a:r>
            <a:r>
              <a:rPr lang="en-US" altLang="ko-KR" sz="1200" b="1" u="sng" dirty="0" smtClean="0">
                <a:latin typeface="+mn-ea"/>
                <a:ea typeface="+mn-ea"/>
              </a:rPr>
              <a:t>- </a:t>
            </a:r>
            <a:r>
              <a:rPr lang="ko-KR" altLang="en-US" sz="1200" b="1" u="sng" dirty="0" smtClean="0">
                <a:latin typeface="+mn-ea"/>
                <a:ea typeface="+mn-ea"/>
              </a:rPr>
              <a:t>논리 연산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참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거짓 두 가지 원소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err="1" smtClean="0">
                <a:latin typeface="+mn-ea"/>
                <a:ea typeface="+mn-ea"/>
              </a:rPr>
              <a:t>진리값으로</a:t>
            </a:r>
            <a:r>
              <a:rPr lang="ko-KR" altLang="en-US" sz="1200" dirty="0" smtClean="0">
                <a:latin typeface="+mn-ea"/>
                <a:ea typeface="+mn-ea"/>
              </a:rPr>
              <a:t> 불림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r>
              <a:rPr lang="ko-KR" altLang="en-US" sz="1200" dirty="0" smtClean="0">
                <a:latin typeface="+mn-ea"/>
                <a:ea typeface="+mn-ea"/>
              </a:rPr>
              <a:t>만 존재하는 집합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환으로 불림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r>
              <a:rPr lang="ko-KR" altLang="en-US" sz="1200" dirty="0" smtClean="0">
                <a:latin typeface="+mn-ea"/>
                <a:ea typeface="+mn-ea"/>
              </a:rPr>
              <a:t>에서의 연산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논리합</a:t>
            </a:r>
            <a:r>
              <a:rPr lang="en-US" altLang="ko-KR" sz="1200" dirty="0" smtClean="0">
                <a:latin typeface="+mn-ea"/>
                <a:ea typeface="+mn-ea"/>
              </a:rPr>
              <a:t>(OR, ∨), </a:t>
            </a:r>
            <a:r>
              <a:rPr lang="ko-KR" altLang="en-US" sz="1200" dirty="0" smtClean="0">
                <a:latin typeface="+mn-ea"/>
                <a:ea typeface="+mn-ea"/>
              </a:rPr>
              <a:t>논리곱</a:t>
            </a:r>
            <a:r>
              <a:rPr lang="en-US" altLang="ko-KR" sz="1200" dirty="0" smtClean="0">
                <a:latin typeface="+mn-ea"/>
                <a:ea typeface="+mn-ea"/>
              </a:rPr>
              <a:t>(AND, ∧), </a:t>
            </a:r>
            <a:r>
              <a:rPr lang="ko-KR" altLang="en-US" sz="1200" dirty="0" smtClean="0">
                <a:latin typeface="+mn-ea"/>
                <a:ea typeface="+mn-ea"/>
              </a:rPr>
              <a:t>부정</a:t>
            </a:r>
            <a:r>
              <a:rPr lang="en-US" altLang="ko-KR" sz="1200" dirty="0" smtClean="0">
                <a:latin typeface="+mn-ea"/>
                <a:ea typeface="+mn-ea"/>
              </a:rPr>
              <a:t>(NOT, ~/¬), </a:t>
            </a:r>
            <a:r>
              <a:rPr lang="ko-KR" altLang="en-US" sz="1200" dirty="0" smtClean="0">
                <a:latin typeface="+mn-ea"/>
                <a:ea typeface="+mn-ea"/>
              </a:rPr>
              <a:t>배타적 논리합</a:t>
            </a:r>
            <a:r>
              <a:rPr lang="en-US" altLang="ko-KR" sz="1200" dirty="0" smtClean="0">
                <a:latin typeface="+mn-ea"/>
                <a:ea typeface="+mn-ea"/>
              </a:rPr>
              <a:t>(XOR, ⊕), </a:t>
            </a:r>
            <a:r>
              <a:rPr lang="ko-KR" altLang="en-US" sz="1200" dirty="0" smtClean="0">
                <a:latin typeface="+mn-ea"/>
                <a:ea typeface="+mn-ea"/>
              </a:rPr>
              <a:t>명제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동치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프로그래밍 언어에서는 비트 연산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b="1" u="sng" dirty="0" smtClean="0">
                <a:latin typeface="+mn-ea"/>
                <a:ea typeface="+mn-ea"/>
              </a:rPr>
              <a:t>- </a:t>
            </a:r>
            <a:r>
              <a:rPr lang="ko-KR" altLang="en-US" sz="1200" b="1" u="sng" dirty="0" smtClean="0">
                <a:latin typeface="+mn-ea"/>
                <a:ea typeface="+mn-ea"/>
              </a:rPr>
              <a:t>시프트</a:t>
            </a:r>
            <a:r>
              <a:rPr lang="en-US" altLang="ko-KR" sz="1200" b="1" u="sng" dirty="0" smtClean="0">
                <a:latin typeface="+mn-ea"/>
                <a:ea typeface="+mn-ea"/>
              </a:rPr>
              <a:t>(shift) </a:t>
            </a:r>
            <a:r>
              <a:rPr lang="ko-KR" altLang="en-US" sz="1200" b="1" u="sng" dirty="0" smtClean="0">
                <a:latin typeface="+mn-ea"/>
                <a:ea typeface="+mn-ea"/>
              </a:rPr>
              <a:t>연산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논리 연산뿐만 아니라 각 자리를 이동 가능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</a:t>
            </a:r>
            <a:r>
              <a:rPr lang="en-US" altLang="ko-KR" sz="1200" dirty="0" err="1" smtClean="0">
                <a:latin typeface="+mn-ea"/>
                <a:ea typeface="+mn-ea"/>
              </a:rPr>
              <a:t>printf</a:t>
            </a:r>
            <a:r>
              <a:rPr lang="en-US" altLang="ko-KR" sz="1200" dirty="0" smtClean="0">
                <a:latin typeface="+mn-ea"/>
                <a:ea typeface="+mn-ea"/>
              </a:rPr>
              <a:t>("%u\n", num1 &lt;&lt; 3);  // 24: 0001 1000: num1</a:t>
            </a:r>
            <a:r>
              <a:rPr lang="ko-KR" altLang="en-US" sz="1200" dirty="0" smtClean="0">
                <a:latin typeface="+mn-ea"/>
                <a:ea typeface="+mn-ea"/>
              </a:rPr>
              <a:t>의 비트 값을 왼쪽으로 </a:t>
            </a:r>
            <a:r>
              <a:rPr lang="en-US" altLang="ko-KR" sz="1200" dirty="0" smtClean="0">
                <a:latin typeface="+mn-ea"/>
                <a:ea typeface="+mn-ea"/>
              </a:rPr>
              <a:t>3</a:t>
            </a:r>
            <a:r>
              <a:rPr lang="ko-KR" altLang="en-US" sz="1200" dirty="0" smtClean="0">
                <a:latin typeface="+mn-ea"/>
                <a:ea typeface="+mn-ea"/>
              </a:rPr>
              <a:t>번 이동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</a:t>
            </a:r>
            <a:r>
              <a:rPr lang="en-US" altLang="ko-KR" sz="1200" dirty="0" err="1" smtClean="0">
                <a:latin typeface="+mn-ea"/>
                <a:ea typeface="+mn-ea"/>
              </a:rPr>
              <a:t>printf</a:t>
            </a:r>
            <a:r>
              <a:rPr lang="en-US" altLang="ko-KR" sz="1200" dirty="0" smtClean="0">
                <a:latin typeface="+mn-ea"/>
                <a:ea typeface="+mn-ea"/>
              </a:rPr>
              <a:t>("%u\n", num2 &gt;&gt; 2);  //  6: 0000 0110: num2</a:t>
            </a:r>
            <a:r>
              <a:rPr lang="ko-KR" altLang="en-US" sz="1200" dirty="0" smtClean="0">
                <a:latin typeface="+mn-ea"/>
                <a:ea typeface="+mn-ea"/>
              </a:rPr>
              <a:t>의 비트 값을 오른쪽으로 </a:t>
            </a:r>
            <a:r>
              <a:rPr lang="en-US" altLang="ko-KR" sz="1200" dirty="0" smtClean="0">
                <a:latin typeface="+mn-ea"/>
                <a:ea typeface="+mn-ea"/>
              </a:rPr>
              <a:t>2</a:t>
            </a:r>
            <a:r>
              <a:rPr lang="ko-KR" altLang="en-US" sz="1200" dirty="0" smtClean="0">
                <a:latin typeface="+mn-ea"/>
                <a:ea typeface="+mn-ea"/>
              </a:rPr>
              <a:t>번 이동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변수 </a:t>
            </a:r>
            <a:r>
              <a:rPr lang="en-US" altLang="ko-KR" sz="1200" dirty="0" smtClean="0">
                <a:latin typeface="+mn-ea"/>
                <a:ea typeface="+mn-ea"/>
              </a:rPr>
              <a:t>&lt;&lt; </a:t>
            </a:r>
            <a:r>
              <a:rPr lang="ko-KR" altLang="en-US" sz="1200" dirty="0" smtClean="0">
                <a:latin typeface="+mn-ea"/>
                <a:ea typeface="+mn-ea"/>
              </a:rPr>
              <a:t>이동할 비트 수 형식 사용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변수 </a:t>
            </a:r>
            <a:r>
              <a:rPr lang="en-US" altLang="ko-KR" sz="1200" dirty="0" smtClean="0">
                <a:latin typeface="+mn-ea"/>
                <a:ea typeface="+mn-ea"/>
              </a:rPr>
              <a:t>&gt;&gt; </a:t>
            </a:r>
            <a:r>
              <a:rPr lang="ko-KR" altLang="en-US" sz="1200" dirty="0" smtClean="0">
                <a:latin typeface="+mn-ea"/>
                <a:ea typeface="+mn-ea"/>
              </a:rPr>
              <a:t>이동할 비트 수 형식 사용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b="1" u="sng" dirty="0" smtClean="0">
                <a:latin typeface="+mn-ea"/>
                <a:ea typeface="+mn-ea"/>
              </a:rPr>
              <a:t> </a:t>
            </a:r>
            <a:r>
              <a:rPr lang="en-US" altLang="ko-KR" sz="1200" b="1" u="sng" dirty="0" smtClean="0">
                <a:latin typeface="+mn-ea"/>
                <a:ea typeface="+mn-ea"/>
              </a:rPr>
              <a:t>- </a:t>
            </a:r>
            <a:r>
              <a:rPr lang="ko-KR" altLang="en-US" sz="1200" b="1" u="sng" dirty="0" smtClean="0">
                <a:latin typeface="+mn-ea"/>
                <a:ea typeface="+mn-ea"/>
              </a:rPr>
              <a:t>산술 연산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산술 연산자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</a:t>
            </a:r>
            <a:r>
              <a:rPr lang="en-US" altLang="ko-KR" sz="1200" dirty="0" smtClean="0">
                <a:latin typeface="+mn-ea"/>
                <a:ea typeface="+mn-ea"/>
              </a:rPr>
              <a:t>+-*/%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: </a:t>
            </a:r>
            <a:r>
              <a:rPr lang="ko-KR" altLang="en-US" sz="1200" dirty="0" smtClean="0">
                <a:latin typeface="+mn-ea"/>
                <a:ea typeface="+mn-ea"/>
              </a:rPr>
              <a:t>연산자 우선순위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괄호 안의 부분 식이 먼저 계산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곱셈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err="1" smtClean="0">
                <a:latin typeface="+mn-ea"/>
                <a:ea typeface="+mn-ea"/>
              </a:rPr>
              <a:t>나눈셈</a:t>
            </a:r>
            <a:r>
              <a:rPr lang="ko-KR" altLang="en-US" sz="1200" dirty="0" smtClean="0">
                <a:latin typeface="+mn-ea"/>
                <a:ea typeface="+mn-ea"/>
              </a:rPr>
              <a:t> 먼저 계산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자동 타입 변환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컴파일러는 한 </a:t>
            </a:r>
            <a:r>
              <a:rPr lang="ko-KR" altLang="en-US" sz="1200" dirty="0" err="1" smtClean="0">
                <a:latin typeface="+mn-ea"/>
                <a:ea typeface="+mn-ea"/>
              </a:rPr>
              <a:t>피연산자의</a:t>
            </a:r>
            <a:r>
              <a:rPr lang="ko-KR" altLang="en-US" sz="1200" dirty="0" smtClean="0">
                <a:latin typeface="+mn-ea"/>
                <a:ea typeface="+mn-ea"/>
              </a:rPr>
              <a:t> 타입이 다른 </a:t>
            </a:r>
            <a:r>
              <a:rPr lang="ko-KR" altLang="en-US" sz="1200" dirty="0" err="1" smtClean="0">
                <a:latin typeface="+mn-ea"/>
                <a:ea typeface="+mn-ea"/>
              </a:rPr>
              <a:t>피연산자의</a:t>
            </a:r>
            <a:r>
              <a:rPr lang="ko-KR" altLang="en-US" sz="1200" dirty="0" smtClean="0">
                <a:latin typeface="+mn-ea"/>
                <a:ea typeface="+mn-ea"/>
              </a:rPr>
              <a:t> 타입으로 자동으로 변환하여 두 </a:t>
            </a:r>
            <a:r>
              <a:rPr lang="ko-KR" altLang="en-US" sz="1200" dirty="0" err="1" smtClean="0">
                <a:latin typeface="+mn-ea"/>
                <a:ea typeface="+mn-ea"/>
              </a:rPr>
              <a:t>피연산자의</a:t>
            </a:r>
            <a:r>
              <a:rPr lang="ko-KR" altLang="en-US" sz="1200" dirty="0" smtClean="0">
                <a:latin typeface="+mn-ea"/>
                <a:ea typeface="+mn-ea"/>
              </a:rPr>
              <a:t> 타입을 일치시킴</a:t>
            </a:r>
          </a:p>
        </p:txBody>
      </p:sp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논리 회로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7"/>
            <a:ext cx="8424936" cy="518457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1100" b="1" u="sng" dirty="0" smtClean="0">
                <a:latin typeface="+mn-ea"/>
                <a:ea typeface="+mn-ea"/>
              </a:rPr>
              <a:t>- </a:t>
            </a:r>
            <a:r>
              <a:rPr lang="ko-KR" altLang="en-US" sz="1100" b="1" u="sng" dirty="0" smtClean="0">
                <a:latin typeface="+mn-ea"/>
                <a:ea typeface="+mn-ea"/>
              </a:rPr>
              <a:t>기본 논리 회로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AND </a:t>
            </a:r>
            <a:r>
              <a:rPr lang="ko-KR" altLang="en-US" sz="1100" dirty="0" err="1" smtClean="0">
                <a:latin typeface="+mn-ea"/>
                <a:ea typeface="+mn-ea"/>
              </a:rPr>
              <a:t>게이트는</a:t>
            </a:r>
            <a:r>
              <a:rPr lang="ko-KR" altLang="en-US" sz="1100" dirty="0" smtClean="0">
                <a:latin typeface="+mn-ea"/>
                <a:ea typeface="+mn-ea"/>
              </a:rPr>
              <a:t> </a:t>
            </a:r>
            <a:r>
              <a:rPr lang="en-US" altLang="ko-KR" sz="1100" dirty="0" smtClean="0">
                <a:latin typeface="+mn-ea"/>
                <a:ea typeface="+mn-ea"/>
              </a:rPr>
              <a:t>2</a:t>
            </a:r>
            <a:r>
              <a:rPr lang="ko-KR" altLang="en-US" sz="1100" dirty="0" smtClean="0">
                <a:latin typeface="+mn-ea"/>
                <a:ea typeface="+mn-ea"/>
              </a:rPr>
              <a:t>개 이상의 입력에 대해 </a:t>
            </a:r>
            <a:r>
              <a:rPr lang="en-US" altLang="ko-KR" sz="1100" dirty="0" smtClean="0">
                <a:latin typeface="+mn-ea"/>
                <a:ea typeface="+mn-ea"/>
              </a:rPr>
              <a:t>1</a:t>
            </a:r>
            <a:r>
              <a:rPr lang="ko-KR" altLang="en-US" sz="1100" dirty="0" smtClean="0">
                <a:latin typeface="+mn-ea"/>
                <a:ea typeface="+mn-ea"/>
              </a:rPr>
              <a:t>개의 출력을 얻는 </a:t>
            </a:r>
            <a:r>
              <a:rPr lang="ko-KR" altLang="en-US" sz="1100" dirty="0" err="1" smtClean="0">
                <a:latin typeface="+mn-ea"/>
                <a:ea typeface="+mn-ea"/>
              </a:rPr>
              <a:t>게이트</a:t>
            </a:r>
            <a:endParaRPr lang="ko-KR" altLang="en-US" sz="1100" dirty="0" smtClean="0">
              <a:latin typeface="+mn-ea"/>
              <a:ea typeface="+mn-ea"/>
            </a:endParaRP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OR </a:t>
            </a:r>
            <a:r>
              <a:rPr lang="ko-KR" altLang="en-US" sz="1100" dirty="0" err="1" smtClean="0">
                <a:latin typeface="+mn-ea"/>
                <a:ea typeface="+mn-ea"/>
              </a:rPr>
              <a:t>게이트는</a:t>
            </a:r>
            <a:r>
              <a:rPr lang="ko-KR" altLang="en-US" sz="1100" dirty="0" smtClean="0">
                <a:latin typeface="+mn-ea"/>
                <a:ea typeface="+mn-ea"/>
              </a:rPr>
              <a:t> </a:t>
            </a:r>
            <a:r>
              <a:rPr lang="en-US" altLang="ko-KR" sz="1100" dirty="0" smtClean="0">
                <a:latin typeface="+mn-ea"/>
                <a:ea typeface="+mn-ea"/>
              </a:rPr>
              <a:t>2</a:t>
            </a:r>
            <a:r>
              <a:rPr lang="ko-KR" altLang="en-US" sz="1100" dirty="0" smtClean="0">
                <a:latin typeface="+mn-ea"/>
                <a:ea typeface="+mn-ea"/>
              </a:rPr>
              <a:t>개 이상의 입력에 대해 </a:t>
            </a:r>
            <a:r>
              <a:rPr lang="en-US" altLang="ko-KR" sz="1100" dirty="0" smtClean="0">
                <a:latin typeface="+mn-ea"/>
                <a:ea typeface="+mn-ea"/>
              </a:rPr>
              <a:t>1</a:t>
            </a:r>
            <a:r>
              <a:rPr lang="ko-KR" altLang="en-US" sz="1100" dirty="0" smtClean="0">
                <a:latin typeface="+mn-ea"/>
                <a:ea typeface="+mn-ea"/>
              </a:rPr>
              <a:t>개의 출력을 얻는 </a:t>
            </a:r>
            <a:r>
              <a:rPr lang="ko-KR" altLang="en-US" sz="1100" dirty="0" err="1" smtClean="0">
                <a:latin typeface="+mn-ea"/>
                <a:ea typeface="+mn-ea"/>
              </a:rPr>
              <a:t>게이트</a:t>
            </a:r>
            <a:endParaRPr lang="ko-KR" altLang="en-US" sz="1100" dirty="0" smtClean="0">
              <a:latin typeface="+mn-ea"/>
              <a:ea typeface="+mn-ea"/>
            </a:endParaRP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NOT </a:t>
            </a:r>
            <a:r>
              <a:rPr lang="ko-KR" altLang="en-US" sz="1100" dirty="0" err="1" smtClean="0">
                <a:latin typeface="+mn-ea"/>
                <a:ea typeface="+mn-ea"/>
              </a:rPr>
              <a:t>게이트는</a:t>
            </a:r>
            <a:r>
              <a:rPr lang="ko-KR" altLang="en-US" sz="1100" dirty="0" smtClean="0">
                <a:latin typeface="+mn-ea"/>
                <a:ea typeface="+mn-ea"/>
              </a:rPr>
              <a:t> </a:t>
            </a:r>
            <a:r>
              <a:rPr lang="en-US" altLang="ko-KR" sz="1100" dirty="0" smtClean="0">
                <a:latin typeface="+mn-ea"/>
                <a:ea typeface="+mn-ea"/>
              </a:rPr>
              <a:t>1</a:t>
            </a:r>
            <a:r>
              <a:rPr lang="ko-KR" altLang="en-US" sz="1100" dirty="0" smtClean="0">
                <a:latin typeface="+mn-ea"/>
                <a:ea typeface="+mn-ea"/>
              </a:rPr>
              <a:t>개의 입력과 </a:t>
            </a:r>
            <a:r>
              <a:rPr lang="en-US" altLang="ko-KR" sz="1100" dirty="0" smtClean="0">
                <a:latin typeface="+mn-ea"/>
                <a:ea typeface="+mn-ea"/>
              </a:rPr>
              <a:t>1</a:t>
            </a:r>
            <a:r>
              <a:rPr lang="ko-KR" altLang="en-US" sz="1100" dirty="0" smtClean="0">
                <a:latin typeface="+mn-ea"/>
                <a:ea typeface="+mn-ea"/>
              </a:rPr>
              <a:t>개의 출력을 갖는 </a:t>
            </a:r>
            <a:r>
              <a:rPr lang="ko-KR" altLang="en-US" sz="1100" dirty="0" err="1" smtClean="0">
                <a:latin typeface="+mn-ea"/>
                <a:ea typeface="+mn-ea"/>
              </a:rPr>
              <a:t>게이트로</a:t>
            </a:r>
            <a:r>
              <a:rPr lang="ko-KR" altLang="en-US" sz="1100" dirty="0" smtClean="0">
                <a:latin typeface="+mn-ea"/>
                <a:ea typeface="+mn-ea"/>
              </a:rPr>
              <a:t> 논리 부정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NAND </a:t>
            </a:r>
            <a:r>
              <a:rPr lang="ko-KR" altLang="en-US" sz="1100" dirty="0" err="1" smtClean="0">
                <a:latin typeface="+mn-ea"/>
                <a:ea typeface="+mn-ea"/>
              </a:rPr>
              <a:t>게이트는</a:t>
            </a:r>
            <a:r>
              <a:rPr lang="ko-KR" altLang="en-US" sz="1100" dirty="0" smtClean="0">
                <a:latin typeface="+mn-ea"/>
                <a:ea typeface="+mn-ea"/>
              </a:rPr>
              <a:t> </a:t>
            </a:r>
            <a:r>
              <a:rPr lang="en-US" altLang="ko-KR" sz="1100" dirty="0" smtClean="0">
                <a:latin typeface="+mn-ea"/>
                <a:ea typeface="+mn-ea"/>
              </a:rPr>
              <a:t>2</a:t>
            </a:r>
            <a:r>
              <a:rPr lang="ko-KR" altLang="en-US" sz="1100" dirty="0" smtClean="0">
                <a:latin typeface="+mn-ea"/>
                <a:ea typeface="+mn-ea"/>
              </a:rPr>
              <a:t>개 이상의 입력에 대해 </a:t>
            </a:r>
            <a:r>
              <a:rPr lang="en-US" altLang="ko-KR" sz="1100" dirty="0" smtClean="0">
                <a:latin typeface="+mn-ea"/>
                <a:ea typeface="+mn-ea"/>
              </a:rPr>
              <a:t>1</a:t>
            </a:r>
            <a:r>
              <a:rPr lang="ko-KR" altLang="en-US" sz="1100" dirty="0" smtClean="0">
                <a:latin typeface="+mn-ea"/>
                <a:ea typeface="+mn-ea"/>
              </a:rPr>
              <a:t>개의 출력을 얻는 </a:t>
            </a:r>
            <a:r>
              <a:rPr lang="ko-KR" altLang="en-US" sz="1100" dirty="0" err="1" smtClean="0">
                <a:latin typeface="+mn-ea"/>
                <a:ea typeface="+mn-ea"/>
              </a:rPr>
              <a:t>게이트</a:t>
            </a:r>
            <a:endParaRPr lang="ko-KR" altLang="en-US" sz="1100" dirty="0" smtClean="0">
              <a:latin typeface="+mn-ea"/>
              <a:ea typeface="+mn-ea"/>
            </a:endParaRP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NOR </a:t>
            </a:r>
            <a:r>
              <a:rPr lang="ko-KR" altLang="en-US" sz="1100" dirty="0" err="1" smtClean="0">
                <a:latin typeface="+mn-ea"/>
                <a:ea typeface="+mn-ea"/>
              </a:rPr>
              <a:t>게이트는</a:t>
            </a:r>
            <a:r>
              <a:rPr lang="ko-KR" altLang="en-US" sz="1100" dirty="0" smtClean="0">
                <a:latin typeface="+mn-ea"/>
                <a:ea typeface="+mn-ea"/>
              </a:rPr>
              <a:t> </a:t>
            </a:r>
            <a:r>
              <a:rPr lang="en-US" altLang="ko-KR" sz="1100" dirty="0" smtClean="0">
                <a:latin typeface="+mn-ea"/>
                <a:ea typeface="+mn-ea"/>
              </a:rPr>
              <a:t>2</a:t>
            </a:r>
            <a:r>
              <a:rPr lang="ko-KR" altLang="en-US" sz="1100" dirty="0" smtClean="0">
                <a:latin typeface="+mn-ea"/>
                <a:ea typeface="+mn-ea"/>
              </a:rPr>
              <a:t>개 이상의 입력에 대해 </a:t>
            </a:r>
            <a:r>
              <a:rPr lang="en-US" altLang="ko-KR" sz="1100" dirty="0" smtClean="0">
                <a:latin typeface="+mn-ea"/>
                <a:ea typeface="+mn-ea"/>
              </a:rPr>
              <a:t>1</a:t>
            </a:r>
            <a:r>
              <a:rPr lang="ko-KR" altLang="en-US" sz="1100" dirty="0" smtClean="0">
                <a:latin typeface="+mn-ea"/>
                <a:ea typeface="+mn-ea"/>
              </a:rPr>
              <a:t>개의 출력을 얻는 </a:t>
            </a:r>
            <a:r>
              <a:rPr lang="ko-KR" altLang="en-US" sz="1100" dirty="0" err="1" smtClean="0">
                <a:latin typeface="+mn-ea"/>
                <a:ea typeface="+mn-ea"/>
              </a:rPr>
              <a:t>게이트</a:t>
            </a:r>
            <a:endParaRPr lang="ko-KR" altLang="en-US" sz="1100" dirty="0" smtClean="0">
              <a:latin typeface="+mn-ea"/>
              <a:ea typeface="+mn-ea"/>
            </a:endParaRP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XOR </a:t>
            </a:r>
            <a:r>
              <a:rPr lang="ko-KR" altLang="en-US" sz="1100" dirty="0" err="1" smtClean="0">
                <a:latin typeface="+mn-ea"/>
                <a:ea typeface="+mn-ea"/>
              </a:rPr>
              <a:t>게이트는</a:t>
            </a:r>
            <a:r>
              <a:rPr lang="ko-KR" altLang="en-US" sz="1100" dirty="0" smtClean="0">
                <a:latin typeface="+mn-ea"/>
                <a:ea typeface="+mn-ea"/>
              </a:rPr>
              <a:t> 배타적 논리합이며 홀수 개의 </a:t>
            </a:r>
            <a:r>
              <a:rPr lang="en-US" altLang="ko-KR" sz="1100" dirty="0" smtClean="0">
                <a:latin typeface="+mn-ea"/>
                <a:ea typeface="+mn-ea"/>
              </a:rPr>
              <a:t>1</a:t>
            </a:r>
            <a:r>
              <a:rPr lang="ko-KR" altLang="en-US" sz="1100" dirty="0" smtClean="0">
                <a:latin typeface="+mn-ea"/>
                <a:ea typeface="+mn-ea"/>
              </a:rPr>
              <a:t>이 입력된 경우 출력이 </a:t>
            </a:r>
            <a:r>
              <a:rPr lang="en-US" altLang="ko-KR" sz="1100" dirty="0" smtClean="0">
                <a:latin typeface="+mn-ea"/>
                <a:ea typeface="+mn-ea"/>
              </a:rPr>
              <a:t>1, </a:t>
            </a:r>
            <a:r>
              <a:rPr lang="ko-KR" altLang="en-US" sz="1100" dirty="0" smtClean="0">
                <a:latin typeface="+mn-ea"/>
                <a:ea typeface="+mn-ea"/>
              </a:rPr>
              <a:t>짝수 개의 </a:t>
            </a:r>
            <a:r>
              <a:rPr lang="en-US" altLang="ko-KR" sz="1100" dirty="0" smtClean="0">
                <a:latin typeface="+mn-ea"/>
                <a:ea typeface="+mn-ea"/>
              </a:rPr>
              <a:t>1</a:t>
            </a:r>
            <a:r>
              <a:rPr lang="ko-KR" altLang="en-US" sz="1100" dirty="0" smtClean="0">
                <a:latin typeface="+mn-ea"/>
                <a:ea typeface="+mn-ea"/>
              </a:rPr>
              <a:t>이 입력된 경우 출력이 </a:t>
            </a:r>
            <a:r>
              <a:rPr lang="en-US" altLang="ko-KR" sz="1100" dirty="0" smtClean="0">
                <a:latin typeface="+mn-ea"/>
                <a:ea typeface="+mn-ea"/>
              </a:rPr>
              <a:t>0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/>
            </a:r>
            <a:br>
              <a:rPr lang="en-US" altLang="ko-KR" sz="1100" dirty="0" smtClean="0">
                <a:latin typeface="+mn-ea"/>
                <a:ea typeface="+mn-ea"/>
              </a:rPr>
            </a:br>
            <a:r>
              <a:rPr lang="en-US" altLang="ko-KR" sz="1100" dirty="0" smtClean="0">
                <a:latin typeface="+mn-ea"/>
                <a:ea typeface="+mn-ea"/>
              </a:rPr>
              <a:t>- </a:t>
            </a:r>
            <a:r>
              <a:rPr lang="ko-KR" altLang="en-US" sz="1100" dirty="0" err="1" smtClean="0">
                <a:latin typeface="+mn-ea"/>
                <a:ea typeface="+mn-ea"/>
              </a:rPr>
              <a:t>부울</a:t>
            </a:r>
            <a:r>
              <a:rPr lang="ko-KR" altLang="en-US" sz="1100" dirty="0" smtClean="0">
                <a:latin typeface="+mn-ea"/>
                <a:ea typeface="+mn-ea"/>
              </a:rPr>
              <a:t> 대수</a:t>
            </a:r>
            <a:r>
              <a:rPr lang="en-US" altLang="ko-KR" sz="1100" dirty="0" smtClean="0">
                <a:latin typeface="+mn-ea"/>
                <a:ea typeface="+mn-ea"/>
              </a:rPr>
              <a:t>(Boolean Algebra)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: </a:t>
            </a:r>
            <a:r>
              <a:rPr lang="ko-KR" altLang="en-US" sz="1100" dirty="0" smtClean="0">
                <a:latin typeface="+mn-ea"/>
                <a:ea typeface="+mn-ea"/>
              </a:rPr>
              <a:t>어떤 명제의 참과 거짓을 이진수 </a:t>
            </a:r>
            <a:r>
              <a:rPr lang="en-US" altLang="ko-KR" sz="1100" dirty="0" smtClean="0">
                <a:latin typeface="+mn-ea"/>
                <a:ea typeface="+mn-ea"/>
              </a:rPr>
              <a:t>1</a:t>
            </a:r>
            <a:r>
              <a:rPr lang="ko-KR" altLang="en-US" sz="1100" dirty="0" smtClean="0">
                <a:latin typeface="+mn-ea"/>
                <a:ea typeface="+mn-ea"/>
              </a:rPr>
              <a:t>과 </a:t>
            </a:r>
            <a:r>
              <a:rPr lang="en-US" altLang="ko-KR" sz="1100" dirty="0" smtClean="0">
                <a:latin typeface="+mn-ea"/>
                <a:ea typeface="+mn-ea"/>
              </a:rPr>
              <a:t>0</a:t>
            </a:r>
            <a:r>
              <a:rPr lang="ko-KR" altLang="en-US" sz="1100" dirty="0" smtClean="0">
                <a:latin typeface="+mn-ea"/>
                <a:ea typeface="+mn-ea"/>
              </a:rPr>
              <a:t>에 대응시켜서 명제와 명제간의 관계를 수학적으로 표현하는 것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smtClean="0">
                <a:latin typeface="+mn-ea"/>
                <a:ea typeface="+mn-ea"/>
              </a:rPr>
              <a:t>기본 연산 </a:t>
            </a:r>
            <a:r>
              <a:rPr lang="en-US" altLang="ko-KR" sz="1100" dirty="0" smtClean="0">
                <a:latin typeface="+mn-ea"/>
                <a:ea typeface="+mn-ea"/>
              </a:rPr>
              <a:t>// </a:t>
            </a:r>
            <a:r>
              <a:rPr lang="ko-KR" altLang="en-US" sz="1100" dirty="0" smtClean="0">
                <a:latin typeface="+mn-ea"/>
                <a:ea typeface="+mn-ea"/>
              </a:rPr>
              <a:t>논리동작 </a:t>
            </a:r>
            <a:r>
              <a:rPr lang="en-US" altLang="ko-KR" sz="1100" dirty="0" smtClean="0">
                <a:latin typeface="+mn-ea"/>
                <a:ea typeface="+mn-ea"/>
              </a:rPr>
              <a:t>(logic operation) == OR, AND, NOT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/>
            </a:r>
            <a:br>
              <a:rPr lang="en-US" altLang="ko-KR" sz="1100" dirty="0" smtClean="0">
                <a:latin typeface="+mn-ea"/>
                <a:ea typeface="+mn-ea"/>
              </a:rPr>
            </a:br>
            <a:r>
              <a:rPr lang="en-US" altLang="ko-KR" sz="1100" b="1" u="sng" dirty="0" smtClean="0">
                <a:latin typeface="+mn-ea"/>
                <a:ea typeface="+mn-ea"/>
              </a:rPr>
              <a:t>- </a:t>
            </a:r>
            <a:r>
              <a:rPr lang="ko-KR" altLang="en-US" sz="1100" b="1" u="sng" dirty="0" smtClean="0">
                <a:latin typeface="+mn-ea"/>
                <a:ea typeface="+mn-ea"/>
              </a:rPr>
              <a:t>논리 회로의 </a:t>
            </a:r>
            <a:r>
              <a:rPr lang="ko-KR" altLang="en-US" sz="1100" b="1" u="sng" dirty="0" err="1" smtClean="0">
                <a:latin typeface="+mn-ea"/>
                <a:ea typeface="+mn-ea"/>
              </a:rPr>
              <a:t>간략화</a:t>
            </a:r>
            <a:endParaRPr lang="ko-KR" altLang="en-US" sz="1100" b="1" u="sng" dirty="0" smtClean="0">
              <a:latin typeface="+mn-ea"/>
              <a:ea typeface="+mn-ea"/>
            </a:endParaRP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smtClean="0">
                <a:latin typeface="+mn-ea"/>
                <a:ea typeface="+mn-ea"/>
              </a:rPr>
              <a:t>분배법칙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    </a:t>
            </a:r>
            <a:r>
              <a:rPr lang="en-US" altLang="ko-KR" sz="1100" dirty="0" smtClean="0">
                <a:latin typeface="+mn-ea"/>
                <a:ea typeface="+mn-ea"/>
              </a:rPr>
              <a:t>A+A'B=(A+A')(A+B)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: </a:t>
            </a:r>
            <a:r>
              <a:rPr lang="ko-KR" altLang="en-US" sz="1100" dirty="0" smtClean="0">
                <a:latin typeface="+mn-ea"/>
                <a:ea typeface="+mn-ea"/>
              </a:rPr>
              <a:t>결합법칙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    </a:t>
            </a:r>
            <a:r>
              <a:rPr lang="en-US" altLang="ko-KR" sz="1100" dirty="0" smtClean="0">
                <a:latin typeface="+mn-ea"/>
                <a:ea typeface="+mn-ea"/>
              </a:rPr>
              <a:t>(A+A')(A+B)</a:t>
            </a:r>
            <a:endParaRPr lang="ko-KR" altLang="en-US" sz="1100" dirty="0" smtClean="0">
              <a:latin typeface="+mn-ea"/>
              <a:ea typeface="+mn-ea"/>
            </a:endParaRP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err="1" smtClean="0">
                <a:latin typeface="+mn-ea"/>
                <a:ea typeface="+mn-ea"/>
              </a:rPr>
              <a:t>드모르간의</a:t>
            </a:r>
            <a:r>
              <a:rPr lang="ko-KR" altLang="en-US" sz="1100" dirty="0" smtClean="0">
                <a:latin typeface="+mn-ea"/>
                <a:ea typeface="+mn-ea"/>
              </a:rPr>
              <a:t> 법칙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    </a:t>
            </a:r>
            <a:r>
              <a:rPr lang="en-US" altLang="ko-KR" sz="1100" dirty="0" smtClean="0">
                <a:latin typeface="+mn-ea"/>
                <a:ea typeface="+mn-ea"/>
              </a:rPr>
              <a:t>(A+B)'=A'+B'</a:t>
            </a:r>
            <a:endParaRPr lang="ko-KR" altLang="en-US" sz="1100" dirty="0" smtClean="0">
              <a:latin typeface="+mn-ea"/>
              <a:ea typeface="+mn-ea"/>
            </a:endParaRPr>
          </a:p>
          <a:p>
            <a:r>
              <a:rPr lang="ko-KR" altLang="en-US" sz="1100" dirty="0" smtClean="0">
                <a:latin typeface="+mn-ea"/>
                <a:ea typeface="+mn-ea"/>
              </a:rPr>
              <a:t/>
            </a:r>
            <a:br>
              <a:rPr lang="ko-KR" altLang="en-US" sz="1100" dirty="0" smtClean="0">
                <a:latin typeface="+mn-ea"/>
                <a:ea typeface="+mn-ea"/>
              </a:rPr>
            </a:br>
            <a:r>
              <a:rPr lang="en-US" altLang="ko-KR" sz="1100" b="1" u="sng" dirty="0" smtClean="0">
                <a:latin typeface="+mn-ea"/>
                <a:ea typeface="+mn-ea"/>
              </a:rPr>
              <a:t>- </a:t>
            </a:r>
            <a:r>
              <a:rPr lang="ko-KR" altLang="en-US" sz="1100" b="1" u="sng" dirty="0" smtClean="0">
                <a:latin typeface="+mn-ea"/>
                <a:ea typeface="+mn-ea"/>
              </a:rPr>
              <a:t>조합 회로</a:t>
            </a:r>
            <a:r>
              <a:rPr lang="en-US" altLang="ko-KR" sz="1100" b="1" u="sng" dirty="0" smtClean="0">
                <a:latin typeface="+mn-ea"/>
                <a:ea typeface="+mn-ea"/>
              </a:rPr>
              <a:t>(Combinational Circuit)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: </a:t>
            </a:r>
            <a:r>
              <a:rPr lang="ko-KR" altLang="en-US" sz="1100" dirty="0" smtClean="0">
                <a:latin typeface="+mn-ea"/>
                <a:ea typeface="+mn-ea"/>
              </a:rPr>
              <a:t>명세</a:t>
            </a:r>
            <a:r>
              <a:rPr lang="en-US" altLang="ko-KR" sz="1100" dirty="0" smtClean="0">
                <a:latin typeface="+mn-ea"/>
                <a:ea typeface="+mn-ea"/>
              </a:rPr>
              <a:t>Specification: </a:t>
            </a:r>
            <a:r>
              <a:rPr lang="ko-KR" altLang="en-US" sz="1100" dirty="0" smtClean="0">
                <a:latin typeface="+mn-ea"/>
                <a:ea typeface="+mn-ea"/>
              </a:rPr>
              <a:t>회로가 정확히 어떻게 동작할지 정의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smtClean="0">
                <a:latin typeface="+mn-ea"/>
                <a:ea typeface="+mn-ea"/>
              </a:rPr>
              <a:t>공식화</a:t>
            </a:r>
            <a:r>
              <a:rPr lang="en-US" altLang="ko-KR" sz="1100" dirty="0" smtClean="0">
                <a:latin typeface="+mn-ea"/>
                <a:ea typeface="+mn-ea"/>
              </a:rPr>
              <a:t>Formulation: </a:t>
            </a:r>
            <a:r>
              <a:rPr lang="ko-KR" altLang="en-US" sz="1100" dirty="0" smtClean="0">
                <a:latin typeface="+mn-ea"/>
                <a:ea typeface="+mn-ea"/>
              </a:rPr>
              <a:t>입력과 출력간의 관계를 나타내는 </a:t>
            </a:r>
            <a:r>
              <a:rPr lang="ko-KR" altLang="en-US" sz="1100" dirty="0" err="1" smtClean="0">
                <a:latin typeface="+mn-ea"/>
                <a:ea typeface="+mn-ea"/>
              </a:rPr>
              <a:t>부울</a:t>
            </a:r>
            <a:r>
              <a:rPr lang="ko-KR" altLang="en-US" sz="1100" dirty="0" smtClean="0">
                <a:latin typeface="+mn-ea"/>
                <a:ea typeface="+mn-ea"/>
              </a:rPr>
              <a:t> 공식이나 </a:t>
            </a:r>
            <a:r>
              <a:rPr lang="ko-KR" altLang="en-US" sz="1100" dirty="0" err="1" smtClean="0">
                <a:latin typeface="+mn-ea"/>
                <a:ea typeface="+mn-ea"/>
              </a:rPr>
              <a:t>진리표를</a:t>
            </a:r>
            <a:r>
              <a:rPr lang="ko-KR" altLang="en-US" sz="1100" dirty="0" smtClean="0">
                <a:latin typeface="+mn-ea"/>
                <a:ea typeface="+mn-ea"/>
              </a:rPr>
              <a:t> 작성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smtClean="0">
                <a:latin typeface="+mn-ea"/>
                <a:ea typeface="+mn-ea"/>
              </a:rPr>
              <a:t>최적화</a:t>
            </a:r>
            <a:r>
              <a:rPr lang="en-US" altLang="ko-KR" sz="1100" dirty="0" smtClean="0">
                <a:latin typeface="+mn-ea"/>
                <a:ea typeface="+mn-ea"/>
              </a:rPr>
              <a:t>Optimization: K-map </a:t>
            </a:r>
            <a:r>
              <a:rPr lang="ko-KR" altLang="en-US" sz="1100" dirty="0" smtClean="0">
                <a:latin typeface="+mn-ea"/>
                <a:ea typeface="+mn-ea"/>
              </a:rPr>
              <a:t>등을 사용하여 </a:t>
            </a:r>
            <a:r>
              <a:rPr lang="ko-KR" altLang="en-US" sz="1100" dirty="0" err="1" smtClean="0">
                <a:latin typeface="+mn-ea"/>
                <a:ea typeface="+mn-ea"/>
              </a:rPr>
              <a:t>진리표를</a:t>
            </a:r>
            <a:r>
              <a:rPr lang="ko-KR" altLang="en-US" sz="1100" dirty="0" smtClean="0">
                <a:latin typeface="+mn-ea"/>
                <a:ea typeface="+mn-ea"/>
              </a:rPr>
              <a:t> 최적화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err="1" smtClean="0">
                <a:latin typeface="+mn-ea"/>
                <a:ea typeface="+mn-ea"/>
              </a:rPr>
              <a:t>로직</a:t>
            </a:r>
            <a:r>
              <a:rPr lang="ko-KR" altLang="en-US" sz="1100" dirty="0" smtClean="0">
                <a:latin typeface="+mn-ea"/>
                <a:ea typeface="+mn-ea"/>
              </a:rPr>
              <a:t> 다이어그램</a:t>
            </a:r>
            <a:r>
              <a:rPr lang="en-US" altLang="ko-KR" sz="1100" dirty="0" smtClean="0">
                <a:latin typeface="+mn-ea"/>
                <a:ea typeface="+mn-ea"/>
              </a:rPr>
              <a:t>Logic Diagram: </a:t>
            </a:r>
            <a:r>
              <a:rPr lang="ko-KR" altLang="en-US" sz="1100" dirty="0" err="1" smtClean="0">
                <a:latin typeface="+mn-ea"/>
                <a:ea typeface="+mn-ea"/>
              </a:rPr>
              <a:t>로직</a:t>
            </a:r>
            <a:r>
              <a:rPr lang="ko-KR" altLang="en-US" sz="1100" dirty="0" smtClean="0">
                <a:latin typeface="+mn-ea"/>
                <a:ea typeface="+mn-ea"/>
              </a:rPr>
              <a:t> 다이어그램을 그려서 설계가 올바른지 최종 점검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/>
            </a:r>
            <a:br>
              <a:rPr lang="ko-KR" altLang="en-US" sz="1100" dirty="0" smtClean="0">
                <a:latin typeface="+mn-ea"/>
                <a:ea typeface="+mn-ea"/>
              </a:rPr>
            </a:br>
            <a:r>
              <a:rPr lang="en-US" altLang="ko-KR" sz="1100" b="1" u="sng" dirty="0" smtClean="0">
                <a:latin typeface="+mn-ea"/>
                <a:ea typeface="+mn-ea"/>
              </a:rPr>
              <a:t>- </a:t>
            </a:r>
            <a:r>
              <a:rPr lang="ko-KR" altLang="en-US" sz="1100" b="1" u="sng" dirty="0" smtClean="0">
                <a:latin typeface="+mn-ea"/>
                <a:ea typeface="+mn-ea"/>
              </a:rPr>
              <a:t>순서 회로</a:t>
            </a:r>
            <a:r>
              <a:rPr lang="en-US" altLang="ko-KR" sz="1100" b="1" u="sng" dirty="0" smtClean="0">
                <a:latin typeface="+mn-ea"/>
                <a:ea typeface="+mn-ea"/>
              </a:rPr>
              <a:t>(Sequential Circuit)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: </a:t>
            </a:r>
            <a:r>
              <a:rPr lang="ko-KR" altLang="en-US" sz="1100" dirty="0" smtClean="0">
                <a:latin typeface="+mn-ea"/>
                <a:ea typeface="+mn-ea"/>
              </a:rPr>
              <a:t>입력 및 현재 상태에 따라 출력 및 다음 상태가 결정되는 논리회로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smtClean="0">
                <a:latin typeface="+mn-ea"/>
                <a:ea typeface="+mn-ea"/>
              </a:rPr>
              <a:t>현재의 입력</a:t>
            </a:r>
            <a:r>
              <a:rPr lang="en-US" altLang="ko-KR" sz="1100" dirty="0" smtClean="0">
                <a:latin typeface="+mn-ea"/>
                <a:ea typeface="+mn-ea"/>
              </a:rPr>
              <a:t>, </a:t>
            </a:r>
            <a:r>
              <a:rPr lang="ko-KR" altLang="en-US" sz="1100" dirty="0" smtClean="0">
                <a:latin typeface="+mn-ea"/>
                <a:ea typeface="+mn-ea"/>
              </a:rPr>
              <a:t>과거의 출력 상태 모두에 의해서 출력 논리가 결정</a:t>
            </a:r>
            <a:r>
              <a:rPr lang="en-US" altLang="ko-KR" sz="1100" dirty="0" smtClean="0">
                <a:latin typeface="+mn-ea"/>
                <a:ea typeface="+mn-ea"/>
              </a:rPr>
              <a:t>, </a:t>
            </a:r>
            <a:r>
              <a:rPr lang="ko-KR" altLang="en-US" sz="1100" dirty="0" smtClean="0">
                <a:latin typeface="+mn-ea"/>
                <a:ea typeface="+mn-ea"/>
              </a:rPr>
              <a:t>피드백 경로가 있음</a:t>
            </a:r>
            <a:r>
              <a:rPr lang="en-US" altLang="ko-KR" sz="1100" dirty="0" smtClean="0">
                <a:latin typeface="+mn-ea"/>
                <a:ea typeface="+mn-ea"/>
              </a:rPr>
              <a:t>, </a:t>
            </a:r>
            <a:r>
              <a:rPr lang="ko-KR" altLang="en-US" sz="1100" dirty="0" err="1" smtClean="0">
                <a:latin typeface="+mn-ea"/>
                <a:ea typeface="+mn-ea"/>
              </a:rPr>
              <a:t>기억성</a:t>
            </a:r>
            <a:r>
              <a:rPr lang="ko-KR" altLang="en-US" sz="1100" dirty="0" smtClean="0">
                <a:latin typeface="+mn-ea"/>
                <a:ea typeface="+mn-ea"/>
              </a:rPr>
              <a:t> 있음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smtClean="0">
                <a:latin typeface="+mn-ea"/>
                <a:ea typeface="+mn-ea"/>
              </a:rPr>
              <a:t>연산 사이에 정보를 저장할 수 있는 회로가 구성됨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smtClean="0">
                <a:latin typeface="+mn-ea"/>
                <a:ea typeface="+mn-ea"/>
              </a:rPr>
              <a:t>조합논리회로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smtClean="0">
                <a:latin typeface="+mn-ea"/>
                <a:ea typeface="+mn-ea"/>
              </a:rPr>
              <a:t>입력</a:t>
            </a:r>
            <a:r>
              <a:rPr lang="en-US" altLang="ko-KR" sz="1100" dirty="0" smtClean="0">
                <a:latin typeface="+mn-ea"/>
                <a:ea typeface="+mn-ea"/>
              </a:rPr>
              <a:t>,</a:t>
            </a:r>
            <a:r>
              <a:rPr lang="ko-KR" altLang="en-US" sz="1100" dirty="0" smtClean="0">
                <a:latin typeface="+mn-ea"/>
                <a:ea typeface="+mn-ea"/>
              </a:rPr>
              <a:t>출력</a:t>
            </a:r>
            <a:r>
              <a:rPr lang="en-US" altLang="ko-KR" sz="1100" dirty="0" smtClean="0">
                <a:latin typeface="+mn-ea"/>
                <a:ea typeface="+mn-ea"/>
              </a:rPr>
              <a:t>)</a:t>
            </a:r>
            <a:r>
              <a:rPr lang="ko-KR" altLang="en-US" sz="1100" dirty="0" smtClean="0">
                <a:latin typeface="+mn-ea"/>
                <a:ea typeface="+mn-ea"/>
              </a:rPr>
              <a:t>와 상태저장회로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smtClean="0">
                <a:latin typeface="+mn-ea"/>
                <a:ea typeface="+mn-ea"/>
              </a:rPr>
              <a:t>기억소자</a:t>
            </a:r>
            <a:r>
              <a:rPr lang="en-US" altLang="ko-KR" sz="1100" dirty="0" smtClean="0">
                <a:latin typeface="+mn-ea"/>
                <a:ea typeface="+mn-ea"/>
              </a:rPr>
              <a:t>)</a:t>
            </a:r>
            <a:r>
              <a:rPr lang="ko-KR" altLang="en-US" sz="1100" dirty="0" smtClean="0">
                <a:latin typeface="+mn-ea"/>
                <a:ea typeface="+mn-ea"/>
              </a:rPr>
              <a:t>의 조합으로 다양한 형태로 만들 수 있게됨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smtClean="0">
                <a:latin typeface="+mn-ea"/>
                <a:ea typeface="+mn-ea"/>
              </a:rPr>
              <a:t>동기 순서회로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    </a:t>
            </a:r>
            <a:r>
              <a:rPr lang="ko-KR" altLang="en-US" sz="1100" dirty="0" err="1" smtClean="0">
                <a:latin typeface="+mn-ea"/>
                <a:ea typeface="+mn-ea"/>
              </a:rPr>
              <a:t>클럭을</a:t>
            </a:r>
            <a:r>
              <a:rPr lang="ko-KR" altLang="en-US" sz="1100" dirty="0" smtClean="0">
                <a:latin typeface="+mn-ea"/>
                <a:ea typeface="+mn-ea"/>
              </a:rPr>
              <a:t> 통해서 만 동작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err="1" smtClean="0">
                <a:latin typeface="+mn-ea"/>
                <a:ea typeface="+mn-ea"/>
              </a:rPr>
              <a:t>비동기</a:t>
            </a:r>
            <a:r>
              <a:rPr lang="ko-KR" altLang="en-US" sz="1100" dirty="0" smtClean="0">
                <a:latin typeface="+mn-ea"/>
                <a:ea typeface="+mn-ea"/>
              </a:rPr>
              <a:t> 순서회로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    단지 입력이 변하는 순서에 따라서 만 동작 </a:t>
            </a:r>
            <a:r>
              <a:rPr lang="en-US" altLang="ko-KR" sz="1100" dirty="0" smtClean="0">
                <a:latin typeface="+mn-ea"/>
                <a:ea typeface="+mn-ea"/>
              </a:rPr>
              <a:t>(=&gt; </a:t>
            </a:r>
            <a:r>
              <a:rPr lang="ko-KR" altLang="en-US" sz="1100" dirty="0" err="1" smtClean="0">
                <a:latin typeface="+mn-ea"/>
                <a:ea typeface="+mn-ea"/>
              </a:rPr>
              <a:t>래치</a:t>
            </a:r>
            <a:r>
              <a:rPr lang="en-US" altLang="ko-KR" sz="11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: </a:t>
            </a:r>
            <a:r>
              <a:rPr lang="ko-KR" altLang="en-US" sz="1100" dirty="0" smtClean="0">
                <a:latin typeface="+mn-ea"/>
                <a:ea typeface="+mn-ea"/>
              </a:rPr>
              <a:t>레지스터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    </a:t>
            </a:r>
            <a:r>
              <a:rPr lang="ko-KR" altLang="en-US" sz="1100" dirty="0" err="1" smtClean="0">
                <a:latin typeface="+mn-ea"/>
                <a:ea typeface="+mn-ea"/>
              </a:rPr>
              <a:t>클럭을</a:t>
            </a:r>
            <a:r>
              <a:rPr lang="ko-KR" altLang="en-US" sz="1100" dirty="0" smtClean="0">
                <a:latin typeface="+mn-ea"/>
                <a:ea typeface="+mn-ea"/>
              </a:rPr>
              <a:t> 공유하는 다수의 </a:t>
            </a:r>
            <a:r>
              <a:rPr lang="ko-KR" altLang="en-US" sz="1100" dirty="0" err="1" smtClean="0">
                <a:latin typeface="+mn-ea"/>
                <a:ea typeface="+mn-ea"/>
              </a:rPr>
              <a:t>플립플롭들이</a:t>
            </a:r>
            <a:r>
              <a:rPr lang="ko-KR" altLang="en-US" sz="1100" dirty="0" smtClean="0">
                <a:latin typeface="+mn-ea"/>
                <a:ea typeface="+mn-ea"/>
              </a:rPr>
              <a:t> 묶인 순서논리회로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smtClean="0">
                <a:latin typeface="+mn-ea"/>
                <a:ea typeface="+mn-ea"/>
              </a:rPr>
              <a:t>카운터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    다수의 </a:t>
            </a:r>
            <a:r>
              <a:rPr lang="ko-KR" altLang="en-US" sz="1100" dirty="0" err="1" smtClean="0">
                <a:latin typeface="+mn-ea"/>
                <a:ea typeface="+mn-ea"/>
              </a:rPr>
              <a:t>플립플롭들이</a:t>
            </a:r>
            <a:r>
              <a:rPr lang="ko-KR" altLang="en-US" sz="1100" dirty="0" smtClean="0">
                <a:latin typeface="+mn-ea"/>
                <a:ea typeface="+mn-ea"/>
              </a:rPr>
              <a:t> 미리 정해진 순서대로 상태가 변하는 순서논리회로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err="1" smtClean="0">
                <a:latin typeface="+mn-ea"/>
                <a:ea typeface="+mn-ea"/>
              </a:rPr>
              <a:t>유한상태머신</a:t>
            </a:r>
            <a:endParaRPr lang="ko-KR" altLang="en-US" sz="1100" dirty="0" smtClean="0">
              <a:latin typeface="+mn-ea"/>
              <a:ea typeface="+mn-ea"/>
            </a:endParaRPr>
          </a:p>
          <a:p>
            <a:r>
              <a:rPr lang="ko-KR" altLang="en-US" sz="1100" dirty="0" smtClean="0">
                <a:latin typeface="+mn-ea"/>
                <a:ea typeface="+mn-ea"/>
              </a:rPr>
              <a:t>        연산 순서를 관장하는 신호를 생성하는 제어 논리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주기억장치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7"/>
            <a:ext cx="8424936" cy="532859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900" b="1" u="sng" dirty="0" smtClean="0"/>
              <a:t> </a:t>
            </a:r>
            <a:r>
              <a:rPr lang="en-US" altLang="ko-KR" sz="900" b="1" u="sng" dirty="0" smtClean="0"/>
              <a:t>- </a:t>
            </a:r>
            <a:r>
              <a:rPr lang="ko-KR" altLang="en-US" sz="900" b="1" u="sng" dirty="0" smtClean="0"/>
              <a:t>기억장치의 분류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접근 속도</a:t>
            </a:r>
            <a:r>
              <a:rPr lang="en-US" altLang="ko-KR" sz="900" dirty="0" smtClean="0"/>
              <a:t>, </a:t>
            </a:r>
            <a:r>
              <a:rPr lang="ko-KR" altLang="en-US" sz="900" dirty="0" smtClean="0"/>
              <a:t>기억 용량</a:t>
            </a:r>
            <a:r>
              <a:rPr lang="en-US" altLang="ko-KR" sz="900" dirty="0" smtClean="0"/>
              <a:t>, </a:t>
            </a:r>
            <a:r>
              <a:rPr lang="ko-KR" altLang="en-US" sz="900" dirty="0" smtClean="0"/>
              <a:t>용도 등에 따라 레지스터</a:t>
            </a:r>
            <a:r>
              <a:rPr lang="en-US" altLang="ko-KR" sz="900" dirty="0" smtClean="0"/>
              <a:t>, </a:t>
            </a:r>
            <a:r>
              <a:rPr lang="ko-KR" altLang="en-US" sz="900" dirty="0" smtClean="0"/>
              <a:t>캐시 메모리</a:t>
            </a:r>
            <a:r>
              <a:rPr lang="en-US" altLang="ko-KR" sz="900" dirty="0" smtClean="0"/>
              <a:t>, </a:t>
            </a:r>
            <a:r>
              <a:rPr lang="ko-KR" altLang="en-US" sz="900" dirty="0" smtClean="0"/>
              <a:t>주기억장치</a:t>
            </a:r>
            <a:r>
              <a:rPr lang="en-US" altLang="ko-KR" sz="900" dirty="0" smtClean="0"/>
              <a:t>, </a:t>
            </a:r>
            <a:r>
              <a:rPr lang="ko-KR" altLang="en-US" sz="900" dirty="0" smtClean="0"/>
              <a:t>보조기억장치로 나뉨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레지스터 </a:t>
            </a:r>
            <a:r>
              <a:rPr lang="en-US" altLang="ko-KR" sz="900" dirty="0" smtClean="0"/>
              <a:t>// </a:t>
            </a:r>
            <a:r>
              <a:rPr lang="ko-KR" altLang="en-US" sz="900" dirty="0" smtClean="0"/>
              <a:t>중앙처리장치 내부에 존재하는 기억장치</a:t>
            </a:r>
            <a:r>
              <a:rPr lang="en-US" altLang="ko-KR" sz="900" dirty="0" smtClean="0"/>
              <a:t>, </a:t>
            </a:r>
            <a:r>
              <a:rPr lang="ko-KR" altLang="en-US" sz="900" dirty="0" smtClean="0"/>
              <a:t>접근 시간이 중앙처리장치의 처리 </a:t>
            </a:r>
            <a:r>
              <a:rPr lang="ko-KR" altLang="en-US" sz="900" dirty="0" smtClean="0"/>
              <a:t>속도</a:t>
            </a:r>
            <a:r>
              <a:rPr lang="ko-KR" altLang="en-US" sz="900" dirty="0" smtClean="0"/>
              <a:t> </a:t>
            </a:r>
            <a:r>
              <a:rPr lang="ko-KR" altLang="en-US" sz="900" dirty="0" err="1" smtClean="0"/>
              <a:t>비</a:t>
            </a:r>
            <a:r>
              <a:rPr lang="ko-KR" altLang="en-US" sz="900" dirty="0" err="1" smtClean="0"/>
              <a:t>슷</a:t>
            </a:r>
            <a:endParaRPr lang="ko-KR" altLang="en-US" sz="900" dirty="0" smtClean="0"/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캐시 메모리 </a:t>
            </a:r>
            <a:r>
              <a:rPr lang="en-US" altLang="ko-KR" sz="900" dirty="0" smtClean="0"/>
              <a:t>// </a:t>
            </a:r>
            <a:r>
              <a:rPr lang="ko-KR" altLang="en-US" sz="900" dirty="0" smtClean="0"/>
              <a:t>중앙처리장치가 주기억장치에 접근할 때 속도 차이를 줄이기 위해 사용</a:t>
            </a:r>
            <a:r>
              <a:rPr lang="en-US" altLang="ko-KR" sz="900" dirty="0" smtClean="0"/>
              <a:t>, </a:t>
            </a:r>
            <a:r>
              <a:rPr lang="ko-KR" altLang="en-US" sz="900" dirty="0" smtClean="0"/>
              <a:t>실행 중인 프로그램의 명령어와 데이터를 저장</a:t>
            </a:r>
            <a:r>
              <a:rPr lang="en-US" altLang="ko-KR" sz="900" dirty="0" smtClean="0"/>
              <a:t>, </a:t>
            </a:r>
            <a:r>
              <a:rPr lang="ko-KR" altLang="en-US" sz="900" dirty="0" smtClean="0"/>
              <a:t>기억 용량은 작지만 접근 시간이 주기억장치보다 </a:t>
            </a:r>
            <a:r>
              <a:rPr lang="en-US" altLang="ko-KR" sz="900" dirty="0" smtClean="0"/>
              <a:t>5 ~ 10</a:t>
            </a:r>
            <a:r>
              <a:rPr lang="ko-KR" altLang="en-US" sz="900" dirty="0" smtClean="0"/>
              <a:t>배 정도 빠름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주기억장치 </a:t>
            </a:r>
            <a:r>
              <a:rPr lang="en-US" altLang="ko-KR" sz="900" dirty="0" smtClean="0"/>
              <a:t>// </a:t>
            </a:r>
            <a:r>
              <a:rPr lang="ko-KR" altLang="en-US" sz="900" dirty="0" smtClean="0"/>
              <a:t>중앙처리장치가 직접 데이터를 읽고 쓸 수 있는 장치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보조기억장치 </a:t>
            </a:r>
            <a:r>
              <a:rPr lang="en-US" altLang="ko-KR" sz="900" dirty="0" smtClean="0"/>
              <a:t>// </a:t>
            </a:r>
            <a:r>
              <a:rPr lang="ko-KR" altLang="en-US" sz="900" dirty="0" smtClean="0"/>
              <a:t>주기억장치에 비해 접근 시간은 느리지만 기억 용량이 큼</a:t>
            </a:r>
            <a:r>
              <a:rPr lang="en-US" altLang="ko-KR" sz="900" dirty="0" smtClean="0"/>
              <a:t>, </a:t>
            </a:r>
            <a:r>
              <a:rPr lang="ko-KR" altLang="en-US" sz="900" dirty="0" smtClean="0"/>
              <a:t>접근 시간은 주기억장치보다 약 </a:t>
            </a:r>
            <a:r>
              <a:rPr lang="en-US" altLang="ko-KR" sz="900" dirty="0" smtClean="0"/>
              <a:t>1,000</a:t>
            </a:r>
            <a:r>
              <a:rPr lang="ko-KR" altLang="en-US" sz="900" dirty="0" smtClean="0"/>
              <a:t>배 정도 느림</a:t>
            </a:r>
          </a:p>
          <a:p>
            <a:r>
              <a:rPr lang="ko-KR" altLang="en-US" sz="900" dirty="0" smtClean="0"/>
              <a:t/>
            </a:r>
            <a:br>
              <a:rPr lang="ko-KR" altLang="en-US" sz="900" dirty="0" smtClean="0"/>
            </a:br>
            <a:r>
              <a:rPr lang="ko-KR" altLang="en-US" sz="900" b="1" u="sng" dirty="0" smtClean="0"/>
              <a:t> </a:t>
            </a:r>
            <a:r>
              <a:rPr lang="en-US" altLang="ko-KR" sz="900" b="1" u="sng" dirty="0" smtClean="0"/>
              <a:t>- </a:t>
            </a:r>
            <a:r>
              <a:rPr lang="ko-KR" altLang="en-US" sz="900" b="1" u="sng" dirty="0" smtClean="0"/>
              <a:t>성능 결정 요소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전달 모드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지속성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비지속성 메시지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/>
              <a:t>        </a:t>
            </a:r>
            <a:r>
              <a:rPr lang="ko-KR" altLang="en-US" sz="900" dirty="0" smtClean="0"/>
              <a:t>지속성 메시지는 브로커에 오류가 발생하는 경우 메시지 전달을 </a:t>
            </a:r>
            <a:r>
              <a:rPr lang="ko-KR" altLang="en-US" sz="900" dirty="0" err="1" smtClean="0"/>
              <a:t>보장합</a:t>
            </a:r>
            <a:endParaRPr lang="ko-KR" altLang="en-US" sz="900" dirty="0" smtClean="0"/>
          </a:p>
          <a:p>
            <a:r>
              <a:rPr lang="ko-KR" altLang="en-US" sz="900" dirty="0" smtClean="0"/>
              <a:t>        브로커는 브로커에 오류가 발생하더라도 지속성 메시지가 손실되지 않도록 안정적으로 메시지를 저장</a:t>
            </a:r>
          </a:p>
          <a:p>
            <a:r>
              <a:rPr lang="ko-KR" altLang="en-US" sz="900" dirty="0" smtClean="0"/>
              <a:t>        브로커는 수신되는 각 지속성 메시지의 수신을 확인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트랜잭션 사용</a:t>
            </a:r>
          </a:p>
          <a:p>
            <a:r>
              <a:rPr lang="ko-KR" altLang="en-US" sz="900" dirty="0" smtClean="0"/>
              <a:t>        </a:t>
            </a:r>
            <a:r>
              <a:rPr lang="ko-KR" altLang="en-US" sz="900" dirty="0" err="1" smtClean="0"/>
              <a:t>트랜잭션된</a:t>
            </a:r>
            <a:r>
              <a:rPr lang="ko-KR" altLang="en-US" sz="900" dirty="0" smtClean="0"/>
              <a:t> 세션에서 생성된 모든 메시지와 </a:t>
            </a:r>
            <a:r>
              <a:rPr lang="ko-KR" altLang="en-US" sz="900" dirty="0" err="1" smtClean="0"/>
              <a:t>트랜잭션된</a:t>
            </a:r>
            <a:r>
              <a:rPr lang="ko-KR" altLang="en-US" sz="900" dirty="0" smtClean="0"/>
              <a:t> 세션에서 사용된 모든 메시지가 하나의 단위로 처리되거나 처리되지 않도록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롤백되도록</a:t>
            </a:r>
            <a:r>
              <a:rPr lang="en-US" altLang="ko-KR" sz="900" dirty="0" smtClean="0"/>
              <a:t>) </a:t>
            </a:r>
            <a:r>
              <a:rPr lang="ko-KR" altLang="en-US" sz="900" dirty="0" smtClean="0"/>
              <a:t>보장</a:t>
            </a:r>
          </a:p>
          <a:p>
            <a:r>
              <a:rPr lang="ko-KR" altLang="en-US" sz="900" dirty="0" smtClean="0"/>
              <a:t>        </a:t>
            </a:r>
            <a:r>
              <a:rPr lang="en-US" altLang="ko-KR" sz="900" dirty="0" smtClean="0"/>
              <a:t>Message Queue</a:t>
            </a:r>
            <a:r>
              <a:rPr lang="ko-KR" altLang="en-US" sz="900" dirty="0" smtClean="0"/>
              <a:t>는 로컬 트랜잭션과 분산 트랜잭션을 모두 지원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확인 모드</a:t>
            </a:r>
          </a:p>
          <a:p>
            <a:r>
              <a:rPr lang="ko-KR" altLang="en-US" sz="900" dirty="0" smtClean="0"/>
              <a:t>        </a:t>
            </a:r>
            <a:r>
              <a:rPr lang="en-US" altLang="ko-KR" sz="900" dirty="0" smtClean="0"/>
              <a:t>Message Queue </a:t>
            </a:r>
            <a:r>
              <a:rPr lang="ko-KR" altLang="en-US" sz="900" dirty="0" smtClean="0"/>
              <a:t>브로커가 클라이언트에 전달한 메시지 사용에 대해 클라이언트가 확인 응답을 보내는 것</a:t>
            </a:r>
          </a:p>
          <a:p>
            <a:r>
              <a:rPr lang="ko-KR" altLang="en-US" sz="900" dirty="0" smtClean="0"/>
              <a:t>        클라이언트의 메시지 확인 없이 세션이 닫히거나 확인이 처리되기 전에 브로커에 오류가 발생하는 경우 브로커는 해당 메시지를 재전송하여 </a:t>
            </a:r>
            <a:r>
              <a:rPr lang="en-US" altLang="ko-KR" sz="900" dirty="0" err="1" smtClean="0"/>
              <a:t>JMSRedelivered</a:t>
            </a:r>
            <a:r>
              <a:rPr lang="en-US" altLang="ko-KR" sz="900" dirty="0" smtClean="0"/>
              <a:t> </a:t>
            </a:r>
            <a:r>
              <a:rPr lang="ko-KR" altLang="en-US" sz="900" dirty="0" smtClean="0"/>
              <a:t>플래그를 설정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영구 및 </a:t>
            </a:r>
            <a:r>
              <a:rPr lang="ko-KR" altLang="en-US" sz="900" dirty="0" err="1" smtClean="0"/>
              <a:t>비영구</a:t>
            </a:r>
            <a:r>
              <a:rPr lang="ko-KR" altLang="en-US" sz="900" dirty="0" smtClean="0"/>
              <a:t> 가입</a:t>
            </a:r>
          </a:p>
          <a:p>
            <a:r>
              <a:rPr lang="ko-KR" altLang="en-US" sz="900" dirty="0" smtClean="0"/>
              <a:t>        </a:t>
            </a:r>
            <a:r>
              <a:rPr lang="en-US" altLang="ko-KR" sz="900" dirty="0" smtClean="0"/>
              <a:t>Message Queue </a:t>
            </a:r>
            <a:r>
              <a:rPr lang="ko-KR" altLang="en-US" sz="900" dirty="0" smtClean="0"/>
              <a:t>메시지 서비스는 브로커에 오류가 발생하더라도 복구 후 목록을 사용할 수 있도록 각 영구 가입에 할당된 메시지 목록을 영구 저장</a:t>
            </a:r>
          </a:p>
          <a:p>
            <a:r>
              <a:rPr lang="ko-KR" altLang="en-US" sz="900" dirty="0" smtClean="0"/>
              <a:t>        브로커에 오류가 발생하더라도 복구 후 해당 사용자가 활성화되면 메시지를 계속 전달할 수 있도록 영구 가입의 지속성 메시지가 영구적으로 저장</a:t>
            </a:r>
          </a:p>
          <a:p>
            <a:r>
              <a:rPr lang="ko-KR" altLang="en-US" sz="900" dirty="0" smtClean="0"/>
              <a:t/>
            </a:r>
            <a:br>
              <a:rPr lang="ko-KR" altLang="en-US" sz="900" dirty="0" smtClean="0"/>
            </a:br>
            <a:r>
              <a:rPr lang="ko-KR" altLang="en-US" sz="900" b="1" u="sng" dirty="0" smtClean="0"/>
              <a:t> </a:t>
            </a:r>
            <a:r>
              <a:rPr lang="en-US" altLang="ko-KR" sz="900" b="1" u="sng" dirty="0" smtClean="0"/>
              <a:t>- </a:t>
            </a:r>
            <a:r>
              <a:rPr lang="ko-KR" altLang="en-US" sz="900" b="1" u="sng" dirty="0" smtClean="0"/>
              <a:t>계층적 기억 장치 시스템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속도</a:t>
            </a:r>
            <a:r>
              <a:rPr lang="en-US" altLang="ko-KR" sz="900" dirty="0" smtClean="0"/>
              <a:t>, </a:t>
            </a:r>
            <a:r>
              <a:rPr lang="ko-KR" altLang="en-US" sz="900" dirty="0" smtClean="0"/>
              <a:t>가격 및 크기가 다양한 기억장치들을 계층적으로 설치함으로써 </a:t>
            </a:r>
            <a:r>
              <a:rPr lang="ko-KR" altLang="en-US" sz="900" dirty="0" err="1" smtClean="0"/>
              <a:t>성능대</a:t>
            </a:r>
            <a:r>
              <a:rPr lang="ko-KR" altLang="en-US" sz="900" dirty="0" smtClean="0"/>
              <a:t> </a:t>
            </a:r>
            <a:r>
              <a:rPr lang="ko-KR" altLang="en-US" sz="900" dirty="0" err="1" smtClean="0"/>
              <a:t>가격비</a:t>
            </a:r>
            <a:r>
              <a:rPr lang="ko-KR" altLang="en-US" sz="900" dirty="0" smtClean="0"/>
              <a:t> </a:t>
            </a:r>
            <a:r>
              <a:rPr lang="en-US" altLang="ko-KR" sz="900" dirty="0" smtClean="0"/>
              <a:t>(performance/cost ratio)</a:t>
            </a:r>
            <a:r>
              <a:rPr lang="ko-KR" altLang="en-US" sz="900" dirty="0" smtClean="0"/>
              <a:t>를 높이는 시스템 구성 방식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필요성 </a:t>
            </a:r>
            <a:r>
              <a:rPr lang="en-US" altLang="ko-KR" sz="900" dirty="0" smtClean="0"/>
              <a:t>// </a:t>
            </a:r>
            <a:r>
              <a:rPr lang="ko-KR" altLang="en-US" sz="900" dirty="0" smtClean="0"/>
              <a:t>기억장치들은 속도</a:t>
            </a:r>
            <a:r>
              <a:rPr lang="en-US" altLang="ko-KR" sz="900" dirty="0" smtClean="0"/>
              <a:t>, </a:t>
            </a:r>
            <a:r>
              <a:rPr lang="ko-KR" altLang="en-US" sz="900" dirty="0" smtClean="0"/>
              <a:t>용량 및 가격 측면에서 매우 </a:t>
            </a:r>
            <a:r>
              <a:rPr lang="ko-KR" altLang="en-US" sz="900" dirty="0" err="1" smtClean="0"/>
              <a:t>댜양</a:t>
            </a:r>
            <a:endParaRPr lang="ko-KR" altLang="en-US" sz="900" dirty="0" smtClean="0"/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적절한 성능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속도</a:t>
            </a:r>
            <a:r>
              <a:rPr lang="en-US" altLang="ko-KR" sz="900" dirty="0" smtClean="0"/>
              <a:t>), </a:t>
            </a:r>
            <a:r>
              <a:rPr lang="ko-KR" altLang="en-US" sz="900" dirty="0" smtClean="0"/>
              <a:t>용량 및 가격의 기억장치 구성 필요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효과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기억장치시스템의 성능 대 </a:t>
            </a:r>
            <a:r>
              <a:rPr lang="ko-KR" altLang="en-US" sz="900" dirty="0" err="1" smtClean="0"/>
              <a:t>가격비</a:t>
            </a:r>
            <a:r>
              <a:rPr lang="ko-KR" altLang="en-US" sz="900" dirty="0" smtClean="0"/>
              <a:t> </a:t>
            </a:r>
            <a:r>
              <a:rPr lang="en-US" altLang="ko-KR" sz="900" dirty="0" smtClean="0"/>
              <a:t>(performance/cost ratio) </a:t>
            </a:r>
            <a:r>
              <a:rPr lang="ko-KR" altLang="en-US" sz="900" dirty="0" smtClean="0"/>
              <a:t>향상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첫 번째 계층 기억장치 </a:t>
            </a:r>
            <a:r>
              <a:rPr lang="en-US" altLang="ko-KR" sz="900" dirty="0" smtClean="0"/>
              <a:t>// </a:t>
            </a:r>
            <a:r>
              <a:rPr lang="ko-KR" altLang="en-US" sz="900" dirty="0" smtClean="0"/>
              <a:t>속도가 빠르지만 가격은 높은 기억장치 사용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두 번째 계층 기억장치 </a:t>
            </a:r>
            <a:r>
              <a:rPr lang="en-US" altLang="ko-KR" sz="900" dirty="0" smtClean="0"/>
              <a:t>// </a:t>
            </a:r>
            <a:r>
              <a:rPr lang="ko-KR" altLang="en-US" sz="900" dirty="0" smtClean="0"/>
              <a:t>속도는 느리지만 가격이 낮은 기억장치 사용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내부 기억장치 </a:t>
            </a:r>
            <a:r>
              <a:rPr lang="en-US" altLang="ko-KR" sz="900" dirty="0" smtClean="0"/>
              <a:t>(internal memory) // CPU</a:t>
            </a:r>
            <a:r>
              <a:rPr lang="ko-KR" altLang="en-US" sz="900" dirty="0" smtClean="0"/>
              <a:t>가 직접 엑세스 할 수 있는 기억장치들 </a:t>
            </a:r>
            <a:r>
              <a:rPr lang="en-US" altLang="ko-KR" sz="900" dirty="0" smtClean="0"/>
              <a:t>EX) CPU</a:t>
            </a:r>
            <a:r>
              <a:rPr lang="ko-KR" altLang="en-US" sz="900" dirty="0" smtClean="0"/>
              <a:t>레지스터</a:t>
            </a:r>
            <a:r>
              <a:rPr lang="en-US" altLang="ko-KR" sz="900" dirty="0" smtClean="0"/>
              <a:t>, </a:t>
            </a:r>
            <a:r>
              <a:rPr lang="ko-KR" altLang="en-US" sz="900" dirty="0" smtClean="0"/>
              <a:t>캐시 메모리</a:t>
            </a:r>
            <a:r>
              <a:rPr lang="en-US" altLang="ko-KR" sz="900" dirty="0" smtClean="0"/>
              <a:t>, </a:t>
            </a:r>
            <a:r>
              <a:rPr lang="ko-KR" altLang="en-US" sz="900" dirty="0" smtClean="0"/>
              <a:t>주기억장치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외부 기억장치 </a:t>
            </a:r>
            <a:r>
              <a:rPr lang="en-US" altLang="ko-KR" sz="900" dirty="0" smtClean="0"/>
              <a:t>(external memory) // CPU</a:t>
            </a:r>
            <a:r>
              <a:rPr lang="ko-KR" altLang="en-US" sz="900" dirty="0" smtClean="0"/>
              <a:t>가 직접 엑세스 할 수 없고</a:t>
            </a:r>
            <a:r>
              <a:rPr lang="en-US" altLang="ko-KR" sz="900" dirty="0" smtClean="0"/>
              <a:t>, </a:t>
            </a:r>
            <a:r>
              <a:rPr lang="ko-KR" altLang="en-US" sz="900" dirty="0" smtClean="0"/>
              <a:t>장치 제어기 </a:t>
            </a:r>
            <a:r>
              <a:rPr lang="en-US" altLang="ko-KR" sz="900" dirty="0" smtClean="0"/>
              <a:t>(device controller)</a:t>
            </a:r>
            <a:r>
              <a:rPr lang="ko-KR" altLang="en-US" sz="900" dirty="0" smtClean="0"/>
              <a:t>를 통해서만 </a:t>
            </a:r>
            <a:r>
              <a:rPr lang="ko-KR" altLang="en-US" sz="900" dirty="0" err="1" smtClean="0"/>
              <a:t>엑세스</a:t>
            </a:r>
            <a:r>
              <a:rPr lang="ko-KR" altLang="en-US" sz="900" dirty="0" smtClean="0"/>
              <a:t> 할 수 있는 기억장치들 </a:t>
            </a:r>
            <a:r>
              <a:rPr lang="en-US" altLang="ko-KR" sz="900" dirty="0" smtClean="0"/>
              <a:t>EX) </a:t>
            </a:r>
            <a:r>
              <a:rPr lang="ko-KR" altLang="en-US" sz="900" dirty="0" smtClean="0"/>
              <a:t>디스크</a:t>
            </a:r>
            <a:r>
              <a:rPr lang="en-US" altLang="ko-KR" sz="900" dirty="0" smtClean="0"/>
              <a:t>, SSD, CD-ROM</a:t>
            </a:r>
          </a:p>
          <a:p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b="1" u="sng" dirty="0" smtClean="0"/>
              <a:t> - </a:t>
            </a:r>
            <a:r>
              <a:rPr lang="ko-KR" altLang="en-US" sz="900" b="1" u="sng" dirty="0" smtClean="0"/>
              <a:t>반도체 메모리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반도체의 회로를 전기적으로 제어함으로써</a:t>
            </a:r>
            <a:r>
              <a:rPr lang="en-US" altLang="ko-KR" sz="900" dirty="0" smtClean="0"/>
              <a:t>, </a:t>
            </a:r>
            <a:r>
              <a:rPr lang="ko-KR" altLang="en-US" sz="900" dirty="0" smtClean="0"/>
              <a:t>데이터를 기억 </a:t>
            </a:r>
            <a:r>
              <a:rPr lang="en-US" altLang="ko-KR" sz="900" dirty="0" smtClean="0"/>
              <a:t>· </a:t>
            </a:r>
            <a:r>
              <a:rPr lang="ko-KR" altLang="en-US" sz="900" dirty="0" smtClean="0"/>
              <a:t>저장하는 반도체 회로 장치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 </a:t>
            </a:r>
            <a:r>
              <a:rPr lang="ko-KR" altLang="en-US" sz="900" dirty="0" smtClean="0"/>
              <a:t>자기 및 광학 디스크 장치 등과 비교 시</a:t>
            </a:r>
            <a:r>
              <a:rPr lang="en-US" altLang="ko-KR" sz="900" dirty="0" smtClean="0"/>
              <a:t>, </a:t>
            </a:r>
            <a:r>
              <a:rPr lang="ko-KR" altLang="en-US" sz="900" dirty="0" smtClean="0"/>
              <a:t>데이터 읽기 및 쓰기 속도가 빠르고 기억 밀도가 높다</a:t>
            </a:r>
          </a:p>
          <a:p>
            <a:r>
              <a:rPr lang="ko-KR" altLang="en-US" sz="900" dirty="0" smtClean="0"/>
              <a:t/>
            </a:r>
            <a:br>
              <a:rPr lang="ko-KR" altLang="en-US" sz="900" dirty="0" smtClean="0"/>
            </a:br>
            <a:r>
              <a:rPr lang="ko-KR" altLang="en-US" sz="900" dirty="0" smtClean="0"/>
              <a:t> </a:t>
            </a:r>
            <a:r>
              <a:rPr lang="en-US" altLang="ko-KR" sz="900" b="1" u="sng" dirty="0" smtClean="0"/>
              <a:t>- </a:t>
            </a:r>
            <a:r>
              <a:rPr lang="ko-KR" altLang="en-US" sz="900" b="1" u="sng" dirty="0" smtClean="0"/>
              <a:t>메모리 모듈 </a:t>
            </a:r>
            <a:r>
              <a:rPr lang="ko-KR" altLang="en-US" sz="900" b="1" u="sng" dirty="0" err="1" smtClean="0"/>
              <a:t>맵</a:t>
            </a:r>
            <a:endParaRPr lang="ko-KR" altLang="en-US" sz="900" b="1" u="sng" dirty="0" smtClean="0"/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RDIMM, LRDIMM, UDIMM, SODIMM, ECC UDIMM</a:t>
            </a:r>
          </a:p>
          <a:p>
            <a:r>
              <a:rPr lang="en-US" altLang="ko-KR" sz="900" dirty="0" smtClean="0"/>
              <a:t>    : clock </a:t>
            </a:r>
            <a:r>
              <a:rPr lang="ko-KR" altLang="en-US" sz="900" dirty="0" smtClean="0"/>
              <a:t>및 </a:t>
            </a:r>
            <a:r>
              <a:rPr lang="en-US" altLang="ko-KR" sz="900" dirty="0" smtClean="0"/>
              <a:t>command, address </a:t>
            </a:r>
            <a:r>
              <a:rPr lang="ko-KR" altLang="en-US" sz="900" dirty="0" smtClean="0"/>
              <a:t>신호 향상을 위한 레지스터 포함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x4 / x8 org. </a:t>
            </a:r>
            <a:r>
              <a:rPr lang="ko-KR" altLang="en-US" sz="900" dirty="0" smtClean="0"/>
              <a:t>지원</a:t>
            </a:r>
            <a:r>
              <a:rPr lang="en-US" altLang="ko-KR" sz="900" dirty="0" smtClean="0"/>
              <a:t>, Multi-DIMM per channel </a:t>
            </a:r>
            <a:r>
              <a:rPr lang="ko-KR" altLang="en-US" sz="900" dirty="0" smtClean="0"/>
              <a:t>가능</a:t>
            </a:r>
            <a:r>
              <a:rPr lang="en-US" altLang="ko-KR" sz="900" dirty="0" smtClean="0"/>
              <a:t>, Multi-Rank </a:t>
            </a:r>
            <a:r>
              <a:rPr lang="ko-KR" altLang="en-US" sz="900" dirty="0" smtClean="0"/>
              <a:t>통한 </a:t>
            </a:r>
            <a:r>
              <a:rPr lang="ko-KR" altLang="en-US" sz="900" dirty="0" err="1" smtClean="0"/>
              <a:t>고용량</a:t>
            </a:r>
            <a:r>
              <a:rPr lang="ko-KR" altLang="en-US" sz="900" dirty="0" smtClean="0"/>
              <a:t> 구성 가능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서버 램으로 많이 쓰임</a:t>
            </a:r>
          </a:p>
          <a:p>
            <a:r>
              <a:rPr lang="ko-KR" altLang="en-US" sz="900" dirty="0" smtClean="0"/>
              <a:t/>
            </a:r>
            <a:br>
              <a:rPr lang="ko-KR" altLang="en-US" sz="900" dirty="0" smtClean="0"/>
            </a:br>
            <a:r>
              <a:rPr lang="ko-KR" altLang="en-US" sz="900" dirty="0" smtClean="0"/>
              <a:t> </a:t>
            </a:r>
            <a:r>
              <a:rPr lang="en-US" altLang="ko-KR" sz="900" b="1" u="sng" dirty="0" smtClean="0"/>
              <a:t>- </a:t>
            </a:r>
            <a:r>
              <a:rPr lang="ko-KR" altLang="en-US" sz="900" b="1" u="sng" dirty="0" smtClean="0"/>
              <a:t>캐시메모리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메인 메모리와 </a:t>
            </a:r>
            <a:r>
              <a:rPr lang="en-US" altLang="ko-KR" sz="900" dirty="0" smtClean="0"/>
              <a:t>CPU</a:t>
            </a:r>
            <a:r>
              <a:rPr lang="ko-KR" altLang="en-US" sz="900" dirty="0" smtClean="0"/>
              <a:t>간의 데이터 속도 향상을 위한 중간 버퍼 역할을 하는 </a:t>
            </a:r>
            <a:r>
              <a:rPr lang="en-US" altLang="ko-KR" sz="900" dirty="0" smtClean="0"/>
              <a:t>CPU</a:t>
            </a:r>
            <a:r>
              <a:rPr lang="ko-KR" altLang="en-US" sz="900" dirty="0" smtClean="0"/>
              <a:t>내 또는 외에 존재하는 메모리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L1 &gt;&gt; L2 &gt;&gt; L3 </a:t>
            </a:r>
            <a:r>
              <a:rPr lang="ko-KR" altLang="en-US" sz="900" dirty="0" smtClean="0"/>
              <a:t>속도</a:t>
            </a:r>
            <a:r>
              <a:rPr lang="en-US" altLang="ko-KR" sz="900" dirty="0" smtClean="0"/>
              <a:t>, </a:t>
            </a:r>
            <a:r>
              <a:rPr lang="ko-KR" altLang="en-US" sz="900" dirty="0" smtClean="0"/>
              <a:t>가격 매우 비쌈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L1</a:t>
            </a:r>
            <a:r>
              <a:rPr lang="ko-KR" altLang="en-US" sz="900" dirty="0" smtClean="0"/>
              <a:t>순으로 코어에 근접하게 위치 및 작동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데이터의 임시 보관소 </a:t>
            </a:r>
            <a:r>
              <a:rPr lang="en-US" altLang="ko-KR" sz="900" dirty="0" smtClean="0"/>
              <a:t>Cache Memory ‘Cache’</a:t>
            </a:r>
            <a:r>
              <a:rPr lang="ko-KR" altLang="en-US" sz="900" dirty="0" smtClean="0"/>
              <a:t>라는 의미는 보관이나 저장의 의미</a:t>
            </a:r>
          </a:p>
          <a:p>
            <a:r>
              <a:rPr lang="ko-KR" altLang="en-US" sz="900" dirty="0" smtClean="0"/>
              <a:t>    </a:t>
            </a:r>
            <a:r>
              <a:rPr lang="en-US" altLang="ko-KR" sz="900" dirty="0" smtClean="0"/>
              <a:t>: </a:t>
            </a:r>
            <a:r>
              <a:rPr lang="ko-KR" altLang="en-US" sz="900" dirty="0" smtClean="0"/>
              <a:t>공간적 지역성</a:t>
            </a:r>
            <a:r>
              <a:rPr lang="en-US" altLang="ko-KR" sz="900" dirty="0" smtClean="0"/>
              <a:t>(Locality) </a:t>
            </a:r>
            <a:r>
              <a:rPr lang="ko-KR" altLang="en-US" sz="900" dirty="0" smtClean="0"/>
              <a:t>공간적 지역성</a:t>
            </a:r>
            <a:r>
              <a:rPr lang="en-US" altLang="ko-KR" sz="900" dirty="0" smtClean="0"/>
              <a:t>(spatial locality of reference)</a:t>
            </a:r>
            <a:r>
              <a:rPr lang="ko-KR" altLang="en-US" sz="900" dirty="0" smtClean="0"/>
              <a:t>이라는 것은 한 번 참조한 메모리의 옆에 있는 메모리를 다시 참조하게 되는 성질</a:t>
            </a:r>
            <a:endParaRPr lang="ko-KR" alt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보조기억장치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7"/>
            <a:ext cx="8424936" cy="55092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400" b="1" u="sng" dirty="0" smtClean="0"/>
              <a:t> </a:t>
            </a:r>
            <a:r>
              <a:rPr lang="en-US" altLang="ko-KR" sz="1400" b="1" u="sng" dirty="0" smtClean="0"/>
              <a:t>- </a:t>
            </a:r>
            <a:r>
              <a:rPr lang="ko-KR" altLang="en-US" sz="1400" b="1" u="sng" dirty="0" smtClean="0"/>
              <a:t>자기 디스크 장치</a:t>
            </a:r>
          </a:p>
          <a:p>
            <a:r>
              <a:rPr lang="ko-KR" altLang="en-US" sz="1400" dirty="0" smtClean="0"/>
              <a:t>    </a:t>
            </a:r>
            <a:r>
              <a:rPr lang="en-US" altLang="ko-KR" sz="1400" dirty="0" smtClean="0"/>
              <a:t>: </a:t>
            </a:r>
            <a:r>
              <a:rPr lang="ko-KR" altLang="en-US" sz="1400" dirty="0" smtClean="0"/>
              <a:t>강자성 박막의 미소 자구의 </a:t>
            </a:r>
            <a:r>
              <a:rPr lang="ko-KR" altLang="en-US" sz="1400" dirty="0" err="1" smtClean="0"/>
              <a:t>자화의</a:t>
            </a:r>
            <a:r>
              <a:rPr lang="ko-KR" altLang="en-US" sz="1400" dirty="0" smtClean="0"/>
              <a:t> 방향을 좌우로 평행 또는 </a:t>
            </a:r>
            <a:r>
              <a:rPr lang="ko-KR" altLang="en-US" sz="1400" dirty="0" smtClean="0"/>
              <a:t>반 평행하게</a:t>
            </a:r>
            <a:r>
              <a:rPr lang="ko-KR" altLang="en-US" sz="1400" dirty="0" smtClean="0"/>
              <a:t> 제어하여 기록하고 거기에서 나오는 자기장의 변화를 감지하여 기록된 정보를 재생하는 컴퓨터용 보조 기록장치의 매체</a:t>
            </a:r>
          </a:p>
          <a:p>
            <a:r>
              <a:rPr lang="ko-KR" altLang="en-US" sz="1400" dirty="0" smtClean="0"/>
              <a:t>    </a:t>
            </a:r>
            <a:r>
              <a:rPr lang="en-US" altLang="ko-KR" sz="1400" dirty="0" smtClean="0"/>
              <a:t>: </a:t>
            </a:r>
            <a:r>
              <a:rPr lang="ko-KR" altLang="en-US" sz="1400" dirty="0" smtClean="0"/>
              <a:t>대표적 제품 </a:t>
            </a:r>
            <a:r>
              <a:rPr lang="en-US" altLang="ko-KR" sz="1400" dirty="0" smtClean="0"/>
              <a:t>// HDD</a:t>
            </a:r>
          </a:p>
          <a:p>
            <a:r>
              <a:rPr lang="en-US" altLang="ko-KR" sz="1400" dirty="0" smtClean="0"/>
              <a:t>    : </a:t>
            </a:r>
            <a:r>
              <a:rPr lang="ko-KR" altLang="en-US" sz="1400" dirty="0" smtClean="0"/>
              <a:t>대표적 회사 </a:t>
            </a:r>
            <a:r>
              <a:rPr lang="en-US" altLang="ko-KR" sz="1400" dirty="0" smtClean="0"/>
              <a:t>// TOSHIBA, SEAGATE, WD, </a:t>
            </a:r>
            <a:r>
              <a:rPr lang="en-US" altLang="ko-KR" sz="1400" dirty="0" smtClean="0"/>
              <a:t>HGST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 </a:t>
            </a:r>
            <a:r>
              <a:rPr lang="en-US" altLang="ko-KR" sz="1400" b="1" u="sng" dirty="0" smtClean="0"/>
              <a:t>- </a:t>
            </a:r>
            <a:r>
              <a:rPr lang="en-US" altLang="ko-KR" sz="1400" b="1" u="sng" dirty="0" smtClean="0"/>
              <a:t>RAID</a:t>
            </a:r>
          </a:p>
          <a:p>
            <a:r>
              <a:rPr lang="en-US" altLang="ko-KR" sz="1400" dirty="0" smtClean="0"/>
              <a:t>    : </a:t>
            </a:r>
            <a:r>
              <a:rPr lang="ko-KR" altLang="en-US" sz="1400" dirty="0" err="1" smtClean="0"/>
              <a:t>여러개의</a:t>
            </a:r>
            <a:r>
              <a:rPr lang="ko-KR" altLang="en-US" sz="1400" dirty="0" smtClean="0"/>
              <a:t> 디스크를 묶어 하나의 디스크 </a:t>
            </a:r>
            <a:r>
              <a:rPr lang="ko-KR" altLang="en-US" sz="1400" dirty="0" err="1" smtClean="0"/>
              <a:t>처럼</a:t>
            </a:r>
            <a:r>
              <a:rPr lang="ko-KR" altLang="en-US" sz="1400" dirty="0" smtClean="0"/>
              <a:t> 사용하는 기술</a:t>
            </a:r>
          </a:p>
          <a:p>
            <a:r>
              <a:rPr lang="ko-KR" altLang="en-US" sz="1400" dirty="0" smtClean="0"/>
              <a:t>    </a:t>
            </a:r>
            <a:r>
              <a:rPr lang="en-US" altLang="ko-KR" sz="1400" dirty="0" smtClean="0"/>
              <a:t>: </a:t>
            </a:r>
            <a:r>
              <a:rPr lang="ko-KR" altLang="en-US" sz="1400" dirty="0" smtClean="0"/>
              <a:t>상대적으로 속도가 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많이</a:t>
            </a:r>
            <a:r>
              <a:rPr lang="en-US" altLang="ko-KR" sz="1400" dirty="0" smtClean="0"/>
              <a:t>) </a:t>
            </a:r>
            <a:r>
              <a:rPr lang="ko-KR" altLang="en-US" sz="1400" dirty="0" smtClean="0"/>
              <a:t>느린 하드디스크를 보완하기 위해 만든 기술</a:t>
            </a:r>
          </a:p>
          <a:p>
            <a:r>
              <a:rPr lang="ko-KR" altLang="en-US" sz="1400" dirty="0" smtClean="0"/>
              <a:t>    </a:t>
            </a:r>
            <a:r>
              <a:rPr lang="en-US" altLang="ko-KR" sz="1400" dirty="0" smtClean="0"/>
              <a:t>: RAID</a:t>
            </a:r>
            <a:r>
              <a:rPr lang="ko-KR" altLang="en-US" sz="1400" dirty="0" smtClean="0"/>
              <a:t>를 구성하는 디스크의 개수가 같아도</a:t>
            </a:r>
            <a:r>
              <a:rPr lang="en-US" altLang="ko-KR" sz="1400" dirty="0" smtClean="0"/>
              <a:t>, RAID</a:t>
            </a:r>
            <a:r>
              <a:rPr lang="ko-KR" altLang="en-US" sz="1400" dirty="0" smtClean="0"/>
              <a:t>의 구성 방식에 따라 성능</a:t>
            </a:r>
            <a:r>
              <a:rPr lang="en-US" altLang="ko-KR" sz="1400" dirty="0" smtClean="0"/>
              <a:t>, </a:t>
            </a:r>
            <a:r>
              <a:rPr lang="ko-KR" altLang="en-US" sz="1400" dirty="0" smtClean="0"/>
              <a:t>용량이 바뀌게 됨</a:t>
            </a:r>
          </a:p>
          <a:p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ko-KR" altLang="en-US" sz="1400" b="1" u="sng" dirty="0" smtClean="0"/>
              <a:t> </a:t>
            </a:r>
            <a:r>
              <a:rPr lang="en-US" altLang="ko-KR" sz="1400" b="1" u="sng" dirty="0" smtClean="0"/>
              <a:t>- </a:t>
            </a:r>
            <a:r>
              <a:rPr lang="ko-KR" altLang="en-US" sz="1400" b="1" u="sng" dirty="0" smtClean="0"/>
              <a:t>광디스크 저장장치</a:t>
            </a:r>
          </a:p>
          <a:p>
            <a:r>
              <a:rPr lang="ko-KR" altLang="en-US" sz="1400" dirty="0" smtClean="0"/>
              <a:t>    </a:t>
            </a:r>
            <a:r>
              <a:rPr lang="en-US" altLang="ko-KR" sz="1400" dirty="0" smtClean="0"/>
              <a:t>: </a:t>
            </a:r>
            <a:r>
              <a:rPr lang="ko-KR" altLang="en-US" sz="1400" dirty="0" smtClean="0"/>
              <a:t>고강도 레이저를 이용해 알루미늄 코팅된 평판 표면의 미세 피트들에 정보를 기록</a:t>
            </a:r>
          </a:p>
          <a:p>
            <a:r>
              <a:rPr lang="ko-KR" altLang="en-US" sz="1400" dirty="0" smtClean="0"/>
              <a:t>    </a:t>
            </a:r>
            <a:r>
              <a:rPr lang="en-US" altLang="ko-KR" sz="1400" dirty="0" smtClean="0"/>
              <a:t>: </a:t>
            </a:r>
            <a:r>
              <a:rPr lang="ko-KR" altLang="en-US" sz="1400" dirty="0" smtClean="0"/>
              <a:t>정보를 인식 할 때는 저전력 레이저를 이용해 미세 피트들로부터 반사되는 빛의 강도에 의해 정보를 인식</a:t>
            </a:r>
          </a:p>
          <a:p>
            <a:r>
              <a:rPr lang="ko-KR" altLang="en-US" sz="1400" dirty="0" smtClean="0"/>
              <a:t>    </a:t>
            </a:r>
            <a:r>
              <a:rPr lang="en-US" altLang="ko-KR" sz="1400" dirty="0" smtClean="0"/>
              <a:t>: </a:t>
            </a:r>
            <a:r>
              <a:rPr lang="ko-KR" altLang="en-US" sz="1400" dirty="0" smtClean="0"/>
              <a:t>디스크 표면에 레이저를 쏘아 태운 부분과 그렇지 않은 부분으로 정보를 기록</a:t>
            </a:r>
          </a:p>
          <a:p>
            <a:r>
              <a:rPr lang="ko-KR" altLang="en-US" sz="1400" dirty="0" smtClean="0"/>
              <a:t>    </a:t>
            </a:r>
            <a:r>
              <a:rPr lang="en-US" altLang="ko-KR" sz="1400" dirty="0" smtClean="0"/>
              <a:t>: </a:t>
            </a:r>
            <a:r>
              <a:rPr lang="ko-KR" altLang="en-US" sz="1400" dirty="0" smtClean="0"/>
              <a:t>빛의 강도로 이진수 </a:t>
            </a:r>
            <a:r>
              <a:rPr lang="en-US" altLang="ko-KR" sz="1400" dirty="0" smtClean="0"/>
              <a:t>0 </a:t>
            </a:r>
            <a:r>
              <a:rPr lang="ko-KR" altLang="en-US" sz="1400" dirty="0" smtClean="0"/>
              <a:t>과 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에 대응시켜 데이터를 읽음</a:t>
            </a:r>
          </a:p>
          <a:p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ko-KR" altLang="en-US" sz="1400" dirty="0" smtClean="0"/>
              <a:t> </a:t>
            </a:r>
            <a:r>
              <a:rPr lang="en-US" altLang="ko-KR" sz="1400" b="1" u="sng" dirty="0" smtClean="0"/>
              <a:t>- USB </a:t>
            </a:r>
            <a:r>
              <a:rPr lang="ko-KR" altLang="en-US" sz="1400" b="1" u="sng" dirty="0" smtClean="0"/>
              <a:t>메모리</a:t>
            </a:r>
          </a:p>
          <a:p>
            <a:r>
              <a:rPr lang="ko-KR" altLang="en-US" sz="1400" dirty="0" smtClean="0"/>
              <a:t>    </a:t>
            </a:r>
            <a:r>
              <a:rPr lang="en-US" altLang="ko-KR" sz="1400" dirty="0" smtClean="0"/>
              <a:t>: USB flash drive</a:t>
            </a:r>
          </a:p>
          <a:p>
            <a:r>
              <a:rPr lang="en-US" altLang="ko-KR" sz="1400" dirty="0" smtClean="0"/>
              <a:t>    : 2000</a:t>
            </a:r>
            <a:r>
              <a:rPr lang="ko-KR" altLang="en-US" sz="1400" dirty="0" smtClean="0"/>
              <a:t>년 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월 </a:t>
            </a:r>
            <a:r>
              <a:rPr lang="en-US" altLang="ko-KR" sz="1400" dirty="0" smtClean="0"/>
              <a:t>M-Systems</a:t>
            </a:r>
            <a:r>
              <a:rPr lang="ko-KR" altLang="en-US" sz="1400" dirty="0" smtClean="0"/>
              <a:t>에서 </a:t>
            </a:r>
            <a:r>
              <a:rPr lang="en-US" altLang="ko-KR" sz="1400" dirty="0" smtClean="0"/>
              <a:t>8, 16, 32 MB </a:t>
            </a:r>
            <a:r>
              <a:rPr lang="ko-KR" altLang="en-US" sz="1400" dirty="0" smtClean="0"/>
              <a:t>용량의 제품을 개발하여 판매한 것이 시초</a:t>
            </a:r>
          </a:p>
          <a:p>
            <a:r>
              <a:rPr lang="ko-KR" altLang="en-US" sz="1400" dirty="0" smtClean="0"/>
              <a:t>    </a:t>
            </a:r>
            <a:r>
              <a:rPr lang="en-US" altLang="ko-KR" sz="1400" dirty="0" smtClean="0"/>
              <a:t>: </a:t>
            </a:r>
            <a:r>
              <a:rPr lang="ko-KR" altLang="en-US" sz="1400" dirty="0" smtClean="0"/>
              <a:t>파일 이동이나 파일 보관 용도로 사용</a:t>
            </a:r>
          </a:p>
          <a:p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ko-KR" altLang="en-US" sz="1400" dirty="0" smtClean="0"/>
              <a:t> </a:t>
            </a:r>
            <a:r>
              <a:rPr lang="en-US" altLang="ko-KR" sz="1400" b="1" u="sng" dirty="0" smtClean="0"/>
              <a:t>- CCD </a:t>
            </a:r>
            <a:r>
              <a:rPr lang="ko-KR" altLang="en-US" sz="1400" b="1" u="sng" dirty="0" smtClean="0"/>
              <a:t>메모리</a:t>
            </a:r>
          </a:p>
          <a:p>
            <a:r>
              <a:rPr lang="ko-KR" altLang="en-US" sz="1400" dirty="0" smtClean="0"/>
              <a:t>    </a:t>
            </a:r>
            <a:r>
              <a:rPr lang="en-US" altLang="ko-KR" sz="1400" dirty="0" smtClean="0"/>
              <a:t>: </a:t>
            </a:r>
            <a:r>
              <a:rPr lang="ko-KR" altLang="en-US" sz="1400" dirty="0" smtClean="0"/>
              <a:t>빛을 전하로 변환시켜 이미지를 얻어내는 센서</a:t>
            </a:r>
          </a:p>
          <a:p>
            <a:r>
              <a:rPr lang="ko-KR" altLang="en-US" sz="1400" dirty="0" smtClean="0"/>
              <a:t>    </a:t>
            </a:r>
            <a:r>
              <a:rPr lang="en-US" altLang="ko-KR" sz="1400" dirty="0" smtClean="0"/>
              <a:t>: </a:t>
            </a:r>
            <a:r>
              <a:rPr lang="ko-KR" altLang="en-US" sz="1400" dirty="0" smtClean="0"/>
              <a:t>소자 내부에서 전하를 조작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디지털화 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할 수 있는 영역으로 옮기는 역할</a:t>
            </a:r>
          </a:p>
          <a:p>
            <a:r>
              <a:rPr lang="ko-KR" altLang="en-US" sz="1400" dirty="0" smtClean="0"/>
              <a:t>    </a:t>
            </a:r>
            <a:r>
              <a:rPr lang="en-US" altLang="ko-KR" sz="1400" dirty="0" smtClean="0"/>
              <a:t>: </a:t>
            </a:r>
            <a:r>
              <a:rPr lang="ko-KR" altLang="en-US" sz="1400" dirty="0" smtClean="0"/>
              <a:t>천문학 분야에서 냉각 </a:t>
            </a:r>
            <a:r>
              <a:rPr lang="en-US" altLang="ko-KR" sz="1400" dirty="0" smtClean="0"/>
              <a:t>CCD</a:t>
            </a:r>
            <a:r>
              <a:rPr lang="ko-KR" altLang="en-US" sz="1400" dirty="0" smtClean="0"/>
              <a:t>는 천문 관측 도구 중 대표적으로 꼽히는 물건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구조와 기능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32859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000" b="1" u="sng" dirty="0" smtClean="0"/>
              <a:t> </a:t>
            </a:r>
            <a:r>
              <a:rPr lang="en-US" altLang="ko-KR" sz="1000" b="1" u="sng" dirty="0" smtClean="0"/>
              <a:t>- CPU</a:t>
            </a:r>
            <a:r>
              <a:rPr lang="ko-KR" altLang="en-US" sz="1000" b="1" u="sng" dirty="0" smtClean="0"/>
              <a:t>의 기본 구조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메인 메모리에 저장되어 있는 명령어를 하나씩 가져와 실행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명령어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데이터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를 인출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해석하고 처리와 저장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기본적으로 </a:t>
            </a:r>
            <a:r>
              <a:rPr lang="en-US" altLang="ko-KR" sz="1000" dirty="0" smtClean="0"/>
              <a:t>ALU(</a:t>
            </a:r>
            <a:r>
              <a:rPr lang="ko-KR" altLang="en-US" sz="1000" dirty="0" smtClean="0"/>
              <a:t>연산장치</a:t>
            </a:r>
            <a:r>
              <a:rPr lang="en-US" altLang="ko-KR" sz="1000" dirty="0" smtClean="0"/>
              <a:t>), CU(</a:t>
            </a:r>
            <a:r>
              <a:rPr lang="ko-KR" altLang="en-US" sz="1000" dirty="0" smtClean="0"/>
              <a:t>제어장치</a:t>
            </a:r>
            <a:r>
              <a:rPr lang="en-US" altLang="ko-KR" sz="1000" dirty="0" smtClean="0"/>
              <a:t>), </a:t>
            </a:r>
            <a:r>
              <a:rPr lang="ko-KR" altLang="en-US" sz="1000" dirty="0" smtClean="0"/>
              <a:t>레지스터들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내부 버스로 구성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ALU:</a:t>
            </a:r>
            <a:r>
              <a:rPr lang="ko-KR" altLang="en-US" sz="1000" dirty="0" smtClean="0"/>
              <a:t>각종 산술 연산들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덧셈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뺄셈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곱셈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나눗셈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과 논리 연산들</a:t>
            </a:r>
            <a:r>
              <a:rPr lang="en-US" altLang="ko-KR" sz="1000" dirty="0" smtClean="0"/>
              <a:t>(AND, OR, NOT 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 수행하는 회로들로 이루어진 하드웨어 모듈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en-US" altLang="ko-KR" sz="1000" dirty="0" err="1" smtClean="0"/>
              <a:t>Register:CPU</a:t>
            </a:r>
            <a:r>
              <a:rPr lang="en-US" altLang="ko-KR" sz="1000" dirty="0" smtClean="0"/>
              <a:t> </a:t>
            </a:r>
            <a:r>
              <a:rPr lang="ko-KR" altLang="en-US" sz="1000" dirty="0" smtClean="0"/>
              <a:t>내부에 위치한 기억장치로서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액세스 속도가 컴퓨터의 기억장치들 중에서 가장 빠르다</a:t>
            </a:r>
            <a:r>
              <a:rPr lang="en-US" altLang="ko-KR" sz="1000" dirty="0" smtClean="0"/>
              <a:t>. </a:t>
            </a:r>
            <a:r>
              <a:rPr lang="ko-KR" altLang="en-US" sz="1000" dirty="0" smtClean="0"/>
              <a:t>그러나 내부 회로가 복잡하여 비교적 큰 공간을 차지하기 때문에 많은 수의 레지스터들을 </a:t>
            </a:r>
            <a:r>
              <a:rPr lang="en-US" altLang="ko-KR" sz="1000" dirty="0" smtClean="0"/>
              <a:t>CPU </a:t>
            </a:r>
            <a:r>
              <a:rPr lang="ko-KR" altLang="en-US" sz="1000" dirty="0" smtClean="0"/>
              <a:t>내부에 포함시키기 어려움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Control unit:</a:t>
            </a:r>
            <a:r>
              <a:rPr lang="ko-KR" altLang="en-US" sz="1000" dirty="0" smtClean="0"/>
              <a:t>프로그램 코드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명령어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를 해석하고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그것을 실행하기 위한 제어 신호들</a:t>
            </a:r>
            <a:r>
              <a:rPr lang="en-US" altLang="ko-KR" sz="1000" dirty="0" smtClean="0"/>
              <a:t>(control signals)</a:t>
            </a:r>
            <a:r>
              <a:rPr lang="ko-KR" altLang="en-US" sz="1000" dirty="0" smtClean="0"/>
              <a:t>을 순차적으로 발생하는 하드웨어 모듈</a:t>
            </a:r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b="1" u="sng" dirty="0" smtClean="0"/>
              <a:t> </a:t>
            </a:r>
            <a:r>
              <a:rPr lang="en-US" altLang="ko-KR" sz="1000" b="1" u="sng" dirty="0" smtClean="0"/>
              <a:t>- </a:t>
            </a:r>
            <a:r>
              <a:rPr lang="ko-KR" altLang="en-US" sz="1000" b="1" u="sng" dirty="0" smtClean="0"/>
              <a:t>명령어의 형식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명령어는 크게 </a:t>
            </a:r>
            <a:r>
              <a:rPr lang="en-US" altLang="ko-KR" sz="1000" dirty="0" smtClean="0"/>
              <a:t>OP-Code</a:t>
            </a:r>
            <a:r>
              <a:rPr lang="ko-KR" altLang="en-US" sz="1000" dirty="0" smtClean="0"/>
              <a:t>부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명령부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와 </a:t>
            </a:r>
            <a:r>
              <a:rPr lang="en-US" altLang="ko-KR" sz="1000" dirty="0" smtClean="0"/>
              <a:t>Operand</a:t>
            </a:r>
            <a:r>
              <a:rPr lang="ko-KR" altLang="en-US" sz="1000" dirty="0" smtClean="0"/>
              <a:t>부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자료부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로 구성되는데</a:t>
            </a:r>
            <a:r>
              <a:rPr lang="en-US" altLang="ko-KR" sz="1000" dirty="0" smtClean="0"/>
              <a:t>, Operand</a:t>
            </a:r>
            <a:r>
              <a:rPr lang="ko-KR" altLang="en-US" sz="1000" dirty="0" smtClean="0"/>
              <a:t>부의 개수에 따라 다음의 네 가지 형식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* 3</a:t>
            </a:r>
            <a:r>
              <a:rPr lang="ko-KR" altLang="en-US" sz="1000" dirty="0" smtClean="0"/>
              <a:t>주소 명령어는 </a:t>
            </a:r>
            <a:r>
              <a:rPr lang="en-US" altLang="ko-KR" sz="1000" dirty="0" smtClean="0"/>
              <a:t>Operand</a:t>
            </a:r>
            <a:r>
              <a:rPr lang="ko-KR" altLang="en-US" sz="1000" dirty="0" smtClean="0"/>
              <a:t>부가 세 개로 구성되는 명령어 형식으로 여러 개의 범용 레지스터</a:t>
            </a:r>
            <a:r>
              <a:rPr lang="en-US" altLang="ko-KR" sz="1000" dirty="0" smtClean="0"/>
              <a:t>(GPR)</a:t>
            </a:r>
            <a:r>
              <a:rPr lang="ko-KR" altLang="en-US" sz="1000" dirty="0" smtClean="0"/>
              <a:t>를 가진 컴퓨터에서 사용</a:t>
            </a:r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b="1" u="sng" dirty="0" smtClean="0"/>
              <a:t> </a:t>
            </a:r>
            <a:r>
              <a:rPr lang="en-US" altLang="ko-KR" sz="1000" b="1" u="sng" dirty="0" smtClean="0"/>
              <a:t>- </a:t>
            </a:r>
            <a:r>
              <a:rPr lang="ko-KR" altLang="en-US" sz="1000" b="1" u="sng" dirty="0" smtClean="0"/>
              <a:t>명령어 사이클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PC // </a:t>
            </a:r>
            <a:r>
              <a:rPr lang="ko-KR" altLang="en-US" sz="1000" dirty="0" smtClean="0"/>
              <a:t>다음에 실행할 명령어에 대한 메모리 주소를 추적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MAR // </a:t>
            </a:r>
            <a:r>
              <a:rPr lang="ko-KR" altLang="en-US" sz="1000" dirty="0" smtClean="0"/>
              <a:t>다음에 실행할 명령어의 메모리에 있는 주소를 보관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MBR // </a:t>
            </a:r>
            <a:r>
              <a:rPr lang="ko-KR" altLang="en-US" sz="1000" dirty="0" smtClean="0"/>
              <a:t>메모리로부터 </a:t>
            </a:r>
            <a:r>
              <a:rPr lang="ko-KR" altLang="en-US" sz="1000" dirty="0" err="1" smtClean="0"/>
              <a:t>페치</a:t>
            </a:r>
            <a:r>
              <a:rPr lang="en-US" altLang="ko-KR" sz="1000" dirty="0" smtClean="0"/>
              <a:t>(fetch)</a:t>
            </a:r>
            <a:r>
              <a:rPr lang="ko-KR" altLang="en-US" sz="1000" dirty="0" smtClean="0"/>
              <a:t>되어 </a:t>
            </a:r>
            <a:r>
              <a:rPr lang="en-US" altLang="ko-KR" sz="1000" dirty="0" err="1" smtClean="0"/>
              <a:t>cpu</a:t>
            </a:r>
            <a:r>
              <a:rPr lang="ko-KR" altLang="en-US" sz="1000" dirty="0" smtClean="0"/>
              <a:t>가 처리할 준비가 된 데이터나 메모리에 저장되어 대기 중인 데이터를 보관하는 양방향 레지스터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IR // </a:t>
            </a:r>
            <a:r>
              <a:rPr lang="ko-KR" altLang="en-US" sz="1000" dirty="0" smtClean="0"/>
              <a:t>메모리로부터 </a:t>
            </a:r>
            <a:r>
              <a:rPr lang="en-US" altLang="ko-KR" sz="1000" dirty="0" smtClean="0"/>
              <a:t>fetch </a:t>
            </a:r>
            <a:r>
              <a:rPr lang="ko-KR" altLang="en-US" sz="1000" dirty="0" smtClean="0"/>
              <a:t>되는 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현재 실행할</a:t>
            </a:r>
            <a:r>
              <a:rPr lang="en-US" altLang="ko-KR" sz="1000" dirty="0" smtClean="0"/>
              <a:t>) </a:t>
            </a:r>
            <a:r>
              <a:rPr lang="ko-KR" altLang="en-US" sz="1000" dirty="0" smtClean="0"/>
              <a:t>명령어를 일시적으로 보관하는 영역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CU // </a:t>
            </a:r>
            <a:r>
              <a:rPr lang="ko-KR" altLang="en-US" sz="1000" dirty="0" smtClean="0"/>
              <a:t>명령어 인출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해독</a:t>
            </a:r>
            <a:r>
              <a:rPr lang="en-US" altLang="ko-KR" sz="1000" dirty="0" smtClean="0"/>
              <a:t>, </a:t>
            </a:r>
            <a:r>
              <a:rPr lang="ko-KR" altLang="en-US" sz="1000" dirty="0" smtClean="0"/>
              <a:t>실행을 위한 제어신호를 타이밍에 맞춰 발생시킨다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    : ALU // </a:t>
            </a:r>
            <a:r>
              <a:rPr lang="ko-KR" altLang="en-US" sz="1000" dirty="0" smtClean="0"/>
              <a:t>산술 및 논리 연산을 수행</a:t>
            </a:r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b="1" u="sng" dirty="0" smtClean="0"/>
              <a:t>- </a:t>
            </a:r>
            <a:r>
              <a:rPr lang="ko-KR" altLang="en-US" sz="1000" b="1" u="sng" dirty="0" smtClean="0"/>
              <a:t>명령어 </a:t>
            </a:r>
            <a:r>
              <a:rPr lang="ko-KR" altLang="en-US" sz="1000" b="1" u="sng" dirty="0" err="1" smtClean="0"/>
              <a:t>파이프라이닝</a:t>
            </a:r>
            <a:endParaRPr lang="ko-KR" altLang="en-US" sz="1000" b="1" u="sng" dirty="0" smtClean="0"/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명령어를 읽어 순차적으로 실행하는 프로세서에 적용되는 기술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한 번에 하나의 명령어만 실행하는 것이 아니라 하나의 명령어가 실행되는 도중에 다른 명령어 실행을 시작</a:t>
            </a:r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b="1" u="sng" dirty="0" smtClean="0"/>
              <a:t>- </a:t>
            </a:r>
            <a:r>
              <a:rPr lang="ko-KR" altLang="en-US" sz="1000" b="1" u="sng" dirty="0" smtClean="0"/>
              <a:t>주소 지정 방식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직접 주소 지정방식 </a:t>
            </a:r>
            <a:r>
              <a:rPr lang="en-US" altLang="ko-KR" sz="1000" dirty="0" smtClean="0"/>
              <a:t>// </a:t>
            </a:r>
            <a:r>
              <a:rPr lang="ko-KR" altLang="en-US" sz="1000" dirty="0" smtClean="0"/>
              <a:t>주소필드에 오퍼랜드의 주소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유효주소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를 지정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간접 주소 지정방식 </a:t>
            </a:r>
            <a:r>
              <a:rPr lang="en-US" altLang="ko-KR" sz="1000" dirty="0" smtClean="0"/>
              <a:t>// </a:t>
            </a:r>
            <a:r>
              <a:rPr lang="ko-KR" altLang="en-US" sz="1000" dirty="0" smtClean="0"/>
              <a:t>주소필드에 유효주소가 저장되어 있는 기억장치 주소를 지정</a:t>
            </a:r>
          </a:p>
          <a:p>
            <a:r>
              <a:rPr lang="ko-KR" altLang="en-US" sz="1000" dirty="0" smtClean="0"/>
              <a:t>    </a:t>
            </a:r>
            <a:r>
              <a:rPr lang="en-US" altLang="ko-KR" sz="1000" dirty="0" smtClean="0"/>
              <a:t>: </a:t>
            </a:r>
            <a:r>
              <a:rPr lang="ko-KR" altLang="en-US" sz="1000" dirty="0" smtClean="0"/>
              <a:t>레지스터 주소 지정방식 </a:t>
            </a:r>
            <a:r>
              <a:rPr lang="en-US" altLang="ko-KR" sz="1000" dirty="0" smtClean="0"/>
              <a:t>// </a:t>
            </a:r>
            <a:r>
              <a:rPr lang="ko-KR" altLang="en-US" sz="1000" dirty="0" smtClean="0"/>
              <a:t>주소필드에 오퍼랜드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피연산자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가 들어있는 레지스터를 지정하는 방식</a:t>
            </a:r>
            <a:endParaRPr lang="ko-KR" altLang="en-US" sz="1000" dirty="0"/>
          </a:p>
        </p:txBody>
      </p:sp>
      <p:pic>
        <p:nvPicPr>
          <p:cNvPr id="1026" name="Picture 2" descr="https://t1.daumcdn.net/cfile/tistory/255D064952C8E86F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3186" y="3140968"/>
            <a:ext cx="3786710" cy="3011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89386</TotalTime>
  <Words>164</Words>
  <Application>Microsoft Office PowerPoint</Application>
  <PresentationFormat>A4 용지(210x297mm)</PresentationFormat>
  <Paragraphs>310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김형락</dc:creator>
  <cp:lastModifiedBy>swm</cp:lastModifiedBy>
  <cp:revision>6227</cp:revision>
  <cp:lastPrinted>2021-06-15T08:38:22Z</cp:lastPrinted>
  <dcterms:created xsi:type="dcterms:W3CDTF">2011-02-21T05:16:23Z</dcterms:created>
  <dcterms:modified xsi:type="dcterms:W3CDTF">2021-09-08T01:42:48Z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eyJub2RlMSI6eyJkc2QiOiIwMTAwMDAwMDAwMDAxNzgzIiwibG9nVGltZSI6IjIwMjEtMDMtMDlUMDk6MTI6MTVaIiwicElEIjoxLCJ0cmFjZUlkIjoiRkQ5M0ZBQzIyMzgwNEI5MEE1RUUyREFCMDg1MjgxMDQiLCJ1c2VyQ29kZSI6InRrbGVlIn0sIm5vZGUyIjp7ImRzZCI6IjAxMDAwMDAwMDAwMDE3ODMiLCJsb2dUaW1lIjoiMjAyMS0</vt:lpwstr>
  </property>
</Properties>
</file>