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840" r:id="rId3"/>
    <p:sldId id="894" r:id="rId4"/>
    <p:sldId id="903" r:id="rId5"/>
    <p:sldId id="904" r:id="rId6"/>
    <p:sldId id="905" r:id="rId7"/>
    <p:sldId id="906" r:id="rId8"/>
    <p:sldId id="907" r:id="rId9"/>
    <p:sldId id="908" r:id="rId10"/>
    <p:sldId id="910" r:id="rId11"/>
    <p:sldId id="911" r:id="rId12"/>
    <p:sldId id="901" r:id="rId13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="" xmlns:p15="http://schemas.microsoft.com/office/powerpoint/2012/main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2" autoAdjust="0"/>
    <p:restoredTop sz="72994" autoAdjust="0"/>
  </p:normalViewPr>
  <p:slideViewPr>
    <p:cSldViewPr>
      <p:cViewPr varScale="1">
        <p:scale>
          <a:sx n="86" d="100"/>
          <a:sy n="86" d="100"/>
        </p:scale>
        <p:origin x="-1626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096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List, Set, Map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Synchronization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Stack, Queue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Hashtable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Properties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10. </a:t>
            </a:r>
            <a:r>
              <a:rPr lang="ko-KR" altLang="en-US" sz="12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컬렉션 프레임워크 유용한 클래스</a:t>
            </a:r>
            <a:endParaRPr lang="en-US" altLang="ko-KR" sz="12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F3CEE-3CF8-4F1E-9BC2-14D1F65A8AD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="" xmlns:a16="http://schemas.microsoft.com/office/drawing/2014/main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sw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자바의 정석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="" xmlns:a16="http://schemas.microsoft.com/office/drawing/2014/main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09. 07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자바 패키지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Object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모든 클래스의 최고 조상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바로 사용 가능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equals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매개변수로 객체의 참조변수를 받아서 </a:t>
            </a:r>
            <a:r>
              <a:rPr lang="en-US" altLang="ko-KR" sz="1300" dirty="0" err="1" smtClean="0">
                <a:latin typeface="+mn-ea"/>
                <a:ea typeface="+mn-ea"/>
              </a:rPr>
              <a:t>boolean</a:t>
            </a:r>
            <a:r>
              <a:rPr lang="ko-KR" altLang="en-US" sz="1300" dirty="0" smtClean="0">
                <a:latin typeface="+mn-ea"/>
                <a:ea typeface="+mn-ea"/>
              </a:rPr>
              <a:t>값으로 판단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hashCode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찾고자 하는 값 입력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저장된 위치 알려주는 </a:t>
            </a:r>
            <a:r>
              <a:rPr lang="en-US" altLang="ko-KR" sz="1300" dirty="0" smtClean="0">
                <a:latin typeface="+mn-ea"/>
                <a:ea typeface="+mn-ea"/>
              </a:rPr>
              <a:t>hash code </a:t>
            </a:r>
            <a:r>
              <a:rPr lang="ko-KR" altLang="en-US" sz="1300" dirty="0" smtClean="0">
                <a:latin typeface="+mn-ea"/>
                <a:ea typeface="+mn-ea"/>
              </a:rPr>
              <a:t>반환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toString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err="1" smtClean="0">
                <a:latin typeface="+mn-ea"/>
                <a:ea typeface="+mn-ea"/>
              </a:rPr>
              <a:t>인스턴스에</a:t>
            </a:r>
            <a:r>
              <a:rPr lang="ko-KR" altLang="en-US" sz="1300" dirty="0" smtClean="0">
                <a:latin typeface="+mn-ea"/>
                <a:ea typeface="+mn-ea"/>
              </a:rPr>
              <a:t> 대한 정보 </a:t>
            </a:r>
            <a:r>
              <a:rPr lang="en-US" altLang="ko-KR" sz="1300" dirty="0" smtClean="0">
                <a:latin typeface="+mn-ea"/>
                <a:ea typeface="+mn-ea"/>
              </a:rPr>
              <a:t>String</a:t>
            </a:r>
            <a:r>
              <a:rPr lang="ko-KR" altLang="en-US" sz="1300" dirty="0" smtClean="0">
                <a:latin typeface="+mn-ea"/>
                <a:ea typeface="+mn-ea"/>
              </a:rPr>
              <a:t>으로 제공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String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문자열 저장 위해 문자형 배열 변수</a:t>
            </a:r>
            <a:r>
              <a:rPr lang="en-US" altLang="ko-KR" sz="1300" dirty="0" smtClean="0">
                <a:latin typeface="+mn-ea"/>
                <a:ea typeface="+mn-ea"/>
              </a:rPr>
              <a:t>(char[]) value</a:t>
            </a:r>
            <a:r>
              <a:rPr lang="ko-KR" altLang="en-US" sz="1300" dirty="0" smtClean="0">
                <a:latin typeface="+mn-ea"/>
                <a:ea typeface="+mn-ea"/>
              </a:rPr>
              <a:t>를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변수로 정의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시 </a:t>
            </a:r>
            <a:r>
              <a:rPr lang="ko-KR" altLang="en-US" sz="1300" dirty="0" err="1" smtClean="0">
                <a:latin typeface="+mn-ea"/>
                <a:ea typeface="+mn-ea"/>
              </a:rPr>
              <a:t>생성자</a:t>
            </a:r>
            <a:r>
              <a:rPr lang="ko-KR" altLang="en-US" sz="1300" dirty="0" smtClean="0">
                <a:latin typeface="+mn-ea"/>
                <a:ea typeface="+mn-ea"/>
              </a:rPr>
              <a:t> 매개변수로 </a:t>
            </a:r>
            <a:r>
              <a:rPr lang="ko-KR" altLang="en-US" sz="1300" dirty="0" err="1" smtClean="0">
                <a:latin typeface="+mn-ea"/>
                <a:ea typeface="+mn-ea"/>
              </a:rPr>
              <a:t>입력받는</a:t>
            </a:r>
            <a:r>
              <a:rPr lang="ko-KR" altLang="en-US" sz="1300" dirty="0" smtClean="0">
                <a:latin typeface="+mn-ea"/>
                <a:ea typeface="+mn-ea"/>
              </a:rPr>
              <a:t> 문자열은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변수에 문자열 배열로 저장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빈 문자열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String s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null;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char c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'\u0000'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String s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""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빈 문자열로 초기화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char c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' '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공백으로 초기화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</a:t>
            </a:r>
            <a:r>
              <a:rPr lang="en-US" altLang="ko-KR" sz="1300" b="1" dirty="0" err="1" smtClean="0">
                <a:latin typeface="+mn-ea"/>
                <a:ea typeface="+mn-ea"/>
              </a:rPr>
              <a:t>StringBuffer</a:t>
            </a:r>
            <a:endParaRPr lang="en-US" altLang="ko-KR" sz="1300" b="1" dirty="0" smtClean="0">
              <a:latin typeface="+mn-ea"/>
              <a:ea typeface="+mn-ea"/>
            </a:endParaRP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지정된 문자열 변경 가능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StringBuffer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시 충분한 버퍼 크기 지정해야 한다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그렇지 않으면 </a:t>
            </a:r>
            <a:r>
              <a:rPr lang="en-US" altLang="ko-KR" sz="1300" dirty="0" smtClean="0">
                <a:latin typeface="+mn-ea"/>
                <a:ea typeface="+mn-ea"/>
              </a:rPr>
              <a:t>16</a:t>
            </a:r>
            <a:r>
              <a:rPr lang="ko-KR" altLang="en-US" sz="1300" dirty="0" smtClean="0">
                <a:latin typeface="+mn-ea"/>
                <a:ea typeface="+mn-ea"/>
              </a:rPr>
              <a:t>개 문자 저장 가능한 버퍼를 생성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StringBuffer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인스턴스에</a:t>
            </a:r>
            <a:r>
              <a:rPr lang="ko-KR" altLang="en-US" sz="1300" dirty="0" smtClean="0">
                <a:latin typeface="+mn-ea"/>
                <a:ea typeface="+mn-ea"/>
              </a:rPr>
              <a:t> 담긴 문자열을 비교 위해서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en-US" altLang="ko-KR" sz="1300" dirty="0" err="1" smtClean="0">
                <a:latin typeface="+mn-ea"/>
                <a:ea typeface="+mn-ea"/>
              </a:rPr>
              <a:t>toString</a:t>
            </a:r>
            <a:r>
              <a:rPr lang="en-US" altLang="ko-KR" sz="1300" dirty="0" smtClean="0">
                <a:latin typeface="+mn-ea"/>
                <a:ea typeface="+mn-ea"/>
              </a:rPr>
              <a:t>() </a:t>
            </a:r>
            <a:r>
              <a:rPr lang="ko-KR" altLang="en-US" sz="1300" dirty="0" smtClean="0">
                <a:latin typeface="+mn-ea"/>
                <a:ea typeface="+mn-ea"/>
              </a:rPr>
              <a:t>호출 </a:t>
            </a:r>
            <a:r>
              <a:rPr lang="en-US" altLang="ko-KR" sz="1300" dirty="0" smtClean="0">
                <a:latin typeface="+mn-ea"/>
                <a:ea typeface="+mn-ea"/>
              </a:rPr>
              <a:t>String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얻은 다음</a:t>
            </a:r>
            <a:r>
              <a:rPr lang="en-US" altLang="ko-KR" sz="1300" dirty="0" smtClean="0">
                <a:latin typeface="+mn-ea"/>
                <a:ea typeface="+mn-ea"/>
              </a:rPr>
              <a:t>, equals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r>
              <a:rPr lang="ko-KR" altLang="en-US" sz="1300" dirty="0" smtClean="0">
                <a:latin typeface="+mn-ea"/>
                <a:ea typeface="+mn-ea"/>
              </a:rPr>
              <a:t> 사용 후 비교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Math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클래스 내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 하나도 없어서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 생성할 필요 없다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다른 클래스에서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불가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random() // </a:t>
            </a:r>
            <a:r>
              <a:rPr lang="ko-KR" altLang="en-US" sz="1300" dirty="0" smtClean="0">
                <a:latin typeface="+mn-ea"/>
                <a:ea typeface="+mn-ea"/>
              </a:rPr>
              <a:t>임의의 수 리턴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round() // </a:t>
            </a:r>
            <a:r>
              <a:rPr lang="ko-KR" altLang="en-US" sz="1300" dirty="0" smtClean="0">
                <a:latin typeface="+mn-ea"/>
                <a:ea typeface="+mn-ea"/>
              </a:rPr>
              <a:t>반올림 수 리턴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Wrapper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기본형 변수를 객체로 다룰 때 사용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매개변수로 문자열 제공 시 각 </a:t>
            </a:r>
            <a:r>
              <a:rPr lang="ko-KR" altLang="en-US" sz="1300" dirty="0" err="1" smtClean="0">
                <a:latin typeface="+mn-ea"/>
                <a:ea typeface="+mn-ea"/>
              </a:rPr>
              <a:t>자료형에</a:t>
            </a:r>
            <a:r>
              <a:rPr lang="ko-KR" altLang="en-US" sz="1300" dirty="0" smtClean="0">
                <a:latin typeface="+mn-ea"/>
                <a:ea typeface="+mn-ea"/>
              </a:rPr>
              <a:t> 알맞은 문자열 사용 필요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Wrapper</a:t>
            </a:r>
            <a:r>
              <a:rPr lang="ko-KR" altLang="en-US" sz="1300" dirty="0" smtClean="0">
                <a:latin typeface="+mn-ea"/>
                <a:ea typeface="+mn-ea"/>
              </a:rPr>
              <a:t>클래스들은 모두 </a:t>
            </a:r>
            <a:r>
              <a:rPr lang="en-US" altLang="ko-KR" sz="1300" dirty="0" smtClean="0">
                <a:latin typeface="+mn-ea"/>
                <a:ea typeface="+mn-ea"/>
              </a:rPr>
              <a:t>equals()</a:t>
            </a:r>
            <a:r>
              <a:rPr lang="ko-KR" altLang="en-US" sz="1300" dirty="0" smtClean="0">
                <a:latin typeface="+mn-ea"/>
                <a:ea typeface="+mn-ea"/>
              </a:rPr>
              <a:t>가 오버라이딩 되어 있어서 </a:t>
            </a:r>
            <a:r>
              <a:rPr lang="ko-KR" altLang="en-US" sz="1300" dirty="0" err="1" smtClean="0">
                <a:latin typeface="+mn-ea"/>
                <a:ea typeface="+mn-ea"/>
              </a:rPr>
              <a:t>주소값이</a:t>
            </a:r>
            <a:r>
              <a:rPr lang="ko-KR" altLang="en-US" sz="1300" dirty="0" smtClean="0">
                <a:latin typeface="+mn-ea"/>
                <a:ea typeface="+mn-ea"/>
              </a:rPr>
              <a:t> 아닌 객체가 가진 값을 비교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쓰레드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2565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-</a:t>
            </a:r>
            <a:r>
              <a:rPr lang="en-US" altLang="ko-KR" sz="1200" b="1" dirty="0" smtClean="0">
                <a:latin typeface="+mn-ea"/>
                <a:ea typeface="+mn-ea"/>
              </a:rPr>
              <a:t> </a:t>
            </a:r>
            <a:r>
              <a:rPr lang="ko-KR" altLang="en-US" sz="1200" b="1" dirty="0" smtClean="0">
                <a:latin typeface="+mn-ea"/>
                <a:ea typeface="+mn-ea"/>
              </a:rPr>
              <a:t>프로세스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프로세스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운영체제로부터 자원을 </a:t>
            </a:r>
            <a:r>
              <a:rPr lang="ko-KR" altLang="en-US" sz="1200" dirty="0" err="1" smtClean="0">
                <a:latin typeface="+mn-ea"/>
                <a:ea typeface="+mn-ea"/>
              </a:rPr>
              <a:t>할당받은</a:t>
            </a:r>
            <a:r>
              <a:rPr lang="ko-KR" altLang="en-US" sz="1200" dirty="0" smtClean="0">
                <a:latin typeface="+mn-ea"/>
                <a:ea typeface="+mn-ea"/>
              </a:rPr>
              <a:t> 작업의 단위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err="1" smtClean="0">
                <a:latin typeface="+mn-ea"/>
                <a:ea typeface="+mn-ea"/>
              </a:rPr>
              <a:t>스레드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프로세스가 </a:t>
            </a:r>
            <a:r>
              <a:rPr lang="ko-KR" altLang="en-US" sz="1200" dirty="0" err="1" smtClean="0">
                <a:latin typeface="+mn-ea"/>
                <a:ea typeface="+mn-ea"/>
              </a:rPr>
              <a:t>할당받은</a:t>
            </a:r>
            <a:r>
              <a:rPr lang="ko-KR" altLang="en-US" sz="1200" dirty="0" smtClean="0">
                <a:latin typeface="+mn-ea"/>
                <a:ea typeface="+mn-ea"/>
              </a:rPr>
              <a:t> 자원을 이용하는 실행 흐름의 단위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프로그램 → 프로세스 → </a:t>
            </a:r>
            <a:r>
              <a:rPr lang="ko-KR" altLang="en-US" sz="1200" dirty="0" err="1" smtClean="0">
                <a:latin typeface="+mn-ea"/>
                <a:ea typeface="+mn-ea"/>
              </a:rPr>
              <a:t>스레드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프로그램이란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파일이 저장 장치에 저장되어 있지만 메모리에는 올라가 있지 않은 정적인 상태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ko-KR" altLang="en-US" sz="1200" b="1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smtClean="0">
                <a:latin typeface="+mn-ea"/>
                <a:ea typeface="+mn-ea"/>
              </a:rPr>
              <a:t>구현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smtClean="0">
                <a:latin typeface="+mn-ea"/>
                <a:ea typeface="+mn-ea"/>
              </a:rPr>
              <a:t>실행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재사용성</a:t>
            </a:r>
            <a:r>
              <a:rPr lang="ko-KR" altLang="en-US" sz="1200" dirty="0" smtClean="0">
                <a:latin typeface="+mn-ea"/>
                <a:ea typeface="+mn-ea"/>
              </a:rPr>
              <a:t> 높고 코드의 일관성 유지 가능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Thread</a:t>
            </a:r>
            <a:r>
              <a:rPr lang="ko-KR" altLang="en-US" sz="1200" dirty="0" smtClean="0">
                <a:latin typeface="+mn-ea"/>
                <a:ea typeface="+mn-ea"/>
              </a:rPr>
              <a:t>클래스 상속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en-US" altLang="ko-KR" sz="1200" dirty="0" err="1" smtClean="0">
                <a:latin typeface="+mn-ea"/>
                <a:ea typeface="+mn-ea"/>
              </a:rPr>
              <a:t>Runnable</a:t>
            </a:r>
            <a:r>
              <a:rPr lang="ko-KR" altLang="en-US" sz="1200" dirty="0" smtClean="0">
                <a:latin typeface="+mn-ea"/>
                <a:ea typeface="+mn-ea"/>
              </a:rPr>
              <a:t>인터페이스 구현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class </a:t>
            </a:r>
            <a:r>
              <a:rPr lang="en-US" altLang="ko-KR" sz="1200" dirty="0" err="1" smtClean="0">
                <a:latin typeface="+mn-ea"/>
                <a:ea typeface="+mn-ea"/>
              </a:rPr>
              <a:t>MyThread</a:t>
            </a:r>
            <a:r>
              <a:rPr lang="en-US" altLang="ko-KR" sz="1200" dirty="0" smtClean="0">
                <a:latin typeface="+mn-ea"/>
                <a:ea typeface="+mn-ea"/>
              </a:rPr>
              <a:t> extends </a:t>
            </a:r>
            <a:r>
              <a:rPr lang="en-US" altLang="ko-KR" sz="1200" dirty="0" err="1" smtClean="0">
                <a:latin typeface="+mn-ea"/>
                <a:ea typeface="+mn-ea"/>
              </a:rPr>
              <a:t>Thres</a:t>
            </a:r>
            <a:r>
              <a:rPr lang="en-US" altLang="ko-KR" sz="12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    public void run() {/.../} // run </a:t>
            </a:r>
            <a:r>
              <a:rPr lang="en-US" altLang="ko-KR" sz="1200" dirty="0" err="1" smtClean="0">
                <a:latin typeface="+mn-ea"/>
                <a:ea typeface="+mn-ea"/>
              </a:rPr>
              <a:t>overrinding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        class </a:t>
            </a:r>
            <a:r>
              <a:rPr lang="en-US" altLang="ko-KR" sz="1200" dirty="0" err="1" smtClean="0">
                <a:latin typeface="+mn-ea"/>
                <a:ea typeface="+mn-ea"/>
              </a:rPr>
              <a:t>MyThread</a:t>
            </a:r>
            <a:r>
              <a:rPr lang="en-US" altLang="ko-KR" sz="1200" dirty="0" smtClean="0">
                <a:latin typeface="+mn-ea"/>
                <a:ea typeface="+mn-ea"/>
              </a:rPr>
              <a:t> implements </a:t>
            </a:r>
            <a:r>
              <a:rPr lang="en-US" altLang="ko-KR" sz="1200" dirty="0" err="1" smtClean="0">
                <a:latin typeface="+mn-ea"/>
                <a:ea typeface="+mn-ea"/>
              </a:rPr>
              <a:t>Runnable</a:t>
            </a:r>
            <a:r>
              <a:rPr lang="en-US" altLang="ko-KR" sz="12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    public void run() {/.../} // abstract method run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 - start(), run()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err="1" smtClean="0">
                <a:latin typeface="+mn-ea"/>
                <a:ea typeface="+mn-ea"/>
              </a:rPr>
              <a:t>메인에서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쓰레드의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start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호출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start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작업 수행 사용 새로운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생성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생성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run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호출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작업 수행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스케줄러 정한 순서에 따라 </a:t>
            </a:r>
            <a:r>
              <a:rPr lang="ko-KR" altLang="en-US" sz="1200" dirty="0" err="1" smtClean="0">
                <a:latin typeface="+mn-ea"/>
                <a:ea typeface="+mn-ea"/>
              </a:rPr>
              <a:t>번갈아가면서</a:t>
            </a:r>
            <a:r>
              <a:rPr lang="ko-KR" altLang="en-US" sz="1200" dirty="0" smtClean="0">
                <a:latin typeface="+mn-ea"/>
                <a:ea typeface="+mn-ea"/>
              </a:rPr>
              <a:t> 실행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실행 중 사용자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없을때</a:t>
            </a:r>
            <a:r>
              <a:rPr lang="ko-KR" altLang="en-US" sz="1200" dirty="0" smtClean="0">
                <a:latin typeface="+mn-ea"/>
                <a:ea typeface="+mn-ea"/>
              </a:rPr>
              <a:t> 프로그램 종료 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err="1" smtClean="0">
                <a:latin typeface="+mn-ea"/>
                <a:ea typeface="+mn-ea"/>
              </a:rPr>
              <a:t>싱글쓰레드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err="1" smtClean="0">
                <a:latin typeface="+mn-ea"/>
                <a:ea typeface="+mn-ea"/>
              </a:rPr>
              <a:t>멀티쓰레드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1</a:t>
            </a:r>
            <a:r>
              <a:rPr lang="ko-KR" altLang="en-US" sz="1200" dirty="0" smtClean="0">
                <a:latin typeface="+mn-ea"/>
                <a:ea typeface="+mn-ea"/>
              </a:rPr>
              <a:t>개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개 작업 ≒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 작업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간 작업전환 시간 때문에 거의 같다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CPU</a:t>
            </a:r>
            <a:r>
              <a:rPr lang="ko-KR" altLang="en-US" sz="1200" dirty="0" smtClean="0">
                <a:latin typeface="+mn-ea"/>
                <a:ea typeface="+mn-ea"/>
              </a:rPr>
              <a:t>만을 사용하는 작업은 멀티보다 싱글쓰레드가 더 효율적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smtClean="0">
                <a:latin typeface="+mn-ea"/>
                <a:ea typeface="+mn-ea"/>
              </a:rPr>
              <a:t>데몬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무한루프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조건문</a:t>
            </a:r>
            <a:r>
              <a:rPr lang="ko-KR" altLang="en-US" sz="1200" dirty="0" smtClean="0">
                <a:latin typeface="+mn-ea"/>
                <a:ea typeface="+mn-ea"/>
              </a:rPr>
              <a:t> 사용 대기 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특정 조건에서 작업 수행 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다시 대기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가비지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컬렉터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워드프로세서 자동 저장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화면 자동 갱신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en-US" altLang="ko-KR" sz="1200" dirty="0" err="1" smtClean="0">
                <a:latin typeface="+mn-ea"/>
                <a:ea typeface="+mn-ea"/>
              </a:rPr>
              <a:t>setDaemon</a:t>
            </a:r>
            <a:r>
              <a:rPr lang="ko-KR" altLang="en-US" sz="1200" dirty="0" err="1" smtClean="0">
                <a:latin typeface="+mn-ea"/>
                <a:ea typeface="+mn-ea"/>
              </a:rPr>
              <a:t>메서드는</a:t>
            </a:r>
            <a:r>
              <a:rPr lang="ko-KR" altLang="en-US" sz="1200" dirty="0" smtClean="0">
                <a:latin typeface="+mn-ea"/>
                <a:ea typeface="+mn-ea"/>
              </a:rPr>
              <a:t> 반드시 </a:t>
            </a:r>
            <a:r>
              <a:rPr lang="en-US" altLang="ko-KR" sz="1200" dirty="0" smtClean="0">
                <a:latin typeface="+mn-ea"/>
                <a:ea typeface="+mn-ea"/>
              </a:rPr>
              <a:t>start() </a:t>
            </a:r>
            <a:r>
              <a:rPr lang="ko-KR" altLang="en-US" sz="1200" dirty="0" smtClean="0">
                <a:latin typeface="+mn-ea"/>
                <a:ea typeface="+mn-ea"/>
              </a:rPr>
              <a:t>호출하기 전에 실행되어야 됨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아니면 </a:t>
            </a:r>
            <a:r>
              <a:rPr lang="en-US" altLang="ko-KR" sz="1200" dirty="0" err="1" smtClean="0">
                <a:latin typeface="+mn-ea"/>
                <a:ea typeface="+mn-ea"/>
              </a:rPr>
              <a:t>IlegelThreadStateException</a:t>
            </a:r>
            <a:r>
              <a:rPr lang="en-US" altLang="ko-KR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smtClean="0">
                <a:latin typeface="+mn-ea"/>
                <a:ea typeface="+mn-ea"/>
              </a:rPr>
              <a:t>발생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r>
              <a:rPr lang="ko-KR" altLang="en-US" sz="1200" b="1" dirty="0" smtClean="0">
                <a:latin typeface="+mn-ea"/>
                <a:ea typeface="+mn-ea"/>
              </a:rPr>
              <a:t> 실행 제어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스케줄링 잘하려면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상태와 관련 </a:t>
            </a:r>
            <a:r>
              <a:rPr lang="ko-KR" altLang="en-US" sz="1200" dirty="0" err="1" smtClean="0">
                <a:latin typeface="+mn-ea"/>
                <a:ea typeface="+mn-ea"/>
              </a:rPr>
              <a:t>메서드를</a:t>
            </a:r>
            <a:r>
              <a:rPr lang="ko-KR" altLang="en-US" sz="1200" dirty="0" smtClean="0">
                <a:latin typeface="+mn-ea"/>
                <a:ea typeface="+mn-ea"/>
              </a:rPr>
              <a:t> 잘 알아야 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void interrupt()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sleep(), join()</a:t>
            </a:r>
            <a:r>
              <a:rPr lang="ko-KR" altLang="en-US" sz="1200" dirty="0" smtClean="0">
                <a:latin typeface="+mn-ea"/>
                <a:ea typeface="+mn-ea"/>
              </a:rPr>
              <a:t>에 의해 일시정지 상태인 </a:t>
            </a:r>
            <a:r>
              <a:rPr lang="ko-KR" altLang="en-US" sz="1200" dirty="0" err="1" smtClean="0">
                <a:latin typeface="+mn-ea"/>
                <a:ea typeface="+mn-ea"/>
              </a:rPr>
              <a:t>쓰레드를</a:t>
            </a:r>
            <a:r>
              <a:rPr lang="ko-KR" altLang="en-US" sz="1200" dirty="0" smtClean="0">
                <a:latin typeface="+mn-ea"/>
                <a:ea typeface="+mn-ea"/>
              </a:rPr>
              <a:t> 실행 대기 상태로 전환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="" xmlns:a16="http://schemas.microsoft.com/office/drawing/2014/main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="" xmlns:a16="http://schemas.microsoft.com/office/drawing/2014/main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="" xmlns:a16="http://schemas.microsoft.com/office/drawing/2014/main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="" xmlns:a16="http://schemas.microsoft.com/office/drawing/2014/main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="" xmlns:a16="http://schemas.microsoft.com/office/drawing/2014/main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="" xmlns:a16="http://schemas.microsoft.com/office/drawing/2014/main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="" xmlns:a16="http://schemas.microsoft.com/office/drawing/2014/main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="" xmlns:a16="http://schemas.microsoft.com/office/drawing/2014/main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="" xmlns:a16="http://schemas.microsoft.com/office/drawing/2014/main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="" xmlns:a16="http://schemas.microsoft.com/office/drawing/2014/main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="" xmlns:a16="http://schemas.microsoft.com/office/drawing/2014/main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="" xmlns:a16="http://schemas.microsoft.com/office/drawing/2014/main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="" xmlns:a16="http://schemas.microsoft.com/office/drawing/2014/main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="" xmlns:a16="http://schemas.microsoft.com/office/drawing/2014/main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="" xmlns:a16="http://schemas.microsoft.com/office/drawing/2014/main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="" xmlns:a16="http://schemas.microsoft.com/office/drawing/2014/main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조건문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배열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객체지향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4.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다형성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인터페이스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내부클래스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7.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예외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자바 패키지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9.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쓰레드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 if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if </a:t>
            </a:r>
            <a:r>
              <a:rPr lang="ko-KR" altLang="en-US" sz="1400" dirty="0" smtClean="0">
                <a:latin typeface="+mn-ea"/>
                <a:ea typeface="+mn-ea"/>
              </a:rPr>
              <a:t>조건 연산결과 </a:t>
            </a:r>
            <a:r>
              <a:rPr lang="en-US" altLang="ko-KR" sz="1400" dirty="0" smtClean="0">
                <a:latin typeface="+mn-ea"/>
                <a:ea typeface="+mn-ea"/>
              </a:rPr>
              <a:t>true, else if </a:t>
            </a:r>
            <a:r>
              <a:rPr lang="ko-KR" altLang="en-US" sz="1400" dirty="0" smtClean="0">
                <a:latin typeface="+mn-ea"/>
                <a:ea typeface="+mn-ea"/>
              </a:rPr>
              <a:t>연산결과 조건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 err="1" smtClean="0">
                <a:latin typeface="+mn-ea"/>
                <a:ea typeface="+mn-ea"/>
              </a:rPr>
              <a:t>ture</a:t>
            </a:r>
            <a:r>
              <a:rPr lang="en-US" altLang="ko-KR" sz="1400" dirty="0" smtClean="0">
                <a:latin typeface="+mn-ea"/>
                <a:ea typeface="+mn-ea"/>
              </a:rPr>
              <a:t>, else </a:t>
            </a:r>
            <a:r>
              <a:rPr lang="ko-KR" altLang="en-US" sz="1400" dirty="0" smtClean="0">
                <a:latin typeface="+mn-ea"/>
                <a:ea typeface="+mn-ea"/>
              </a:rPr>
              <a:t>조건</a:t>
            </a:r>
            <a:r>
              <a:rPr lang="en-US" altLang="ko-KR" sz="1400" dirty="0" smtClean="0">
                <a:latin typeface="+mn-ea"/>
                <a:ea typeface="+mn-ea"/>
              </a:rPr>
              <a:t>3 </a:t>
            </a:r>
            <a:r>
              <a:rPr lang="ko-KR" altLang="en-US" sz="1400" dirty="0" smtClean="0">
                <a:latin typeface="+mn-ea"/>
                <a:ea typeface="+mn-ea"/>
              </a:rPr>
              <a:t>연산결과 </a:t>
            </a:r>
            <a:r>
              <a:rPr lang="en-US" altLang="ko-KR" sz="1400" dirty="0" smtClean="0">
                <a:latin typeface="+mn-ea"/>
                <a:ea typeface="+mn-ea"/>
              </a:rPr>
              <a:t>false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if </a:t>
            </a:r>
            <a:r>
              <a:rPr lang="ko-KR" altLang="en-US" sz="1400" b="1" dirty="0" smtClean="0">
                <a:latin typeface="+mn-ea"/>
                <a:ea typeface="+mn-ea"/>
              </a:rPr>
              <a:t>중첩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: if</a:t>
            </a:r>
            <a:r>
              <a:rPr lang="ko-KR" altLang="en-US" sz="1400" dirty="0" smtClean="0">
                <a:latin typeface="+mn-ea"/>
                <a:ea typeface="+mn-ea"/>
              </a:rPr>
              <a:t>안에 </a:t>
            </a:r>
            <a:r>
              <a:rPr lang="en-US" altLang="ko-KR" sz="1400" dirty="0" smtClean="0">
                <a:latin typeface="+mn-ea"/>
                <a:ea typeface="+mn-ea"/>
              </a:rPr>
              <a:t>if</a:t>
            </a:r>
            <a:r>
              <a:rPr lang="ko-KR" altLang="en-US" sz="1400" dirty="0" smtClean="0">
                <a:latin typeface="+mn-ea"/>
                <a:ea typeface="+mn-ea"/>
              </a:rPr>
              <a:t>문 사용 가능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중첩 횟수 제한 없음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switch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smtClean="0">
                <a:latin typeface="+mn-ea"/>
                <a:ea typeface="+mn-ea"/>
              </a:rPr>
              <a:t>각 </a:t>
            </a:r>
            <a:r>
              <a:rPr lang="en-US" altLang="ko-KR" sz="1400" dirty="0" smtClean="0">
                <a:latin typeface="+mn-ea"/>
                <a:ea typeface="+mn-ea"/>
              </a:rPr>
              <a:t>case </a:t>
            </a:r>
            <a:r>
              <a:rPr lang="ko-KR" altLang="en-US" sz="1400" dirty="0" smtClean="0">
                <a:latin typeface="+mn-ea"/>
                <a:ea typeface="+mn-ea"/>
              </a:rPr>
              <a:t>별 값과 </a:t>
            </a:r>
            <a:r>
              <a:rPr lang="ko-KR" altLang="en-US" sz="1400" dirty="0" err="1" smtClean="0">
                <a:latin typeface="+mn-ea"/>
                <a:ea typeface="+mn-ea"/>
              </a:rPr>
              <a:t>동일할때</a:t>
            </a:r>
            <a:r>
              <a:rPr lang="ko-KR" altLang="en-US" sz="1400" dirty="0" smtClean="0">
                <a:latin typeface="+mn-ea"/>
                <a:ea typeface="+mn-ea"/>
              </a:rPr>
              <a:t> 특정 연산 수행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사용 시 제약조건 있음</a:t>
            </a:r>
            <a:r>
              <a:rPr lang="en-US" altLang="ko-KR" sz="1400" dirty="0" smtClean="0">
                <a:latin typeface="+mn-ea"/>
                <a:ea typeface="+mn-ea"/>
              </a:rPr>
              <a:t>, switch</a:t>
            </a:r>
            <a:r>
              <a:rPr lang="ko-KR" altLang="en-US" sz="1400" dirty="0" smtClean="0">
                <a:latin typeface="+mn-ea"/>
                <a:ea typeface="+mn-ea"/>
              </a:rPr>
              <a:t>문 </a:t>
            </a:r>
            <a:r>
              <a:rPr lang="en-US" altLang="ko-KR" sz="1400" dirty="0" smtClean="0">
                <a:latin typeface="+mn-ea"/>
                <a:ea typeface="+mn-ea"/>
              </a:rPr>
              <a:t>if</a:t>
            </a:r>
            <a:r>
              <a:rPr lang="ko-KR" altLang="en-US" sz="1400" dirty="0" smtClean="0">
                <a:latin typeface="+mn-ea"/>
                <a:ea typeface="+mn-ea"/>
              </a:rPr>
              <a:t>문 변환 가능</a:t>
            </a:r>
            <a:r>
              <a:rPr lang="en-US" altLang="ko-KR" sz="1400" dirty="0" smtClean="0">
                <a:latin typeface="+mn-ea"/>
                <a:ea typeface="+mn-ea"/>
              </a:rPr>
              <a:t>, if</a:t>
            </a:r>
            <a:r>
              <a:rPr lang="ko-KR" altLang="en-US" sz="1400" dirty="0" smtClean="0">
                <a:latin typeface="+mn-ea"/>
                <a:ea typeface="+mn-ea"/>
              </a:rPr>
              <a:t>문은 </a:t>
            </a:r>
            <a:r>
              <a:rPr lang="en-US" altLang="ko-KR" sz="1400" dirty="0" smtClean="0">
                <a:latin typeface="+mn-ea"/>
                <a:ea typeface="+mn-ea"/>
              </a:rPr>
              <a:t>switch</a:t>
            </a:r>
            <a:r>
              <a:rPr lang="ko-KR" altLang="en-US" sz="1400" dirty="0" smtClean="0">
                <a:latin typeface="+mn-ea"/>
                <a:ea typeface="+mn-ea"/>
              </a:rPr>
              <a:t>문으로 변환 불가한 경우 많음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for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smtClean="0">
                <a:latin typeface="+mn-ea"/>
                <a:ea typeface="+mn-ea"/>
              </a:rPr>
              <a:t>초기화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조건식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증감식</a:t>
            </a:r>
            <a:r>
              <a:rPr lang="ko-KR" altLang="en-US" sz="1400" dirty="0" smtClean="0">
                <a:latin typeface="+mn-ea"/>
                <a:ea typeface="+mn-ea"/>
              </a:rPr>
              <a:t> 포함 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while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err="1" smtClean="0">
                <a:latin typeface="+mn-ea"/>
                <a:ea typeface="+mn-ea"/>
              </a:rPr>
              <a:t>조건식</a:t>
            </a:r>
            <a:r>
              <a:rPr lang="ko-KR" altLang="en-US" sz="1400" dirty="0" smtClean="0">
                <a:latin typeface="+mn-ea"/>
                <a:ea typeface="+mn-ea"/>
              </a:rPr>
              <a:t> 연산결과 </a:t>
            </a:r>
            <a:r>
              <a:rPr lang="en-US" altLang="ko-KR" sz="1400" dirty="0" smtClean="0">
                <a:latin typeface="+mn-ea"/>
                <a:ea typeface="+mn-ea"/>
              </a:rPr>
              <a:t>true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수행 문장 실행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do-while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while</a:t>
            </a:r>
            <a:r>
              <a:rPr lang="ko-KR" altLang="en-US" sz="1400" dirty="0" smtClean="0">
                <a:latin typeface="+mn-ea"/>
                <a:ea typeface="+mn-ea"/>
              </a:rPr>
              <a:t>과 다르게 무조건 한번은 수행 문장 실행됨 보장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- continue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err="1" smtClean="0">
                <a:latin typeface="+mn-ea"/>
                <a:ea typeface="+mn-ea"/>
              </a:rPr>
              <a:t>반복문</a:t>
            </a:r>
            <a:r>
              <a:rPr lang="ko-KR" altLang="en-US" sz="1400" dirty="0" smtClean="0">
                <a:latin typeface="+mn-ea"/>
                <a:ea typeface="+mn-ea"/>
              </a:rPr>
              <a:t> 내에서만 사용 가능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사용되면 </a:t>
            </a:r>
            <a:r>
              <a:rPr lang="ko-KR" altLang="en-US" sz="1400" dirty="0" err="1" smtClean="0">
                <a:latin typeface="+mn-ea"/>
                <a:ea typeface="+mn-ea"/>
              </a:rPr>
              <a:t>반복문</a:t>
            </a:r>
            <a:r>
              <a:rPr lang="ko-KR" altLang="en-US" sz="1400" dirty="0" smtClean="0">
                <a:latin typeface="+mn-ea"/>
                <a:ea typeface="+mn-ea"/>
              </a:rPr>
              <a:t> 끝으로 이동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다음 반복으로 넘어감 </a:t>
            </a:r>
            <a:r>
              <a:rPr lang="en-US" altLang="ko-KR" sz="1400" dirty="0" smtClean="0">
                <a:latin typeface="+mn-ea"/>
                <a:ea typeface="+mn-ea"/>
              </a:rPr>
              <a:t>- if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if </a:t>
            </a:r>
            <a:r>
              <a:rPr lang="ko-KR" altLang="en-US" sz="1400" dirty="0" smtClean="0">
                <a:latin typeface="+mn-ea"/>
                <a:ea typeface="+mn-ea"/>
              </a:rPr>
              <a:t>조건 연산결과 </a:t>
            </a:r>
            <a:r>
              <a:rPr lang="en-US" altLang="ko-KR" sz="1400" dirty="0" smtClean="0">
                <a:latin typeface="+mn-ea"/>
                <a:ea typeface="+mn-ea"/>
              </a:rPr>
              <a:t>true, else if </a:t>
            </a:r>
            <a:r>
              <a:rPr lang="ko-KR" altLang="en-US" sz="1400" dirty="0" smtClean="0">
                <a:latin typeface="+mn-ea"/>
                <a:ea typeface="+mn-ea"/>
              </a:rPr>
              <a:t>연산결과 조건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 err="1" smtClean="0">
                <a:latin typeface="+mn-ea"/>
                <a:ea typeface="+mn-ea"/>
              </a:rPr>
              <a:t>ture</a:t>
            </a:r>
            <a:r>
              <a:rPr lang="en-US" altLang="ko-KR" sz="1400" dirty="0" smtClean="0">
                <a:latin typeface="+mn-ea"/>
                <a:ea typeface="+mn-ea"/>
              </a:rPr>
              <a:t>, else </a:t>
            </a:r>
            <a:r>
              <a:rPr lang="ko-KR" altLang="en-US" sz="1400" dirty="0" smtClean="0">
                <a:latin typeface="+mn-ea"/>
                <a:ea typeface="+mn-ea"/>
              </a:rPr>
              <a:t>조건</a:t>
            </a:r>
            <a:r>
              <a:rPr lang="en-US" altLang="ko-KR" sz="1400" dirty="0" smtClean="0">
                <a:latin typeface="+mn-ea"/>
                <a:ea typeface="+mn-ea"/>
              </a:rPr>
              <a:t>3 </a:t>
            </a:r>
            <a:r>
              <a:rPr lang="ko-KR" altLang="en-US" sz="1400" dirty="0" smtClean="0">
                <a:latin typeface="+mn-ea"/>
                <a:ea typeface="+mn-ea"/>
              </a:rPr>
              <a:t>연산결과 </a:t>
            </a:r>
            <a:r>
              <a:rPr lang="en-US" altLang="ko-KR" sz="1400" dirty="0" smtClean="0">
                <a:latin typeface="+mn-ea"/>
                <a:ea typeface="+mn-ea"/>
              </a:rPr>
              <a:t>false 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사용</a:t>
            </a: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배열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배열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선형 자료구조</a:t>
            </a:r>
            <a:r>
              <a:rPr lang="en-US" altLang="ko-KR" sz="1400" dirty="0" smtClean="0">
                <a:latin typeface="+mn-ea"/>
                <a:ea typeface="+mn-ea"/>
              </a:rPr>
              <a:t>(Data Structure), </a:t>
            </a:r>
            <a:r>
              <a:rPr lang="ko-KR" altLang="en-US" sz="1400" dirty="0" smtClean="0">
                <a:latin typeface="+mn-ea"/>
                <a:ea typeface="+mn-ea"/>
              </a:rPr>
              <a:t>하나의 변수에 묶어서 관리하기 위한 자료 구조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타입 선업 후 대괄호 삽입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연산자 </a:t>
            </a:r>
            <a:r>
              <a:rPr lang="en-US" altLang="ko-KR" sz="1400" dirty="0" smtClean="0">
                <a:latin typeface="+mn-ea"/>
                <a:ea typeface="+mn-ea"/>
              </a:rPr>
              <a:t>new </a:t>
            </a:r>
            <a:r>
              <a:rPr lang="ko-KR" altLang="en-US" sz="1400" dirty="0" smtClean="0">
                <a:latin typeface="+mn-ea"/>
                <a:ea typeface="+mn-ea"/>
              </a:rPr>
              <a:t>사용 타입과 크기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[5];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초기화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기본적으로 타입에 따라 기본값으로 초기화 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원하는 값은 삽입해서 초기화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{100, 20, 30};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활용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인덱스 활용 각 </a:t>
            </a:r>
            <a:r>
              <a:rPr lang="ko-KR" altLang="en-US" sz="1400" dirty="0" err="1" smtClean="0">
                <a:latin typeface="+mn-ea"/>
                <a:ea typeface="+mn-ea"/>
              </a:rPr>
              <a:t>주소값에</a:t>
            </a:r>
            <a:r>
              <a:rPr lang="ko-KR" altLang="en-US" sz="1400" dirty="0" smtClean="0">
                <a:latin typeface="+mn-ea"/>
                <a:ea typeface="+mn-ea"/>
              </a:rPr>
              <a:t> 데이터 저장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score[3] = 100;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다차원 배열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2</a:t>
            </a:r>
            <a:r>
              <a:rPr lang="ko-KR" altLang="en-US" sz="1400" dirty="0" smtClean="0">
                <a:latin typeface="+mn-ea"/>
                <a:ea typeface="+mn-ea"/>
              </a:rPr>
              <a:t>차원 배열 생성 시 대괄호 </a:t>
            </a:r>
            <a:r>
              <a:rPr lang="en-US" altLang="ko-KR" sz="1400" dirty="0" smtClean="0">
                <a:latin typeface="+mn-ea"/>
                <a:ea typeface="+mn-ea"/>
              </a:rPr>
              <a:t>2</a:t>
            </a:r>
            <a:r>
              <a:rPr lang="ko-KR" altLang="en-US" sz="1400" dirty="0" smtClean="0">
                <a:latin typeface="+mn-ea"/>
                <a:ea typeface="+mn-ea"/>
              </a:rPr>
              <a:t>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[5][5] → 5</a:t>
            </a:r>
            <a:r>
              <a:rPr lang="ko-KR" altLang="en-US" sz="1400" dirty="0" smtClean="0">
                <a:latin typeface="+mn-ea"/>
                <a:ea typeface="+mn-ea"/>
              </a:rPr>
              <a:t>행 </a:t>
            </a:r>
            <a:r>
              <a:rPr lang="en-US" altLang="ko-KR" sz="1400" dirty="0" smtClean="0">
                <a:latin typeface="+mn-ea"/>
                <a:ea typeface="+mn-ea"/>
              </a:rPr>
              <a:t>5</a:t>
            </a:r>
            <a:r>
              <a:rPr lang="ko-KR" altLang="en-US" sz="1400" dirty="0" smtClean="0">
                <a:latin typeface="+mn-ea"/>
                <a:ea typeface="+mn-ea"/>
              </a:rPr>
              <a:t>열 배열 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복사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arraycopy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이용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배열의 주소 길이 위치 지정 및 복사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System.arraycopy</a:t>
            </a:r>
            <a:r>
              <a:rPr lang="en-US" altLang="ko-KR" sz="1400" dirty="0" smtClean="0">
                <a:latin typeface="+mn-ea"/>
                <a:ea typeface="+mn-ea"/>
              </a:rPr>
              <a:t>(arr1, 0, arr2, 0, arr1.length);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객체지향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객체지향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</a:t>
            </a:r>
            <a:r>
              <a:rPr lang="ko-KR" altLang="en-US" sz="1400" dirty="0" err="1" smtClean="0">
                <a:latin typeface="+mn-ea"/>
                <a:ea typeface="+mn-ea"/>
              </a:rPr>
              <a:t>재사용성</a:t>
            </a:r>
            <a:r>
              <a:rPr lang="ko-KR" altLang="en-US" sz="1400" dirty="0" smtClean="0">
                <a:latin typeface="+mn-ea"/>
                <a:ea typeface="+mn-ea"/>
              </a:rPr>
              <a:t> 높음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기존 코드 이용 쉽게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관리 용이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코드간 관계 이용 쉽게 코드 변경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신뢰성 높아짐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제어자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이용 데이터 보호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코드 중복 제거 및 </a:t>
            </a:r>
            <a:r>
              <a:rPr lang="ko-KR" altLang="en-US" sz="1400" dirty="0" err="1" smtClean="0">
                <a:latin typeface="+mn-ea"/>
                <a:ea typeface="+mn-ea"/>
              </a:rPr>
              <a:t>오동작</a:t>
            </a:r>
            <a:r>
              <a:rPr lang="ko-KR" altLang="en-US" sz="1400" dirty="0" smtClean="0">
                <a:latin typeface="+mn-ea"/>
                <a:ea typeface="+mn-ea"/>
              </a:rPr>
              <a:t> 방지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객체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클래스로부터 만들어진 객체 </a:t>
            </a:r>
            <a:r>
              <a:rPr lang="en-US" altLang="ko-KR" sz="1400" dirty="0" smtClean="0">
                <a:latin typeface="+mn-ea"/>
                <a:ea typeface="+mn-ea"/>
              </a:rPr>
              <a:t>== </a:t>
            </a:r>
            <a:r>
              <a:rPr lang="ko-KR" altLang="en-US" sz="1400" dirty="0" smtClean="0">
                <a:latin typeface="+mn-ea"/>
                <a:ea typeface="+mn-ea"/>
              </a:rPr>
              <a:t>그 클래스의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/>
            </a:r>
            <a:br>
              <a:rPr lang="ko-KR" altLang="en-US" sz="1400" b="1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r>
              <a:rPr lang="ko-KR" altLang="en-US" sz="1400" b="1" dirty="0" smtClean="0">
                <a:latin typeface="+mn-ea"/>
                <a:ea typeface="+mn-ea"/>
              </a:rPr>
              <a:t> 생성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smtClean="0">
                <a:latin typeface="+mn-ea"/>
                <a:ea typeface="+mn-ea"/>
              </a:rPr>
              <a:t>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클래스명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변수명</a:t>
            </a:r>
            <a:r>
              <a:rPr lang="en-US" altLang="ko-KR" sz="1400" dirty="0" smtClean="0">
                <a:latin typeface="+mn-ea"/>
                <a:ea typeface="+mn-ea"/>
              </a:rPr>
              <a:t>; // </a:t>
            </a:r>
            <a:r>
              <a:rPr lang="ko-KR" altLang="en-US" sz="1400" dirty="0" smtClean="0">
                <a:latin typeface="+mn-ea"/>
                <a:ea typeface="+mn-ea"/>
              </a:rPr>
              <a:t>클래스의 객체 참조 위해 참조변수 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변수명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ko-KR" altLang="en-US" sz="1400" dirty="0" err="1" smtClean="0">
                <a:latin typeface="+mn-ea"/>
                <a:ea typeface="+mn-ea"/>
              </a:rPr>
              <a:t>클래스명</a:t>
            </a:r>
            <a:r>
              <a:rPr lang="en-US" altLang="ko-KR" sz="1400" dirty="0" smtClean="0">
                <a:latin typeface="+mn-ea"/>
                <a:ea typeface="+mn-ea"/>
              </a:rPr>
              <a:t>(); // </a:t>
            </a:r>
            <a:r>
              <a:rPr lang="ko-KR" altLang="en-US" sz="1400" dirty="0" smtClean="0">
                <a:latin typeface="+mn-ea"/>
                <a:ea typeface="+mn-ea"/>
              </a:rPr>
              <a:t>클래스의 객체 생성 후 주소 참조변수에 저장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클래스 변수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r>
              <a:rPr lang="ko-KR" altLang="en-US" sz="1400" b="1" dirty="0" smtClean="0">
                <a:latin typeface="+mn-ea"/>
                <a:ea typeface="+mn-ea"/>
              </a:rPr>
              <a:t>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 변수 </a:t>
            </a:r>
            <a:r>
              <a:rPr lang="en-US" altLang="ko-KR" sz="1400" dirty="0" smtClean="0">
                <a:latin typeface="+mn-ea"/>
                <a:ea typeface="+mn-ea"/>
              </a:rPr>
              <a:t>// static, </a:t>
            </a:r>
            <a:r>
              <a:rPr lang="ko-KR" altLang="en-US" sz="1400" dirty="0" smtClean="0">
                <a:latin typeface="+mn-ea"/>
                <a:ea typeface="+mn-ea"/>
              </a:rPr>
              <a:t>모든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하나의 공간 공유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항상 공통된 값 유지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생성 시 마다 생성됨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다른 값 유지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메서드</a:t>
            </a:r>
            <a:r>
              <a:rPr lang="ko-KR" altLang="en-US" sz="1400" b="1" dirty="0" smtClean="0">
                <a:latin typeface="+mn-ea"/>
                <a:ea typeface="+mn-ea"/>
              </a:rPr>
              <a:t> 호출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ko-KR" altLang="en-US" sz="1400" dirty="0" err="1" smtClean="0">
                <a:latin typeface="+mn-ea"/>
                <a:ea typeface="+mn-ea"/>
              </a:rPr>
              <a:t>메서드이름</a:t>
            </a:r>
            <a:r>
              <a:rPr lang="en-US" altLang="ko-KR" sz="1400" dirty="0" smtClean="0">
                <a:latin typeface="+mn-ea"/>
                <a:ea typeface="+mn-ea"/>
              </a:rPr>
              <a:t>();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선언된 매개변수 없는 경우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ko-KR" altLang="en-US" sz="1400" dirty="0" err="1" smtClean="0">
                <a:latin typeface="+mn-ea"/>
                <a:ea typeface="+mn-ea"/>
              </a:rPr>
              <a:t>메서드이름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1, 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2, ...);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선언된 매개변수 있는 경우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메모리 구조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영역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실행되는 클래스의 클래스 변수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힙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실행되는 클래스의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콜스텍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작업에 필요 메모리 제공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작업 마치면 메모리 비워짐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재귀 호출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자신 호출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반복 작업 </a:t>
            </a:r>
            <a:r>
              <a:rPr lang="ko-KR" altLang="en-US" sz="1400" dirty="0" err="1" smtClean="0">
                <a:latin typeface="+mn-ea"/>
                <a:ea typeface="+mn-ea"/>
              </a:rPr>
              <a:t>메서드에</a:t>
            </a:r>
            <a:r>
              <a:rPr lang="ko-KR" altLang="en-US" sz="1400" dirty="0" smtClean="0">
                <a:latin typeface="+mn-ea"/>
                <a:ea typeface="+mn-ea"/>
              </a:rPr>
              <a:t> 사용하면 간단하게 표현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result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 * factorial(n-1); // </a:t>
            </a:r>
            <a:r>
              <a:rPr lang="ko-KR" altLang="en-US" sz="1400" dirty="0" err="1" smtClean="0">
                <a:latin typeface="+mn-ea"/>
                <a:ea typeface="+mn-ea"/>
              </a:rPr>
              <a:t>팩토리얼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3285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다형성</a:t>
            </a:r>
            <a:r>
              <a:rPr lang="en-US" altLang="ko-KR" sz="1400" b="1" dirty="0" smtClean="0">
                <a:latin typeface="+mn-ea"/>
                <a:ea typeface="+mn-ea"/>
              </a:rPr>
              <a:t>(polymorphism)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하나의 객체가 여러 가지 타입을 가질 수 있는 것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부모 클래스 타입의 참조 변수로 자식 클래스 타입의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인스턴스를</a:t>
            </a:r>
            <a:r>
              <a:rPr lang="ko-KR" altLang="en-US" sz="1400" dirty="0" smtClean="0">
                <a:latin typeface="+mn-ea"/>
                <a:ea typeface="+mn-ea"/>
              </a:rPr>
              <a:t> 참조할 수 있도록 하여 구현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상속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추상화와 더불어 객체 지향 프로그래밍을 구성하는 중요한 특징 중 하나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참조 변수의 </a:t>
            </a:r>
            <a:r>
              <a:rPr lang="ko-KR" altLang="en-US" sz="1400" b="1" dirty="0" err="1" smtClean="0">
                <a:latin typeface="+mn-ea"/>
                <a:ea typeface="+mn-ea"/>
              </a:rPr>
              <a:t>다형성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부모 클래스 타입의 참조 변수로 자식 클래스 타입의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인스턴스를</a:t>
            </a:r>
            <a:r>
              <a:rPr lang="ko-KR" altLang="en-US" sz="1400" dirty="0" smtClean="0">
                <a:latin typeface="+mn-ea"/>
                <a:ea typeface="+mn-ea"/>
              </a:rPr>
              <a:t> 참조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class Parent 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class Child extends Parent 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Parent pa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Parent();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Child </a:t>
            </a:r>
            <a:r>
              <a:rPr lang="en-US" altLang="ko-KR" sz="1400" dirty="0" err="1" smtClean="0">
                <a:latin typeface="+mn-ea"/>
                <a:ea typeface="+mn-ea"/>
              </a:rPr>
              <a:t>ch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Child();  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Parent pc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Child(); 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Child cp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Parent();  // </a:t>
            </a:r>
            <a:r>
              <a:rPr lang="ko-KR" altLang="en-US" sz="1400" dirty="0" smtClean="0">
                <a:latin typeface="+mn-ea"/>
                <a:ea typeface="+mn-ea"/>
              </a:rPr>
              <a:t>오류 발생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자식 클래스 타입의 참조 변수로는 부모 클래스 타입의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인스턴스를</a:t>
            </a:r>
            <a:r>
              <a:rPr lang="ko-KR" altLang="en-US" sz="1400" dirty="0" smtClean="0">
                <a:latin typeface="+mn-ea"/>
                <a:ea typeface="+mn-ea"/>
              </a:rPr>
              <a:t> 참조 불가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참조 변수의 타입 변환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서로 상속 관계에 있는 클래스 사이에만 타입 변환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자식 클래스 타입에서 부모 클래스 타입으로의 타입 변환은 생략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하지만 부모 클래스 타입에서 자식 클래스 타입으로의 타입 변환은 반드시 명시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en-US" altLang="ko-KR" sz="1400" b="1" dirty="0" err="1" smtClean="0">
                <a:latin typeface="+mn-ea"/>
                <a:ea typeface="+mn-ea"/>
              </a:rPr>
              <a:t>instanceof</a:t>
            </a:r>
            <a:r>
              <a:rPr lang="en-US" altLang="ko-KR" sz="1400" b="1" dirty="0" smtClean="0">
                <a:latin typeface="+mn-ea"/>
                <a:ea typeface="+mn-ea"/>
              </a:rPr>
              <a:t> </a:t>
            </a:r>
            <a:r>
              <a:rPr lang="ko-KR" altLang="en-US" sz="1400" b="1" dirty="0" smtClean="0">
                <a:latin typeface="+mn-ea"/>
                <a:ea typeface="+mn-ea"/>
              </a:rPr>
              <a:t>연산자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 변수가 실제로 참조하고 있는 </a:t>
            </a:r>
            <a:r>
              <a:rPr lang="ko-KR" altLang="en-US" sz="1400" dirty="0" err="1" smtClean="0">
                <a:latin typeface="+mn-ea"/>
                <a:ea typeface="+mn-ea"/>
              </a:rPr>
              <a:t>인스턴스의</a:t>
            </a:r>
            <a:r>
              <a:rPr lang="ko-KR" altLang="en-US" sz="1400" dirty="0" smtClean="0">
                <a:latin typeface="+mn-ea"/>
                <a:ea typeface="+mn-ea"/>
              </a:rPr>
              <a:t> 타입을 확인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 </a:t>
            </a:r>
            <a:r>
              <a:rPr lang="en-US" altLang="ko-KR" sz="1400" dirty="0" err="1" smtClean="0">
                <a:latin typeface="+mn-ea"/>
                <a:ea typeface="+mn-ea"/>
              </a:rPr>
              <a:t>instanceof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smtClean="0">
                <a:latin typeface="+mn-ea"/>
                <a:ea typeface="+mn-ea"/>
              </a:rPr>
              <a:t>클래스이름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인스턴스의</a:t>
            </a:r>
            <a:r>
              <a:rPr lang="ko-KR" altLang="en-US" sz="1400" dirty="0" smtClean="0">
                <a:latin typeface="+mn-ea"/>
                <a:ea typeface="+mn-ea"/>
              </a:rPr>
              <a:t> 타입이 오른쪽에 전달된 클래스 타입이면 </a:t>
            </a:r>
            <a:r>
              <a:rPr lang="en-US" altLang="ko-KR" sz="1400" dirty="0" smtClean="0">
                <a:latin typeface="+mn-ea"/>
                <a:ea typeface="+mn-ea"/>
              </a:rPr>
              <a:t>true</a:t>
            </a:r>
            <a:r>
              <a:rPr lang="ko-KR" altLang="en-US" sz="1400" dirty="0" smtClean="0">
                <a:latin typeface="+mn-ea"/>
                <a:ea typeface="+mn-ea"/>
              </a:rPr>
              <a:t>를 반환하고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아니면 </a:t>
            </a:r>
            <a:r>
              <a:rPr lang="en-US" altLang="ko-KR" sz="1400" dirty="0" smtClean="0">
                <a:latin typeface="+mn-ea"/>
                <a:ea typeface="+mn-ea"/>
              </a:rPr>
              <a:t>false</a:t>
            </a:r>
            <a:r>
              <a:rPr lang="ko-KR" altLang="en-US" sz="1400" dirty="0" smtClean="0">
                <a:latin typeface="+mn-ea"/>
                <a:ea typeface="+mn-ea"/>
              </a:rPr>
              <a:t>를 반환</a:t>
            </a: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인터페이스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인터페이스</a:t>
            </a:r>
            <a:r>
              <a:rPr lang="en-US" altLang="ko-KR" sz="1400" b="1" dirty="0" smtClean="0">
                <a:latin typeface="+mn-ea"/>
                <a:ea typeface="+mn-ea"/>
              </a:rPr>
              <a:t>(interface)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일종의 추상클래스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다른 클래스 중간 매개 역할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자바는 다중상속 불가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인터페이스 사용시 다중 상속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오로지 추상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상수만을 포함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클래스를 작성하는 방법 동일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접근 </a:t>
            </a:r>
            <a:r>
              <a:rPr lang="ko-KR" altLang="en-US" sz="1400" dirty="0" err="1" smtClean="0">
                <a:latin typeface="+mn-ea"/>
                <a:ea typeface="+mn-ea"/>
              </a:rPr>
              <a:t>제어자와</a:t>
            </a:r>
            <a:r>
              <a:rPr lang="ko-KR" altLang="en-US" sz="1400" dirty="0" smtClean="0">
                <a:latin typeface="+mn-ea"/>
                <a:ea typeface="+mn-ea"/>
              </a:rPr>
              <a:t> 함께 </a:t>
            </a:r>
            <a:r>
              <a:rPr lang="en-US" altLang="ko-KR" sz="1400" dirty="0" smtClean="0">
                <a:latin typeface="+mn-ea"/>
                <a:ea typeface="+mn-ea"/>
              </a:rPr>
              <a:t>interface </a:t>
            </a:r>
            <a:r>
              <a:rPr lang="ko-KR" altLang="en-US" sz="1400" dirty="0" smtClean="0">
                <a:latin typeface="+mn-ea"/>
                <a:ea typeface="+mn-ea"/>
              </a:rPr>
              <a:t>키워드를 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접근제어자 </a:t>
            </a:r>
            <a:r>
              <a:rPr lang="en-US" altLang="ko-KR" sz="1400" dirty="0" smtClean="0">
                <a:latin typeface="+mn-ea"/>
                <a:ea typeface="+mn-ea"/>
              </a:rPr>
              <a:t>interface </a:t>
            </a:r>
            <a:r>
              <a:rPr lang="ko-KR" altLang="en-US" sz="1400" dirty="0" smtClean="0">
                <a:latin typeface="+mn-ea"/>
                <a:ea typeface="+mn-ea"/>
              </a:rPr>
              <a:t>인터페이스이름 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public static final </a:t>
            </a:r>
            <a:r>
              <a:rPr lang="ko-KR" altLang="en-US" sz="1400" dirty="0" smtClean="0">
                <a:latin typeface="+mn-ea"/>
                <a:ea typeface="+mn-ea"/>
              </a:rPr>
              <a:t>타입 상수이름 </a:t>
            </a:r>
            <a:r>
              <a:rPr lang="en-US" altLang="ko-KR" sz="1400" dirty="0" smtClean="0">
                <a:latin typeface="+mn-ea"/>
                <a:ea typeface="+mn-ea"/>
              </a:rPr>
              <a:t>= 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public abstract </a:t>
            </a:r>
            <a:r>
              <a:rPr lang="ko-KR" altLang="en-US" sz="1400" dirty="0" err="1" smtClean="0">
                <a:latin typeface="+mn-ea"/>
                <a:ea typeface="+mn-ea"/>
              </a:rPr>
              <a:t>메소드이름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매개변수목록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클래스와는 달리 인터페이스의 모든 필드는 </a:t>
            </a:r>
            <a:r>
              <a:rPr lang="en-US" altLang="ko-KR" sz="1400" dirty="0" smtClean="0">
                <a:latin typeface="+mn-ea"/>
                <a:ea typeface="+mn-ea"/>
              </a:rPr>
              <a:t>public static final</a:t>
            </a:r>
            <a:r>
              <a:rPr lang="ko-KR" altLang="en-US" sz="1400" dirty="0" smtClean="0">
                <a:latin typeface="+mn-ea"/>
                <a:ea typeface="+mn-ea"/>
              </a:rPr>
              <a:t>이어야 하며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모든 </a:t>
            </a:r>
            <a:r>
              <a:rPr lang="ko-KR" altLang="en-US" sz="1400" dirty="0" err="1" smtClean="0">
                <a:latin typeface="+mn-ea"/>
                <a:ea typeface="+mn-ea"/>
              </a:rPr>
              <a:t>메소드는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public abstract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구현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추상 클래스와 마찬가지로 자신이 직접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생성 불가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인터페이스 포함 추상 </a:t>
            </a: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 구현 클래스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class </a:t>
            </a:r>
            <a:r>
              <a:rPr lang="ko-KR" altLang="en-US" sz="1400" dirty="0" smtClean="0">
                <a:latin typeface="+mn-ea"/>
                <a:ea typeface="+mn-ea"/>
              </a:rPr>
              <a:t>클래스이름 </a:t>
            </a:r>
            <a:r>
              <a:rPr lang="en-US" altLang="ko-KR" sz="1400" dirty="0" smtClean="0">
                <a:latin typeface="+mn-ea"/>
                <a:ea typeface="+mn-ea"/>
              </a:rPr>
              <a:t>implements </a:t>
            </a:r>
            <a:r>
              <a:rPr lang="ko-KR" altLang="en-US" sz="1400" dirty="0" smtClean="0">
                <a:latin typeface="+mn-ea"/>
                <a:ea typeface="+mn-ea"/>
              </a:rPr>
              <a:t>인터페이스이름 </a:t>
            </a:r>
            <a:r>
              <a:rPr lang="en-US" altLang="ko-KR" sz="1400" dirty="0" smtClean="0">
                <a:latin typeface="+mn-ea"/>
                <a:ea typeface="+mn-ea"/>
              </a:rPr>
              <a:t>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장점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대규모 프로젝트 개발 시 일관되고 정형화된 개발을 위한 표준화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클래스의 작성과 인터페이스의 구현을 동시에 진행할 수 있으므로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개발 시간을 단축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클래스와 클래스 간의 관계를 인터페이스로 연결하면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클래스마다 독립적인 프로그래밍이 가능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내부클래스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052736"/>
            <a:ext cx="842493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내부 클래스</a:t>
            </a:r>
            <a:r>
              <a:rPr lang="en-US" altLang="ko-KR" sz="1400" b="1" dirty="0" smtClean="0">
                <a:latin typeface="+mn-ea"/>
                <a:ea typeface="+mn-ea"/>
              </a:rPr>
              <a:t>(Inner class)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클래스 내에 선언된 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두 클래스가 서로 긴밀한 </a:t>
            </a:r>
            <a:r>
              <a:rPr lang="ko-KR" altLang="en-US" sz="1400" dirty="0" err="1" smtClean="0">
                <a:latin typeface="+mn-ea"/>
                <a:ea typeface="+mn-ea"/>
              </a:rPr>
              <a:t>관계때문에</a:t>
            </a:r>
            <a:r>
              <a:rPr lang="ko-KR" altLang="en-US" sz="1400" dirty="0" smtClean="0">
                <a:latin typeface="+mn-ea"/>
                <a:ea typeface="+mn-ea"/>
              </a:rPr>
              <a:t>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장점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내부 클래스에서 외부 클래스의 멤버들을 쉽게 접근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복잡성 감소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종류와 특징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변수의 선언위치에 따라 </a:t>
            </a:r>
            <a:r>
              <a:rPr lang="ko-KR" altLang="en-US" sz="1400" dirty="0" err="1" smtClean="0">
                <a:latin typeface="+mn-ea"/>
                <a:ea typeface="+mn-ea"/>
              </a:rPr>
              <a:t>인스턴수</a:t>
            </a:r>
            <a:r>
              <a:rPr lang="ko-KR" altLang="en-US" sz="1400" dirty="0" smtClean="0">
                <a:latin typeface="+mn-ea"/>
                <a:ea typeface="+mn-ea"/>
              </a:rPr>
              <a:t> 변수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클래스 변수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지역변수로 구분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 </a:t>
            </a:r>
            <a:r>
              <a:rPr lang="en-US" altLang="ko-KR" sz="1400" b="1" dirty="0" smtClean="0">
                <a:latin typeface="+mn-ea"/>
                <a:ea typeface="+mn-ea"/>
              </a:rPr>
              <a:t>- 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 </a:t>
            </a:r>
            <a:r>
              <a:rPr lang="ko-KR" altLang="en-US" sz="1400" dirty="0" smtClean="0">
                <a:latin typeface="+mn-ea"/>
                <a:ea typeface="+mn-ea"/>
              </a:rPr>
              <a:t>내부 클래스의 선언 위치가 변수의 선언위치가 동일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내부 클래스의 선언 위치에 따라 변수와 동일한 유효범위와 </a:t>
            </a:r>
            <a:r>
              <a:rPr lang="ko-KR" altLang="en-US" sz="1400" dirty="0" err="1" smtClean="0">
                <a:latin typeface="+mn-ea"/>
                <a:ea typeface="+mn-ea"/>
              </a:rPr>
              <a:t>접근성</a:t>
            </a:r>
            <a:r>
              <a:rPr lang="ko-KR" altLang="en-US" sz="1400" dirty="0" smtClean="0">
                <a:latin typeface="+mn-ea"/>
                <a:ea typeface="+mn-ea"/>
              </a:rPr>
              <a:t> 가짐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class Outer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iv = 0; //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static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err="1" smtClean="0">
                <a:latin typeface="+mn-ea"/>
                <a:ea typeface="+mn-ea"/>
              </a:rPr>
              <a:t>cv</a:t>
            </a:r>
            <a:r>
              <a:rPr lang="en-US" altLang="ko-KR" sz="1400" dirty="0" smtClean="0">
                <a:latin typeface="+mn-ea"/>
                <a:ea typeface="+mn-ea"/>
              </a:rPr>
              <a:t> = 0; // </a:t>
            </a:r>
            <a:r>
              <a:rPr lang="ko-KR" altLang="en-US" sz="1400" dirty="0" smtClean="0">
                <a:latin typeface="+mn-ea"/>
                <a:ea typeface="+mn-ea"/>
              </a:rPr>
              <a:t>클래스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void </a:t>
            </a:r>
            <a:r>
              <a:rPr lang="en-US" altLang="ko-KR" sz="1400" dirty="0" err="1" smtClean="0">
                <a:latin typeface="+mn-ea"/>
                <a:ea typeface="+mn-ea"/>
              </a:rPr>
              <a:t>myMethod</a:t>
            </a:r>
            <a:r>
              <a:rPr lang="en-US" altLang="ko-KR" sz="1400" dirty="0" smtClean="0">
                <a:latin typeface="+mn-ea"/>
                <a:ea typeface="+mn-ea"/>
              </a:rPr>
              <a:t>()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   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err="1" smtClean="0">
                <a:latin typeface="+mn-ea"/>
                <a:ea typeface="+mn-ea"/>
              </a:rPr>
              <a:t>lv</a:t>
            </a:r>
            <a:r>
              <a:rPr lang="en-US" altLang="ko-KR" sz="1400" dirty="0" smtClean="0">
                <a:latin typeface="+mn-ea"/>
                <a:ea typeface="+mn-ea"/>
              </a:rPr>
              <a:t> = 0; // </a:t>
            </a:r>
            <a:r>
              <a:rPr lang="ko-KR" altLang="en-US" sz="1400" dirty="0" smtClean="0">
                <a:latin typeface="+mn-ea"/>
                <a:ea typeface="+mn-ea"/>
              </a:rPr>
              <a:t>지역변수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}   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 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       class Outer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class </a:t>
            </a:r>
            <a:r>
              <a:rPr lang="en-US" altLang="ko-KR" sz="1400" dirty="0" err="1" smtClean="0">
                <a:latin typeface="+mn-ea"/>
                <a:ea typeface="+mn-ea"/>
              </a:rPr>
              <a:t>InstanceInnerClass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static class </a:t>
            </a:r>
            <a:r>
              <a:rPr lang="en-US" altLang="ko-KR" sz="1400" dirty="0" err="1" smtClean="0">
                <a:latin typeface="+mn-ea"/>
                <a:ea typeface="+mn-ea"/>
              </a:rPr>
              <a:t>StaticInnerClass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void </a:t>
            </a:r>
            <a:r>
              <a:rPr lang="en-US" altLang="ko-KR" sz="1400" dirty="0" err="1" smtClean="0">
                <a:latin typeface="+mn-ea"/>
                <a:ea typeface="+mn-ea"/>
              </a:rPr>
              <a:t>myMethod</a:t>
            </a:r>
            <a:r>
              <a:rPr lang="en-US" altLang="ko-KR" sz="1400" dirty="0" smtClean="0">
                <a:latin typeface="+mn-ea"/>
                <a:ea typeface="+mn-ea"/>
              </a:rPr>
              <a:t>()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    class </a:t>
            </a:r>
            <a:r>
              <a:rPr lang="en-US" altLang="ko-KR" sz="1400" dirty="0" err="1" smtClean="0">
                <a:latin typeface="+mn-ea"/>
                <a:ea typeface="+mn-ea"/>
              </a:rPr>
              <a:t>LocalInnerClass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제어자와</a:t>
            </a: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ko-KR" altLang="en-US" sz="1400" b="1" dirty="0" err="1" smtClean="0">
                <a:latin typeface="+mn-ea"/>
                <a:ea typeface="+mn-ea"/>
              </a:rPr>
              <a:t>접근성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abstract</a:t>
            </a:r>
            <a:r>
              <a:rPr lang="ko-KR" altLang="en-US" sz="1400" dirty="0" smtClean="0">
                <a:latin typeface="+mn-ea"/>
                <a:ea typeface="+mn-ea"/>
              </a:rPr>
              <a:t>나 </a:t>
            </a:r>
            <a:r>
              <a:rPr lang="en-US" altLang="ko-KR" sz="1400" dirty="0" smtClean="0">
                <a:latin typeface="+mn-ea"/>
                <a:ea typeface="+mn-ea"/>
              </a:rPr>
              <a:t>final</a:t>
            </a:r>
            <a:r>
              <a:rPr lang="ko-KR" altLang="en-US" sz="1400" dirty="0" smtClean="0">
                <a:latin typeface="+mn-ea"/>
                <a:ea typeface="+mn-ea"/>
              </a:rPr>
              <a:t>과 같은 제어자를 사용할 수 있을 </a:t>
            </a:r>
            <a:r>
              <a:rPr lang="ko-KR" altLang="en-US" sz="1400" dirty="0" err="1" smtClean="0">
                <a:latin typeface="+mn-ea"/>
                <a:ea typeface="+mn-ea"/>
              </a:rPr>
              <a:t>뿐만아니라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멤버변수들처럼 </a:t>
            </a:r>
            <a:r>
              <a:rPr lang="en-US" altLang="ko-KR" sz="1400" dirty="0" smtClean="0">
                <a:latin typeface="+mn-ea"/>
                <a:ea typeface="+mn-ea"/>
              </a:rPr>
              <a:t>private, protected</a:t>
            </a:r>
            <a:r>
              <a:rPr lang="ko-KR" altLang="en-US" sz="1400" dirty="0" smtClean="0">
                <a:latin typeface="+mn-ea"/>
                <a:ea typeface="+mn-ea"/>
              </a:rPr>
              <a:t>과 접근제어자도 사용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익명 클래스</a:t>
            </a:r>
            <a:r>
              <a:rPr lang="en-US" altLang="ko-KR" sz="1400" b="1" dirty="0" smtClean="0">
                <a:latin typeface="+mn-ea"/>
                <a:ea typeface="+mn-ea"/>
              </a:rPr>
              <a:t>(anonymous class)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내부 클래스와 달리 이름이 없다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오직 하나의 객체만 생성할 수 있는 일회용 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생성자도</a:t>
            </a:r>
            <a:r>
              <a:rPr lang="ko-KR" altLang="en-US" sz="1400" dirty="0" smtClean="0">
                <a:latin typeface="+mn-ea"/>
                <a:ea typeface="+mn-ea"/>
              </a:rPr>
              <a:t> 가질 수 없고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단 하나의 클래스를 상속받거나 단 하나의 인터페이스를 구현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예외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예외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프로그램 실행 시 발생할 수 있는 예외 상황에 맞게 코드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비정상 종료 막음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정상적 실행 유지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try-catch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발생한 예외의 종류와 일치하는 단 하나의 </a:t>
            </a:r>
            <a:r>
              <a:rPr lang="en-US" altLang="ko-KR" sz="1400" dirty="0" smtClean="0">
                <a:latin typeface="+mn-ea"/>
                <a:ea typeface="+mn-ea"/>
              </a:rPr>
              <a:t>catch</a:t>
            </a:r>
            <a:r>
              <a:rPr lang="ko-KR" altLang="en-US" sz="1400" dirty="0" smtClean="0">
                <a:latin typeface="+mn-ea"/>
                <a:ea typeface="+mn-ea"/>
              </a:rPr>
              <a:t>만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최고 조상은 </a:t>
            </a:r>
            <a:r>
              <a:rPr lang="en-US" altLang="ko-KR" sz="1400" dirty="0" smtClean="0">
                <a:latin typeface="+mn-ea"/>
                <a:ea typeface="+mn-ea"/>
              </a:rPr>
              <a:t>Exception </a:t>
            </a:r>
            <a:r>
              <a:rPr lang="ko-KR" altLang="en-US" sz="1400" dirty="0" smtClean="0">
                <a:latin typeface="+mn-ea"/>
                <a:ea typeface="+mn-ea"/>
              </a:rPr>
              <a:t>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try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</a:t>
            </a:r>
            <a:r>
              <a:rPr lang="ko-KR" altLang="en-US" sz="1400" dirty="0" smtClean="0">
                <a:latin typeface="+mn-ea"/>
                <a:ea typeface="+mn-ea"/>
              </a:rPr>
              <a:t>예외 발생 가능성 있는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 catch(Exception e1)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e1</a:t>
            </a:r>
            <a:r>
              <a:rPr lang="ko-KR" altLang="en-US" sz="1400" dirty="0" smtClean="0">
                <a:latin typeface="+mn-ea"/>
                <a:ea typeface="+mn-ea"/>
              </a:rPr>
              <a:t>이 발생했을 때 처리할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 catch(Exception e2)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e2</a:t>
            </a:r>
            <a:r>
              <a:rPr lang="ko-KR" altLang="en-US" sz="1400" dirty="0" smtClean="0">
                <a:latin typeface="+mn-ea"/>
                <a:ea typeface="+mn-ea"/>
              </a:rPr>
              <a:t>이 발생했을 때 처리할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예외 발생시키기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연산자 </a:t>
            </a:r>
            <a:r>
              <a:rPr lang="en-US" altLang="ko-KR" sz="1400" dirty="0" smtClean="0">
                <a:latin typeface="+mn-ea"/>
                <a:ea typeface="+mn-ea"/>
              </a:rPr>
              <a:t>new </a:t>
            </a:r>
            <a:r>
              <a:rPr lang="ko-KR" altLang="en-US" sz="1400" dirty="0" smtClean="0">
                <a:latin typeface="+mn-ea"/>
                <a:ea typeface="+mn-ea"/>
              </a:rPr>
              <a:t>사용 예외 클래스 객체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throw </a:t>
            </a:r>
            <a:r>
              <a:rPr lang="ko-KR" altLang="en-US" sz="1400" dirty="0" smtClean="0">
                <a:latin typeface="+mn-ea"/>
                <a:ea typeface="+mn-ea"/>
              </a:rPr>
              <a:t>이용 예외 발생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Exception e = new Exception("Deliberately Evoke");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throw e;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finally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예외 발생 여부 상관 없이 실행될 코드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try-catch-finally </a:t>
            </a:r>
            <a:r>
              <a:rPr lang="ko-KR" altLang="en-US" sz="1400" dirty="0" smtClean="0">
                <a:latin typeface="+mn-ea"/>
                <a:ea typeface="+mn-ea"/>
              </a:rPr>
              <a:t>순서로 구성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-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예외 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throw </a:t>
            </a:r>
            <a:r>
              <a:rPr lang="ko-KR" altLang="en-US" sz="1400" dirty="0" smtClean="0">
                <a:latin typeface="+mn-ea"/>
                <a:ea typeface="+mn-ea"/>
              </a:rPr>
              <a:t>말고 </a:t>
            </a:r>
            <a:r>
              <a:rPr lang="en-US" altLang="ko-KR" sz="1400" dirty="0" smtClean="0">
                <a:latin typeface="+mn-ea"/>
                <a:ea typeface="+mn-ea"/>
              </a:rPr>
              <a:t>throws </a:t>
            </a:r>
            <a:r>
              <a:rPr lang="ko-KR" altLang="en-US" sz="1400" dirty="0" smtClean="0">
                <a:latin typeface="+mn-ea"/>
                <a:ea typeface="+mn-ea"/>
              </a:rPr>
              <a:t>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예외가 </a:t>
            </a:r>
            <a:r>
              <a:rPr lang="ko-KR" altLang="en-US" sz="1400" dirty="0" err="1" smtClean="0">
                <a:latin typeface="+mn-ea"/>
                <a:ea typeface="+mn-ea"/>
              </a:rPr>
              <a:t>여러개일</a:t>
            </a:r>
            <a:r>
              <a:rPr lang="ko-KR" altLang="en-US" sz="1400" dirty="0" smtClean="0">
                <a:latin typeface="+mn-ea"/>
                <a:ea typeface="+mn-ea"/>
              </a:rPr>
              <a:t> 경우 쉼표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void method() throws Exception1, Exception2, ... , </a:t>
            </a:r>
            <a:r>
              <a:rPr lang="en-US" altLang="ko-KR" sz="1400" dirty="0" err="1" smtClean="0">
                <a:latin typeface="+mn-ea"/>
                <a:ea typeface="+mn-ea"/>
              </a:rPr>
              <a:t>ExceptionN</a:t>
            </a:r>
            <a:r>
              <a:rPr lang="en-US" altLang="ko-KR" sz="14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내용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예외 던지기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 처리 후 인위적으로 또 발생 시킴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 발생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이를 호출 메서드 모두 예외 처리할 때 필요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- </a:t>
            </a:r>
            <a:r>
              <a:rPr lang="ko-KR" altLang="en-US" sz="1400" dirty="0" smtClean="0">
                <a:latin typeface="+mn-ea"/>
                <a:ea typeface="+mn-ea"/>
              </a:rPr>
              <a:t>사용자 지정 예외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사용자 필요에 따라 새로운 예외 클래스 정의 및 사용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89092</TotalTime>
  <Words>302</Words>
  <Application>Microsoft Office PowerPoint</Application>
  <PresentationFormat>A4 용지(210x297mm)</PresentationFormat>
  <Paragraphs>301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6192</cp:revision>
  <cp:lastPrinted>2021-06-15T08:38:22Z</cp:lastPrinted>
  <dcterms:created xsi:type="dcterms:W3CDTF">2011-02-21T05:16:23Z</dcterms:created>
  <dcterms:modified xsi:type="dcterms:W3CDTF">2021-09-07T06:23:02Z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