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9" r:id="rId1"/>
  </p:sldMasterIdLst>
  <p:notesMasterIdLst>
    <p:notesMasterId r:id="rId9"/>
  </p:notesMasterIdLst>
  <p:handoutMasterIdLst>
    <p:handoutMasterId r:id="rId10"/>
  </p:handoutMasterIdLst>
  <p:sldIdLst>
    <p:sldId id="256" r:id="rId2"/>
    <p:sldId id="840" r:id="rId3"/>
    <p:sldId id="903" r:id="rId4"/>
    <p:sldId id="894" r:id="rId5"/>
    <p:sldId id="904" r:id="rId6"/>
    <p:sldId id="905" r:id="rId7"/>
    <p:sldId id="901" r:id="rId8"/>
  </p:sldIdLst>
  <p:sldSz cx="9906000" cy="6858000" type="A4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 에스더블유엠" initials="주에" lastIdx="1" clrIdx="0">
    <p:extLst>
      <p:ext uri="{19B8F6BF-5375-455C-9EA6-DF929625EA0E}">
        <p15:presenceInfo xmlns:p15="http://schemas.microsoft.com/office/powerpoint/2012/main" xmlns="" userId="f7bdf26d2ec701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A50034"/>
    <a:srgbClr val="0000FF"/>
    <a:srgbClr val="FFFFFF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62" autoAdjust="0"/>
    <p:restoredTop sz="72994" autoAdjust="0"/>
  </p:normalViewPr>
  <p:slideViewPr>
    <p:cSldViewPr>
      <p:cViewPr varScale="1">
        <p:scale>
          <a:sx n="86" d="100"/>
          <a:sy n="86" d="100"/>
        </p:scale>
        <p:origin x="-1626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50" d="100"/>
          <a:sy n="50" d="100"/>
        </p:scale>
        <p:origin x="-3492" y="-354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37184EB-2854-43E7-ABE4-BA5DBF88F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22137E9-0AE4-42C1-B573-782A03D2A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30AD8-C21D-4B91-BDEA-269ECD8125C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E3ECD0-8A04-44B5-A632-0749329F14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77F9C58-46B9-4487-92AF-4A105F1AC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A7AD-848F-44A2-9249-CBBD35449A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363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96A95A-1097-469C-A387-C6FA26723AE8}" type="datetimeFigureOut">
              <a:rPr lang="ko-KR" altLang="en-US"/>
              <a:pPr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9F3CEE-3CF8-4F1E-9BC2-14D1F65A8A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659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38543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44021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504" y="259080"/>
            <a:ext cx="8928992" cy="394449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400" b="0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j-lt"/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08728A-7BEE-4A22-A609-8C444D441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kumimoji="1" lang="en-US" altLang="ko-KR" sz="1050" b="0" i="0" u="none" strike="noStrike" kern="1200" cap="none" spc="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</a:defRPr>
            </a:lvl1pPr>
          </a:lstStyle>
          <a:p>
            <a:fld id="{E6D3F70A-DAC0-4DEB-BE9D-9150D327277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65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CD6510-A96D-438F-B329-8F2236F77B36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6750" y="2348880"/>
            <a:ext cx="8572500" cy="3944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301FF66-2B3E-40A8-B75B-646D25EF96D0}"/>
              </a:ext>
            </a:extLst>
          </p:cNvPr>
          <p:cNvCxnSpPr/>
          <p:nvPr userDrawn="1"/>
        </p:nvCxnSpPr>
        <p:spPr>
          <a:xfrm>
            <a:off x="688638" y="2780928"/>
            <a:ext cx="8532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86FBE76-03DA-4F07-9364-79484B810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1575" y="6308165"/>
            <a:ext cx="876300" cy="3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95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242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0797AC9-DD7D-4F2C-9124-833DE612286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9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558666D-FBEC-4F21-A4E2-55D5F0CF09E9}"/>
              </a:ext>
            </a:extLst>
          </p:cNvPr>
          <p:cNvCxnSpPr>
            <a:cxnSpLocks/>
          </p:cNvCxnSpPr>
          <p:nvPr userDrawn="1"/>
        </p:nvCxnSpPr>
        <p:spPr>
          <a:xfrm>
            <a:off x="505304" y="692696"/>
            <a:ext cx="88920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ABC4334-140E-41A9-8597-1C264E0BBE6B}"/>
              </a:ext>
            </a:extLst>
          </p:cNvPr>
          <p:cNvCxnSpPr>
            <a:cxnSpLocks/>
          </p:cNvCxnSpPr>
          <p:nvPr userDrawn="1"/>
        </p:nvCxnSpPr>
        <p:spPr>
          <a:xfrm>
            <a:off x="505304" y="6463154"/>
            <a:ext cx="8892000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1;p4">
            <a:extLst>
              <a:ext uri="{FF2B5EF4-FFF2-40B4-BE49-F238E27FC236}">
                <a16:creationId xmlns:a16="http://schemas.microsoft.com/office/drawing/2014/main" xmlns="" id="{C0D596C2-BECE-45B2-86E2-2B6773F52F2E}"/>
              </a:ext>
            </a:extLst>
          </p:cNvPr>
          <p:cNvSpPr/>
          <p:nvPr userDrawn="1"/>
        </p:nvSpPr>
        <p:spPr>
          <a:xfrm>
            <a:off x="417281" y="6481097"/>
            <a:ext cx="2663511" cy="2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B7E0"/>
                </a:solidFill>
                <a:latin typeface="+mn-ea"/>
                <a:ea typeface="+mn-ea"/>
                <a:cs typeface="Arial"/>
                <a:sym typeface="Arial"/>
              </a:rPr>
              <a:t>SWM.AI</a:t>
            </a: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 Confidential</a:t>
            </a:r>
            <a:endParaRPr sz="1050" b="1" i="1" u="none" strike="noStrike" cap="none" spc="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66" r:id="rId1"/>
    <p:sldLayoutId id="2147488167" r:id="rId2"/>
    <p:sldLayoutId id="2147488168" r:id="rId3"/>
    <p:sldLayoutId id="214748816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swm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46260F6-45C8-4DC3-9608-598F9C411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로드맵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구조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183EE07E-B585-4BFB-8BED-1C3615BA2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0186984"/>
              </p:ext>
            </p:extLst>
          </p:nvPr>
        </p:nvGraphicFramePr>
        <p:xfrm>
          <a:off x="7689304" y="1596782"/>
          <a:ext cx="154994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420285383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xmlns="" val="1459850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58992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의사 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6778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17973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협조 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5794737"/>
                  </a:ext>
                </a:extLst>
              </a:tr>
            </a:tbl>
          </a:graphicData>
        </a:graphic>
      </p:graphicFrame>
      <p:sp>
        <p:nvSpPr>
          <p:cNvPr id="7" name="제목 8">
            <a:extLst>
              <a:ext uri="{FF2B5EF4-FFF2-40B4-BE49-F238E27FC236}">
                <a16:creationId xmlns:a16="http://schemas.microsoft.com/office/drawing/2014/main" xmlns="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821110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 latinLnBrk="0">
              <a:spcBef>
                <a:spcPts val="600"/>
              </a:spcBef>
            </a:pPr>
            <a:r>
              <a:rPr lang="ko-KR" altLang="en-US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보고일</a:t>
            </a:r>
            <a:endParaRPr lang="en-US" altLang="ko-KR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auto" latinLnBrk="0">
              <a:spcBef>
                <a:spcPts val="600"/>
              </a:spcBef>
            </a:pPr>
            <a:r>
              <a:rPr lang="en-US" altLang="ko-KR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2021. 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09. 07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제목 8">
            <a:extLst>
              <a:ext uri="{FF2B5EF4-FFF2-40B4-BE49-F238E27FC236}">
                <a16:creationId xmlns:a16="http://schemas.microsoft.com/office/drawing/2014/main" xmlns="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7545288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솔루션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팀</a:t>
            </a:r>
            <a:endParaRPr lang="en-US" altLang="ko-KR" sz="16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변승</a:t>
            </a: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80" name="제목 8">
            <a:extLst>
              <a:ext uri="{FF2B5EF4-FFF2-40B4-BE49-F238E27FC236}">
                <a16:creationId xmlns:a16="http://schemas.microsoft.com/office/drawing/2014/main" xmlns="" id="{B3C2DDB2-FD74-4FB5-9994-2F2DB8B449DC}"/>
              </a:ext>
            </a:extLst>
          </p:cNvPr>
          <p:cNvSpPr txBox="1">
            <a:spLocks/>
          </p:cNvSpPr>
          <p:nvPr/>
        </p:nvSpPr>
        <p:spPr>
          <a:xfrm>
            <a:off x="1208584" y="1196752"/>
            <a:ext cx="6624736" cy="48965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1.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컴퓨터 시스템 개요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2. </a:t>
            </a:r>
            <a:r>
              <a:rPr lang="ko-KR" altLang="en-US" sz="2000" dirty="0" smtClean="0"/>
              <a:t>자료 표현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3. </a:t>
            </a:r>
            <a:r>
              <a:rPr lang="ko-KR" altLang="en-US" sz="2000" dirty="0" smtClean="0"/>
              <a:t>산술과 논리 연산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4.</a:t>
            </a:r>
            <a:r>
              <a:rPr lang="ko-KR" altLang="en-US" sz="2000" dirty="0" smtClean="0"/>
              <a:t> 논리 </a:t>
            </a:r>
            <a:r>
              <a:rPr lang="ko-KR" altLang="en-US" sz="2000" dirty="0" smtClean="0"/>
              <a:t>회로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5. </a:t>
            </a:r>
            <a:r>
              <a:rPr lang="ko-KR" altLang="en-US" sz="2000" dirty="0" smtClean="0"/>
              <a:t>주기억장치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6. </a:t>
            </a:r>
            <a:r>
              <a:rPr lang="ko-KR" altLang="en-US" sz="2000" dirty="0" smtClean="0"/>
              <a:t>보조기억장치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7. </a:t>
            </a:r>
            <a:r>
              <a:rPr lang="en-US" altLang="ko-KR" sz="2000" dirty="0" smtClean="0"/>
              <a:t>CPU </a:t>
            </a:r>
            <a:r>
              <a:rPr lang="ko-KR" altLang="en-US" sz="2000" dirty="0" smtClean="0"/>
              <a:t>구조와 기능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8. </a:t>
            </a:r>
            <a:r>
              <a:rPr lang="ko-KR" altLang="en-US" sz="2000" dirty="0" smtClean="0"/>
              <a:t>버스 및 입출력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9. </a:t>
            </a:r>
            <a:r>
              <a:rPr lang="ko-KR" altLang="en-US" sz="2000" dirty="0" smtClean="0"/>
              <a:t>제어장치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6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컴퓨터 시스템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2565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- </a:t>
            </a:r>
            <a:r>
              <a:rPr lang="ko-KR" altLang="en-US" sz="1000" dirty="0" smtClean="0"/>
              <a:t>컴퓨터의 개념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입력된 자료를 프로그램이라는 명령 순서에 따라 처리하여 그 결과를 사람이 알아볼 수 있도록 출력하는 전자 자료 처리 시스템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의사 결정에 도움을 줄 수 있는 유용한 형태로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자료를 가공한 것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 </a:t>
            </a:r>
            <a:r>
              <a:rPr lang="ko-KR" altLang="en-US" sz="1000" dirty="0" smtClean="0"/>
              <a:t>컴퓨터 구조의 발전 역사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계산을 하는 도구로서 가장 처음 발견된 것은 주판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1642</a:t>
            </a:r>
            <a:r>
              <a:rPr lang="ko-KR" altLang="en-US" sz="1000" dirty="0" smtClean="0"/>
              <a:t>년 최초의 컴퓨터는</a:t>
            </a:r>
            <a:r>
              <a:rPr lang="en-US" altLang="ko-KR" sz="1000" dirty="0" smtClean="0"/>
              <a:t>, </a:t>
            </a:r>
            <a:r>
              <a:rPr lang="en-US" altLang="ko-KR" sz="1000" dirty="0" err="1" smtClean="0"/>
              <a:t>Blaise</a:t>
            </a:r>
            <a:r>
              <a:rPr lang="en-US" altLang="ko-KR" sz="1000" dirty="0" smtClean="0"/>
              <a:t> Pascal(</a:t>
            </a:r>
            <a:r>
              <a:rPr lang="ko-KR" altLang="en-US" sz="1000" dirty="0" smtClean="0"/>
              <a:t>프랑스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 제작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1823</a:t>
            </a:r>
            <a:r>
              <a:rPr lang="ko-KR" altLang="en-US" sz="1000" dirty="0" smtClean="0"/>
              <a:t>년 수학자 </a:t>
            </a:r>
            <a:r>
              <a:rPr lang="ko-KR" altLang="en-US" sz="1000" dirty="0" err="1" smtClean="0"/>
              <a:t>찰스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배비지는</a:t>
            </a:r>
            <a:r>
              <a:rPr lang="ko-KR" altLang="en-US" sz="1000" dirty="0" smtClean="0"/>
              <a:t> 처음으로 자동계산기에 대한 견해를 발표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1936</a:t>
            </a:r>
            <a:r>
              <a:rPr lang="ko-KR" altLang="en-US" sz="1000" dirty="0" smtClean="0"/>
              <a:t>년 독일에서 독립적으로 연구를 진행한 공학자 </a:t>
            </a:r>
            <a:r>
              <a:rPr lang="ko-KR" altLang="en-US" sz="1000" dirty="0" err="1" smtClean="0"/>
              <a:t>콘라트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추제는</a:t>
            </a:r>
            <a:r>
              <a:rPr lang="ko-KR" altLang="en-US" sz="1000" dirty="0" smtClean="0"/>
              <a:t> 제한적인 프로그래밍 기능과 메모리를 갖춘 계산기 </a:t>
            </a:r>
            <a:r>
              <a:rPr lang="en-US" altLang="ko-KR" sz="1000" dirty="0" smtClean="0"/>
              <a:t>Z </a:t>
            </a:r>
            <a:r>
              <a:rPr lang="ko-KR" altLang="en-US" sz="1000" dirty="0" smtClean="0"/>
              <a:t>시리즈의 개발을 시작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1941</a:t>
            </a:r>
            <a:r>
              <a:rPr lang="ko-KR" altLang="en-US" sz="1000" dirty="0" smtClean="0"/>
              <a:t>년 암호 해독에 사용되었다 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차세계대전</a:t>
            </a:r>
            <a:r>
              <a:rPr lang="ko-KR" altLang="en-US" sz="1000" dirty="0" smtClean="0"/>
              <a:t> 기간 동안</a:t>
            </a:r>
            <a:r>
              <a:rPr lang="en-US" altLang="ko-KR" sz="1000" dirty="0" smtClean="0"/>
              <a:t>, </a:t>
            </a:r>
            <a:r>
              <a:rPr lang="ko-KR" altLang="en-US" sz="1000" dirty="0" err="1" smtClean="0"/>
              <a:t>블레칠리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파크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영국 정부 암호 연구소의 별명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에서는 독일의 군사 암호 시스템을 해독하는데 성공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1944</a:t>
            </a:r>
            <a:r>
              <a:rPr lang="ko-KR" altLang="en-US" sz="1000" dirty="0" smtClean="0"/>
              <a:t>년 </a:t>
            </a:r>
            <a:r>
              <a:rPr lang="ko-KR" altLang="en-US" sz="1000" dirty="0" err="1" smtClean="0"/>
              <a:t>아이비엠</a:t>
            </a:r>
            <a:r>
              <a:rPr lang="en-US" altLang="ko-KR" sz="1000" dirty="0" smtClean="0"/>
              <a:t>(IBM)</a:t>
            </a:r>
            <a:r>
              <a:rPr lang="ko-KR" altLang="en-US" sz="1000" dirty="0" smtClean="0"/>
              <a:t>사와 하버드대학 </a:t>
            </a:r>
            <a:r>
              <a:rPr lang="ko-KR" altLang="en-US" sz="1000" dirty="0" err="1" smtClean="0"/>
              <a:t>하워드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에이킨은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계전기를</a:t>
            </a:r>
            <a:r>
              <a:rPr lang="ko-KR" altLang="en-US" sz="1000" dirty="0" smtClean="0"/>
              <a:t> 사용하여 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초에 덧셈을 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번 할 수 있는 전자디지털 컴퓨터 마크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원</a:t>
            </a:r>
            <a:r>
              <a:rPr lang="en-US" altLang="ko-KR" sz="1000" dirty="0" smtClean="0"/>
              <a:t>(MARK-I) </a:t>
            </a:r>
            <a:r>
              <a:rPr lang="ko-KR" altLang="en-US" sz="1000" dirty="0" smtClean="0"/>
              <a:t>제작 성공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 </a:t>
            </a:r>
            <a:r>
              <a:rPr lang="ko-KR" altLang="en-US" sz="1000" dirty="0" smtClean="0"/>
              <a:t>컴퓨터와 논리 구조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err="1" smtClean="0"/>
              <a:t>진리표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(Truth Tables)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smtClean="0"/>
              <a:t>입력 가능한 값들에 대한 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 조합을 나타낸 표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불 대수</a:t>
            </a:r>
            <a:r>
              <a:rPr lang="en-US" altLang="ko-KR" sz="1000" dirty="0" smtClean="0"/>
              <a:t>(Boolean Algebra)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smtClean="0"/>
              <a:t>모든 변수들이 </a:t>
            </a:r>
            <a:r>
              <a:rPr lang="en-US" altLang="ko-KR" sz="1000" dirty="0" smtClean="0"/>
              <a:t>0 </a:t>
            </a:r>
            <a:r>
              <a:rPr lang="ko-KR" altLang="en-US" sz="1000" dirty="0" smtClean="0"/>
              <a:t>아니면 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의 값만 가지고 연산자</a:t>
            </a:r>
            <a:r>
              <a:rPr lang="en-US" altLang="ko-KR" sz="1000" dirty="0" smtClean="0"/>
              <a:t>(OR, AND, NOT)</a:t>
            </a:r>
          </a:p>
          <a:p>
            <a:r>
              <a:rPr lang="en-US" altLang="ko-KR" sz="1000" dirty="0" smtClean="0"/>
              <a:t>    : </a:t>
            </a:r>
            <a:r>
              <a:rPr lang="ko-KR" altLang="en-US" sz="1000" dirty="0" err="1" smtClean="0"/>
              <a:t>게이트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(Gates)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smtClean="0"/>
              <a:t>논리 블록은 논리 함수를 구현한 </a:t>
            </a:r>
            <a:r>
              <a:rPr lang="ko-KR" altLang="en-US" sz="1000" dirty="0" err="1" smtClean="0"/>
              <a:t>게이트로</a:t>
            </a:r>
            <a:r>
              <a:rPr lang="ko-KR" altLang="en-US" sz="1000" dirty="0" smtClean="0"/>
              <a:t> 구성</a:t>
            </a:r>
          </a:p>
          <a:p>
            <a:r>
              <a:rPr lang="ko-KR" altLang="en-US" sz="1000" dirty="0" smtClean="0"/>
              <a:t>        모든 논리 함수는 </a:t>
            </a:r>
            <a:r>
              <a:rPr lang="en-US" altLang="ko-KR" sz="1000" dirty="0" smtClean="0"/>
              <a:t>AND </a:t>
            </a:r>
            <a:r>
              <a:rPr lang="ko-KR" altLang="en-US" sz="1000" dirty="0" err="1" smtClean="0"/>
              <a:t>게이트와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OR</a:t>
            </a:r>
            <a:r>
              <a:rPr lang="ko-KR" altLang="en-US" sz="1000" dirty="0" err="1" smtClean="0"/>
              <a:t>게이트</a:t>
            </a:r>
            <a:r>
              <a:rPr lang="en-US" altLang="ko-KR" sz="1000" dirty="0" smtClean="0"/>
              <a:t>, NOT </a:t>
            </a:r>
            <a:r>
              <a:rPr lang="ko-KR" altLang="en-US" sz="1000" dirty="0" err="1" smtClean="0"/>
              <a:t>게이트</a:t>
            </a:r>
            <a:r>
              <a:rPr lang="ko-KR" altLang="en-US" sz="1000" dirty="0" smtClean="0"/>
              <a:t> 치환 가능</a:t>
            </a:r>
          </a:p>
          <a:p>
            <a:r>
              <a:rPr lang="ko-KR" altLang="en-US" sz="1000" dirty="0" smtClean="0"/>
              <a:t>        </a:t>
            </a:r>
            <a:r>
              <a:rPr lang="ko-KR" altLang="en-US" sz="1000" dirty="0" err="1" smtClean="0"/>
              <a:t>입력부나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출력부에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게이트를</a:t>
            </a:r>
            <a:r>
              <a:rPr lang="ko-KR" altLang="en-US" sz="1000" dirty="0" smtClean="0"/>
              <a:t> 추가하는 것을 </a:t>
            </a:r>
            <a:r>
              <a:rPr lang="en-US" altLang="ko-KR" sz="1000" dirty="0" smtClean="0"/>
              <a:t>bubble</a:t>
            </a:r>
          </a:p>
          <a:p>
            <a:r>
              <a:rPr lang="en-US" altLang="ko-KR" sz="1000" dirty="0" smtClean="0"/>
              <a:t>    : </a:t>
            </a:r>
            <a:r>
              <a:rPr lang="ko-KR" altLang="en-US" sz="1000" dirty="0" err="1" smtClean="0"/>
              <a:t>디코더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(decoder)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smtClean="0"/>
              <a:t>큰 컴포넌트로서 사용하는 논리 블록을 </a:t>
            </a:r>
            <a:r>
              <a:rPr lang="ko-KR" altLang="en-US" sz="1000" dirty="0" err="1" smtClean="0"/>
              <a:t>디코더</a:t>
            </a:r>
            <a:endParaRPr lang="ko-KR" altLang="en-US" sz="1000" dirty="0" smtClean="0"/>
          </a:p>
          <a:p>
            <a:r>
              <a:rPr lang="ko-KR" altLang="en-US" sz="1000" dirty="0" smtClean="0"/>
              <a:t>        </a:t>
            </a:r>
            <a:r>
              <a:rPr lang="en-US" altLang="ko-KR" sz="1000" dirty="0" smtClean="0"/>
              <a:t>n-bit input</a:t>
            </a:r>
            <a:r>
              <a:rPr lang="ko-KR" altLang="en-US" sz="1000" dirty="0" smtClean="0"/>
              <a:t>과 </a:t>
            </a:r>
            <a:r>
              <a:rPr lang="en-US" altLang="ko-KR" sz="1000" dirty="0" smtClean="0"/>
              <a:t>2^n output</a:t>
            </a:r>
            <a:r>
              <a:rPr lang="ko-KR" altLang="en-US" sz="1000" dirty="0" smtClean="0"/>
              <a:t>을 가진 디코더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err="1" smtClean="0"/>
              <a:t>멀티플렉서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(multiplexor)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err="1" smtClean="0"/>
              <a:t>입력값</a:t>
            </a:r>
            <a:r>
              <a:rPr lang="ko-KR" altLang="en-US" sz="1000" dirty="0" smtClean="0"/>
              <a:t> 중 컨트롤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제어부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 의해 선택된 값이 출력값</a:t>
            </a:r>
          </a:p>
          <a:p>
            <a:r>
              <a:rPr lang="ko-KR" altLang="en-US" sz="1000" dirty="0" smtClean="0"/>
              <a:t>        </a:t>
            </a:r>
            <a:r>
              <a:rPr lang="en-US" altLang="ko-KR" sz="1000" dirty="0" smtClean="0"/>
              <a:t>Selector </a:t>
            </a:r>
            <a:r>
              <a:rPr lang="ko-KR" altLang="en-US" sz="1000" dirty="0" smtClean="0"/>
              <a:t>값은 어떤 </a:t>
            </a:r>
            <a:r>
              <a:rPr lang="ko-KR" altLang="en-US" sz="1000" dirty="0" err="1" smtClean="0"/>
              <a:t>입력값이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출력값으로</a:t>
            </a:r>
            <a:r>
              <a:rPr lang="ko-KR" altLang="en-US" sz="1000" dirty="0" smtClean="0"/>
              <a:t> 나와야 하는지 결정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 </a:t>
            </a:r>
            <a:r>
              <a:rPr lang="ko-KR" altLang="en-US" sz="1000" dirty="0" smtClean="0"/>
              <a:t>컴퓨터의 기본 구조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입력 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기억 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연산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) </a:t>
            </a:r>
            <a:r>
              <a:rPr lang="ko-KR" altLang="en-US" sz="1000" dirty="0" smtClean="0"/>
              <a:t>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제어 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출력 장치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기억 장치와 연산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) </a:t>
            </a:r>
            <a:r>
              <a:rPr lang="ko-KR" altLang="en-US" sz="1000" dirty="0" smtClean="0"/>
              <a:t>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제어 장치를 묶어 중앙 처리 장치</a:t>
            </a:r>
            <a:r>
              <a:rPr lang="en-US" altLang="ko-KR" sz="1000" dirty="0" smtClean="0"/>
              <a:t>(CPU)</a:t>
            </a:r>
          </a:p>
          <a:p>
            <a:r>
              <a:rPr lang="en-US" altLang="ko-KR" sz="1000" dirty="0" smtClean="0"/>
              <a:t>    : </a:t>
            </a:r>
            <a:r>
              <a:rPr lang="ko-KR" altLang="en-US" sz="1000" dirty="0" err="1" smtClean="0"/>
              <a:t>펌웨어들은</a:t>
            </a:r>
            <a:r>
              <a:rPr lang="ko-KR" altLang="en-US" sz="1000" dirty="0" smtClean="0"/>
              <a:t> 보통 </a:t>
            </a:r>
            <a:r>
              <a:rPr lang="en-US" altLang="ko-KR" sz="1000" dirty="0" smtClean="0"/>
              <a:t>EPROM</a:t>
            </a:r>
            <a:r>
              <a:rPr lang="ko-KR" altLang="en-US" sz="1000" dirty="0" smtClean="0"/>
              <a:t>이나 </a:t>
            </a:r>
            <a:r>
              <a:rPr lang="en-US" altLang="ko-KR" sz="1000" dirty="0" err="1" smtClean="0"/>
              <a:t>FlashROM</a:t>
            </a:r>
            <a:r>
              <a:rPr lang="en-US" altLang="ko-KR" sz="1000" dirty="0" smtClean="0"/>
              <a:t> </a:t>
            </a:r>
            <a:r>
              <a:rPr lang="ko-KR" altLang="en-US" sz="1000" dirty="0" smtClean="0"/>
              <a:t>등에 기록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 </a:t>
            </a:r>
            <a:r>
              <a:rPr lang="ko-KR" altLang="en-US" sz="1000" dirty="0" smtClean="0"/>
              <a:t>시스템 접속 방법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시스템 버스</a:t>
            </a:r>
          </a:p>
          <a:p>
            <a:r>
              <a:rPr lang="ko-KR" altLang="en-US" sz="1000" dirty="0" smtClean="0"/>
              <a:t>        컴퓨터의 구성요소를 서로 연결하고 데이터 전달을 위한 경로</a:t>
            </a:r>
          </a:p>
          <a:p>
            <a:r>
              <a:rPr lang="ko-KR" altLang="en-US" sz="1000" dirty="0" smtClean="0"/>
              <a:t>        주소 버스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데이터 버스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제어 버스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 구성 요소간 통신</a:t>
            </a:r>
          </a:p>
          <a:p>
            <a:r>
              <a:rPr lang="ko-KR" altLang="en-US" sz="1000" dirty="0" smtClean="0"/>
              <a:t>        </a:t>
            </a:r>
            <a:r>
              <a:rPr lang="en-US" altLang="ko-KR" sz="1000" dirty="0" smtClean="0"/>
              <a:t>CPU &lt;----&gt; </a:t>
            </a:r>
            <a:r>
              <a:rPr lang="ko-KR" altLang="en-US" sz="1000" dirty="0" smtClean="0"/>
              <a:t>메모리 </a:t>
            </a:r>
            <a:r>
              <a:rPr lang="en-US" altLang="ko-KR" sz="1000" dirty="0" smtClean="0"/>
              <a:t>// </a:t>
            </a:r>
            <a:r>
              <a:rPr lang="ko-KR" altLang="en-US" sz="1000" dirty="0" smtClean="0"/>
              <a:t>적재</a:t>
            </a:r>
            <a:r>
              <a:rPr lang="en-US" altLang="ko-KR" sz="1000" dirty="0" smtClean="0"/>
              <a:t>(Load)</a:t>
            </a:r>
            <a:r>
              <a:rPr lang="ko-KR" altLang="en-US" sz="1000" dirty="0" smtClean="0"/>
              <a:t>와 저장</a:t>
            </a:r>
            <a:r>
              <a:rPr lang="en-US" altLang="ko-KR" sz="1000" dirty="0" smtClean="0"/>
              <a:t>(Store) </a:t>
            </a:r>
            <a:r>
              <a:rPr lang="ko-KR" altLang="en-US" sz="1000" dirty="0" smtClean="0"/>
              <a:t>명령에 의해 수행</a:t>
            </a:r>
          </a:p>
          <a:p>
            <a:r>
              <a:rPr lang="ko-KR" altLang="en-US" sz="1000" dirty="0" smtClean="0"/>
              <a:t>        적재</a:t>
            </a:r>
            <a:r>
              <a:rPr lang="en-US" altLang="ko-KR" sz="1000" dirty="0" smtClean="0"/>
              <a:t>(Load) // </a:t>
            </a:r>
            <a:r>
              <a:rPr lang="ko-KR" altLang="en-US" sz="1000" dirty="0" smtClean="0"/>
              <a:t>주소 버스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메모리에서 불러올 데이터가 저장된 </a:t>
            </a:r>
            <a:r>
              <a:rPr lang="ko-KR" altLang="en-US" sz="1000" dirty="0" err="1" smtClean="0"/>
              <a:t>주소값이</a:t>
            </a:r>
            <a:r>
              <a:rPr lang="ko-KR" altLang="en-US" sz="1000" dirty="0" smtClean="0"/>
              <a:t> 전달</a:t>
            </a:r>
            <a:r>
              <a:rPr lang="en-US" altLang="ko-KR" sz="1000" dirty="0" smtClean="0"/>
              <a:t>(CPU -&gt; Memory)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- </a:t>
            </a:r>
            <a:r>
              <a:rPr lang="ko-KR" altLang="en-US" sz="1000" dirty="0" smtClean="0"/>
              <a:t>컴퓨터의 활용 분야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보안과 해킹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 작곡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신시사이저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컴퓨터와 상업미술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컴퓨터와 설계 디자인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 그래픽스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인공위성과 컴퓨터 그래픽스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자료 </a:t>
            </a:r>
            <a:r>
              <a:rPr lang="ko-KR" altLang="en-US" dirty="0" smtClean="0"/>
              <a:t> 표현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2565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- </a:t>
            </a:r>
            <a:r>
              <a:rPr lang="ko-KR" altLang="en-US" sz="1300" dirty="0" smtClean="0">
                <a:latin typeface="+mn-ea"/>
                <a:ea typeface="+mn-ea"/>
              </a:rPr>
              <a:t>자료 구성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물리적 단위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비트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바이트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워드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논리적 단위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필드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err="1" smtClean="0">
                <a:latin typeface="+mn-ea"/>
                <a:ea typeface="+mn-ea"/>
              </a:rPr>
              <a:t>레토드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파일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데이터베이스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- </a:t>
            </a:r>
            <a:r>
              <a:rPr lang="ko-KR" altLang="en-US" sz="1300" dirty="0" smtClean="0">
                <a:latin typeface="+mn-ea"/>
                <a:ea typeface="+mn-ea"/>
              </a:rPr>
              <a:t>수의 체계와 변환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보수 </a:t>
            </a:r>
            <a:r>
              <a:rPr lang="en-US" altLang="ko-KR" sz="1300" dirty="0" smtClean="0">
                <a:latin typeface="+mn-ea"/>
                <a:ea typeface="+mn-ea"/>
              </a:rPr>
              <a:t>// </a:t>
            </a:r>
            <a:r>
              <a:rPr lang="ko-KR" altLang="en-US" sz="1300" dirty="0" smtClean="0">
                <a:latin typeface="+mn-ea"/>
                <a:ea typeface="+mn-ea"/>
              </a:rPr>
              <a:t>기준이 되는 수에서 주어진 수를 뺀 나머지 값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의 보수는 비트를 반전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2</a:t>
            </a:r>
            <a:r>
              <a:rPr lang="ko-KR" altLang="en-US" sz="1300" dirty="0" smtClean="0">
                <a:latin typeface="+mn-ea"/>
                <a:ea typeface="+mn-ea"/>
              </a:rPr>
              <a:t>의 보수는 비트를 반전 시키고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을 더함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1</a:t>
            </a:r>
            <a:r>
              <a:rPr lang="ko-KR" altLang="en-US" sz="1300" dirty="0" smtClean="0">
                <a:latin typeface="+mn-ea"/>
                <a:ea typeface="+mn-ea"/>
              </a:rPr>
              <a:t>의 보수를 이용하여 뺼셈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감수에 대한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의 보수를 구함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err="1" smtClean="0">
                <a:latin typeface="+mn-ea"/>
                <a:ea typeface="+mn-ea"/>
              </a:rPr>
              <a:t>피감수에</a:t>
            </a:r>
            <a:r>
              <a:rPr lang="ko-KR" altLang="en-US" sz="1300" dirty="0" smtClean="0">
                <a:latin typeface="+mn-ea"/>
                <a:ea typeface="+mn-ea"/>
              </a:rPr>
              <a:t> 감수의 </a:t>
            </a:r>
            <a:r>
              <a:rPr lang="ko-KR" altLang="en-US" sz="1300" dirty="0" err="1" smtClean="0">
                <a:latin typeface="+mn-ea"/>
                <a:ea typeface="+mn-ea"/>
              </a:rPr>
              <a:t>보수값을</a:t>
            </a:r>
            <a:r>
              <a:rPr lang="ko-KR" altLang="en-US" sz="1300" dirty="0" smtClean="0">
                <a:latin typeface="+mn-ea"/>
                <a:ea typeface="+mn-ea"/>
              </a:rPr>
              <a:t> 더함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결과 자리 올림수가 발생하면 최하위 자리에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을 더하고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자리 올림수가 없으면 연산 결과에 대하여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의 보수를 구한 후 그 앞에 </a:t>
            </a:r>
            <a:r>
              <a:rPr lang="en-US" altLang="ko-KR" sz="1300" dirty="0" smtClean="0">
                <a:latin typeface="+mn-ea"/>
                <a:ea typeface="+mn-ea"/>
              </a:rPr>
              <a:t>'-'</a:t>
            </a:r>
            <a:r>
              <a:rPr lang="ko-KR" altLang="en-US" sz="1300" dirty="0" smtClean="0">
                <a:latin typeface="+mn-ea"/>
                <a:ea typeface="+mn-ea"/>
              </a:rPr>
              <a:t>부호를 붙임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10</a:t>
            </a:r>
            <a:r>
              <a:rPr lang="ko-KR" altLang="en-US" sz="1300" dirty="0" smtClean="0">
                <a:latin typeface="+mn-ea"/>
                <a:ea typeface="+mn-ea"/>
              </a:rPr>
              <a:t>진법 </a:t>
            </a:r>
            <a:r>
              <a:rPr lang="en-US" altLang="ko-KR" sz="1300" dirty="0" smtClean="0">
                <a:latin typeface="+mn-ea"/>
                <a:ea typeface="+mn-ea"/>
              </a:rPr>
              <a:t>// 0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9</a:t>
            </a:r>
            <a:r>
              <a:rPr lang="ko-KR" altLang="en-US" sz="1300" dirty="0" smtClean="0">
                <a:latin typeface="+mn-ea"/>
                <a:ea typeface="+mn-ea"/>
              </a:rPr>
              <a:t>까지의 숫자를 이용하여 수를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2</a:t>
            </a:r>
            <a:r>
              <a:rPr lang="ko-KR" altLang="en-US" sz="1300" dirty="0" smtClean="0">
                <a:latin typeface="+mn-ea"/>
                <a:ea typeface="+mn-ea"/>
              </a:rPr>
              <a:t>진법 </a:t>
            </a:r>
            <a:r>
              <a:rPr lang="en-US" altLang="ko-KR" sz="1300" dirty="0" smtClean="0">
                <a:latin typeface="+mn-ea"/>
                <a:ea typeface="+mn-ea"/>
              </a:rPr>
              <a:t>// 0</a:t>
            </a:r>
            <a:r>
              <a:rPr lang="ko-KR" altLang="en-US" sz="1300" dirty="0" smtClean="0">
                <a:latin typeface="+mn-ea"/>
                <a:ea typeface="+mn-ea"/>
              </a:rPr>
              <a:t>과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의 두 개 숫자를 이용하여 수를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8</a:t>
            </a:r>
            <a:r>
              <a:rPr lang="ko-KR" altLang="en-US" sz="1300" dirty="0" smtClean="0">
                <a:latin typeface="+mn-ea"/>
                <a:ea typeface="+mn-ea"/>
              </a:rPr>
              <a:t>진법 </a:t>
            </a:r>
            <a:r>
              <a:rPr lang="en-US" altLang="ko-KR" sz="1300" dirty="0" smtClean="0">
                <a:latin typeface="+mn-ea"/>
                <a:ea typeface="+mn-ea"/>
              </a:rPr>
              <a:t>// 0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7</a:t>
            </a:r>
            <a:r>
              <a:rPr lang="ko-KR" altLang="en-US" sz="1300" dirty="0" smtClean="0">
                <a:latin typeface="+mn-ea"/>
                <a:ea typeface="+mn-ea"/>
              </a:rPr>
              <a:t>까지의 숫자를 이용하여 수를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16</a:t>
            </a:r>
            <a:r>
              <a:rPr lang="ko-KR" altLang="en-US" sz="1300" dirty="0" smtClean="0">
                <a:latin typeface="+mn-ea"/>
                <a:ea typeface="+mn-ea"/>
              </a:rPr>
              <a:t>진법 </a:t>
            </a:r>
            <a:r>
              <a:rPr lang="en-US" altLang="ko-KR" sz="1300" dirty="0" smtClean="0">
                <a:latin typeface="+mn-ea"/>
                <a:ea typeface="+mn-ea"/>
              </a:rPr>
              <a:t>// 0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9</a:t>
            </a:r>
            <a:r>
              <a:rPr lang="ko-KR" altLang="en-US" sz="1300" dirty="0" smtClean="0">
                <a:latin typeface="+mn-ea"/>
                <a:ea typeface="+mn-ea"/>
              </a:rPr>
              <a:t>까지 </a:t>
            </a:r>
            <a:r>
              <a:rPr lang="en-US" altLang="ko-KR" sz="1300" dirty="0" smtClean="0">
                <a:latin typeface="+mn-ea"/>
                <a:ea typeface="+mn-ea"/>
              </a:rPr>
              <a:t>10</a:t>
            </a:r>
            <a:r>
              <a:rPr lang="ko-KR" altLang="en-US" sz="1300" dirty="0" smtClean="0">
                <a:latin typeface="+mn-ea"/>
                <a:ea typeface="+mn-ea"/>
              </a:rPr>
              <a:t>개의 숫자와 </a:t>
            </a:r>
            <a:r>
              <a:rPr lang="en-US" altLang="ko-KR" sz="1300" dirty="0" smtClean="0">
                <a:latin typeface="+mn-ea"/>
                <a:ea typeface="+mn-ea"/>
              </a:rPr>
              <a:t>10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15</a:t>
            </a:r>
            <a:r>
              <a:rPr lang="ko-KR" altLang="en-US" sz="1300" dirty="0" smtClean="0">
                <a:latin typeface="+mn-ea"/>
                <a:ea typeface="+mn-ea"/>
              </a:rPr>
              <a:t>까지를 </a:t>
            </a:r>
            <a:r>
              <a:rPr lang="en-US" altLang="ko-KR" sz="1300" dirty="0" smtClean="0">
                <a:latin typeface="+mn-ea"/>
                <a:ea typeface="+mn-ea"/>
              </a:rPr>
              <a:t>A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F</a:t>
            </a:r>
            <a:r>
              <a:rPr lang="ko-KR" altLang="en-US" sz="1300" dirty="0" smtClean="0">
                <a:latin typeface="+mn-ea"/>
                <a:ea typeface="+mn-ea"/>
              </a:rPr>
              <a:t>로 표현하는 </a:t>
            </a:r>
            <a:r>
              <a:rPr lang="en-US" altLang="ko-KR" sz="1300" dirty="0" smtClean="0">
                <a:latin typeface="+mn-ea"/>
                <a:ea typeface="+mn-ea"/>
              </a:rPr>
              <a:t>6</a:t>
            </a:r>
            <a:r>
              <a:rPr lang="ko-KR" altLang="en-US" sz="1300" dirty="0" smtClean="0">
                <a:latin typeface="+mn-ea"/>
                <a:ea typeface="+mn-ea"/>
              </a:rPr>
              <a:t>개의 문자를 이용하여 표현한 수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- </a:t>
            </a:r>
            <a:r>
              <a:rPr lang="ko-KR" altLang="en-US" sz="1300" dirty="0" smtClean="0">
                <a:latin typeface="+mn-ea"/>
                <a:ea typeface="+mn-ea"/>
              </a:rPr>
              <a:t>숫자 및 문자 코드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아스키 코드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미국에서 표준화가 추진된 정보교환용 </a:t>
            </a:r>
            <a:r>
              <a:rPr lang="en-US" altLang="ko-KR" sz="1300" dirty="0" smtClean="0">
                <a:latin typeface="+mn-ea"/>
                <a:ea typeface="+mn-ea"/>
              </a:rPr>
              <a:t>7bit </a:t>
            </a:r>
            <a:r>
              <a:rPr lang="ko-KR" altLang="en-US" sz="1300" dirty="0" smtClean="0">
                <a:latin typeface="+mn-ea"/>
                <a:ea typeface="+mn-ea"/>
              </a:rPr>
              <a:t>부호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코드는 </a:t>
            </a:r>
            <a:r>
              <a:rPr lang="en-US" altLang="ko-KR" sz="1300" dirty="0" smtClean="0">
                <a:latin typeface="+mn-ea"/>
                <a:ea typeface="+mn-ea"/>
              </a:rPr>
              <a:t>7</a:t>
            </a:r>
            <a:r>
              <a:rPr lang="ko-KR" altLang="en-US" sz="1300" dirty="0" smtClean="0">
                <a:latin typeface="+mn-ea"/>
                <a:ea typeface="+mn-ea"/>
              </a:rPr>
              <a:t>비트의 이진수 조합으로 만들어져 총 </a:t>
            </a:r>
            <a:r>
              <a:rPr lang="en-US" altLang="ko-KR" sz="1300" dirty="0" smtClean="0">
                <a:latin typeface="+mn-ea"/>
                <a:ea typeface="+mn-ea"/>
              </a:rPr>
              <a:t>128</a:t>
            </a:r>
            <a:r>
              <a:rPr lang="ko-KR" altLang="en-US" sz="1300" dirty="0" smtClean="0">
                <a:latin typeface="+mn-ea"/>
                <a:ea typeface="+mn-ea"/>
              </a:rPr>
              <a:t>개의 부호를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유니코드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각 나라별 언어를 모두 표현하기 위해 사용하는 코드</a:t>
            </a:r>
            <a:r>
              <a:rPr lang="en-US" altLang="ko-KR" sz="1300" dirty="0" smtClean="0">
                <a:latin typeface="+mn-ea"/>
                <a:ea typeface="+mn-ea"/>
              </a:rPr>
              <a:t>( 1</a:t>
            </a:r>
            <a:r>
              <a:rPr lang="ko-KR" altLang="en-US" sz="1300" dirty="0" smtClean="0">
                <a:latin typeface="+mn-ea"/>
                <a:ea typeface="+mn-ea"/>
              </a:rPr>
              <a:t>바이트로 정의된 코드 필요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16</a:t>
            </a:r>
            <a:r>
              <a:rPr lang="ko-KR" altLang="en-US" sz="1300" dirty="0" smtClean="0">
                <a:latin typeface="+mn-ea"/>
                <a:ea typeface="+mn-ea"/>
              </a:rPr>
              <a:t>비트로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- </a:t>
            </a:r>
            <a:r>
              <a:rPr lang="ko-KR" altLang="en-US" sz="1300" dirty="0" smtClean="0">
                <a:latin typeface="+mn-ea"/>
                <a:ea typeface="+mn-ea"/>
              </a:rPr>
              <a:t>에러 검출 코드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데이터 전송 중 오류가 발생했는지 확인만 할 수 있는 부호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패리티 검사</a:t>
            </a:r>
            <a:r>
              <a:rPr lang="en-US" altLang="ko-KR" sz="1300" dirty="0" smtClean="0">
                <a:latin typeface="+mn-ea"/>
                <a:ea typeface="+mn-ea"/>
              </a:rPr>
              <a:t>(Parity Check)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1</a:t>
            </a:r>
            <a:r>
              <a:rPr lang="ko-KR" altLang="en-US" sz="1300" dirty="0" smtClean="0">
                <a:latin typeface="+mn-ea"/>
                <a:ea typeface="+mn-ea"/>
              </a:rPr>
              <a:t>의 개수를 짝수 개로 맞춰서 보낼지</a:t>
            </a:r>
            <a:r>
              <a:rPr lang="en-US" altLang="ko-KR" sz="1300" dirty="0" smtClean="0">
                <a:latin typeface="+mn-ea"/>
                <a:ea typeface="+mn-ea"/>
              </a:rPr>
              <a:t>(Even Parity), </a:t>
            </a:r>
            <a:r>
              <a:rPr lang="ko-KR" altLang="en-US" sz="1300" dirty="0" smtClean="0">
                <a:latin typeface="+mn-ea"/>
                <a:ea typeface="+mn-ea"/>
              </a:rPr>
              <a:t>홀수 개로 맞춰서 보낼지</a:t>
            </a:r>
            <a:r>
              <a:rPr lang="en-US" altLang="ko-KR" sz="1300" dirty="0" smtClean="0">
                <a:latin typeface="+mn-ea"/>
                <a:ea typeface="+mn-ea"/>
              </a:rPr>
              <a:t>(Odd Parity) </a:t>
            </a:r>
            <a:r>
              <a:rPr lang="ko-KR" altLang="en-US" sz="1300" dirty="0" err="1" smtClean="0">
                <a:latin typeface="+mn-ea"/>
                <a:ea typeface="+mn-ea"/>
              </a:rPr>
              <a:t>송신측과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수신측이</a:t>
            </a:r>
            <a:r>
              <a:rPr lang="ko-KR" altLang="en-US" sz="1300" dirty="0" smtClean="0">
                <a:latin typeface="+mn-ea"/>
                <a:ea typeface="+mn-ea"/>
              </a:rPr>
              <a:t> 약속하고 여분의 </a:t>
            </a:r>
            <a:r>
              <a:rPr lang="en-US" altLang="ko-KR" sz="1300" dirty="0" smtClean="0">
                <a:latin typeface="+mn-ea"/>
                <a:ea typeface="+mn-ea"/>
              </a:rPr>
              <a:t>bit(</a:t>
            </a:r>
            <a:r>
              <a:rPr lang="ko-KR" altLang="en-US" sz="1300" dirty="0" smtClean="0">
                <a:latin typeface="+mn-ea"/>
                <a:ea typeface="+mn-ea"/>
              </a:rPr>
              <a:t>패리티 비트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를 채워 보내는 것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CRC(Cyclic Redundancy </a:t>
            </a:r>
            <a:r>
              <a:rPr lang="en-US" altLang="ko-KR" sz="1300" dirty="0" err="1" smtClean="0">
                <a:latin typeface="+mn-ea"/>
                <a:ea typeface="+mn-ea"/>
              </a:rPr>
              <a:t>Chcek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순환 중복 검사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smtClean="0">
                <a:latin typeface="+mn-ea"/>
                <a:ea typeface="+mn-ea"/>
              </a:rPr>
              <a:t>데이터에 오류가 발생했는지 확인하는 코드를 데이터 뒤에 확장 데이터를 덧붙여 보내는 방식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- </a:t>
            </a:r>
            <a:r>
              <a:rPr lang="ko-KR" altLang="en-US" sz="1300" dirty="0" smtClean="0">
                <a:latin typeface="+mn-ea"/>
                <a:ea typeface="+mn-ea"/>
              </a:rPr>
              <a:t>오류 정정 부호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데이터 전송 중 오류가 발생했을 때 오류를 찾아내서 원래 값으로 복원할 수 있는 부호</a:t>
            </a:r>
          </a:p>
          <a:p>
            <a:endParaRPr lang="ko-KR" altLang="en-US" sz="13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산술과 논리 연산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845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ALU(Arithmetic and Logical Unit)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덧셈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뺄셈 같은 두 숫자의 산술연산과 배타적 논리합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논리곱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논리합 같은 논리연산을 계산하는 디지털 회로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정수형 산술 연산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비트 논리 연산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비트 시프트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복잡한 연산은 간단한 산술논리연산의 조합으로 나누어 처리하도록 외부 처리 </a:t>
            </a:r>
            <a:r>
              <a:rPr lang="ko-KR" altLang="en-US" sz="1200" dirty="0" err="1" smtClean="0">
                <a:latin typeface="+mn-ea"/>
                <a:ea typeface="+mn-ea"/>
              </a:rPr>
              <a:t>외로를</a:t>
            </a:r>
            <a:r>
              <a:rPr lang="ko-KR" altLang="en-US" sz="1200" dirty="0" smtClean="0">
                <a:latin typeface="+mn-ea"/>
                <a:ea typeface="+mn-ea"/>
              </a:rPr>
              <a:t> 이용하는 경우가 많음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</a:t>
            </a:r>
            <a:r>
              <a:rPr lang="ko-KR" altLang="en-US" sz="1200" dirty="0" smtClean="0">
                <a:latin typeface="+mn-ea"/>
                <a:ea typeface="+mn-ea"/>
              </a:rPr>
              <a:t>수의 표현 방법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컴퓨터는 </a:t>
            </a:r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진수가 아닌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진수로 수를 표현함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정수 표현하기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char(8bit), short(16bit), 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(32bit), long(32bit)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메모리에 저장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정수 데이터를 저장하기 위해 </a:t>
            </a: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칸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정수 </a:t>
            </a: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바이트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 </a:t>
            </a:r>
            <a:r>
              <a:rPr lang="ko-KR" altLang="en-US" sz="1200" dirty="0" smtClean="0">
                <a:latin typeface="+mn-ea"/>
                <a:ea typeface="+mn-ea"/>
              </a:rPr>
              <a:t>부호 비트</a:t>
            </a:r>
            <a:r>
              <a:rPr lang="en-US" altLang="ko-KR" sz="1200" dirty="0" smtClean="0">
                <a:latin typeface="+mn-ea"/>
                <a:ea typeface="+mn-ea"/>
              </a:rPr>
              <a:t>(signed bit)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총 </a:t>
            </a:r>
            <a:r>
              <a:rPr lang="en-US" altLang="ko-KR" sz="1200" dirty="0" smtClean="0">
                <a:latin typeface="+mn-ea"/>
                <a:ea typeface="+mn-ea"/>
              </a:rPr>
              <a:t>32</a:t>
            </a:r>
            <a:r>
              <a:rPr lang="ko-KR" altLang="en-US" sz="1200" dirty="0" smtClean="0">
                <a:latin typeface="+mn-ea"/>
                <a:ea typeface="+mn-ea"/>
              </a:rPr>
              <a:t>개의 비트 중 첫 번째 비트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가장 왼쪽에 위치한 비트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를 부호 표현을 위해 따로 배정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부호 비트가 </a:t>
            </a:r>
            <a:r>
              <a:rPr lang="en-US" altLang="ko-KR" sz="1200" dirty="0" smtClean="0">
                <a:latin typeface="+mn-ea"/>
                <a:ea typeface="+mn-ea"/>
              </a:rPr>
              <a:t>0</a:t>
            </a:r>
            <a:r>
              <a:rPr lang="ko-KR" altLang="en-US" sz="1200" dirty="0" smtClean="0">
                <a:latin typeface="+mn-ea"/>
                <a:ea typeface="+mn-ea"/>
              </a:rPr>
              <a:t>이면 양수를</a:t>
            </a:r>
            <a:r>
              <a:rPr lang="en-US" altLang="ko-KR" sz="1200" dirty="0" smtClean="0">
                <a:latin typeface="+mn-ea"/>
                <a:ea typeface="+mn-ea"/>
              </a:rPr>
              <a:t>, 1</a:t>
            </a:r>
            <a:r>
              <a:rPr lang="ko-KR" altLang="en-US" sz="1200" dirty="0" smtClean="0">
                <a:latin typeface="+mn-ea"/>
                <a:ea typeface="+mn-ea"/>
              </a:rPr>
              <a:t>이면 음수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형 변환</a:t>
            </a:r>
            <a:r>
              <a:rPr lang="en-US" altLang="ko-KR" sz="1200" dirty="0" smtClean="0">
                <a:latin typeface="+mn-ea"/>
                <a:ea typeface="+mn-ea"/>
              </a:rPr>
              <a:t>(casting)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각 비트의 숫자들은 그대로 유지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각 </a:t>
            </a:r>
            <a:r>
              <a:rPr lang="ko-KR" altLang="en-US" sz="1200" dirty="0" err="1" smtClean="0">
                <a:latin typeface="+mn-ea"/>
                <a:ea typeface="+mn-ea"/>
              </a:rPr>
              <a:t>비트를</a:t>
            </a:r>
            <a:r>
              <a:rPr lang="ko-KR" altLang="en-US" sz="1200" dirty="0" smtClean="0">
                <a:latin typeface="+mn-ea"/>
                <a:ea typeface="+mn-ea"/>
              </a:rPr>
              <a:t> 해석</a:t>
            </a:r>
            <a:r>
              <a:rPr lang="en-US" altLang="ko-KR" sz="1200" dirty="0" smtClean="0">
                <a:latin typeface="+mn-ea"/>
                <a:ea typeface="+mn-ea"/>
              </a:rPr>
              <a:t>(interpret)</a:t>
            </a:r>
            <a:r>
              <a:rPr lang="ko-KR" altLang="en-US" sz="1200" dirty="0" smtClean="0">
                <a:latin typeface="+mn-ea"/>
                <a:ea typeface="+mn-ea"/>
              </a:rPr>
              <a:t>하는 방법 다르게 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</a:t>
            </a:r>
            <a:r>
              <a:rPr lang="ko-KR" altLang="en-US" sz="1200" dirty="0" smtClean="0">
                <a:latin typeface="+mn-ea"/>
                <a:ea typeface="+mn-ea"/>
              </a:rPr>
              <a:t>논리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참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거짓 두 가지 원소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err="1" smtClean="0">
                <a:latin typeface="+mn-ea"/>
                <a:ea typeface="+mn-ea"/>
              </a:rPr>
              <a:t>진리값으로</a:t>
            </a:r>
            <a:r>
              <a:rPr lang="ko-KR" altLang="en-US" sz="1200" dirty="0" smtClean="0">
                <a:latin typeface="+mn-ea"/>
                <a:ea typeface="+mn-ea"/>
              </a:rPr>
              <a:t> 불림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만 존재하는 집합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환으로 불림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에서의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논리합</a:t>
            </a:r>
            <a:r>
              <a:rPr lang="en-US" altLang="ko-KR" sz="1200" dirty="0" smtClean="0">
                <a:latin typeface="+mn-ea"/>
                <a:ea typeface="+mn-ea"/>
              </a:rPr>
              <a:t>(OR, ∨), </a:t>
            </a:r>
            <a:r>
              <a:rPr lang="ko-KR" altLang="en-US" sz="1200" dirty="0" smtClean="0">
                <a:latin typeface="+mn-ea"/>
                <a:ea typeface="+mn-ea"/>
              </a:rPr>
              <a:t>논리곱</a:t>
            </a:r>
            <a:r>
              <a:rPr lang="en-US" altLang="ko-KR" sz="1200" dirty="0" smtClean="0">
                <a:latin typeface="+mn-ea"/>
                <a:ea typeface="+mn-ea"/>
              </a:rPr>
              <a:t>(AND, ∧), </a:t>
            </a:r>
            <a:r>
              <a:rPr lang="ko-KR" altLang="en-US" sz="1200" dirty="0" smtClean="0">
                <a:latin typeface="+mn-ea"/>
                <a:ea typeface="+mn-ea"/>
              </a:rPr>
              <a:t>부정</a:t>
            </a:r>
            <a:r>
              <a:rPr lang="en-US" altLang="ko-KR" sz="1200" dirty="0" smtClean="0">
                <a:latin typeface="+mn-ea"/>
                <a:ea typeface="+mn-ea"/>
              </a:rPr>
              <a:t>(NOT, ~/¬), </a:t>
            </a:r>
            <a:r>
              <a:rPr lang="ko-KR" altLang="en-US" sz="1200" dirty="0" smtClean="0">
                <a:latin typeface="+mn-ea"/>
                <a:ea typeface="+mn-ea"/>
              </a:rPr>
              <a:t>배타적 논리합</a:t>
            </a:r>
            <a:r>
              <a:rPr lang="en-US" altLang="ko-KR" sz="1200" dirty="0" smtClean="0">
                <a:latin typeface="+mn-ea"/>
                <a:ea typeface="+mn-ea"/>
              </a:rPr>
              <a:t>(XOR, ⊕), </a:t>
            </a:r>
            <a:r>
              <a:rPr lang="ko-KR" altLang="en-US" sz="1200" dirty="0" smtClean="0">
                <a:latin typeface="+mn-ea"/>
                <a:ea typeface="+mn-ea"/>
              </a:rPr>
              <a:t>명제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동치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프로그래밍 언어에서는 비트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</a:t>
            </a:r>
            <a:r>
              <a:rPr lang="ko-KR" altLang="en-US" sz="1200" dirty="0" smtClean="0">
                <a:latin typeface="+mn-ea"/>
                <a:ea typeface="+mn-ea"/>
              </a:rPr>
              <a:t>시프트</a:t>
            </a:r>
            <a:r>
              <a:rPr lang="en-US" altLang="ko-KR" sz="1200" dirty="0" smtClean="0">
                <a:latin typeface="+mn-ea"/>
                <a:ea typeface="+mn-ea"/>
              </a:rPr>
              <a:t>(shift) </a:t>
            </a:r>
            <a:r>
              <a:rPr lang="ko-KR" altLang="en-US" sz="1200" dirty="0" smtClean="0">
                <a:latin typeface="+mn-ea"/>
                <a:ea typeface="+mn-ea"/>
              </a:rPr>
              <a:t>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논리 연산뿐만 아니라 각 자리를 이동 가능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err="1" smtClean="0">
                <a:latin typeface="+mn-ea"/>
                <a:ea typeface="+mn-ea"/>
              </a:rPr>
              <a:t>printf</a:t>
            </a:r>
            <a:r>
              <a:rPr lang="en-US" altLang="ko-KR" sz="1200" dirty="0" smtClean="0">
                <a:latin typeface="+mn-ea"/>
                <a:ea typeface="+mn-ea"/>
              </a:rPr>
              <a:t>("%u\n", num1 &lt;&lt; 3);  // 24: 0001 1000: num1</a:t>
            </a:r>
            <a:r>
              <a:rPr lang="ko-KR" altLang="en-US" sz="1200" dirty="0" smtClean="0">
                <a:latin typeface="+mn-ea"/>
                <a:ea typeface="+mn-ea"/>
              </a:rPr>
              <a:t>의 비트 값을 왼쪽으로 </a:t>
            </a:r>
            <a:r>
              <a:rPr lang="en-US" altLang="ko-KR" sz="1200" dirty="0" smtClean="0">
                <a:latin typeface="+mn-ea"/>
                <a:ea typeface="+mn-ea"/>
              </a:rPr>
              <a:t>3</a:t>
            </a:r>
            <a:r>
              <a:rPr lang="ko-KR" altLang="en-US" sz="1200" dirty="0" smtClean="0">
                <a:latin typeface="+mn-ea"/>
                <a:ea typeface="+mn-ea"/>
              </a:rPr>
              <a:t>번 이동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err="1" smtClean="0">
                <a:latin typeface="+mn-ea"/>
                <a:ea typeface="+mn-ea"/>
              </a:rPr>
              <a:t>printf</a:t>
            </a:r>
            <a:r>
              <a:rPr lang="en-US" altLang="ko-KR" sz="1200" dirty="0" smtClean="0">
                <a:latin typeface="+mn-ea"/>
                <a:ea typeface="+mn-ea"/>
              </a:rPr>
              <a:t>("%u\n", num2 &gt;&gt; 2);  //  6: 0000 0110: num2</a:t>
            </a:r>
            <a:r>
              <a:rPr lang="ko-KR" altLang="en-US" sz="1200" dirty="0" smtClean="0">
                <a:latin typeface="+mn-ea"/>
                <a:ea typeface="+mn-ea"/>
              </a:rPr>
              <a:t>의 비트 값을 오른쪽으로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번 이동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변수 </a:t>
            </a:r>
            <a:r>
              <a:rPr lang="en-US" altLang="ko-KR" sz="1200" dirty="0" smtClean="0">
                <a:latin typeface="+mn-ea"/>
                <a:ea typeface="+mn-ea"/>
              </a:rPr>
              <a:t>&lt;&lt; </a:t>
            </a:r>
            <a:r>
              <a:rPr lang="ko-KR" altLang="en-US" sz="1200" dirty="0" smtClean="0">
                <a:latin typeface="+mn-ea"/>
                <a:ea typeface="+mn-ea"/>
              </a:rPr>
              <a:t>이동할 비트 수 형식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변수 </a:t>
            </a:r>
            <a:r>
              <a:rPr lang="en-US" altLang="ko-KR" sz="1200" dirty="0" smtClean="0">
                <a:latin typeface="+mn-ea"/>
                <a:ea typeface="+mn-ea"/>
              </a:rPr>
              <a:t>&gt;&gt; </a:t>
            </a:r>
            <a:r>
              <a:rPr lang="ko-KR" altLang="en-US" sz="1200" dirty="0" smtClean="0">
                <a:latin typeface="+mn-ea"/>
                <a:ea typeface="+mn-ea"/>
              </a:rPr>
              <a:t>이동할 비트 수 형식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</a:t>
            </a:r>
            <a:r>
              <a:rPr lang="ko-KR" altLang="en-US" sz="1200" dirty="0" smtClean="0">
                <a:latin typeface="+mn-ea"/>
                <a:ea typeface="+mn-ea"/>
              </a:rPr>
              <a:t>산술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산술 연산자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+-*/%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연산자 우선순위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괄호 안의 부분 식이 먼저 계산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곱셈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err="1" smtClean="0">
                <a:latin typeface="+mn-ea"/>
                <a:ea typeface="+mn-ea"/>
              </a:rPr>
              <a:t>나눈셈</a:t>
            </a:r>
            <a:r>
              <a:rPr lang="ko-KR" altLang="en-US" sz="1200" dirty="0" smtClean="0">
                <a:latin typeface="+mn-ea"/>
                <a:ea typeface="+mn-ea"/>
              </a:rPr>
              <a:t> 먼저 계산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자동 타입 변환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컴파일러는 한 </a:t>
            </a:r>
            <a:r>
              <a:rPr lang="ko-KR" altLang="en-US" sz="1200" dirty="0" err="1" smtClean="0">
                <a:latin typeface="+mn-ea"/>
                <a:ea typeface="+mn-ea"/>
              </a:rPr>
              <a:t>피연산자의</a:t>
            </a:r>
            <a:r>
              <a:rPr lang="ko-KR" altLang="en-US" sz="1200" dirty="0" smtClean="0">
                <a:latin typeface="+mn-ea"/>
                <a:ea typeface="+mn-ea"/>
              </a:rPr>
              <a:t> 타입이 다른 </a:t>
            </a:r>
            <a:r>
              <a:rPr lang="ko-KR" altLang="en-US" sz="1200" dirty="0" err="1" smtClean="0">
                <a:latin typeface="+mn-ea"/>
                <a:ea typeface="+mn-ea"/>
              </a:rPr>
              <a:t>피연산자의</a:t>
            </a:r>
            <a:r>
              <a:rPr lang="ko-KR" altLang="en-US" sz="1200" dirty="0" smtClean="0">
                <a:latin typeface="+mn-ea"/>
                <a:ea typeface="+mn-ea"/>
              </a:rPr>
              <a:t> 타입으로 자동으로 변환하여 두 </a:t>
            </a:r>
            <a:r>
              <a:rPr lang="ko-KR" altLang="en-US" sz="1200" dirty="0" err="1" smtClean="0">
                <a:latin typeface="+mn-ea"/>
                <a:ea typeface="+mn-ea"/>
              </a:rPr>
              <a:t>피연산자의</a:t>
            </a:r>
            <a:r>
              <a:rPr lang="ko-KR" altLang="en-US" sz="1200" dirty="0" smtClean="0">
                <a:latin typeface="+mn-ea"/>
                <a:ea typeface="+mn-ea"/>
              </a:rPr>
              <a:t> 타입을 일치시킴</a:t>
            </a: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논리 회로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845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ALU(Arithmetic and Logical Unit)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덧셈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뺄셈 같은 두 숫자의 산술연산과 배타적 논리합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논리곱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논리합 같은 논리연산을 계산하는 디지털 회로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정수형 산술 연산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비트 논리 연산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비트 시프트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복잡한 연산은 간단한 산술논리연산의 조합으로 나누어 처리하도록 외부 처리 </a:t>
            </a:r>
            <a:r>
              <a:rPr lang="ko-KR" altLang="en-US" sz="1200" dirty="0" err="1" smtClean="0">
                <a:latin typeface="+mn-ea"/>
                <a:ea typeface="+mn-ea"/>
              </a:rPr>
              <a:t>외로를</a:t>
            </a:r>
            <a:r>
              <a:rPr lang="ko-KR" altLang="en-US" sz="1200" dirty="0" smtClean="0">
                <a:latin typeface="+mn-ea"/>
                <a:ea typeface="+mn-ea"/>
              </a:rPr>
              <a:t> 이용하는 경우가 많음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</a:t>
            </a:r>
            <a:r>
              <a:rPr lang="ko-KR" altLang="en-US" sz="1200" dirty="0" smtClean="0">
                <a:latin typeface="+mn-ea"/>
                <a:ea typeface="+mn-ea"/>
              </a:rPr>
              <a:t>수의 표현 방법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컴퓨터는 </a:t>
            </a:r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진수가 아닌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진수로 수를 표현함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정수 표현하기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char(8bit), short(16bit), 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(32bit), long(32bit)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메모리에 저장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정수 데이터를 저장하기 위해 </a:t>
            </a: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칸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정수 </a:t>
            </a: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바이트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 </a:t>
            </a:r>
            <a:r>
              <a:rPr lang="ko-KR" altLang="en-US" sz="1200" dirty="0" smtClean="0">
                <a:latin typeface="+mn-ea"/>
                <a:ea typeface="+mn-ea"/>
              </a:rPr>
              <a:t>부호 비트</a:t>
            </a:r>
            <a:r>
              <a:rPr lang="en-US" altLang="ko-KR" sz="1200" dirty="0" smtClean="0">
                <a:latin typeface="+mn-ea"/>
                <a:ea typeface="+mn-ea"/>
              </a:rPr>
              <a:t>(signed bit)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총 </a:t>
            </a:r>
            <a:r>
              <a:rPr lang="en-US" altLang="ko-KR" sz="1200" dirty="0" smtClean="0">
                <a:latin typeface="+mn-ea"/>
                <a:ea typeface="+mn-ea"/>
              </a:rPr>
              <a:t>32</a:t>
            </a:r>
            <a:r>
              <a:rPr lang="ko-KR" altLang="en-US" sz="1200" dirty="0" smtClean="0">
                <a:latin typeface="+mn-ea"/>
                <a:ea typeface="+mn-ea"/>
              </a:rPr>
              <a:t>개의 비트 중 첫 번째 비트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가장 왼쪽에 위치한 비트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를 부호 표현을 위해 따로 배정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부호 비트가 </a:t>
            </a:r>
            <a:r>
              <a:rPr lang="en-US" altLang="ko-KR" sz="1200" dirty="0" smtClean="0">
                <a:latin typeface="+mn-ea"/>
                <a:ea typeface="+mn-ea"/>
              </a:rPr>
              <a:t>0</a:t>
            </a:r>
            <a:r>
              <a:rPr lang="ko-KR" altLang="en-US" sz="1200" dirty="0" smtClean="0">
                <a:latin typeface="+mn-ea"/>
                <a:ea typeface="+mn-ea"/>
              </a:rPr>
              <a:t>이면 양수를</a:t>
            </a:r>
            <a:r>
              <a:rPr lang="en-US" altLang="ko-KR" sz="1200" dirty="0" smtClean="0">
                <a:latin typeface="+mn-ea"/>
                <a:ea typeface="+mn-ea"/>
              </a:rPr>
              <a:t>, 1</a:t>
            </a:r>
            <a:r>
              <a:rPr lang="ko-KR" altLang="en-US" sz="1200" dirty="0" smtClean="0">
                <a:latin typeface="+mn-ea"/>
                <a:ea typeface="+mn-ea"/>
              </a:rPr>
              <a:t>이면 음수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형 변환</a:t>
            </a:r>
            <a:r>
              <a:rPr lang="en-US" altLang="ko-KR" sz="1200" dirty="0" smtClean="0">
                <a:latin typeface="+mn-ea"/>
                <a:ea typeface="+mn-ea"/>
              </a:rPr>
              <a:t>(casting)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각 비트의 숫자들은 그대로 유지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각 </a:t>
            </a:r>
            <a:r>
              <a:rPr lang="ko-KR" altLang="en-US" sz="1200" dirty="0" err="1" smtClean="0">
                <a:latin typeface="+mn-ea"/>
                <a:ea typeface="+mn-ea"/>
              </a:rPr>
              <a:t>비트를</a:t>
            </a:r>
            <a:r>
              <a:rPr lang="ko-KR" altLang="en-US" sz="1200" dirty="0" smtClean="0">
                <a:latin typeface="+mn-ea"/>
                <a:ea typeface="+mn-ea"/>
              </a:rPr>
              <a:t> 해석</a:t>
            </a:r>
            <a:r>
              <a:rPr lang="en-US" altLang="ko-KR" sz="1200" dirty="0" smtClean="0">
                <a:latin typeface="+mn-ea"/>
                <a:ea typeface="+mn-ea"/>
              </a:rPr>
              <a:t>(interpret)</a:t>
            </a:r>
            <a:r>
              <a:rPr lang="ko-KR" altLang="en-US" sz="1200" dirty="0" smtClean="0">
                <a:latin typeface="+mn-ea"/>
                <a:ea typeface="+mn-ea"/>
              </a:rPr>
              <a:t>하는 방법 다르게 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</a:t>
            </a:r>
            <a:r>
              <a:rPr lang="ko-KR" altLang="en-US" sz="1200" dirty="0" smtClean="0">
                <a:latin typeface="+mn-ea"/>
                <a:ea typeface="+mn-ea"/>
              </a:rPr>
              <a:t>논리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참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거짓 두 가지 원소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err="1" smtClean="0">
                <a:latin typeface="+mn-ea"/>
                <a:ea typeface="+mn-ea"/>
              </a:rPr>
              <a:t>진리값으로</a:t>
            </a:r>
            <a:r>
              <a:rPr lang="ko-KR" altLang="en-US" sz="1200" dirty="0" smtClean="0">
                <a:latin typeface="+mn-ea"/>
                <a:ea typeface="+mn-ea"/>
              </a:rPr>
              <a:t> 불림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만 존재하는 집합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환으로 불림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에서의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논리합</a:t>
            </a:r>
            <a:r>
              <a:rPr lang="en-US" altLang="ko-KR" sz="1200" dirty="0" smtClean="0">
                <a:latin typeface="+mn-ea"/>
                <a:ea typeface="+mn-ea"/>
              </a:rPr>
              <a:t>(OR, ∨), </a:t>
            </a:r>
            <a:r>
              <a:rPr lang="ko-KR" altLang="en-US" sz="1200" dirty="0" smtClean="0">
                <a:latin typeface="+mn-ea"/>
                <a:ea typeface="+mn-ea"/>
              </a:rPr>
              <a:t>논리곱</a:t>
            </a:r>
            <a:r>
              <a:rPr lang="en-US" altLang="ko-KR" sz="1200" dirty="0" smtClean="0">
                <a:latin typeface="+mn-ea"/>
                <a:ea typeface="+mn-ea"/>
              </a:rPr>
              <a:t>(AND, ∧), </a:t>
            </a:r>
            <a:r>
              <a:rPr lang="ko-KR" altLang="en-US" sz="1200" dirty="0" smtClean="0">
                <a:latin typeface="+mn-ea"/>
                <a:ea typeface="+mn-ea"/>
              </a:rPr>
              <a:t>부정</a:t>
            </a:r>
            <a:r>
              <a:rPr lang="en-US" altLang="ko-KR" sz="1200" dirty="0" smtClean="0">
                <a:latin typeface="+mn-ea"/>
                <a:ea typeface="+mn-ea"/>
              </a:rPr>
              <a:t>(NOT, ~/¬), </a:t>
            </a:r>
            <a:r>
              <a:rPr lang="ko-KR" altLang="en-US" sz="1200" dirty="0" smtClean="0">
                <a:latin typeface="+mn-ea"/>
                <a:ea typeface="+mn-ea"/>
              </a:rPr>
              <a:t>배타적 논리합</a:t>
            </a:r>
            <a:r>
              <a:rPr lang="en-US" altLang="ko-KR" sz="1200" dirty="0" smtClean="0">
                <a:latin typeface="+mn-ea"/>
                <a:ea typeface="+mn-ea"/>
              </a:rPr>
              <a:t>(XOR, ⊕), </a:t>
            </a:r>
            <a:r>
              <a:rPr lang="ko-KR" altLang="en-US" sz="1200" dirty="0" smtClean="0">
                <a:latin typeface="+mn-ea"/>
                <a:ea typeface="+mn-ea"/>
              </a:rPr>
              <a:t>명제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동치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프로그래밍 언어에서는 비트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</a:t>
            </a:r>
            <a:r>
              <a:rPr lang="ko-KR" altLang="en-US" sz="1200" dirty="0" smtClean="0">
                <a:latin typeface="+mn-ea"/>
                <a:ea typeface="+mn-ea"/>
              </a:rPr>
              <a:t>시프트</a:t>
            </a:r>
            <a:r>
              <a:rPr lang="en-US" altLang="ko-KR" sz="1200" dirty="0" smtClean="0">
                <a:latin typeface="+mn-ea"/>
                <a:ea typeface="+mn-ea"/>
              </a:rPr>
              <a:t>(shift) </a:t>
            </a:r>
            <a:r>
              <a:rPr lang="ko-KR" altLang="en-US" sz="1200" dirty="0" smtClean="0">
                <a:latin typeface="+mn-ea"/>
                <a:ea typeface="+mn-ea"/>
              </a:rPr>
              <a:t>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논리 연산뿐만 아니라 각 자리를 이동 가능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err="1" smtClean="0">
                <a:latin typeface="+mn-ea"/>
                <a:ea typeface="+mn-ea"/>
              </a:rPr>
              <a:t>printf</a:t>
            </a:r>
            <a:r>
              <a:rPr lang="en-US" altLang="ko-KR" sz="1200" dirty="0" smtClean="0">
                <a:latin typeface="+mn-ea"/>
                <a:ea typeface="+mn-ea"/>
              </a:rPr>
              <a:t>("%u\n", num1 &lt;&lt; 3);  // 24: 0001 1000: num1</a:t>
            </a:r>
            <a:r>
              <a:rPr lang="ko-KR" altLang="en-US" sz="1200" dirty="0" smtClean="0">
                <a:latin typeface="+mn-ea"/>
                <a:ea typeface="+mn-ea"/>
              </a:rPr>
              <a:t>의 비트 값을 왼쪽으로 </a:t>
            </a:r>
            <a:r>
              <a:rPr lang="en-US" altLang="ko-KR" sz="1200" dirty="0" smtClean="0">
                <a:latin typeface="+mn-ea"/>
                <a:ea typeface="+mn-ea"/>
              </a:rPr>
              <a:t>3</a:t>
            </a:r>
            <a:r>
              <a:rPr lang="ko-KR" altLang="en-US" sz="1200" dirty="0" smtClean="0">
                <a:latin typeface="+mn-ea"/>
                <a:ea typeface="+mn-ea"/>
              </a:rPr>
              <a:t>번 이동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err="1" smtClean="0">
                <a:latin typeface="+mn-ea"/>
                <a:ea typeface="+mn-ea"/>
              </a:rPr>
              <a:t>printf</a:t>
            </a:r>
            <a:r>
              <a:rPr lang="en-US" altLang="ko-KR" sz="1200" dirty="0" smtClean="0">
                <a:latin typeface="+mn-ea"/>
                <a:ea typeface="+mn-ea"/>
              </a:rPr>
              <a:t>("%u\n", num2 &gt;&gt; 2);  //  6: 0000 0110: num2</a:t>
            </a:r>
            <a:r>
              <a:rPr lang="ko-KR" altLang="en-US" sz="1200" dirty="0" smtClean="0">
                <a:latin typeface="+mn-ea"/>
                <a:ea typeface="+mn-ea"/>
              </a:rPr>
              <a:t>의 비트 값을 오른쪽으로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번 이동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변수 </a:t>
            </a:r>
            <a:r>
              <a:rPr lang="en-US" altLang="ko-KR" sz="1200" dirty="0" smtClean="0">
                <a:latin typeface="+mn-ea"/>
                <a:ea typeface="+mn-ea"/>
              </a:rPr>
              <a:t>&lt;&lt; </a:t>
            </a:r>
            <a:r>
              <a:rPr lang="ko-KR" altLang="en-US" sz="1200" dirty="0" smtClean="0">
                <a:latin typeface="+mn-ea"/>
                <a:ea typeface="+mn-ea"/>
              </a:rPr>
              <a:t>이동할 비트 수 형식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변수 </a:t>
            </a:r>
            <a:r>
              <a:rPr lang="en-US" altLang="ko-KR" sz="1200" dirty="0" smtClean="0">
                <a:latin typeface="+mn-ea"/>
                <a:ea typeface="+mn-ea"/>
              </a:rPr>
              <a:t>&gt;&gt; </a:t>
            </a:r>
            <a:r>
              <a:rPr lang="ko-KR" altLang="en-US" sz="1200" dirty="0" smtClean="0">
                <a:latin typeface="+mn-ea"/>
                <a:ea typeface="+mn-ea"/>
              </a:rPr>
              <a:t>이동할 비트 수 형식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- </a:t>
            </a:r>
            <a:r>
              <a:rPr lang="ko-KR" altLang="en-US" sz="1200" dirty="0" smtClean="0">
                <a:latin typeface="+mn-ea"/>
                <a:ea typeface="+mn-ea"/>
              </a:rPr>
              <a:t>산술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산술 연산자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+-*/%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연산자 우선순위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괄호 안의 부분 식이 먼저 계산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곱셈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err="1" smtClean="0">
                <a:latin typeface="+mn-ea"/>
                <a:ea typeface="+mn-ea"/>
              </a:rPr>
              <a:t>나눈셈</a:t>
            </a:r>
            <a:r>
              <a:rPr lang="ko-KR" altLang="en-US" sz="1200" dirty="0" smtClean="0">
                <a:latin typeface="+mn-ea"/>
                <a:ea typeface="+mn-ea"/>
              </a:rPr>
              <a:t> 먼저 계산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자동 타입 변환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컴파일러는 한 </a:t>
            </a:r>
            <a:r>
              <a:rPr lang="ko-KR" altLang="en-US" sz="1200" dirty="0" err="1" smtClean="0">
                <a:latin typeface="+mn-ea"/>
                <a:ea typeface="+mn-ea"/>
              </a:rPr>
              <a:t>피연산자의</a:t>
            </a:r>
            <a:r>
              <a:rPr lang="ko-KR" altLang="en-US" sz="1200" dirty="0" smtClean="0">
                <a:latin typeface="+mn-ea"/>
                <a:ea typeface="+mn-ea"/>
              </a:rPr>
              <a:t> 타입이 다른 </a:t>
            </a:r>
            <a:r>
              <a:rPr lang="ko-KR" altLang="en-US" sz="1200" dirty="0" err="1" smtClean="0">
                <a:latin typeface="+mn-ea"/>
                <a:ea typeface="+mn-ea"/>
              </a:rPr>
              <a:t>피연산자의</a:t>
            </a:r>
            <a:r>
              <a:rPr lang="ko-KR" altLang="en-US" sz="1200" dirty="0" smtClean="0">
                <a:latin typeface="+mn-ea"/>
                <a:ea typeface="+mn-ea"/>
              </a:rPr>
              <a:t> 타입으로 자동으로 변환하여 두 </a:t>
            </a:r>
            <a:r>
              <a:rPr lang="ko-KR" altLang="en-US" sz="1200" dirty="0" err="1" smtClean="0">
                <a:latin typeface="+mn-ea"/>
                <a:ea typeface="+mn-ea"/>
              </a:rPr>
              <a:t>피연산자의</a:t>
            </a:r>
            <a:r>
              <a:rPr lang="ko-KR" altLang="en-US" sz="1200" dirty="0" smtClean="0">
                <a:latin typeface="+mn-ea"/>
                <a:ea typeface="+mn-ea"/>
              </a:rPr>
              <a:t> 타입을 일치시킴</a:t>
            </a: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6;p30" descr="3577377975_97c3a4934b_b.jpg">
            <a:extLst>
              <a:ext uri="{FF2B5EF4-FFF2-40B4-BE49-F238E27FC236}">
                <a16:creationId xmlns:a16="http://schemas.microsoft.com/office/drawing/2014/main" xmlns="" id="{D85A8641-E761-4D3F-878D-CF8DB428506A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445540" y="3152560"/>
            <a:ext cx="4257676" cy="2299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7;p30">
            <a:extLst>
              <a:ext uri="{FF2B5EF4-FFF2-40B4-BE49-F238E27FC236}">
                <a16:creationId xmlns:a16="http://schemas.microsoft.com/office/drawing/2014/main" xmlns="" id="{6529DBB0-C8B5-46AE-97E7-F927E787FD56}"/>
              </a:ext>
            </a:extLst>
          </p:cNvPr>
          <p:cNvSpPr/>
          <p:nvPr/>
        </p:nvSpPr>
        <p:spPr>
          <a:xfrm>
            <a:off x="1712" y="0"/>
            <a:ext cx="990428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3AFC1">
                  <a:alpha val="69803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58;p30">
            <a:extLst>
              <a:ext uri="{FF2B5EF4-FFF2-40B4-BE49-F238E27FC236}">
                <a16:creationId xmlns:a16="http://schemas.microsoft.com/office/drawing/2014/main" xmlns="" id="{166046AC-4D9E-4CD3-AEF1-5AE695845694}"/>
              </a:ext>
            </a:extLst>
          </p:cNvPr>
          <p:cNvCxnSpPr/>
          <p:nvPr/>
        </p:nvCxnSpPr>
        <p:spPr>
          <a:xfrm>
            <a:off x="4132632" y="3393831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" name="Google Shape;259;p30">
            <a:extLst>
              <a:ext uri="{FF2B5EF4-FFF2-40B4-BE49-F238E27FC236}">
                <a16:creationId xmlns:a16="http://schemas.microsoft.com/office/drawing/2014/main" xmlns="" id="{89487DF4-B578-4CB3-9747-A82E4C67C8E1}"/>
              </a:ext>
            </a:extLst>
          </p:cNvPr>
          <p:cNvCxnSpPr/>
          <p:nvPr/>
        </p:nvCxnSpPr>
        <p:spPr>
          <a:xfrm>
            <a:off x="4132632" y="5542085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" name="Google Shape;260;p30">
            <a:extLst>
              <a:ext uri="{FF2B5EF4-FFF2-40B4-BE49-F238E27FC236}">
                <a16:creationId xmlns:a16="http://schemas.microsoft.com/office/drawing/2014/main" xmlns="" id="{D3FE6C58-FA59-4F8E-B3BB-6F84950C9B15}"/>
              </a:ext>
            </a:extLst>
          </p:cNvPr>
          <p:cNvCxnSpPr/>
          <p:nvPr/>
        </p:nvCxnSpPr>
        <p:spPr>
          <a:xfrm>
            <a:off x="4132632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" name="Google Shape;261;p30">
            <a:extLst>
              <a:ext uri="{FF2B5EF4-FFF2-40B4-BE49-F238E27FC236}">
                <a16:creationId xmlns:a16="http://schemas.microsoft.com/office/drawing/2014/main" xmlns="" id="{5FF768E6-A978-43D9-BD08-255ED0EB3097}"/>
              </a:ext>
            </a:extLst>
          </p:cNvPr>
          <p:cNvCxnSpPr/>
          <p:nvPr/>
        </p:nvCxnSpPr>
        <p:spPr>
          <a:xfrm>
            <a:off x="9027016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" name="Google Shape;262;p30">
            <a:extLst>
              <a:ext uri="{FF2B5EF4-FFF2-40B4-BE49-F238E27FC236}">
                <a16:creationId xmlns:a16="http://schemas.microsoft.com/office/drawing/2014/main" xmlns="" id="{298E7B74-B7D4-497C-AF8B-08273C3AE196}"/>
              </a:ext>
            </a:extLst>
          </p:cNvPr>
          <p:cNvCxnSpPr/>
          <p:nvPr/>
        </p:nvCxnSpPr>
        <p:spPr>
          <a:xfrm>
            <a:off x="4969366" y="3393831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" name="Google Shape;263;p30">
            <a:extLst>
              <a:ext uri="{FF2B5EF4-FFF2-40B4-BE49-F238E27FC236}">
                <a16:creationId xmlns:a16="http://schemas.microsoft.com/office/drawing/2014/main" xmlns="" id="{ACDDA6D9-BF8B-4F97-9F94-D8C2EF0FC340}"/>
              </a:ext>
            </a:extLst>
          </p:cNvPr>
          <p:cNvCxnSpPr/>
          <p:nvPr/>
        </p:nvCxnSpPr>
        <p:spPr>
          <a:xfrm>
            <a:off x="4132632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" name="Google Shape;264;p30">
            <a:extLst>
              <a:ext uri="{FF2B5EF4-FFF2-40B4-BE49-F238E27FC236}">
                <a16:creationId xmlns:a16="http://schemas.microsoft.com/office/drawing/2014/main" xmlns="" id="{0A17A86B-976E-4AD6-B982-D328BB42988C}"/>
              </a:ext>
            </a:extLst>
          </p:cNvPr>
          <p:cNvCxnSpPr/>
          <p:nvPr/>
        </p:nvCxnSpPr>
        <p:spPr>
          <a:xfrm>
            <a:off x="9027016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" name="Google Shape;265;p30">
            <a:extLst>
              <a:ext uri="{FF2B5EF4-FFF2-40B4-BE49-F238E27FC236}">
                <a16:creationId xmlns:a16="http://schemas.microsoft.com/office/drawing/2014/main" xmlns="" id="{A896A65B-E33A-402A-9059-F33DCA649B82}"/>
              </a:ext>
            </a:extLst>
          </p:cNvPr>
          <p:cNvCxnSpPr/>
          <p:nvPr/>
        </p:nvCxnSpPr>
        <p:spPr>
          <a:xfrm>
            <a:off x="4132632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266;p30">
            <a:extLst>
              <a:ext uri="{FF2B5EF4-FFF2-40B4-BE49-F238E27FC236}">
                <a16:creationId xmlns:a16="http://schemas.microsoft.com/office/drawing/2014/main" xmlns="" id="{67009E4C-36CB-4196-9E75-FF5832F505FE}"/>
              </a:ext>
            </a:extLst>
          </p:cNvPr>
          <p:cNvCxnSpPr/>
          <p:nvPr/>
        </p:nvCxnSpPr>
        <p:spPr>
          <a:xfrm>
            <a:off x="9027016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" name="Google Shape;267;p30">
            <a:extLst>
              <a:ext uri="{FF2B5EF4-FFF2-40B4-BE49-F238E27FC236}">
                <a16:creationId xmlns:a16="http://schemas.microsoft.com/office/drawing/2014/main" xmlns="" id="{8D4C6A71-657E-4934-B9B3-07C144AD42A9}"/>
              </a:ext>
            </a:extLst>
          </p:cNvPr>
          <p:cNvCxnSpPr/>
          <p:nvPr/>
        </p:nvCxnSpPr>
        <p:spPr>
          <a:xfrm>
            <a:off x="4969366" y="5542085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" name="Google Shape;268;p30">
            <a:extLst>
              <a:ext uri="{FF2B5EF4-FFF2-40B4-BE49-F238E27FC236}">
                <a16:creationId xmlns:a16="http://schemas.microsoft.com/office/drawing/2014/main" xmlns="" id="{BFDA0DAC-899F-47E4-BA91-6FC537B195F4}"/>
              </a:ext>
            </a:extLst>
          </p:cNvPr>
          <p:cNvCxnSpPr/>
          <p:nvPr/>
        </p:nvCxnSpPr>
        <p:spPr>
          <a:xfrm>
            <a:off x="1712" y="30480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69;p30">
            <a:extLst>
              <a:ext uri="{FF2B5EF4-FFF2-40B4-BE49-F238E27FC236}">
                <a16:creationId xmlns:a16="http://schemas.microsoft.com/office/drawing/2014/main" xmlns="" id="{BB920256-744A-4E5D-B349-AC265C212870}"/>
              </a:ext>
            </a:extLst>
          </p:cNvPr>
          <p:cNvSpPr txBox="1"/>
          <p:nvPr/>
        </p:nvSpPr>
        <p:spPr>
          <a:xfrm>
            <a:off x="186351" y="5945066"/>
            <a:ext cx="8707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875" tIns="70875" rIns="70875" bIns="70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8" b="1" i="0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Copyright ⓒ 2021 by </a:t>
            </a:r>
            <a:r>
              <a:rPr lang="en" sz="1108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  <a:p>
            <a:pPr marL="0" marR="0" lvl="0" indent="0" algn="l" rtl="0">
              <a:spcBef>
                <a:spcPts val="369"/>
              </a:spcBef>
              <a:spcAft>
                <a:spcPts val="0"/>
              </a:spcAft>
              <a:buNone/>
            </a:pP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r>
              <a:rPr lang="en" sz="738" b="0" i="1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reserves all right of this document.  No part of this document may be produced, stored in a retrieval system, or transmitted, in any form or by any means, electronic, mechanical, photocopying,  recording or otherwise, without the prior written permission of </a:t>
            </a: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sz="1108" b="1" i="0" u="none" strike="noStrike" cap="non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" name="Google Shape;270;p30">
            <a:extLst>
              <a:ext uri="{FF2B5EF4-FFF2-40B4-BE49-F238E27FC236}">
                <a16:creationId xmlns:a16="http://schemas.microsoft.com/office/drawing/2014/main" xmlns="" id="{637C7584-6185-489D-806D-D36C79F20292}"/>
              </a:ext>
            </a:extLst>
          </p:cNvPr>
          <p:cNvSpPr/>
          <p:nvPr/>
        </p:nvSpPr>
        <p:spPr>
          <a:xfrm>
            <a:off x="304314" y="3225145"/>
            <a:ext cx="5872815" cy="1627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88600" tIns="53150" rIns="88600" bIns="5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FRTek Tower 7F, 11-25, Simin-daero 327beon-gil, Dongan-gu, Anyang-si, Gyeonggi-do, Korea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Phone  : +</a:t>
            </a:r>
            <a:r>
              <a:rPr lang="en" sz="1300" b="0" i="0" u="none" strike="noStrike" cap="none" dirty="0" smtClean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82-10-3356-3398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Fax      : +82-31-470-5199</a:t>
            </a:r>
            <a:endParaRPr sz="13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u="sng" dirty="0">
                <a:solidFill>
                  <a:schemeClr val="hlink"/>
                </a:solidFill>
                <a:latin typeface="+mn-ea"/>
                <a:ea typeface="+mn-ea"/>
                <a:hlinkClick r:id="rId4"/>
              </a:rPr>
              <a:t>https://swm.ai</a:t>
            </a: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0010296-81EB-4D61-A6FF-A6784B1865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430" y="2139573"/>
            <a:ext cx="1958196" cy="8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04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89225</TotalTime>
  <Words>149</Words>
  <Application>Microsoft Office PowerPoint</Application>
  <PresentationFormat>A4 용지(210x297mm)</PresentationFormat>
  <Paragraphs>182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김형락</dc:creator>
  <cp:lastModifiedBy>swm</cp:lastModifiedBy>
  <cp:revision>6206</cp:revision>
  <cp:lastPrinted>2021-06-15T08:38:22Z</cp:lastPrinted>
  <dcterms:created xsi:type="dcterms:W3CDTF">2011-02-21T05:16:23Z</dcterms:created>
  <dcterms:modified xsi:type="dcterms:W3CDTF">2021-09-07T08:05:07Z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eyJub2RlMSI6eyJkc2QiOiIwMTAwMDAwMDAwMDAxNzgzIiwibG9nVGltZSI6IjIwMjEtMDMtMDlUMDk6MTI6MTVaIiwicElEIjoxLCJ0cmFjZUlkIjoiRkQ5M0ZBQzIyMzgwNEI5MEE1RUUyREFCMDg1MjgxMDQiLCJ1c2VyQ29kZSI6InRrbGVlIn0sIm5vZGUyIjp7ImRzZCI6IjAxMDAwMDAwMDAwMDE3ODMiLCJsb2dUaW1lIjoiMjAyMS0</vt:lpwstr>
  </property>
</Properties>
</file>