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7"/>
  </p:notes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319"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27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8" autoAdjust="0"/>
  </p:normalViewPr>
  <p:slideViewPr>
    <p:cSldViewPr>
      <p:cViewPr>
        <p:scale>
          <a:sx n="66" d="100"/>
          <a:sy n="66" d="100"/>
        </p:scale>
        <p:origin x="-1506" y="-1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47054F-3A77-43F7-BA5C-AF31A4F6E356}" type="datetimeFigureOut">
              <a:rPr lang="en-US" smtClean="0"/>
              <a:pPr/>
              <a:t>7/25/2011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FE2DA5-E42D-4DE6-BC54-2533745D0F52}" type="slidenum">
              <a:rPr lang="en-US" smtClean="0"/>
              <a:pPr/>
              <a:t>‹#›</a:t>
            </a:fld>
            <a:endParaRPr lang="en-US"/>
          </a:p>
        </p:txBody>
      </p:sp>
    </p:spTree>
    <p:extLst>
      <p:ext uri="{BB962C8B-B14F-4D97-AF65-F5344CB8AC3E}">
        <p14:creationId xmlns:p14="http://schemas.microsoft.com/office/powerpoint/2010/main" val="3931602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Ivan</a:t>
            </a:r>
            <a:endParaRPr lang="en-US" dirty="0"/>
          </a:p>
        </p:txBody>
      </p:sp>
      <p:sp>
        <p:nvSpPr>
          <p:cNvPr id="4" name="Slide Number Placeholder 3"/>
          <p:cNvSpPr>
            <a:spLocks noGrp="1"/>
          </p:cNvSpPr>
          <p:nvPr>
            <p:ph type="sldNum" sz="quarter" idx="10"/>
          </p:nvPr>
        </p:nvSpPr>
        <p:spPr/>
        <p:txBody>
          <a:bodyPr/>
          <a:lstStyle/>
          <a:p>
            <a:fld id="{C1FE2DA5-E42D-4DE6-BC54-2533745D0F52}" type="slidenum">
              <a:rPr lang="en-US" smtClean="0"/>
              <a:pPr/>
              <a:t>1</a:t>
            </a:fld>
            <a:endParaRPr lang="en-US"/>
          </a:p>
        </p:txBody>
      </p:sp>
    </p:spTree>
    <p:extLst>
      <p:ext uri="{BB962C8B-B14F-4D97-AF65-F5344CB8AC3E}">
        <p14:creationId xmlns:p14="http://schemas.microsoft.com/office/powerpoint/2010/main" val="1553272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Brian </a:t>
            </a:r>
            <a:r>
              <a:rPr lang="en-US" dirty="0" err="1" smtClean="0"/>
              <a:t>Shef</a:t>
            </a:r>
            <a:endParaRPr lang="en-US" dirty="0" smtClean="0"/>
          </a:p>
          <a:p>
            <a:endParaRPr lang="en-US" dirty="0"/>
          </a:p>
        </p:txBody>
      </p:sp>
      <p:sp>
        <p:nvSpPr>
          <p:cNvPr id="4" name="Slide Number Placeholder 3"/>
          <p:cNvSpPr>
            <a:spLocks noGrp="1"/>
          </p:cNvSpPr>
          <p:nvPr>
            <p:ph type="sldNum" sz="quarter" idx="10"/>
          </p:nvPr>
        </p:nvSpPr>
        <p:spPr/>
        <p:txBody>
          <a:bodyPr/>
          <a:lstStyle/>
          <a:p>
            <a:fld id="{C1FE2DA5-E42D-4DE6-BC54-2533745D0F52}" type="slidenum">
              <a:rPr lang="en-US" smtClean="0"/>
              <a:pPr/>
              <a:t>43</a:t>
            </a:fld>
            <a:endParaRPr lang="en-US"/>
          </a:p>
        </p:txBody>
      </p:sp>
    </p:spTree>
    <p:extLst>
      <p:ext uri="{BB962C8B-B14F-4D97-AF65-F5344CB8AC3E}">
        <p14:creationId xmlns:p14="http://schemas.microsoft.com/office/powerpoint/2010/main" val="1308046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Brian </a:t>
            </a:r>
            <a:r>
              <a:rPr lang="en-US" dirty="0" err="1" smtClean="0"/>
              <a:t>Shef</a:t>
            </a:r>
            <a:endParaRPr lang="en-US" dirty="0" smtClean="0"/>
          </a:p>
          <a:p>
            <a:endParaRPr lang="en-US" dirty="0"/>
          </a:p>
        </p:txBody>
      </p:sp>
      <p:sp>
        <p:nvSpPr>
          <p:cNvPr id="4" name="Slide Number Placeholder 3"/>
          <p:cNvSpPr>
            <a:spLocks noGrp="1"/>
          </p:cNvSpPr>
          <p:nvPr>
            <p:ph type="sldNum" sz="quarter" idx="10"/>
          </p:nvPr>
        </p:nvSpPr>
        <p:spPr/>
        <p:txBody>
          <a:bodyPr/>
          <a:lstStyle/>
          <a:p>
            <a:fld id="{C1FE2DA5-E42D-4DE6-BC54-2533745D0F52}" type="slidenum">
              <a:rPr lang="en-US" smtClean="0"/>
              <a:pPr/>
              <a:t>44</a:t>
            </a:fld>
            <a:endParaRPr lang="en-US"/>
          </a:p>
        </p:txBody>
      </p:sp>
    </p:spTree>
    <p:extLst>
      <p:ext uri="{BB962C8B-B14F-4D97-AF65-F5344CB8AC3E}">
        <p14:creationId xmlns:p14="http://schemas.microsoft.com/office/powerpoint/2010/main" val="1300476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Brian</a:t>
            </a:r>
            <a:endParaRPr lang="en-US" dirty="0"/>
          </a:p>
        </p:txBody>
      </p:sp>
      <p:sp>
        <p:nvSpPr>
          <p:cNvPr id="4" name="Slide Number Placeholder 3"/>
          <p:cNvSpPr>
            <a:spLocks noGrp="1"/>
          </p:cNvSpPr>
          <p:nvPr>
            <p:ph type="sldNum" sz="quarter" idx="10"/>
          </p:nvPr>
        </p:nvSpPr>
        <p:spPr/>
        <p:txBody>
          <a:bodyPr/>
          <a:lstStyle/>
          <a:p>
            <a:fld id="{C1FE2DA5-E42D-4DE6-BC54-2533745D0F52}" type="slidenum">
              <a:rPr lang="en-US" smtClean="0"/>
              <a:pPr/>
              <a:t>45</a:t>
            </a:fld>
            <a:endParaRPr lang="en-US"/>
          </a:p>
        </p:txBody>
      </p:sp>
    </p:spTree>
    <p:extLst>
      <p:ext uri="{BB962C8B-B14F-4D97-AF65-F5344CB8AC3E}">
        <p14:creationId xmlns:p14="http://schemas.microsoft.com/office/powerpoint/2010/main" val="4121360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Brian </a:t>
            </a:r>
            <a:r>
              <a:rPr lang="en-US" dirty="0" err="1" smtClean="0"/>
              <a:t>Shef</a:t>
            </a:r>
            <a:endParaRPr lang="en-US" dirty="0"/>
          </a:p>
        </p:txBody>
      </p:sp>
      <p:sp>
        <p:nvSpPr>
          <p:cNvPr id="4" name="Slide Number Placeholder 3"/>
          <p:cNvSpPr>
            <a:spLocks noGrp="1"/>
          </p:cNvSpPr>
          <p:nvPr>
            <p:ph type="sldNum" sz="quarter" idx="10"/>
          </p:nvPr>
        </p:nvSpPr>
        <p:spPr/>
        <p:txBody>
          <a:bodyPr/>
          <a:lstStyle/>
          <a:p>
            <a:fld id="{C1FE2DA5-E42D-4DE6-BC54-2533745D0F52}" type="slidenum">
              <a:rPr lang="en-US" smtClean="0"/>
              <a:pPr/>
              <a:t>35</a:t>
            </a:fld>
            <a:endParaRPr lang="en-US"/>
          </a:p>
        </p:txBody>
      </p:sp>
    </p:spTree>
    <p:extLst>
      <p:ext uri="{BB962C8B-B14F-4D97-AF65-F5344CB8AC3E}">
        <p14:creationId xmlns:p14="http://schemas.microsoft.com/office/powerpoint/2010/main" val="177695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Brian </a:t>
            </a:r>
            <a:r>
              <a:rPr lang="en-US" dirty="0" err="1" smtClean="0"/>
              <a:t>Shef</a:t>
            </a:r>
            <a:endParaRPr lang="en-US" dirty="0" smtClean="0"/>
          </a:p>
          <a:p>
            <a:endParaRPr lang="en-US" dirty="0"/>
          </a:p>
        </p:txBody>
      </p:sp>
      <p:sp>
        <p:nvSpPr>
          <p:cNvPr id="4" name="Slide Number Placeholder 3"/>
          <p:cNvSpPr>
            <a:spLocks noGrp="1"/>
          </p:cNvSpPr>
          <p:nvPr>
            <p:ph type="sldNum" sz="quarter" idx="10"/>
          </p:nvPr>
        </p:nvSpPr>
        <p:spPr/>
        <p:txBody>
          <a:bodyPr/>
          <a:lstStyle/>
          <a:p>
            <a:fld id="{C1FE2DA5-E42D-4DE6-BC54-2533745D0F52}" type="slidenum">
              <a:rPr lang="en-US" smtClean="0"/>
              <a:pPr/>
              <a:t>36</a:t>
            </a:fld>
            <a:endParaRPr lang="en-US"/>
          </a:p>
        </p:txBody>
      </p:sp>
    </p:spTree>
    <p:extLst>
      <p:ext uri="{BB962C8B-B14F-4D97-AF65-F5344CB8AC3E}">
        <p14:creationId xmlns:p14="http://schemas.microsoft.com/office/powerpoint/2010/main" val="1533637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Brian </a:t>
            </a:r>
            <a:r>
              <a:rPr lang="en-US" dirty="0" err="1" smtClean="0"/>
              <a:t>Shef</a:t>
            </a:r>
            <a:endParaRPr lang="en-US" dirty="0" smtClean="0"/>
          </a:p>
          <a:p>
            <a:endParaRPr lang="en-US" dirty="0"/>
          </a:p>
        </p:txBody>
      </p:sp>
      <p:sp>
        <p:nvSpPr>
          <p:cNvPr id="4" name="Slide Number Placeholder 3"/>
          <p:cNvSpPr>
            <a:spLocks noGrp="1"/>
          </p:cNvSpPr>
          <p:nvPr>
            <p:ph type="sldNum" sz="quarter" idx="10"/>
          </p:nvPr>
        </p:nvSpPr>
        <p:spPr/>
        <p:txBody>
          <a:bodyPr/>
          <a:lstStyle/>
          <a:p>
            <a:fld id="{C1FE2DA5-E42D-4DE6-BC54-2533745D0F52}" type="slidenum">
              <a:rPr lang="en-US" smtClean="0"/>
              <a:pPr/>
              <a:t>37</a:t>
            </a:fld>
            <a:endParaRPr lang="en-US"/>
          </a:p>
        </p:txBody>
      </p:sp>
    </p:spTree>
    <p:extLst>
      <p:ext uri="{BB962C8B-B14F-4D97-AF65-F5344CB8AC3E}">
        <p14:creationId xmlns:p14="http://schemas.microsoft.com/office/powerpoint/2010/main" val="218520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Brian </a:t>
            </a:r>
            <a:r>
              <a:rPr lang="en-US" dirty="0" err="1" smtClean="0"/>
              <a:t>Shef</a:t>
            </a:r>
            <a:endParaRPr lang="en-US" dirty="0" smtClean="0"/>
          </a:p>
          <a:p>
            <a:endParaRPr lang="en-US" dirty="0"/>
          </a:p>
        </p:txBody>
      </p:sp>
      <p:sp>
        <p:nvSpPr>
          <p:cNvPr id="4" name="Slide Number Placeholder 3"/>
          <p:cNvSpPr>
            <a:spLocks noGrp="1"/>
          </p:cNvSpPr>
          <p:nvPr>
            <p:ph type="sldNum" sz="quarter" idx="10"/>
          </p:nvPr>
        </p:nvSpPr>
        <p:spPr/>
        <p:txBody>
          <a:bodyPr/>
          <a:lstStyle/>
          <a:p>
            <a:fld id="{C1FE2DA5-E42D-4DE6-BC54-2533745D0F52}" type="slidenum">
              <a:rPr lang="en-US" smtClean="0"/>
              <a:pPr/>
              <a:t>38</a:t>
            </a:fld>
            <a:endParaRPr lang="en-US"/>
          </a:p>
        </p:txBody>
      </p:sp>
    </p:spTree>
    <p:extLst>
      <p:ext uri="{BB962C8B-B14F-4D97-AF65-F5344CB8AC3E}">
        <p14:creationId xmlns:p14="http://schemas.microsoft.com/office/powerpoint/2010/main" val="944254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Brian </a:t>
            </a:r>
            <a:r>
              <a:rPr lang="en-US" dirty="0" err="1" smtClean="0"/>
              <a:t>Shef</a:t>
            </a:r>
            <a:endParaRPr lang="en-US" dirty="0" smtClean="0"/>
          </a:p>
          <a:p>
            <a:endParaRPr lang="en-US" dirty="0"/>
          </a:p>
        </p:txBody>
      </p:sp>
      <p:sp>
        <p:nvSpPr>
          <p:cNvPr id="4" name="Slide Number Placeholder 3"/>
          <p:cNvSpPr>
            <a:spLocks noGrp="1"/>
          </p:cNvSpPr>
          <p:nvPr>
            <p:ph type="sldNum" sz="quarter" idx="10"/>
          </p:nvPr>
        </p:nvSpPr>
        <p:spPr/>
        <p:txBody>
          <a:bodyPr/>
          <a:lstStyle/>
          <a:p>
            <a:fld id="{C1FE2DA5-E42D-4DE6-BC54-2533745D0F52}" type="slidenum">
              <a:rPr lang="en-US" smtClean="0"/>
              <a:pPr/>
              <a:t>39</a:t>
            </a:fld>
            <a:endParaRPr lang="en-US"/>
          </a:p>
        </p:txBody>
      </p:sp>
    </p:spTree>
    <p:extLst>
      <p:ext uri="{BB962C8B-B14F-4D97-AF65-F5344CB8AC3E}">
        <p14:creationId xmlns:p14="http://schemas.microsoft.com/office/powerpoint/2010/main" val="3156228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Brian </a:t>
            </a:r>
            <a:r>
              <a:rPr lang="en-US" dirty="0" err="1" smtClean="0"/>
              <a:t>Shef</a:t>
            </a:r>
            <a:endParaRPr lang="en-US" dirty="0" smtClean="0"/>
          </a:p>
          <a:p>
            <a:endParaRPr lang="en-US" dirty="0"/>
          </a:p>
        </p:txBody>
      </p:sp>
      <p:sp>
        <p:nvSpPr>
          <p:cNvPr id="4" name="Slide Number Placeholder 3"/>
          <p:cNvSpPr>
            <a:spLocks noGrp="1"/>
          </p:cNvSpPr>
          <p:nvPr>
            <p:ph type="sldNum" sz="quarter" idx="10"/>
          </p:nvPr>
        </p:nvSpPr>
        <p:spPr/>
        <p:txBody>
          <a:bodyPr/>
          <a:lstStyle/>
          <a:p>
            <a:fld id="{C1FE2DA5-E42D-4DE6-BC54-2533745D0F52}" type="slidenum">
              <a:rPr lang="en-US" smtClean="0"/>
              <a:pPr/>
              <a:t>40</a:t>
            </a:fld>
            <a:endParaRPr lang="en-US"/>
          </a:p>
        </p:txBody>
      </p:sp>
    </p:spTree>
    <p:extLst>
      <p:ext uri="{BB962C8B-B14F-4D97-AF65-F5344CB8AC3E}">
        <p14:creationId xmlns:p14="http://schemas.microsoft.com/office/powerpoint/2010/main" val="3826234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Brian </a:t>
            </a:r>
            <a:r>
              <a:rPr lang="en-US" dirty="0" err="1" smtClean="0"/>
              <a:t>Shef</a:t>
            </a:r>
            <a:endParaRPr lang="en-US" dirty="0" smtClean="0"/>
          </a:p>
          <a:p>
            <a:endParaRPr lang="en-US" dirty="0"/>
          </a:p>
        </p:txBody>
      </p:sp>
      <p:sp>
        <p:nvSpPr>
          <p:cNvPr id="4" name="Slide Number Placeholder 3"/>
          <p:cNvSpPr>
            <a:spLocks noGrp="1"/>
          </p:cNvSpPr>
          <p:nvPr>
            <p:ph type="sldNum" sz="quarter" idx="10"/>
          </p:nvPr>
        </p:nvSpPr>
        <p:spPr/>
        <p:txBody>
          <a:bodyPr/>
          <a:lstStyle/>
          <a:p>
            <a:fld id="{C1FE2DA5-E42D-4DE6-BC54-2533745D0F52}" type="slidenum">
              <a:rPr lang="en-US" smtClean="0"/>
              <a:pPr/>
              <a:t>41</a:t>
            </a:fld>
            <a:endParaRPr lang="en-US"/>
          </a:p>
        </p:txBody>
      </p:sp>
    </p:spTree>
    <p:extLst>
      <p:ext uri="{BB962C8B-B14F-4D97-AF65-F5344CB8AC3E}">
        <p14:creationId xmlns:p14="http://schemas.microsoft.com/office/powerpoint/2010/main" val="995603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Brian </a:t>
            </a:r>
            <a:r>
              <a:rPr lang="en-US" dirty="0" err="1" smtClean="0"/>
              <a:t>Shef</a:t>
            </a:r>
            <a:endParaRPr lang="en-US" dirty="0" smtClean="0"/>
          </a:p>
          <a:p>
            <a:endParaRPr lang="en-US" dirty="0"/>
          </a:p>
        </p:txBody>
      </p:sp>
      <p:sp>
        <p:nvSpPr>
          <p:cNvPr id="4" name="Slide Number Placeholder 3"/>
          <p:cNvSpPr>
            <a:spLocks noGrp="1"/>
          </p:cNvSpPr>
          <p:nvPr>
            <p:ph type="sldNum" sz="quarter" idx="10"/>
          </p:nvPr>
        </p:nvSpPr>
        <p:spPr/>
        <p:txBody>
          <a:bodyPr/>
          <a:lstStyle/>
          <a:p>
            <a:fld id="{C1FE2DA5-E42D-4DE6-BC54-2533745D0F52}" type="slidenum">
              <a:rPr lang="en-US" smtClean="0"/>
              <a:pPr/>
              <a:t>42</a:t>
            </a:fld>
            <a:endParaRPr lang="en-US"/>
          </a:p>
        </p:txBody>
      </p:sp>
    </p:spTree>
    <p:extLst>
      <p:ext uri="{BB962C8B-B14F-4D97-AF65-F5344CB8AC3E}">
        <p14:creationId xmlns:p14="http://schemas.microsoft.com/office/powerpoint/2010/main" val="976296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1" descr="9_02.jpg"/>
          <p:cNvPicPr preferRelativeResize="0">
            <a:picLocks/>
          </p:cNvPicPr>
          <p:nvPr/>
        </p:nvPicPr>
        <p:blipFill>
          <a:blip r:embed="rId2" cstate="print">
            <a:duotone>
              <a:schemeClr val="accent1">
                <a:shade val="45000"/>
                <a:satMod val="135000"/>
              </a:schemeClr>
              <a:prstClr val="white"/>
            </a:duotone>
          </a:blip>
          <a:stretch>
            <a:fillRect/>
          </a:stretch>
        </p:blipFill>
        <p:spPr>
          <a:xfrm>
            <a:off x="7754112" y="0"/>
            <a:ext cx="73152" cy="6858000"/>
          </a:xfrm>
          <a:prstGeom prst="rect">
            <a:avLst/>
          </a:prstGeom>
        </p:spPr>
      </p:pic>
      <p:pic>
        <p:nvPicPr>
          <p:cNvPr id="7" name="Picture 6" descr="1_05.jpg"/>
          <p:cNvPicPr>
            <a:picLocks noChangeAspect="1"/>
          </p:cNvPicPr>
          <p:nvPr/>
        </p:nvPicPr>
        <p:blipFill>
          <a:blip r:embed="rId3" cstate="print"/>
          <a:stretch>
            <a:fillRect/>
          </a:stretch>
        </p:blipFill>
        <p:spPr>
          <a:xfrm>
            <a:off x="7810500" y="0"/>
            <a:ext cx="1333500" cy="6858000"/>
          </a:xfrm>
          <a:prstGeom prst="rect">
            <a:avLst/>
          </a:prstGeom>
        </p:spPr>
      </p:pic>
      <p:grpSp>
        <p:nvGrpSpPr>
          <p:cNvPr id="4" name="Group 17"/>
          <p:cNvGrpSpPr/>
          <p:nvPr/>
        </p:nvGrpSpPr>
        <p:grpSpPr>
          <a:xfrm>
            <a:off x="0" y="6630352"/>
            <a:ext cx="9144000" cy="228600"/>
            <a:chOff x="0" y="6582727"/>
            <a:chExt cx="9144000" cy="228600"/>
          </a:xfrm>
        </p:grpSpPr>
        <p:sp>
          <p:nvSpPr>
            <p:cNvPr id="10" name="Rectangle 9"/>
            <p:cNvSpPr/>
            <p:nvPr/>
          </p:nvSpPr>
          <p:spPr>
            <a:xfrm>
              <a:off x="7813040" y="6582727"/>
              <a:ext cx="1330960" cy="228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34101" y="6582727"/>
              <a:ext cx="1609724"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582727"/>
              <a:ext cx="6096000"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57200" y="1371600"/>
            <a:ext cx="6781800" cy="1069975"/>
          </a:xfrm>
        </p:spPr>
        <p:txBody>
          <a:bodyPr bIns="0" anchor="b" anchorCtr="0">
            <a:noAutofit/>
          </a:bodyPr>
          <a:lstStyle>
            <a:lvl1pPr>
              <a:defRPr sz="420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2438400"/>
            <a:ext cx="6781800" cy="762000"/>
          </a:xfrm>
        </p:spPr>
        <p:txBody>
          <a:bodyPr lIns="0" tIns="0" rIns="0">
            <a:normAutofit/>
          </a:bodyPr>
          <a:lstStyle>
            <a:lvl1pPr marL="0" indent="0" algn="l">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Date Placeholder 18"/>
          <p:cNvSpPr>
            <a:spLocks noGrp="1"/>
          </p:cNvSpPr>
          <p:nvPr>
            <p:ph type="dt" sz="half" idx="10"/>
          </p:nvPr>
        </p:nvSpPr>
        <p:spPr>
          <a:xfrm>
            <a:off x="6210300" y="6610350"/>
            <a:ext cx="1524000" cy="228600"/>
          </a:xfrm>
        </p:spPr>
        <p:txBody>
          <a:bodyPr/>
          <a:lstStyle/>
          <a:p>
            <a:fld id="{11480609-722D-427E-B60B-C9C209A77ECF}" type="datetimeFigureOut">
              <a:rPr lang="en-US" smtClean="0"/>
              <a:pPr/>
              <a:t>7/25/2011</a:t>
            </a:fld>
            <a:endParaRPr lang="en-US"/>
          </a:p>
        </p:txBody>
      </p:sp>
      <p:sp>
        <p:nvSpPr>
          <p:cNvPr id="20" name="Slide Number Placeholder 19"/>
          <p:cNvSpPr>
            <a:spLocks noGrp="1"/>
          </p:cNvSpPr>
          <p:nvPr>
            <p:ph type="sldNum" sz="quarter" idx="11"/>
          </p:nvPr>
        </p:nvSpPr>
        <p:spPr>
          <a:xfrm>
            <a:off x="7924800" y="6610350"/>
            <a:ext cx="1198880" cy="228600"/>
          </a:xfrm>
        </p:spPr>
        <p:txBody>
          <a:bodyPr/>
          <a:lstStyle/>
          <a:p>
            <a:fld id="{BE0ACD6D-FB38-4389-863C-89AECF60096E}" type="slidenum">
              <a:rPr lang="en-US" smtClean="0"/>
              <a:pPr/>
              <a:t>‹#›</a:t>
            </a:fld>
            <a:endParaRPr lang="en-US"/>
          </a:p>
        </p:txBody>
      </p:sp>
      <p:sp>
        <p:nvSpPr>
          <p:cNvPr id="21" name="Footer Placeholder 20"/>
          <p:cNvSpPr>
            <a:spLocks noGrp="1"/>
          </p:cNvSpPr>
          <p:nvPr>
            <p:ph type="ftr" sz="quarter" idx="12"/>
          </p:nvPr>
        </p:nvSpPr>
        <p:spPr>
          <a:xfrm>
            <a:off x="457200" y="6611112"/>
            <a:ext cx="5600700" cy="2286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11480609-722D-427E-B60B-C9C209A77ECF}" type="datetimeFigureOut">
              <a:rPr lang="en-US" smtClean="0"/>
              <a:pPr/>
              <a:t>7/25/2011</a:t>
            </a:fld>
            <a:endParaRPr lang="en-US"/>
          </a:p>
        </p:txBody>
      </p:sp>
      <p:sp>
        <p:nvSpPr>
          <p:cNvPr id="23" name="Slide Number Placeholder 22"/>
          <p:cNvSpPr>
            <a:spLocks noGrp="1"/>
          </p:cNvSpPr>
          <p:nvPr>
            <p:ph type="sldNum" sz="quarter" idx="11"/>
          </p:nvPr>
        </p:nvSpPr>
        <p:spPr/>
        <p:txBody>
          <a:bodyPr/>
          <a:lstStyle/>
          <a:p>
            <a:fld id="{BE0ACD6D-FB38-4389-863C-89AECF60096E}" type="slidenum">
              <a:rPr lang="en-US" smtClean="0"/>
              <a:pPr/>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cstate="print">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cstate="print"/>
          <a:stretch>
            <a:fillRect/>
          </a:stretch>
        </p:blipFill>
        <p:spPr>
          <a:xfrm>
            <a:off x="0" y="0"/>
            <a:ext cx="9144000" cy="40386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9085"/>
            <a:ext cx="2057400" cy="553707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585216"/>
            <a:ext cx="6019800" cy="5541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11480609-722D-427E-B60B-C9C209A77ECF}" type="datetimeFigureOut">
              <a:rPr lang="en-US" smtClean="0"/>
              <a:pPr/>
              <a:t>7/25/2011</a:t>
            </a:fld>
            <a:endParaRPr lang="en-US"/>
          </a:p>
        </p:txBody>
      </p:sp>
      <p:sp>
        <p:nvSpPr>
          <p:cNvPr id="23" name="Slide Number Placeholder 22"/>
          <p:cNvSpPr>
            <a:spLocks noGrp="1"/>
          </p:cNvSpPr>
          <p:nvPr>
            <p:ph type="sldNum" sz="quarter" idx="11"/>
          </p:nvPr>
        </p:nvSpPr>
        <p:spPr/>
        <p:txBody>
          <a:bodyPr/>
          <a:lstStyle/>
          <a:p>
            <a:fld id="{BE0ACD6D-FB38-4389-863C-89AECF60096E}" type="slidenum">
              <a:rPr lang="en-US" smtClean="0"/>
              <a:pPr/>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cstate="print">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cstate="print"/>
          <a:stretch>
            <a:fillRect/>
          </a:stretch>
        </p:blipFill>
        <p:spPr>
          <a:xfrm>
            <a:off x="0" y="0"/>
            <a:ext cx="9144000" cy="40386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20"/>
          <p:cNvGrpSpPr/>
          <p:nvPr/>
        </p:nvGrpSpPr>
        <p:grpSpPr>
          <a:xfrm>
            <a:off x="0" y="6631305"/>
            <a:ext cx="9144000" cy="228600"/>
            <a:chOff x="0" y="6583680"/>
            <a:chExt cx="9144000" cy="228600"/>
          </a:xfrm>
        </p:grpSpPr>
        <p:sp>
          <p:nvSpPr>
            <p:cNvPr id="32" name="Rectangle 3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bar_06.png"/>
          <p:cNvPicPr>
            <a:picLocks noChangeAspect="1"/>
          </p:cNvPicPr>
          <p:nvPr/>
        </p:nvPicPr>
        <p:blipFill>
          <a:blip r:embed="rId2" cstate="print">
            <a:duotone>
              <a:schemeClr val="accent2">
                <a:shade val="45000"/>
                <a:satMod val="135000"/>
              </a:schemeClr>
              <a:prstClr val="white"/>
            </a:duotone>
          </a:blip>
          <a:stretch>
            <a:fillRect/>
          </a:stretch>
        </p:blipFill>
        <p:spPr>
          <a:xfrm>
            <a:off x="0" y="403860"/>
            <a:ext cx="9144000" cy="53340"/>
          </a:xfrm>
          <a:prstGeom prst="rect">
            <a:avLst/>
          </a:prstGeom>
        </p:spPr>
      </p:pic>
      <p:pic>
        <p:nvPicPr>
          <p:cNvPr id="10" name="Picture 9" descr="2_01.jpg"/>
          <p:cNvPicPr>
            <a:picLocks noChangeAspect="1"/>
          </p:cNvPicPr>
          <p:nvPr/>
        </p:nvPicPr>
        <p:blipFill>
          <a:blip r:embed="rId3" cstate="print"/>
          <a:stretch>
            <a:fillRect/>
          </a:stretch>
        </p:blipFill>
        <p:spPr>
          <a:xfrm>
            <a:off x="0" y="0"/>
            <a:ext cx="9144000" cy="4038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16"/>
          <p:cNvSpPr>
            <a:spLocks noGrp="1"/>
          </p:cNvSpPr>
          <p:nvPr>
            <p:ph type="dt" sz="half" idx="10"/>
          </p:nvPr>
        </p:nvSpPr>
        <p:spPr/>
        <p:txBody>
          <a:bodyPr/>
          <a:lstStyle/>
          <a:p>
            <a:fld id="{11480609-722D-427E-B60B-C9C209A77ECF}" type="datetimeFigureOut">
              <a:rPr lang="en-US" smtClean="0"/>
              <a:pPr/>
              <a:t>7/25/2011</a:t>
            </a:fld>
            <a:endParaRPr lang="en-US"/>
          </a:p>
        </p:txBody>
      </p:sp>
      <p:sp>
        <p:nvSpPr>
          <p:cNvPr id="18" name="Slide Number Placeholder 17"/>
          <p:cNvSpPr>
            <a:spLocks noGrp="1"/>
          </p:cNvSpPr>
          <p:nvPr>
            <p:ph type="sldNum" sz="quarter" idx="11"/>
          </p:nvPr>
        </p:nvSpPr>
        <p:spPr/>
        <p:txBody>
          <a:bodyPr/>
          <a:lstStyle/>
          <a:p>
            <a:fld id="{BE0ACD6D-FB38-4389-863C-89AECF60096E}" type="slidenum">
              <a:rPr lang="en-US" smtClean="0"/>
              <a:pPr/>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2"/>
          <p:cNvGrpSpPr/>
          <p:nvPr/>
        </p:nvGrpSpPr>
        <p:grpSpPr>
          <a:xfrm>
            <a:off x="1438274" y="6629400"/>
            <a:ext cx="7705726" cy="228600"/>
            <a:chOff x="1438274" y="6629400"/>
            <a:chExt cx="7705726" cy="228600"/>
          </a:xfrm>
        </p:grpSpPr>
        <p:sp>
          <p:nvSpPr>
            <p:cNvPr id="27" name="Rectangle 26"/>
            <p:cNvSpPr/>
            <p:nvPr/>
          </p:nvSpPr>
          <p:spPr>
            <a:xfrm>
              <a:off x="8763000" y="662940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142480" y="662940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438274" y="6629400"/>
              <a:ext cx="566356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752600" y="5245101"/>
            <a:ext cx="6934199" cy="1155700"/>
          </a:xfrm>
        </p:spPr>
        <p:txBody>
          <a:bodyPr anchor="t">
            <a:normAutofit/>
          </a:bodyPr>
          <a:lstStyle>
            <a:lvl1pPr algn="r">
              <a:defRPr sz="4200" b="0"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52600" y="4114800"/>
            <a:ext cx="6934199" cy="1130300"/>
          </a:xfrm>
        </p:spPr>
        <p:txBody>
          <a:bodyPr anchor="b">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descr="9_01.jpg"/>
          <p:cNvPicPr>
            <a:picLocks noChangeAspect="1"/>
          </p:cNvPicPr>
          <p:nvPr/>
        </p:nvPicPr>
        <p:blipFill>
          <a:blip r:embed="rId2" cstate="print"/>
          <a:stretch>
            <a:fillRect/>
          </a:stretch>
        </p:blipFill>
        <p:spPr>
          <a:xfrm>
            <a:off x="0" y="0"/>
            <a:ext cx="1363980" cy="6858000"/>
          </a:xfrm>
          <a:prstGeom prst="rect">
            <a:avLst/>
          </a:prstGeom>
        </p:spPr>
      </p:pic>
      <p:sp>
        <p:nvSpPr>
          <p:cNvPr id="24" name="Date Placeholder 23"/>
          <p:cNvSpPr>
            <a:spLocks noGrp="1"/>
          </p:cNvSpPr>
          <p:nvPr>
            <p:ph type="dt" sz="half" idx="10"/>
          </p:nvPr>
        </p:nvSpPr>
        <p:spPr>
          <a:xfrm>
            <a:off x="7162800" y="6610350"/>
            <a:ext cx="1524000" cy="246888"/>
          </a:xfrm>
        </p:spPr>
        <p:txBody>
          <a:bodyPr/>
          <a:lstStyle/>
          <a:p>
            <a:fld id="{11480609-722D-427E-B60B-C9C209A77ECF}" type="datetimeFigureOut">
              <a:rPr lang="en-US" smtClean="0"/>
              <a:pPr/>
              <a:t>7/25/2011</a:t>
            </a:fld>
            <a:endParaRPr lang="en-US"/>
          </a:p>
        </p:txBody>
      </p:sp>
      <p:sp>
        <p:nvSpPr>
          <p:cNvPr id="25" name="Slide Number Placeholder 24"/>
          <p:cNvSpPr>
            <a:spLocks noGrp="1"/>
          </p:cNvSpPr>
          <p:nvPr>
            <p:ph type="sldNum" sz="quarter" idx="11"/>
          </p:nvPr>
        </p:nvSpPr>
        <p:spPr>
          <a:xfrm>
            <a:off x="8742680" y="6610350"/>
            <a:ext cx="381000" cy="246888"/>
          </a:xfrm>
        </p:spPr>
        <p:txBody>
          <a:bodyPr/>
          <a:lstStyle/>
          <a:p>
            <a:fld id="{BE0ACD6D-FB38-4389-863C-89AECF60096E}" type="slidenum">
              <a:rPr lang="en-US" smtClean="0"/>
              <a:pPr/>
              <a:t>‹#›</a:t>
            </a:fld>
            <a:endParaRPr lang="en-US"/>
          </a:p>
        </p:txBody>
      </p:sp>
      <p:sp>
        <p:nvSpPr>
          <p:cNvPr id="26" name="Footer Placeholder 25"/>
          <p:cNvSpPr>
            <a:spLocks noGrp="1"/>
          </p:cNvSpPr>
          <p:nvPr>
            <p:ph type="ftr" sz="quarter" idx="12"/>
          </p:nvPr>
        </p:nvSpPr>
        <p:spPr>
          <a:xfrm>
            <a:off x="1524000" y="6610350"/>
            <a:ext cx="5562600" cy="247650"/>
          </a:xfrm>
        </p:spPr>
        <p:txBody>
          <a:bodyPr/>
          <a:lstStyle/>
          <a:p>
            <a:endParaRPr lang="en-US"/>
          </a:p>
        </p:txBody>
      </p:sp>
      <p:pic>
        <p:nvPicPr>
          <p:cNvPr id="20" name="Picture 19" descr="vert_bar_02.png"/>
          <p:cNvPicPr preferRelativeResize="0">
            <a:picLocks/>
          </p:cNvPicPr>
          <p:nvPr/>
        </p:nvPicPr>
        <p:blipFill>
          <a:blip r:embed="rId3" cstate="print">
            <a:duotone>
              <a:schemeClr val="accent3">
                <a:shade val="45000"/>
                <a:satMod val="135000"/>
              </a:schemeClr>
              <a:prstClr val="white"/>
            </a:duotone>
          </a:blip>
          <a:stretch>
            <a:fillRect/>
          </a:stretch>
        </p:blipFill>
        <p:spPr>
          <a:xfrm>
            <a:off x="1362456" y="0"/>
            <a:ext cx="731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descr="bar_06.png"/>
          <p:cNvPicPr>
            <a:picLocks noChangeAspect="1"/>
          </p:cNvPicPr>
          <p:nvPr/>
        </p:nvPicPr>
        <p:blipFill>
          <a:blip r:embed="rId2" cstate="print">
            <a:duotone>
              <a:schemeClr val="accent4">
                <a:shade val="45000"/>
                <a:satMod val="135000"/>
              </a:schemeClr>
              <a:prstClr val="white"/>
            </a:duotone>
          </a:blip>
          <a:stretch>
            <a:fillRect/>
          </a:stretch>
        </p:blipFill>
        <p:spPr>
          <a:xfrm>
            <a:off x="0" y="403860"/>
            <a:ext cx="9144000" cy="5334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12" name="Picture 11" descr="3_01.jpg"/>
          <p:cNvPicPr>
            <a:picLocks noChangeAspect="1"/>
          </p:cNvPicPr>
          <p:nvPr/>
        </p:nvPicPr>
        <p:blipFill>
          <a:blip r:embed="rId3" cstate="print"/>
          <a:stretch>
            <a:fillRect/>
          </a:stretch>
        </p:blipFill>
        <p:spPr>
          <a:xfrm>
            <a:off x="0" y="0"/>
            <a:ext cx="9144000" cy="403860"/>
          </a:xfrm>
          <a:prstGeom prst="rect">
            <a:avLst/>
          </a:prstGeom>
        </p:spPr>
      </p:pic>
      <p:sp>
        <p:nvSpPr>
          <p:cNvPr id="14" name="Content Placeholder 13"/>
          <p:cNvSpPr>
            <a:spLocks noGrp="1"/>
          </p:cNvSpPr>
          <p:nvPr>
            <p:ph sz="quarter" idx="13"/>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 name="Group 14"/>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11480609-722D-427E-B60B-C9C209A77ECF}" type="datetimeFigureOut">
              <a:rPr lang="en-US" smtClean="0"/>
              <a:pPr/>
              <a:t>7/25/2011</a:t>
            </a:fld>
            <a:endParaRPr lang="en-US"/>
          </a:p>
        </p:txBody>
      </p:sp>
      <p:sp>
        <p:nvSpPr>
          <p:cNvPr id="21" name="Slide Number Placeholder 20"/>
          <p:cNvSpPr>
            <a:spLocks noGrp="1"/>
          </p:cNvSpPr>
          <p:nvPr>
            <p:ph type="sldNum" sz="quarter" idx="16"/>
          </p:nvPr>
        </p:nvSpPr>
        <p:spPr/>
        <p:txBody>
          <a:bodyPr/>
          <a:lstStyle/>
          <a:p>
            <a:fld id="{BE0ACD6D-FB38-4389-863C-89AECF60096E}" type="slidenum">
              <a:rPr lang="en-US" smtClean="0"/>
              <a:pPr/>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4" name="Picture 13" descr="4_01.jpg"/>
          <p:cNvPicPr>
            <a:picLocks noChangeAspect="1"/>
          </p:cNvPicPr>
          <p:nvPr/>
        </p:nvPicPr>
        <p:blipFill>
          <a:blip r:embed="rId2" cstate="print"/>
          <a:stretch>
            <a:fillRect/>
          </a:stretch>
        </p:blipFill>
        <p:spPr>
          <a:xfrm>
            <a:off x="0" y="0"/>
            <a:ext cx="9144000" cy="403860"/>
          </a:xfrm>
          <a:prstGeom prst="rect">
            <a:avLst/>
          </a:prstGeom>
        </p:spPr>
      </p:pic>
      <p:sp>
        <p:nvSpPr>
          <p:cNvPr id="15" name="Text Placeholder 2"/>
          <p:cNvSpPr>
            <a:spLocks noGrp="1"/>
          </p:cNvSpPr>
          <p:nvPr>
            <p:ph type="body" idx="13"/>
          </p:nvPr>
        </p:nvSpPr>
        <p:spPr>
          <a:xfrm>
            <a:off x="4648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16"/>
          <p:cNvSpPr>
            <a:spLocks noGrp="1"/>
          </p:cNvSpPr>
          <p:nvPr>
            <p:ph sz="quarter" idx="14"/>
          </p:nvPr>
        </p:nvSpPr>
        <p:spPr>
          <a:xfrm>
            <a:off x="457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5"/>
          </p:nvPr>
        </p:nvSpPr>
        <p:spPr>
          <a:xfrm>
            <a:off x="4648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bar_06.png"/>
          <p:cNvPicPr>
            <a:picLocks noChangeAspect="1"/>
          </p:cNvPicPr>
          <p:nvPr/>
        </p:nvPicPr>
        <p:blipFill>
          <a:blip r:embed="rId3" cstate="print">
            <a:duotone>
              <a:schemeClr val="accent5">
                <a:shade val="45000"/>
                <a:satMod val="135000"/>
              </a:schemeClr>
              <a:prstClr val="white"/>
            </a:duotone>
          </a:blip>
          <a:stretch>
            <a:fillRect/>
          </a:stretch>
        </p:blipFill>
        <p:spPr>
          <a:xfrm>
            <a:off x="0" y="403860"/>
            <a:ext cx="9144000" cy="53340"/>
          </a:xfrm>
          <a:prstGeom prst="rect">
            <a:avLst/>
          </a:prstGeom>
        </p:spPr>
      </p:pic>
      <p:grpSp>
        <p:nvGrpSpPr>
          <p:cNvPr id="4" name="Group 17"/>
          <p:cNvGrpSpPr/>
          <p:nvPr/>
        </p:nvGrpSpPr>
        <p:grpSpPr>
          <a:xfrm>
            <a:off x="0" y="6631305"/>
            <a:ext cx="9144000" cy="228600"/>
            <a:chOff x="0" y="6583680"/>
            <a:chExt cx="9144000" cy="228600"/>
          </a:xfrm>
        </p:grpSpPr>
        <p:sp>
          <p:nvSpPr>
            <p:cNvPr id="20" name="Rectangle 1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Date Placeholder 22"/>
          <p:cNvSpPr>
            <a:spLocks noGrp="1"/>
          </p:cNvSpPr>
          <p:nvPr>
            <p:ph type="dt" sz="half" idx="16"/>
          </p:nvPr>
        </p:nvSpPr>
        <p:spPr/>
        <p:txBody>
          <a:bodyPr/>
          <a:lstStyle/>
          <a:p>
            <a:fld id="{11480609-722D-427E-B60B-C9C209A77ECF}" type="datetimeFigureOut">
              <a:rPr lang="en-US" smtClean="0"/>
              <a:pPr/>
              <a:t>7/25/2011</a:t>
            </a:fld>
            <a:endParaRPr lang="en-US"/>
          </a:p>
        </p:txBody>
      </p:sp>
      <p:sp>
        <p:nvSpPr>
          <p:cNvPr id="24" name="Slide Number Placeholder 23"/>
          <p:cNvSpPr>
            <a:spLocks noGrp="1"/>
          </p:cNvSpPr>
          <p:nvPr>
            <p:ph type="sldNum" sz="quarter" idx="17"/>
          </p:nvPr>
        </p:nvSpPr>
        <p:spPr/>
        <p:txBody>
          <a:bodyPr/>
          <a:lstStyle/>
          <a:p>
            <a:fld id="{BE0ACD6D-FB38-4389-863C-89AECF60096E}" type="slidenum">
              <a:rPr lang="en-US" smtClean="0"/>
              <a:pPr/>
              <a:t>‹#›</a:t>
            </a:fld>
            <a:endParaRPr lang="en-US"/>
          </a:p>
        </p:txBody>
      </p:sp>
      <p:sp>
        <p:nvSpPr>
          <p:cNvPr id="25" name="Footer Placeholder 24"/>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10" name="Picture 9" descr="2_01.jpg"/>
          <p:cNvPicPr>
            <a:picLocks noChangeAspect="1"/>
          </p:cNvPicPr>
          <p:nvPr/>
        </p:nvPicPr>
        <p:blipFill>
          <a:blip r:embed="rId2" cstate="print"/>
          <a:stretch>
            <a:fillRect/>
          </a:stretch>
        </p:blipFill>
        <p:spPr>
          <a:xfrm>
            <a:off x="0" y="0"/>
            <a:ext cx="9144000" cy="403860"/>
          </a:xfrm>
          <a:prstGeom prst="rect">
            <a:avLst/>
          </a:prstGeom>
        </p:spPr>
      </p:pic>
      <p:pic>
        <p:nvPicPr>
          <p:cNvPr id="11" name="Picture 10" descr="bar_06.png"/>
          <p:cNvPicPr>
            <a:picLocks noChangeAspect="1"/>
          </p:cNvPicPr>
          <p:nvPr/>
        </p:nvPicPr>
        <p:blipFill>
          <a:blip r:embed="rId3" cstate="print">
            <a:duotone>
              <a:schemeClr val="accent6">
                <a:shade val="45000"/>
                <a:satMod val="135000"/>
              </a:schemeClr>
              <a:prstClr val="white"/>
            </a:duotone>
          </a:blip>
          <a:stretch>
            <a:fillRect/>
          </a:stretch>
        </p:blipFill>
        <p:spPr>
          <a:xfrm>
            <a:off x="0" y="403860"/>
            <a:ext cx="9144000" cy="53340"/>
          </a:xfrm>
          <a:prstGeom prst="rect">
            <a:avLst/>
          </a:prstGeom>
        </p:spPr>
      </p:pic>
      <p:grpSp>
        <p:nvGrpSpPr>
          <p:cNvPr id="3" name="Group 11"/>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Date Placeholder 15"/>
          <p:cNvSpPr>
            <a:spLocks noGrp="1"/>
          </p:cNvSpPr>
          <p:nvPr>
            <p:ph type="dt" sz="half" idx="10"/>
          </p:nvPr>
        </p:nvSpPr>
        <p:spPr/>
        <p:txBody>
          <a:bodyPr/>
          <a:lstStyle/>
          <a:p>
            <a:fld id="{11480609-722D-427E-B60B-C9C209A77ECF}" type="datetimeFigureOut">
              <a:rPr lang="en-US" smtClean="0"/>
              <a:pPr/>
              <a:t>7/25/2011</a:t>
            </a:fld>
            <a:endParaRPr lang="en-US"/>
          </a:p>
        </p:txBody>
      </p:sp>
      <p:sp>
        <p:nvSpPr>
          <p:cNvPr id="17" name="Slide Number Placeholder 16"/>
          <p:cNvSpPr>
            <a:spLocks noGrp="1"/>
          </p:cNvSpPr>
          <p:nvPr>
            <p:ph type="sldNum" sz="quarter" idx="11"/>
          </p:nvPr>
        </p:nvSpPr>
        <p:spPr/>
        <p:txBody>
          <a:bodyPr/>
          <a:lstStyle/>
          <a:p>
            <a:fld id="{BE0ACD6D-FB38-4389-863C-89AECF60096E}" type="slidenum">
              <a:rPr lang="en-US" smtClean="0"/>
              <a:pPr/>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8"/>
          <p:cNvGrpSpPr/>
          <p:nvPr/>
        </p:nvGrpSpPr>
        <p:grpSpPr>
          <a:xfrm>
            <a:off x="0" y="6631305"/>
            <a:ext cx="9144000" cy="228600"/>
            <a:chOff x="0" y="6583680"/>
            <a:chExt cx="9144000" cy="228600"/>
          </a:xfrm>
        </p:grpSpPr>
        <p:sp>
          <p:nvSpPr>
            <p:cNvPr id="10" name="Rectangle 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2"/>
          <p:cNvSpPr>
            <a:spLocks noGrp="1"/>
          </p:cNvSpPr>
          <p:nvPr>
            <p:ph type="dt" sz="half" idx="10"/>
          </p:nvPr>
        </p:nvSpPr>
        <p:spPr/>
        <p:txBody>
          <a:bodyPr/>
          <a:lstStyle/>
          <a:p>
            <a:fld id="{11480609-722D-427E-B60B-C9C209A77ECF}" type="datetimeFigureOut">
              <a:rPr lang="en-US" smtClean="0"/>
              <a:pPr/>
              <a:t>7/25/2011</a:t>
            </a:fld>
            <a:endParaRPr lang="en-US"/>
          </a:p>
        </p:txBody>
      </p:sp>
      <p:sp>
        <p:nvSpPr>
          <p:cNvPr id="14" name="Slide Number Placeholder 13"/>
          <p:cNvSpPr>
            <a:spLocks noGrp="1"/>
          </p:cNvSpPr>
          <p:nvPr>
            <p:ph type="sldNum" sz="quarter" idx="11"/>
          </p:nvPr>
        </p:nvSpPr>
        <p:spPr/>
        <p:txBody>
          <a:bodyPr/>
          <a:lstStyle/>
          <a:p>
            <a:fld id="{BE0ACD6D-FB38-4389-863C-89AECF60096E}" type="slidenum">
              <a:rPr lang="en-US" smtClean="0"/>
              <a:pPr/>
              <a:t>‹#›</a:t>
            </a:fld>
            <a:endParaRPr lang="en-US"/>
          </a:p>
        </p:txBody>
      </p:sp>
      <p:sp>
        <p:nvSpPr>
          <p:cNvPr id="22" name="Footer Placeholder 21"/>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3_01.jpg"/>
          <p:cNvPicPr>
            <a:picLocks noChangeAspect="1"/>
          </p:cNvPicPr>
          <p:nvPr/>
        </p:nvPicPr>
        <p:blipFill>
          <a:blip r:embed="rId2" cstate="print"/>
          <a:stretch>
            <a:fillRect/>
          </a:stretch>
        </p:blipFill>
        <p:spPr>
          <a:xfrm>
            <a:off x="0" y="0"/>
            <a:ext cx="9144000" cy="403860"/>
          </a:xfrm>
          <a:prstGeom prst="rect">
            <a:avLst/>
          </a:prstGeom>
        </p:spPr>
      </p:pic>
      <p:sp>
        <p:nvSpPr>
          <p:cNvPr id="13" name="Text Placeholder 2"/>
          <p:cNvSpPr>
            <a:spLocks noGrp="1"/>
          </p:cNvSpPr>
          <p:nvPr>
            <p:ph type="title"/>
          </p:nvPr>
        </p:nvSpPr>
        <p:spPr>
          <a:xfrm>
            <a:off x="457200" y="1524000"/>
            <a:ext cx="3352800" cy="914400"/>
          </a:xfrm>
        </p:spPr>
        <p:txBody>
          <a:bodyPr lIns="0" rIns="0" anchor="b">
            <a:noAutofit/>
          </a:bodyPr>
          <a:lstStyle>
            <a:lvl1pPr marL="0" indent="0">
              <a:lnSpc>
                <a:spcPct val="100000"/>
              </a:lnSpc>
              <a:buNone/>
              <a:defRPr sz="18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title style</a:t>
            </a:r>
          </a:p>
        </p:txBody>
      </p:sp>
      <p:sp>
        <p:nvSpPr>
          <p:cNvPr id="15" name="Content Placeholder 14"/>
          <p:cNvSpPr>
            <a:spLocks noGrp="1"/>
          </p:cNvSpPr>
          <p:nvPr>
            <p:ph sz="quarter" idx="14"/>
          </p:nvPr>
        </p:nvSpPr>
        <p:spPr>
          <a:xfrm>
            <a:off x="4419600" y="1524000"/>
            <a:ext cx="426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idx="2"/>
          </p:nvPr>
        </p:nvSpPr>
        <p:spPr>
          <a:xfrm>
            <a:off x="457201" y="2514599"/>
            <a:ext cx="3352800" cy="3127248"/>
          </a:xfrm>
        </p:spPr>
        <p:txBody>
          <a:bodyPr/>
          <a:lstStyle>
            <a:lvl1pPr marL="0" indent="0">
              <a:lnSpc>
                <a:spcPct val="150000"/>
              </a:lnSpc>
              <a:spcBef>
                <a:spcPts val="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4" name="Picture 13" descr="bar_06.png"/>
          <p:cNvPicPr>
            <a:picLocks noChangeAspect="1"/>
          </p:cNvPicPr>
          <p:nvPr/>
        </p:nvPicPr>
        <p:blipFill>
          <a:blip r:embed="rId3" cstate="print">
            <a:duotone>
              <a:schemeClr val="accent1">
                <a:shade val="45000"/>
                <a:satMod val="135000"/>
              </a:schemeClr>
              <a:prstClr val="white"/>
            </a:duotone>
          </a:blip>
          <a:stretch>
            <a:fillRect/>
          </a:stretch>
        </p:blipFill>
        <p:spPr>
          <a:xfrm>
            <a:off x="0" y="403860"/>
            <a:ext cx="9144000" cy="53340"/>
          </a:xfrm>
          <a:prstGeom prst="rect">
            <a:avLst/>
          </a:prstGeom>
        </p:spPr>
      </p:pic>
      <p:grpSp>
        <p:nvGrpSpPr>
          <p:cNvPr id="2" name="Group 15"/>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11480609-722D-427E-B60B-C9C209A77ECF}" type="datetimeFigureOut">
              <a:rPr lang="en-US" smtClean="0"/>
              <a:pPr/>
              <a:t>7/25/2011</a:t>
            </a:fld>
            <a:endParaRPr lang="en-US"/>
          </a:p>
        </p:txBody>
      </p:sp>
      <p:sp>
        <p:nvSpPr>
          <p:cNvPr id="21" name="Slide Number Placeholder 20"/>
          <p:cNvSpPr>
            <a:spLocks noGrp="1"/>
          </p:cNvSpPr>
          <p:nvPr>
            <p:ph type="sldNum" sz="quarter" idx="16"/>
          </p:nvPr>
        </p:nvSpPr>
        <p:spPr/>
        <p:txBody>
          <a:bodyPr/>
          <a:lstStyle/>
          <a:p>
            <a:fld id="{BE0ACD6D-FB38-4389-863C-89AECF60096E}" type="slidenum">
              <a:rPr lang="en-US" smtClean="0"/>
              <a:pPr/>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2" name="Group 15"/>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1527048"/>
            <a:ext cx="3355848" cy="914400"/>
          </a:xfrm>
        </p:spPr>
        <p:txBody>
          <a:bodyPr anchor="b">
            <a:normAutofit/>
          </a:bodyPr>
          <a:lstStyle>
            <a:lvl1pPr algn="l">
              <a:defRPr lang="en-US" sz="1800" b="1" i="0" kern="1200" cap="all" spc="1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ct val="20000"/>
              </a:spcBef>
              <a:spcAft>
                <a:spcPts val="600"/>
              </a:spcAft>
              <a:buFont typeface="Wingdings" pitchFamily="2" charset="2"/>
              <a:buNone/>
            </a:pPr>
            <a:r>
              <a:rPr lang="en-US" smtClean="0"/>
              <a:t>Click to edit Master title style</a:t>
            </a:r>
            <a:endParaRPr lang="en-US" dirty="0"/>
          </a:p>
        </p:txBody>
      </p:sp>
      <p:sp>
        <p:nvSpPr>
          <p:cNvPr id="3" name="Picture Placeholder 2"/>
          <p:cNvSpPr>
            <a:spLocks noGrp="1"/>
          </p:cNvSpPr>
          <p:nvPr>
            <p:ph type="pic" idx="1"/>
          </p:nvPr>
        </p:nvSpPr>
        <p:spPr>
          <a:xfrm>
            <a:off x="4425696" y="1554480"/>
            <a:ext cx="4270248" cy="4059936"/>
          </a:xfrm>
          <a:solidFill>
            <a:schemeClr val="bg1"/>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514600"/>
            <a:ext cx="3355848" cy="3127248"/>
          </a:xfrm>
        </p:spPr>
        <p:txBody>
          <a:bodyPr/>
          <a:lstStyle>
            <a:lvl1pPr marL="0" indent="0">
              <a:lnSpc>
                <a:spcPct val="150000"/>
              </a:lnSpc>
              <a:spcBef>
                <a:spcPts val="0"/>
              </a:spcBef>
              <a:buNone/>
              <a:defRPr lang="en-US" sz="1400" kern="1200" baseline="0" dirty="0" smtClean="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480609-722D-427E-B60B-C9C209A77ECF}" type="datetimeFigureOut">
              <a:rPr lang="en-US" smtClean="0"/>
              <a:pPr/>
              <a:t>7/25/2011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ACD6D-FB38-4389-863C-89AECF60096E}" type="slidenum">
              <a:rPr lang="en-US" smtClean="0"/>
              <a:pPr/>
              <a:t>‹#›</a:t>
            </a:fld>
            <a:endParaRPr lang="en-US"/>
          </a:p>
        </p:txBody>
      </p:sp>
      <p:pic>
        <p:nvPicPr>
          <p:cNvPr id="8" name="Picture 7" descr="4_01.jpg"/>
          <p:cNvPicPr>
            <a:picLocks noChangeAspect="1"/>
          </p:cNvPicPr>
          <p:nvPr/>
        </p:nvPicPr>
        <p:blipFill>
          <a:blip r:embed="rId2" cstate="print"/>
          <a:stretch>
            <a:fillRect/>
          </a:stretch>
        </p:blipFill>
        <p:spPr>
          <a:xfrm>
            <a:off x="0" y="0"/>
            <a:ext cx="9144000" cy="403860"/>
          </a:xfrm>
          <a:prstGeom prst="rect">
            <a:avLst/>
          </a:prstGeom>
        </p:spPr>
      </p:pic>
      <p:pic>
        <p:nvPicPr>
          <p:cNvPr id="9" name="Picture 8" descr="bar_06.png"/>
          <p:cNvPicPr>
            <a:picLocks noChangeAspect="1"/>
          </p:cNvPicPr>
          <p:nvPr/>
        </p:nvPicPr>
        <p:blipFill>
          <a:blip r:embed="rId3" cstate="print">
            <a:duotone>
              <a:schemeClr val="accent2">
                <a:shade val="45000"/>
                <a:satMod val="135000"/>
              </a:schemeClr>
              <a:prstClr val="white"/>
            </a:duotone>
          </a:blip>
          <a:stretch>
            <a:fillRect/>
          </a:stretch>
        </p:blipFill>
        <p:spPr>
          <a:xfrm>
            <a:off x="0" y="403860"/>
            <a:ext cx="9144000" cy="53340"/>
          </a:xfrm>
          <a:prstGeom prst="rect">
            <a:avLst/>
          </a:prstGeom>
        </p:spPr>
      </p:pic>
      <p:cxnSp>
        <p:nvCxnSpPr>
          <p:cNvPr id="10" name="Straight Connector 9"/>
          <p:cNvCxnSpPr/>
          <p:nvPr/>
        </p:nvCxnSpPr>
        <p:spPr>
          <a:xfrm>
            <a:off x="4419600" y="1524000"/>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5637212"/>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bg1">
                  <a:alpha val="0"/>
                </a:schemeClr>
              </a:gs>
              <a:gs pos="34000">
                <a:schemeClr val="bg1">
                  <a:lumMod val="75000"/>
                  <a:alpha val="61000"/>
                </a:schemeClr>
              </a:gs>
              <a:gs pos="38000">
                <a:schemeClr val="bg1">
                  <a:lumMod val="75000"/>
                  <a:alpha val="76000"/>
                </a:schemeClr>
              </a:gs>
              <a:gs pos="10000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990600"/>
            <a:ext cx="8229600" cy="9144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981200"/>
            <a:ext cx="8229600" cy="4144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610350"/>
            <a:ext cx="1524000" cy="228600"/>
          </a:xfrm>
          <a:prstGeom prst="rect">
            <a:avLst/>
          </a:prstGeom>
        </p:spPr>
        <p:txBody>
          <a:bodyPr vert="horz" lIns="91440" tIns="45720" rIns="91440" bIns="45720" rtlCol="0" anchor="ctr"/>
          <a:lstStyle>
            <a:lvl1pPr algn="r">
              <a:defRPr sz="900" baseline="0">
                <a:solidFill>
                  <a:schemeClr val="tx1"/>
                </a:solidFill>
              </a:defRPr>
            </a:lvl1pPr>
          </a:lstStyle>
          <a:p>
            <a:fld id="{11480609-722D-427E-B60B-C9C209A77ECF}" type="datetimeFigureOut">
              <a:rPr lang="en-US" smtClean="0"/>
              <a:pPr/>
              <a:t>7/25/2011</a:t>
            </a:fld>
            <a:endParaRPr lang="en-US"/>
          </a:p>
        </p:txBody>
      </p:sp>
      <p:sp>
        <p:nvSpPr>
          <p:cNvPr id="5" name="Footer Placeholder 4"/>
          <p:cNvSpPr>
            <a:spLocks noGrp="1"/>
          </p:cNvSpPr>
          <p:nvPr>
            <p:ph type="ftr" sz="quarter" idx="3"/>
          </p:nvPr>
        </p:nvSpPr>
        <p:spPr>
          <a:xfrm>
            <a:off x="457200" y="6610350"/>
            <a:ext cx="6629400" cy="228600"/>
          </a:xfrm>
          <a:prstGeom prst="rect">
            <a:avLst/>
          </a:prstGeom>
        </p:spPr>
        <p:txBody>
          <a:bodyPr vert="horz" lIns="91440" tIns="45720" rIns="91440" bIns="45720" rtlCol="0" anchor="ctr"/>
          <a:lstStyle>
            <a:lvl1pPr algn="r">
              <a:defRPr sz="900" baseline="0">
                <a:solidFill>
                  <a:schemeClr val="tx1"/>
                </a:solidFill>
              </a:defRPr>
            </a:lvl1pPr>
          </a:lstStyle>
          <a:p>
            <a:endParaRPr lang="en-US"/>
          </a:p>
        </p:txBody>
      </p:sp>
      <p:sp>
        <p:nvSpPr>
          <p:cNvPr id="6" name="Slide Number Placeholder 5"/>
          <p:cNvSpPr>
            <a:spLocks noGrp="1"/>
          </p:cNvSpPr>
          <p:nvPr>
            <p:ph type="sldNum" sz="quarter" idx="4"/>
          </p:nvPr>
        </p:nvSpPr>
        <p:spPr>
          <a:xfrm>
            <a:off x="8742680" y="6610350"/>
            <a:ext cx="381000" cy="228600"/>
          </a:xfrm>
          <a:prstGeom prst="rect">
            <a:avLst/>
          </a:prstGeom>
        </p:spPr>
        <p:txBody>
          <a:bodyPr vert="horz" lIns="91440" tIns="45720" rIns="91440" bIns="45720" rtlCol="0" anchor="ctr"/>
          <a:lstStyle>
            <a:lvl1pPr algn="r">
              <a:defRPr sz="900" baseline="0">
                <a:solidFill>
                  <a:schemeClr val="tx1"/>
                </a:solidFill>
              </a:defRPr>
            </a:lvl1pPr>
          </a:lstStyle>
          <a:p>
            <a:fld id="{BE0ACD6D-FB38-4389-863C-89AECF6009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msdn.microsoft.com/en-us/library/czefa0ke(v=vs.71).aspx" TargetMode="External"/><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cpsc.gov/LIBRARY/FOIA/FOIA06/brief/part1115.pdf" TargetMode="External"/><Relationship Id="rId5" Type="http://schemas.openxmlformats.org/officeDocument/2006/relationships/hyperlink" Target="http://www.cpsc.gov/businfo/cpsa.pdf" TargetMode="External"/><Relationship Id="rId4" Type="http://schemas.openxmlformats.org/officeDocument/2006/relationships/hyperlink" Target="http://ranger.uta.edu/~odell/Senior_Design_Document_Library/Senior_Design_Document_Library.html"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09600"/>
            <a:ext cx="7772400" cy="1831975"/>
          </a:xfrm>
        </p:spPr>
        <p:txBody>
          <a:bodyPr/>
          <a:lstStyle/>
          <a:p>
            <a:pPr algn="ctr"/>
            <a:r>
              <a:rPr lang="en-US" sz="3600" b="1" dirty="0" smtClean="0"/>
              <a:t/>
            </a:r>
            <a:br>
              <a:rPr lang="en-US" sz="3600" b="1" dirty="0" smtClean="0"/>
            </a:br>
            <a:r>
              <a:rPr lang="en-US" sz="3600" b="1" dirty="0" smtClean="0"/>
              <a:t>MAVS SYSTEMS</a:t>
            </a:r>
            <a:br>
              <a:rPr lang="en-US" sz="3600" b="1" dirty="0" smtClean="0"/>
            </a:br>
            <a:r>
              <a:rPr lang="en-US" sz="3600" b="1" dirty="0" smtClean="0"/>
              <a:t>SRD - Presentation</a:t>
            </a:r>
            <a:br>
              <a:rPr lang="en-US" sz="3600" b="1" dirty="0" smtClean="0"/>
            </a:br>
            <a:r>
              <a:rPr lang="en-US" sz="3600" b="1" dirty="0" smtClean="0"/>
              <a:t>July 26, 2011</a:t>
            </a:r>
            <a:endParaRPr lang="en-US" sz="3200" b="1" dirty="0"/>
          </a:p>
        </p:txBody>
      </p:sp>
      <p:sp>
        <p:nvSpPr>
          <p:cNvPr id="3" name="Subtitle 2"/>
          <p:cNvSpPr>
            <a:spLocks noGrp="1"/>
          </p:cNvSpPr>
          <p:nvPr>
            <p:ph type="subTitle" idx="1"/>
          </p:nvPr>
        </p:nvSpPr>
        <p:spPr>
          <a:xfrm>
            <a:off x="457200" y="3733800"/>
            <a:ext cx="6781800" cy="2438400"/>
          </a:xfrm>
        </p:spPr>
        <p:txBody>
          <a:bodyPr>
            <a:normAutofit lnSpcReduction="10000"/>
          </a:bodyPr>
          <a:lstStyle/>
          <a:p>
            <a:pPr algn="r"/>
            <a:r>
              <a:rPr lang="en-US" dirty="0" smtClean="0"/>
              <a:t>Captain Nate </a:t>
            </a:r>
            <a:r>
              <a:rPr lang="en-US" dirty="0" err="1" smtClean="0"/>
              <a:t>Beran</a:t>
            </a:r>
            <a:endParaRPr lang="en-US" dirty="0" smtClean="0"/>
          </a:p>
          <a:p>
            <a:pPr algn="r"/>
            <a:r>
              <a:rPr lang="en-US" dirty="0" smtClean="0"/>
              <a:t>Lt. Karl </a:t>
            </a:r>
            <a:r>
              <a:rPr lang="en-US" dirty="0" err="1" smtClean="0"/>
              <a:t>Feinauer</a:t>
            </a:r>
            <a:endParaRPr lang="en-US" dirty="0" smtClean="0"/>
          </a:p>
          <a:p>
            <a:pPr algn="r"/>
            <a:r>
              <a:rPr lang="en-US" dirty="0" smtClean="0"/>
              <a:t>Lt. Ivan Fan</a:t>
            </a:r>
          </a:p>
          <a:p>
            <a:pPr algn="r"/>
            <a:r>
              <a:rPr lang="en-US" dirty="0" smtClean="0"/>
              <a:t>Lt. Brian </a:t>
            </a:r>
            <a:r>
              <a:rPr lang="en-US" dirty="0" err="1" smtClean="0"/>
              <a:t>Shef</a:t>
            </a:r>
            <a:endParaRPr lang="en-US" dirty="0" smtClean="0"/>
          </a:p>
          <a:p>
            <a:pPr algn="r"/>
            <a:r>
              <a:rPr lang="en-US" dirty="0" smtClean="0"/>
              <a:t>Lt. Hoang Tang</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029" y="3048000"/>
            <a:ext cx="2228850" cy="2952750"/>
          </a:xfrm>
          <a:prstGeom prst="rect">
            <a:avLst/>
          </a:prstGeom>
        </p:spPr>
      </p:pic>
    </p:spTree>
    <p:extLst>
      <p:ext uri="{BB962C8B-B14F-4D97-AF65-F5344CB8AC3E}">
        <p14:creationId xmlns:p14="http://schemas.microsoft.com/office/powerpoint/2010/main" val="2771476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Service and Summary</a:t>
            </a:r>
            <a:endParaRPr lang="en-US" dirty="0"/>
          </a:p>
        </p:txBody>
      </p:sp>
      <p:sp>
        <p:nvSpPr>
          <p:cNvPr id="3" name="Content Placeholder 2"/>
          <p:cNvSpPr>
            <a:spLocks noGrp="1"/>
          </p:cNvSpPr>
          <p:nvPr>
            <p:ph idx="1"/>
          </p:nvPr>
        </p:nvSpPr>
        <p:spPr/>
        <p:txBody>
          <a:bodyPr>
            <a:normAutofit/>
          </a:bodyPr>
          <a:lstStyle/>
          <a:p>
            <a:r>
              <a:rPr lang="en-US" dirty="0" smtClean="0"/>
              <a:t>Overall Description</a:t>
            </a:r>
          </a:p>
          <a:p>
            <a:pPr lvl="1">
              <a:buNone/>
            </a:pPr>
            <a:endParaRPr lang="en-US" dirty="0" smtClean="0"/>
          </a:p>
          <a:p>
            <a:pPr lvl="1"/>
            <a:endParaRPr lang="en-US" dirty="0"/>
          </a:p>
        </p:txBody>
      </p:sp>
      <p:pic>
        <p:nvPicPr>
          <p:cNvPr id="4" name="Picture 3" descr="C:\Users\nate\Desktop\Diagram_with_hous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2362200"/>
            <a:ext cx="5943600" cy="3625702"/>
          </a:xfrm>
          <a:prstGeom prst="rect">
            <a:avLst/>
          </a:prstGeom>
          <a:noFill/>
          <a:ln>
            <a:no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2657959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t>
            </a:r>
            <a:endParaRPr lang="en-US" dirty="0"/>
          </a:p>
        </p:txBody>
      </p:sp>
      <p:sp>
        <p:nvSpPr>
          <p:cNvPr id="3" name="Content Placeholder 2"/>
          <p:cNvSpPr>
            <a:spLocks noGrp="1"/>
          </p:cNvSpPr>
          <p:nvPr>
            <p:ph idx="1"/>
          </p:nvPr>
        </p:nvSpPr>
        <p:spPr/>
        <p:txBody>
          <a:bodyPr>
            <a:normAutofit fontScale="92500" lnSpcReduction="20000"/>
          </a:bodyPr>
          <a:lstStyle/>
          <a:p>
            <a:r>
              <a:rPr lang="en-US" sz="4000" dirty="0" smtClean="0"/>
              <a:t>Overall Description</a:t>
            </a:r>
            <a:endParaRPr lang="en-US" dirty="0" smtClean="0"/>
          </a:p>
          <a:p>
            <a:pPr lvl="1">
              <a:lnSpc>
                <a:spcPct val="120000"/>
              </a:lnSpc>
              <a:spcBef>
                <a:spcPts val="0"/>
              </a:spcBef>
              <a:spcAft>
                <a:spcPts val="0"/>
              </a:spcAft>
            </a:pPr>
            <a:r>
              <a:rPr lang="en-US" b="1" i="1" dirty="0" smtClean="0"/>
              <a:t>The MAVS System will be installed on a property with a working Internet connection.</a:t>
            </a:r>
          </a:p>
          <a:p>
            <a:pPr lvl="1">
              <a:lnSpc>
                <a:spcPct val="120000"/>
              </a:lnSpc>
              <a:spcBef>
                <a:spcPts val="0"/>
              </a:spcBef>
              <a:spcAft>
                <a:spcPts val="0"/>
              </a:spcAft>
            </a:pPr>
            <a:endParaRPr lang="en-US" dirty="0" smtClean="0"/>
          </a:p>
          <a:p>
            <a:pPr lvl="1">
              <a:lnSpc>
                <a:spcPct val="120000"/>
              </a:lnSpc>
              <a:spcBef>
                <a:spcPts val="0"/>
              </a:spcBef>
              <a:spcAft>
                <a:spcPts val="0"/>
              </a:spcAft>
            </a:pPr>
            <a:r>
              <a:rPr lang="en-US" b="1" i="1" dirty="0" smtClean="0"/>
              <a:t>The MAVS System camera will be placed in a location with a clear field of view.</a:t>
            </a:r>
          </a:p>
          <a:p>
            <a:pPr lvl="1">
              <a:lnSpc>
                <a:spcPct val="120000"/>
              </a:lnSpc>
              <a:spcBef>
                <a:spcPts val="0"/>
              </a:spcBef>
              <a:spcAft>
                <a:spcPts val="0"/>
              </a:spcAft>
            </a:pPr>
            <a:endParaRPr lang="en-US" dirty="0" smtClean="0"/>
          </a:p>
          <a:p>
            <a:pPr lvl="1">
              <a:lnSpc>
                <a:spcPct val="120000"/>
              </a:lnSpc>
              <a:spcBef>
                <a:spcPts val="0"/>
              </a:spcBef>
              <a:spcAft>
                <a:spcPts val="0"/>
              </a:spcAft>
            </a:pPr>
            <a:r>
              <a:rPr lang="en-US" b="1" i="1" dirty="0" smtClean="0"/>
              <a:t>The MAVS System sensors will be placed in locations close enough for connection to the IC.</a:t>
            </a:r>
          </a:p>
          <a:p>
            <a:pPr lvl="1">
              <a:lnSpc>
                <a:spcPct val="120000"/>
              </a:lnSpc>
              <a:spcBef>
                <a:spcPts val="0"/>
              </a:spcBef>
              <a:spcAft>
                <a:spcPts val="0"/>
              </a:spcAft>
            </a:pPr>
            <a:endParaRPr lang="en-US" dirty="0" smtClean="0"/>
          </a:p>
          <a:p>
            <a:pPr lvl="1">
              <a:lnSpc>
                <a:spcPct val="120000"/>
              </a:lnSpc>
              <a:spcBef>
                <a:spcPts val="0"/>
              </a:spcBef>
              <a:spcAft>
                <a:spcPts val="0"/>
              </a:spcAft>
            </a:pPr>
            <a:r>
              <a:rPr lang="en-US" b="1" i="1" dirty="0" smtClean="0"/>
              <a:t>The MAVS System will be monitored by a user.</a:t>
            </a:r>
          </a:p>
          <a:p>
            <a:pPr lvl="1">
              <a:lnSpc>
                <a:spcPct val="120000"/>
              </a:lnSpc>
              <a:spcBef>
                <a:spcPts val="0"/>
              </a:spcBef>
              <a:spcAft>
                <a:spcPts val="0"/>
              </a:spcAft>
            </a:pPr>
            <a:endParaRPr lang="en-US" dirty="0" smtClean="0"/>
          </a:p>
          <a:p>
            <a:pPr lvl="1">
              <a:lnSpc>
                <a:spcPct val="120000"/>
              </a:lnSpc>
              <a:spcBef>
                <a:spcPts val="0"/>
              </a:spcBef>
              <a:spcAft>
                <a:spcPts val="0"/>
              </a:spcAft>
            </a:pPr>
            <a:r>
              <a:rPr lang="en-US" b="1" i="1" dirty="0" smtClean="0"/>
              <a:t>The MAVS System central computer will be in an indoor, climate controlled environment.</a:t>
            </a:r>
          </a:p>
          <a:p>
            <a:pPr lvl="1">
              <a:lnSpc>
                <a:spcPct val="120000"/>
              </a:lnSpc>
              <a:spcBef>
                <a:spcPts val="0"/>
              </a:spcBef>
              <a:spcAft>
                <a:spcPts val="0"/>
              </a:spcAft>
            </a:pPr>
            <a:endParaRPr lang="en-US" dirty="0" smtClean="0"/>
          </a:p>
          <a:p>
            <a:pPr lvl="1">
              <a:lnSpc>
                <a:spcPct val="120000"/>
              </a:lnSpc>
              <a:spcBef>
                <a:spcPts val="0"/>
              </a:spcBef>
              <a:spcAft>
                <a:spcPts val="0"/>
              </a:spcAft>
            </a:pPr>
            <a:r>
              <a:rPr lang="en-US" b="1" i="1" dirty="0" smtClean="0"/>
              <a:t>The MAVS System central computer will run the MAVS Systems software 24 hours a day.</a:t>
            </a:r>
          </a:p>
          <a:p>
            <a:pPr lvl="1">
              <a:lnSpc>
                <a:spcPct val="120000"/>
              </a:lnSpc>
              <a:spcBef>
                <a:spcPts val="0"/>
              </a:spcBef>
              <a:spcAft>
                <a:spcPts val="0"/>
              </a:spcAft>
            </a:pPr>
            <a:endParaRPr lang="en-US" dirty="0" smtClean="0"/>
          </a:p>
          <a:p>
            <a:pPr lvl="1">
              <a:lnSpc>
                <a:spcPct val="120000"/>
              </a:lnSpc>
              <a:spcBef>
                <a:spcPts val="0"/>
              </a:spcBef>
              <a:spcAft>
                <a:spcPts val="0"/>
              </a:spcAft>
            </a:pPr>
            <a:r>
              <a:rPr lang="en-US" b="1" i="1" dirty="0" smtClean="0"/>
              <a:t>The MAVS System central computer will be on a computer capable of running the .NET version 3.0 framework</a:t>
            </a:r>
          </a:p>
          <a:p>
            <a:pPr lvl="1">
              <a:buNone/>
            </a:pPr>
            <a:endParaRPr lang="en-US" dirty="0" smtClean="0"/>
          </a:p>
          <a:p>
            <a:pPr lvl="1">
              <a:buNone/>
            </a:pPr>
            <a:endParaRPr lang="en-US" dirty="0"/>
          </a:p>
        </p:txBody>
      </p:sp>
    </p:spTree>
    <p:extLst>
      <p:ext uri="{BB962C8B-B14F-4D97-AF65-F5344CB8AC3E}">
        <p14:creationId xmlns:p14="http://schemas.microsoft.com/office/powerpoint/2010/main" val="3502324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Customer Requirements</a:t>
            </a:r>
            <a:endParaRPr lang="en-US" dirty="0"/>
          </a:p>
        </p:txBody>
      </p:sp>
      <p:sp>
        <p:nvSpPr>
          <p:cNvPr id="5" name="Content Placeholder 4"/>
          <p:cNvSpPr>
            <a:spLocks noGrp="1"/>
          </p:cNvSpPr>
          <p:nvPr>
            <p:ph idx="1"/>
          </p:nvPr>
        </p:nvSpPr>
        <p:spPr/>
        <p:txBody>
          <a:bodyPr/>
          <a:lstStyle/>
          <a:p>
            <a:r>
              <a:rPr lang="en-US" dirty="0" smtClean="0"/>
              <a:t>Divided into three different sections</a:t>
            </a:r>
          </a:p>
          <a:p>
            <a:pPr lvl="1"/>
            <a:r>
              <a:rPr lang="en-US" dirty="0" smtClean="0"/>
              <a:t>High priority: Must be implemented for project to be accepted</a:t>
            </a:r>
          </a:p>
          <a:p>
            <a:pPr lvl="1"/>
            <a:r>
              <a:rPr lang="en-US" dirty="0" smtClean="0"/>
              <a:t>Medium priority: Nice to have. Should fulfill as many as possible</a:t>
            </a:r>
          </a:p>
          <a:p>
            <a:pPr lvl="1"/>
            <a:r>
              <a:rPr lang="en-US" dirty="0" smtClean="0"/>
              <a:t>Low priority: Least important. Implement if time permits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2620693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Customer Requirements</a:t>
            </a:r>
            <a:br>
              <a:rPr lang="en-US" dirty="0" smtClean="0"/>
            </a:br>
            <a:r>
              <a:rPr lang="en-US" sz="2700" dirty="0" smtClean="0"/>
              <a:t>High Priority</a:t>
            </a:r>
            <a:endParaRPr lang="en-US" sz="2700" dirty="0"/>
          </a:p>
        </p:txBody>
      </p:sp>
      <p:sp>
        <p:nvSpPr>
          <p:cNvPr id="5" name="Content Placeholder 4"/>
          <p:cNvSpPr>
            <a:spLocks noGrp="1"/>
          </p:cNvSpPr>
          <p:nvPr>
            <p:ph idx="1"/>
          </p:nvPr>
        </p:nvSpPr>
        <p:spPr/>
        <p:txBody>
          <a:bodyPr>
            <a:normAutofit fontScale="92500" lnSpcReduction="20000"/>
          </a:bodyPr>
          <a:lstStyle/>
          <a:p>
            <a:r>
              <a:rPr lang="en-US" dirty="0" smtClean="0"/>
              <a:t>The system shall contain a camera to monitor areas of interest</a:t>
            </a:r>
          </a:p>
          <a:p>
            <a:r>
              <a:rPr lang="en-US" dirty="0" smtClean="0"/>
              <a:t>The camera shall be capable of panning</a:t>
            </a:r>
          </a:p>
          <a:p>
            <a:r>
              <a:rPr lang="en-US" dirty="0" smtClean="0"/>
              <a:t>The camera shall be controllable via user’s mobile device</a:t>
            </a:r>
          </a:p>
          <a:p>
            <a:r>
              <a:rPr lang="en-US" dirty="0" smtClean="0"/>
              <a:t>The camera’s video feed shall be accessible from the user’s mobile device</a:t>
            </a:r>
          </a:p>
          <a:p>
            <a:r>
              <a:rPr lang="en-US" dirty="0" smtClean="0"/>
              <a:t>The system shall contain sensors to detect motion on the property</a:t>
            </a:r>
          </a:p>
          <a:p>
            <a:r>
              <a:rPr lang="en-US" dirty="0" smtClean="0"/>
              <a:t>The system shall notify the user when a sensor is triggered</a:t>
            </a:r>
          </a:p>
          <a:p>
            <a:pPr lvl="1"/>
            <a:r>
              <a:rPr lang="en-US" dirty="0" smtClean="0"/>
              <a:t>User must be connected to the Internet</a:t>
            </a:r>
          </a:p>
          <a:p>
            <a:r>
              <a:rPr lang="en-US" dirty="0" smtClean="0"/>
              <a:t>The system shall allow users to dial 911 with the touch of one button</a:t>
            </a:r>
          </a:p>
          <a:p>
            <a:pPr lvl="1"/>
            <a:r>
              <a:rPr lang="en-US" dirty="0" smtClean="0"/>
              <a:t>User must be connected to cellular network</a:t>
            </a:r>
          </a:p>
          <a:p>
            <a:r>
              <a:rPr lang="en-US" dirty="0" smtClean="0"/>
              <a:t>The user shall be able to define zones that the camera can automatically pan to based on the triggering of sensors</a:t>
            </a:r>
          </a:p>
          <a:p>
            <a:pPr lvl="1"/>
            <a:r>
              <a:rPr lang="en-US" dirty="0" smtClean="0"/>
              <a:t>Specified zones must be reachable by the camera</a:t>
            </a:r>
          </a:p>
          <a:p>
            <a:endParaRPr lang="en-US" dirty="0" smtClean="0"/>
          </a:p>
        </p:txBody>
      </p:sp>
    </p:spTree>
    <p:extLst>
      <p:ext uri="{BB962C8B-B14F-4D97-AF65-F5344CB8AC3E}">
        <p14:creationId xmlns:p14="http://schemas.microsoft.com/office/powerpoint/2010/main" val="195340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Customer Requirements</a:t>
            </a:r>
            <a:br>
              <a:rPr lang="en-US" dirty="0" smtClean="0"/>
            </a:br>
            <a:r>
              <a:rPr lang="en-US" sz="2700" dirty="0" smtClean="0"/>
              <a:t>High Priority</a:t>
            </a:r>
            <a:endParaRPr lang="en-US" sz="2700" dirty="0"/>
          </a:p>
        </p:txBody>
      </p:sp>
      <p:sp>
        <p:nvSpPr>
          <p:cNvPr id="5" name="Content Placeholder 4"/>
          <p:cNvSpPr>
            <a:spLocks noGrp="1"/>
          </p:cNvSpPr>
          <p:nvPr>
            <p:ph idx="1"/>
          </p:nvPr>
        </p:nvSpPr>
        <p:spPr/>
        <p:txBody>
          <a:bodyPr>
            <a:normAutofit fontScale="92500" lnSpcReduction="10000"/>
          </a:bodyPr>
          <a:lstStyle/>
          <a:p>
            <a:r>
              <a:rPr lang="en-US" dirty="0" smtClean="0"/>
              <a:t>The system shall save a log of triggered events on the central computer</a:t>
            </a:r>
          </a:p>
          <a:p>
            <a:r>
              <a:rPr lang="en-US" dirty="0" smtClean="0"/>
              <a:t>The user shall be able to set up profiles that specify the severity of a triggered event</a:t>
            </a:r>
          </a:p>
          <a:p>
            <a:r>
              <a:rPr lang="en-US" dirty="0" smtClean="0"/>
              <a:t>The user shall be able to set up notification profiles on their mobile device that establish how to react to notifications concerning certain triggered events</a:t>
            </a:r>
          </a:p>
          <a:p>
            <a:r>
              <a:rPr lang="en-US" dirty="0" smtClean="0"/>
              <a:t>The MAVS System shall require user authentication for accessing camera functions, such as audio/video</a:t>
            </a:r>
          </a:p>
          <a:p>
            <a:pPr lvl="1"/>
            <a:r>
              <a:rPr lang="en-US" dirty="0" smtClean="0"/>
              <a:t>Store passwords securely, no plain text</a:t>
            </a:r>
          </a:p>
          <a:p>
            <a:r>
              <a:rPr lang="en-US" dirty="0" smtClean="0"/>
              <a:t>The camera shall track the subject that has triggered the sensors, as long as the subject is within the camera’s view</a:t>
            </a:r>
          </a:p>
          <a:p>
            <a:pPr lvl="1"/>
            <a:r>
              <a:rPr lang="en-US" dirty="0" smtClean="0"/>
              <a:t>The ability for the camera to continuously track the subject is constrained by the amount of sensors available. The exact mechanism for tracking will be determined in the System Architecture phase.</a:t>
            </a:r>
          </a:p>
          <a:p>
            <a:endParaRPr lang="en-US" dirty="0" smtClean="0"/>
          </a:p>
        </p:txBody>
      </p:sp>
    </p:spTree>
    <p:extLst>
      <p:ext uri="{BB962C8B-B14F-4D97-AF65-F5344CB8AC3E}">
        <p14:creationId xmlns:p14="http://schemas.microsoft.com/office/powerpoint/2010/main" val="911696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smtClean="0"/>
              <a:t>Customer Requirements</a:t>
            </a:r>
            <a:br>
              <a:rPr lang="en-US" dirty="0" smtClean="0"/>
            </a:br>
            <a:r>
              <a:rPr lang="en-US" sz="2700" dirty="0" smtClean="0"/>
              <a:t>Medium Priority</a:t>
            </a:r>
            <a:r>
              <a:rPr lang="en-US" dirty="0" smtClean="0"/>
              <a:t/>
            </a:r>
            <a:br>
              <a:rPr lang="en-US" dirty="0" smtClean="0"/>
            </a:br>
            <a:endParaRPr lang="en-US" dirty="0"/>
          </a:p>
        </p:txBody>
      </p:sp>
      <p:sp>
        <p:nvSpPr>
          <p:cNvPr id="5" name="Content Placeholder 4"/>
          <p:cNvSpPr>
            <a:spLocks noGrp="1"/>
          </p:cNvSpPr>
          <p:nvPr>
            <p:ph idx="1"/>
          </p:nvPr>
        </p:nvSpPr>
        <p:spPr/>
        <p:txBody>
          <a:bodyPr>
            <a:normAutofit lnSpcReduction="10000"/>
          </a:bodyPr>
          <a:lstStyle/>
          <a:p>
            <a:r>
              <a:rPr lang="en-US" dirty="0" smtClean="0"/>
              <a:t>The system shall be able to incorporate additional sensors, regardless of type</a:t>
            </a:r>
          </a:p>
          <a:p>
            <a:pPr lvl="1"/>
            <a:r>
              <a:rPr lang="en-US" dirty="0" smtClean="0"/>
              <a:t>Sensors must be compatible with IC</a:t>
            </a:r>
          </a:p>
          <a:p>
            <a:r>
              <a:rPr lang="en-US" dirty="0" smtClean="0"/>
              <a:t>The system shall support two-way audio</a:t>
            </a:r>
          </a:p>
          <a:p>
            <a:pPr lvl="1"/>
            <a:r>
              <a:rPr lang="en-US" dirty="0" smtClean="0"/>
              <a:t>Constraint assumes camera support</a:t>
            </a:r>
          </a:p>
          <a:p>
            <a:r>
              <a:rPr lang="en-US" dirty="0" smtClean="0"/>
              <a:t>The system shall handle user unavailability</a:t>
            </a:r>
          </a:p>
          <a:p>
            <a:pPr lvl="1"/>
            <a:r>
              <a:rPr lang="en-US" dirty="0" smtClean="0"/>
              <a:t>Only possible if other users allowed access to system</a:t>
            </a:r>
          </a:p>
          <a:p>
            <a:r>
              <a:rPr lang="en-US" dirty="0" smtClean="0"/>
              <a:t>The system’s mobile application shall alert the user when connectivity to the central computer is lost</a:t>
            </a:r>
          </a:p>
          <a:p>
            <a:r>
              <a:rPr lang="en-US" dirty="0" smtClean="0"/>
              <a:t>The user shall be able to view archived video footage on the central computer</a:t>
            </a:r>
          </a:p>
          <a:p>
            <a:endParaRPr lang="en-US" dirty="0" smtClean="0"/>
          </a:p>
          <a:p>
            <a:pPr lvl="1"/>
            <a:endParaRPr lang="en-US" dirty="0" smtClean="0"/>
          </a:p>
          <a:p>
            <a:pPr marL="457200" lvl="1" indent="0">
              <a:buNone/>
            </a:pPr>
            <a:endParaRPr lang="en-US" dirty="0"/>
          </a:p>
        </p:txBody>
      </p:sp>
    </p:spTree>
    <p:extLst>
      <p:ext uri="{BB962C8B-B14F-4D97-AF65-F5344CB8AC3E}">
        <p14:creationId xmlns:p14="http://schemas.microsoft.com/office/powerpoint/2010/main" val="275277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Customer Requirements</a:t>
            </a:r>
            <a:br>
              <a:rPr lang="en-US" dirty="0" smtClean="0"/>
            </a:br>
            <a:r>
              <a:rPr lang="en-US" sz="2700" dirty="0" smtClean="0"/>
              <a:t>Low Priority</a:t>
            </a:r>
            <a:endParaRPr lang="en-US" dirty="0"/>
          </a:p>
        </p:txBody>
      </p:sp>
      <p:sp>
        <p:nvSpPr>
          <p:cNvPr id="5" name="Content Placeholder 4"/>
          <p:cNvSpPr>
            <a:spLocks noGrp="1"/>
          </p:cNvSpPr>
          <p:nvPr>
            <p:ph idx="1"/>
          </p:nvPr>
        </p:nvSpPr>
        <p:spPr/>
        <p:txBody>
          <a:bodyPr>
            <a:normAutofit/>
          </a:bodyPr>
          <a:lstStyle/>
          <a:p>
            <a:r>
              <a:rPr lang="en-US" dirty="0" smtClean="0"/>
              <a:t>The system shall notify the user when it has lost its main power source</a:t>
            </a:r>
          </a:p>
          <a:p>
            <a:pPr lvl="1"/>
            <a:r>
              <a:rPr lang="en-US" dirty="0" smtClean="0"/>
              <a:t>The system must be hooked up to backup power</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1479120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idx="1"/>
          </p:nvPr>
        </p:nvSpPr>
        <p:spPr/>
        <p:txBody>
          <a:bodyPr/>
          <a:lstStyle/>
          <a:p>
            <a:r>
              <a:rPr lang="en-US" dirty="0" smtClean="0"/>
              <a:t>For the project to be accepted, the previous high priority requirements must be fulfilled and all safety requirements must be met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3573016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Requirements</a:t>
            </a:r>
            <a:endParaRPr lang="en-US" dirty="0"/>
          </a:p>
        </p:txBody>
      </p:sp>
      <p:sp>
        <p:nvSpPr>
          <p:cNvPr id="3" name="Content Placeholder 2"/>
          <p:cNvSpPr>
            <a:spLocks noGrp="1"/>
          </p:cNvSpPr>
          <p:nvPr>
            <p:ph idx="1"/>
          </p:nvPr>
        </p:nvSpPr>
        <p:spPr/>
        <p:txBody>
          <a:bodyPr/>
          <a:lstStyle/>
          <a:p>
            <a:r>
              <a:rPr lang="en-US" dirty="0" smtClean="0"/>
              <a:t>The system shall have applicable warning labels on the hardware</a:t>
            </a:r>
          </a:p>
          <a:p>
            <a:r>
              <a:rPr lang="en-US" dirty="0" smtClean="0"/>
              <a:t>The system shall be designed to protect people from injury</a:t>
            </a:r>
          </a:p>
          <a:p>
            <a:r>
              <a:rPr lang="en-US" dirty="0" smtClean="0"/>
              <a:t>The system shall not have exposed wiring</a:t>
            </a:r>
          </a:p>
          <a:p>
            <a:r>
              <a:rPr lang="en-US" dirty="0" smtClean="0"/>
              <a:t>The system shall be designed to minimize exposed sharp edges</a:t>
            </a:r>
          </a:p>
          <a:p>
            <a:r>
              <a:rPr lang="en-US" dirty="0" smtClean="0"/>
              <a:t>The system shall be designed to remain safe through normal wear</a:t>
            </a:r>
          </a:p>
          <a:p>
            <a:r>
              <a:rPr lang="en-US" dirty="0"/>
              <a:t>The user shall not abuse or modify the system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Constraint Requirements</a:t>
            </a:r>
            <a:endParaRPr lang="en-US" dirty="0"/>
          </a:p>
        </p:txBody>
      </p:sp>
      <p:sp>
        <p:nvSpPr>
          <p:cNvPr id="3" name="Content Placeholder 2"/>
          <p:cNvSpPr>
            <a:spLocks noGrp="1"/>
          </p:cNvSpPr>
          <p:nvPr>
            <p:ph idx="1"/>
          </p:nvPr>
        </p:nvSpPr>
        <p:spPr/>
        <p:txBody>
          <a:bodyPr>
            <a:normAutofit/>
          </a:bodyPr>
          <a:lstStyle/>
          <a:p>
            <a:r>
              <a:rPr lang="en-US" dirty="0" smtClean="0"/>
              <a:t>The camera shall not operate in the rain</a:t>
            </a:r>
          </a:p>
          <a:p>
            <a:pPr lvl="1"/>
            <a:r>
              <a:rPr lang="en-US" dirty="0" smtClean="0"/>
              <a:t>Derived from limited resources and budget </a:t>
            </a:r>
          </a:p>
          <a:p>
            <a:r>
              <a:rPr lang="en-US" dirty="0" smtClean="0"/>
              <a:t>The system shall operate on AC power</a:t>
            </a:r>
          </a:p>
          <a:p>
            <a:pPr lvl="1"/>
            <a:r>
              <a:rPr lang="en-US" dirty="0" smtClean="0"/>
              <a:t>Recommended to have backup UPS power if main power source is down</a:t>
            </a:r>
          </a:p>
          <a:p>
            <a:pPr marL="342900" lvl="2" indent="-342900">
              <a:lnSpc>
                <a:spcPct val="110000"/>
              </a:lnSpc>
              <a:buFont typeface="Wingdings" pitchFamily="2" charset="2"/>
              <a:buChar char="§"/>
            </a:pPr>
            <a:r>
              <a:rPr lang="en-US" sz="2000" dirty="0"/>
              <a:t>Access to the camera feeds and options shall only be accessible when the user has a connection to the Internet</a:t>
            </a:r>
          </a:p>
          <a:p>
            <a:pPr marL="800100" lvl="3" indent="-342900">
              <a:buFont typeface="Wingdings" pitchFamily="2" charset="2"/>
              <a:buChar char="§"/>
            </a:pPr>
            <a:r>
              <a:rPr lang="en-US" sz="1600" dirty="0"/>
              <a:t>There will be no other means to communicate between the central computer and mobile device</a:t>
            </a:r>
          </a:p>
          <a:p>
            <a:endParaRPr lang="en-US" sz="1600" dirty="0"/>
          </a:p>
        </p:txBody>
      </p:sp>
    </p:spTree>
    <p:extLst>
      <p:ext uri="{BB962C8B-B14F-4D97-AF65-F5344CB8AC3E}">
        <p14:creationId xmlns:p14="http://schemas.microsoft.com/office/powerpoint/2010/main" val="1550755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MAVS SYSTEM</a:t>
            </a:r>
          </a:p>
          <a:p>
            <a:pPr lvl="1"/>
            <a:r>
              <a:rPr lang="en-US" sz="2000" dirty="0"/>
              <a:t>The purpose of this project is to build an integrated security system that allows the user to maintain complete control over the security of their property without requiring a third party monitoring service</a:t>
            </a:r>
            <a:r>
              <a:rPr lang="en-US" sz="2000" dirty="0" smtClean="0"/>
              <a:t>.</a:t>
            </a:r>
          </a:p>
          <a:p>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1111586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Constraint Requirements</a:t>
            </a:r>
            <a:endParaRPr lang="en-US" dirty="0"/>
          </a:p>
        </p:txBody>
      </p:sp>
      <p:sp>
        <p:nvSpPr>
          <p:cNvPr id="3" name="Content Placeholder 2"/>
          <p:cNvSpPr>
            <a:spLocks noGrp="1"/>
          </p:cNvSpPr>
          <p:nvPr>
            <p:ph idx="1"/>
          </p:nvPr>
        </p:nvSpPr>
        <p:spPr/>
        <p:txBody>
          <a:bodyPr>
            <a:normAutofit/>
          </a:bodyPr>
          <a:lstStyle/>
          <a:p>
            <a:r>
              <a:rPr lang="en-US" dirty="0"/>
              <a:t>The MAVS System shall save video to the central computer only as long as there is enough disk space to hold </a:t>
            </a:r>
            <a:r>
              <a:rPr lang="en-US" dirty="0" smtClean="0"/>
              <a:t>it.</a:t>
            </a:r>
          </a:p>
          <a:p>
            <a:pPr marL="0" indent="0">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685113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Requirements</a:t>
            </a:r>
            <a:endParaRPr lang="en-US" dirty="0"/>
          </a:p>
        </p:txBody>
      </p:sp>
      <p:sp>
        <p:nvSpPr>
          <p:cNvPr id="3" name="Content Placeholder 2"/>
          <p:cNvSpPr>
            <a:spLocks noGrp="1"/>
          </p:cNvSpPr>
          <p:nvPr>
            <p:ph idx="1"/>
          </p:nvPr>
        </p:nvSpPr>
        <p:spPr/>
        <p:txBody>
          <a:bodyPr/>
          <a:lstStyle/>
          <a:p>
            <a:r>
              <a:rPr lang="en-US" dirty="0" smtClean="0"/>
              <a:t>Minimize Trigger Response Time</a:t>
            </a:r>
          </a:p>
          <a:p>
            <a:r>
              <a:rPr lang="en-US" dirty="0" smtClean="0"/>
              <a:t>Maximize the video frame rate</a:t>
            </a:r>
          </a:p>
          <a:p>
            <a:r>
              <a:rPr lang="en-US" dirty="0" smtClean="0"/>
              <a:t>Minimize Command Response Time</a:t>
            </a:r>
          </a:p>
          <a:p>
            <a:r>
              <a:rPr lang="en-US" dirty="0" smtClean="0"/>
              <a:t>Operable under normal Texas weather both day and night</a:t>
            </a:r>
          </a:p>
          <a:p>
            <a:r>
              <a:rPr lang="en-US" dirty="0" smtClean="0"/>
              <a:t>Maximize Application Response Time</a:t>
            </a:r>
          </a:p>
          <a:p>
            <a:r>
              <a:rPr lang="en-US" dirty="0" smtClean="0"/>
              <a:t>Minimize System Resource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2317988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Requirements</a:t>
            </a:r>
            <a:endParaRPr lang="en-US" dirty="0"/>
          </a:p>
        </p:txBody>
      </p:sp>
      <p:sp>
        <p:nvSpPr>
          <p:cNvPr id="3" name="Content Placeholder 2"/>
          <p:cNvSpPr>
            <a:spLocks noGrp="1"/>
          </p:cNvSpPr>
          <p:nvPr>
            <p:ph idx="1"/>
          </p:nvPr>
        </p:nvSpPr>
        <p:spPr/>
        <p:txBody>
          <a:bodyPr/>
          <a:lstStyle/>
          <a:p>
            <a:r>
              <a:rPr lang="en-US" dirty="0" smtClean="0"/>
              <a:t>Mainly Internal</a:t>
            </a:r>
          </a:p>
          <a:p>
            <a:endParaRPr lang="en-US" dirty="0" smtClean="0"/>
          </a:p>
          <a:p>
            <a:r>
              <a:rPr lang="en-US" dirty="0" smtClean="0"/>
              <a:t>Source Control</a:t>
            </a:r>
          </a:p>
          <a:p>
            <a:pPr lvl="1"/>
            <a:r>
              <a:rPr lang="en-US" dirty="0" err="1" smtClean="0"/>
              <a:t>Github</a:t>
            </a:r>
            <a:endParaRPr lang="en-US" dirty="0" smtClean="0"/>
          </a:p>
          <a:p>
            <a:r>
              <a:rPr lang="en-US" dirty="0" smtClean="0"/>
              <a:t>Development Model</a:t>
            </a:r>
          </a:p>
          <a:p>
            <a:pPr lvl="1"/>
            <a:r>
              <a:rPr lang="en-US" dirty="0" smtClean="0"/>
              <a:t>Hybrid Staged Delivery</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3532105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Requirements</a:t>
            </a:r>
            <a:endParaRPr lang="en-US" dirty="0"/>
          </a:p>
        </p:txBody>
      </p:sp>
      <p:sp>
        <p:nvSpPr>
          <p:cNvPr id="3" name="Content Placeholder 2"/>
          <p:cNvSpPr>
            <a:spLocks noGrp="1"/>
          </p:cNvSpPr>
          <p:nvPr>
            <p:ph idx="1"/>
          </p:nvPr>
        </p:nvSpPr>
        <p:spPr/>
        <p:txBody>
          <a:bodyPr/>
          <a:lstStyle/>
          <a:p>
            <a:r>
              <a:rPr lang="en-US" dirty="0" smtClean="0"/>
              <a:t>Coding Guideline and Standard</a:t>
            </a:r>
          </a:p>
          <a:p>
            <a:pPr lvl="1"/>
            <a:r>
              <a:rPr lang="en-US" dirty="0" smtClean="0"/>
              <a:t>Microsoft’s Design Guideline for class Library Developers</a:t>
            </a:r>
          </a:p>
          <a:p>
            <a:pPr lvl="1">
              <a:buNone/>
            </a:pPr>
            <a:endParaRPr lang="en-US" dirty="0" smtClean="0"/>
          </a:p>
          <a:p>
            <a:r>
              <a:rPr lang="en-US" dirty="0" smtClean="0"/>
              <a:t>Architecture and Design</a:t>
            </a:r>
          </a:p>
          <a:p>
            <a:pPr lvl="1"/>
            <a:r>
              <a:rPr lang="en-US" dirty="0" smtClean="0"/>
              <a:t>Modular</a:t>
            </a:r>
          </a:p>
          <a:p>
            <a:pPr lvl="1"/>
            <a:endParaRPr lang="en-US" dirty="0" smtClean="0"/>
          </a:p>
          <a:p>
            <a:pPr lvl="1">
              <a:buNone/>
            </a:pPr>
            <a:endParaRPr lang="en-US" dirty="0"/>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2045738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Compliance</a:t>
            </a:r>
          </a:p>
        </p:txBody>
      </p:sp>
      <p:sp>
        <p:nvSpPr>
          <p:cNvPr id="3" name="Content Placeholder 2"/>
          <p:cNvSpPr>
            <a:spLocks noGrp="1"/>
          </p:cNvSpPr>
          <p:nvPr>
            <p:ph idx="1"/>
          </p:nvPr>
        </p:nvSpPr>
        <p:spPr/>
        <p:txBody>
          <a:bodyPr/>
          <a:lstStyle/>
          <a:p>
            <a:r>
              <a:rPr lang="en-US" dirty="0"/>
              <a:t>Senior Design Project </a:t>
            </a:r>
            <a:r>
              <a:rPr lang="en-US" dirty="0" smtClean="0"/>
              <a:t>Standard</a:t>
            </a:r>
          </a:p>
          <a:p>
            <a:r>
              <a:rPr lang="en-US" dirty="0" smtClean="0"/>
              <a:t>UTA CSE Rule and Regulation</a:t>
            </a:r>
          </a:p>
          <a:p>
            <a:r>
              <a:rPr lang="en-US" dirty="0" smtClean="0"/>
              <a:t>Shall be Consistence with our System Requirement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253541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Compliance</a:t>
            </a:r>
          </a:p>
        </p:txBody>
      </p:sp>
      <p:sp>
        <p:nvSpPr>
          <p:cNvPr id="3" name="Content Placeholder 2"/>
          <p:cNvSpPr>
            <a:spLocks noGrp="1"/>
          </p:cNvSpPr>
          <p:nvPr>
            <p:ph idx="1"/>
          </p:nvPr>
        </p:nvSpPr>
        <p:spPr/>
        <p:txBody>
          <a:bodyPr>
            <a:normAutofit fontScale="77500" lnSpcReduction="20000"/>
          </a:bodyPr>
          <a:lstStyle/>
          <a:p>
            <a:pPr lvl="0"/>
            <a:r>
              <a:rPr lang="en-US" sz="2600" dirty="0" smtClean="0"/>
              <a:t>Unique (set)</a:t>
            </a:r>
          </a:p>
          <a:p>
            <a:pPr lvl="1"/>
            <a:r>
              <a:rPr lang="en-US" dirty="0" smtClean="0"/>
              <a:t>Each </a:t>
            </a:r>
            <a:r>
              <a:rPr lang="en-US" dirty="0"/>
              <a:t>requirement should be stated only once.</a:t>
            </a:r>
          </a:p>
          <a:p>
            <a:pPr lvl="0"/>
            <a:r>
              <a:rPr lang="en-US" sz="2600" dirty="0"/>
              <a:t>Normalized </a:t>
            </a:r>
          </a:p>
          <a:p>
            <a:pPr lvl="1"/>
            <a:r>
              <a:rPr lang="en-US" dirty="0" smtClean="0"/>
              <a:t>Requirements </a:t>
            </a:r>
            <a:r>
              <a:rPr lang="en-US" dirty="0"/>
              <a:t>should not overlap (i.e., they shall not refer to other requirements or the capabilities of other requirements).</a:t>
            </a:r>
          </a:p>
          <a:p>
            <a:r>
              <a:rPr lang="en-US" sz="2600" dirty="0" smtClean="0"/>
              <a:t>Linked</a:t>
            </a:r>
            <a:r>
              <a:rPr lang="en-US" sz="4300" dirty="0" smtClean="0"/>
              <a:t> </a:t>
            </a:r>
            <a:r>
              <a:rPr lang="en-US" sz="2600" dirty="0" smtClean="0"/>
              <a:t>set </a:t>
            </a:r>
            <a:endParaRPr lang="en-US" sz="2600" dirty="0"/>
          </a:p>
          <a:p>
            <a:pPr lvl="1"/>
            <a:r>
              <a:rPr lang="en-US" dirty="0" smtClean="0"/>
              <a:t> </a:t>
            </a:r>
            <a:r>
              <a:rPr lang="en-US" dirty="0"/>
              <a:t>Explicit relationships should be defined among individual requirements to show how the requirements are related to form a complete system.</a:t>
            </a:r>
          </a:p>
          <a:p>
            <a:pPr lvl="0"/>
            <a:r>
              <a:rPr lang="en-US" sz="2600" dirty="0"/>
              <a:t>Complete </a:t>
            </a:r>
            <a:endParaRPr lang="en-US" sz="2600" dirty="0" smtClean="0"/>
          </a:p>
          <a:p>
            <a:pPr lvl="1"/>
            <a:r>
              <a:rPr lang="en-US" dirty="0" smtClean="0"/>
              <a:t>A </a:t>
            </a:r>
            <a:r>
              <a:rPr lang="en-US" dirty="0"/>
              <a:t>SRD should include all the requirements identified by the customer, as well as those needed for the definition of the system.</a:t>
            </a:r>
          </a:p>
          <a:p>
            <a:pPr lvl="0"/>
            <a:r>
              <a:rPr lang="en-US" sz="2600" dirty="0"/>
              <a:t>Consistent </a:t>
            </a:r>
            <a:endParaRPr lang="en-US" sz="2600" dirty="0" smtClean="0"/>
          </a:p>
          <a:p>
            <a:pPr lvl="1"/>
            <a:r>
              <a:rPr lang="en-US" dirty="0" smtClean="0"/>
              <a:t>SRD </a:t>
            </a:r>
            <a:r>
              <a:rPr lang="en-US" dirty="0"/>
              <a:t>content should be consistent and non-contradictory in the level of detail, style of requirement statements, and in the presentation of material</a:t>
            </a:r>
            <a:r>
              <a:rPr lang="en-US" dirty="0" smtClean="0"/>
              <a:t>.</a:t>
            </a:r>
            <a:endParaRPr lang="en-US" dirty="0"/>
          </a:p>
        </p:txBody>
      </p:sp>
    </p:spTree>
    <p:extLst>
      <p:ext uri="{BB962C8B-B14F-4D97-AF65-F5344CB8AC3E}">
        <p14:creationId xmlns:p14="http://schemas.microsoft.com/office/powerpoint/2010/main" val="1364398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Compliance…</a:t>
            </a:r>
            <a:endParaRPr lang="en-US" dirty="0"/>
          </a:p>
        </p:txBody>
      </p:sp>
      <p:sp>
        <p:nvSpPr>
          <p:cNvPr id="3" name="Content Placeholder 2"/>
          <p:cNvSpPr>
            <a:spLocks noGrp="1"/>
          </p:cNvSpPr>
          <p:nvPr>
            <p:ph idx="1"/>
          </p:nvPr>
        </p:nvSpPr>
        <p:spPr/>
        <p:txBody>
          <a:bodyPr>
            <a:normAutofit/>
          </a:bodyPr>
          <a:lstStyle/>
          <a:p>
            <a:pPr lvl="0"/>
            <a:r>
              <a:rPr lang="en-US" dirty="0" smtClean="0"/>
              <a:t>Bounded </a:t>
            </a:r>
          </a:p>
          <a:p>
            <a:pPr lvl="1"/>
            <a:r>
              <a:rPr lang="en-US" dirty="0" smtClean="0"/>
              <a:t>The boundaries, scope, and context for the set of requirements should be identified.</a:t>
            </a:r>
          </a:p>
          <a:p>
            <a:pPr lvl="0"/>
            <a:r>
              <a:rPr lang="en-US" dirty="0" smtClean="0"/>
              <a:t>Modifiable </a:t>
            </a:r>
          </a:p>
          <a:p>
            <a:pPr lvl="1"/>
            <a:r>
              <a:rPr lang="en-US" dirty="0" smtClean="0"/>
              <a:t>The SRD should be modifiable. Clarity and non-overlapping requirements contribute to this.</a:t>
            </a:r>
          </a:p>
          <a:p>
            <a:pPr lvl="0"/>
            <a:r>
              <a:rPr lang="en-US" dirty="0" smtClean="0"/>
              <a:t>Configurable </a:t>
            </a:r>
          </a:p>
          <a:p>
            <a:pPr lvl="1"/>
            <a:r>
              <a:rPr lang="en-US" dirty="0" smtClean="0"/>
              <a:t>Versions should be maintained across time and across instances of the SRD.</a:t>
            </a:r>
          </a:p>
          <a:p>
            <a:pPr lvl="0"/>
            <a:r>
              <a:rPr lang="en-US" dirty="0" smtClean="0"/>
              <a:t>Granular </a:t>
            </a:r>
          </a:p>
          <a:p>
            <a:pPr lvl="1"/>
            <a:r>
              <a:rPr lang="en-US" dirty="0" smtClean="0"/>
              <a:t>This should be the level of abstraction for the system being defined.</a:t>
            </a:r>
          </a:p>
          <a:p>
            <a:endParaRPr lang="en-US" dirty="0"/>
          </a:p>
        </p:txBody>
      </p:sp>
    </p:spTree>
    <p:extLst>
      <p:ext uri="{BB962C8B-B14F-4D97-AF65-F5344CB8AC3E}">
        <p14:creationId xmlns:p14="http://schemas.microsoft.com/office/powerpoint/2010/main" val="3862079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Maintenance </a:t>
            </a:r>
            <a:r>
              <a:rPr lang="en-US" dirty="0" smtClean="0"/>
              <a:t>Requirements</a:t>
            </a:r>
            <a:br>
              <a:rPr lang="en-US" dirty="0" smtClean="0"/>
            </a:br>
            <a:r>
              <a:rPr lang="en-US" sz="2200" dirty="0" smtClean="0"/>
              <a:t>- Bug fixing, feature adding</a:t>
            </a:r>
            <a:endParaRPr lang="en-US" dirty="0"/>
          </a:p>
        </p:txBody>
      </p:sp>
      <p:sp>
        <p:nvSpPr>
          <p:cNvPr id="3" name="Content Placeholder 2"/>
          <p:cNvSpPr>
            <a:spLocks noGrp="1"/>
          </p:cNvSpPr>
          <p:nvPr>
            <p:ph idx="1"/>
          </p:nvPr>
        </p:nvSpPr>
        <p:spPr/>
        <p:txBody>
          <a:bodyPr/>
          <a:lstStyle/>
          <a:p>
            <a:r>
              <a:rPr lang="en-US" dirty="0" smtClean="0"/>
              <a:t>Good until Dec 2011</a:t>
            </a:r>
          </a:p>
          <a:p>
            <a:r>
              <a:rPr lang="en-US" dirty="0" smtClean="0"/>
              <a:t>User manual</a:t>
            </a:r>
          </a:p>
          <a:p>
            <a:r>
              <a:rPr lang="en-US" dirty="0" smtClean="0"/>
              <a:t>Architecture documentation</a:t>
            </a:r>
          </a:p>
          <a:p>
            <a:r>
              <a:rPr lang="en-US" dirty="0" smtClean="0"/>
              <a:t>Software maintenance</a:t>
            </a:r>
          </a:p>
          <a:p>
            <a:pPr lvl="1"/>
            <a:r>
              <a:rPr lang="en-US" dirty="0" smtClean="0"/>
              <a:t>Remotely</a:t>
            </a:r>
          </a:p>
          <a:p>
            <a:pPr lvl="1"/>
            <a:r>
              <a:rPr lang="en-US" dirty="0" smtClean="0"/>
              <a:t>Field support</a:t>
            </a:r>
          </a:p>
          <a:p>
            <a:r>
              <a:rPr lang="en-US" dirty="0" smtClean="0"/>
              <a:t>Modular Design</a:t>
            </a:r>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1594961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Requirements</a:t>
            </a:r>
          </a:p>
        </p:txBody>
      </p:sp>
      <p:sp>
        <p:nvSpPr>
          <p:cNvPr id="3" name="Content Placeholder 2"/>
          <p:cNvSpPr>
            <a:spLocks noGrp="1"/>
          </p:cNvSpPr>
          <p:nvPr>
            <p:ph idx="1"/>
          </p:nvPr>
        </p:nvSpPr>
        <p:spPr/>
        <p:txBody>
          <a:bodyPr/>
          <a:lstStyle/>
          <a:p>
            <a:r>
              <a:rPr lang="en-US" dirty="0" smtClean="0"/>
              <a:t>Good until Dec 2011</a:t>
            </a:r>
          </a:p>
          <a:p>
            <a:r>
              <a:rPr lang="en-US" dirty="0" smtClean="0"/>
              <a:t>Hardware</a:t>
            </a:r>
          </a:p>
          <a:p>
            <a:pPr lvl="1"/>
            <a:r>
              <a:rPr lang="en-US" dirty="0" smtClean="0"/>
              <a:t>Field Support</a:t>
            </a:r>
          </a:p>
          <a:p>
            <a:r>
              <a:rPr lang="en-US" dirty="0" smtClean="0"/>
              <a:t>Software</a:t>
            </a:r>
          </a:p>
          <a:p>
            <a:pPr lvl="1"/>
            <a:r>
              <a:rPr lang="en-US" dirty="0" smtClean="0"/>
              <a:t>Remotely/Field Support</a:t>
            </a:r>
          </a:p>
          <a:p>
            <a:r>
              <a:rPr lang="en-US" dirty="0" smtClean="0"/>
              <a:t>User Manual</a:t>
            </a:r>
          </a:p>
          <a:p>
            <a:r>
              <a:rPr lang="en-US" dirty="0" smtClean="0"/>
              <a:t>Camera and Sensor</a:t>
            </a:r>
          </a:p>
          <a:p>
            <a:endParaRPr lang="en-US" dirty="0" smtClean="0"/>
          </a:p>
          <a:p>
            <a:pPr lvl="1"/>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35408199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 Requirements</a:t>
            </a:r>
            <a:endParaRPr lang="en-US" dirty="0"/>
          </a:p>
        </p:txBody>
      </p:sp>
      <p:sp>
        <p:nvSpPr>
          <p:cNvPr id="3" name="Content Placeholder 2"/>
          <p:cNvSpPr>
            <a:spLocks noGrp="1"/>
          </p:cNvSpPr>
          <p:nvPr>
            <p:ph idx="1"/>
          </p:nvPr>
        </p:nvSpPr>
        <p:spPr/>
        <p:txBody>
          <a:bodyPr/>
          <a:lstStyle/>
          <a:p>
            <a:r>
              <a:rPr lang="en-US" dirty="0" smtClean="0"/>
              <a:t>Language</a:t>
            </a:r>
          </a:p>
          <a:p>
            <a:r>
              <a:rPr lang="en-US" dirty="0" smtClean="0"/>
              <a:t>Units</a:t>
            </a:r>
          </a:p>
          <a:p>
            <a:r>
              <a:rPr lang="en-US" dirty="0" smtClean="0"/>
              <a:t>Time</a:t>
            </a:r>
          </a:p>
          <a:p>
            <a:pPr lvl="1"/>
            <a:r>
              <a:rPr lang="en-US" dirty="0" smtClean="0"/>
              <a:t>MM/DD/YYYY</a:t>
            </a:r>
          </a:p>
          <a:p>
            <a:pPr lvl="1"/>
            <a:r>
              <a:rPr lang="en-US" dirty="0" smtClean="0"/>
              <a:t>HOUR:MINUTE</a:t>
            </a:r>
          </a:p>
          <a:p>
            <a:r>
              <a:rPr lang="en-US" dirty="0" smtClean="0"/>
              <a:t>Electric</a:t>
            </a:r>
          </a:p>
          <a:p>
            <a:r>
              <a:rPr lang="en-US" dirty="0" smtClean="0"/>
              <a:t>Communication</a:t>
            </a:r>
          </a:p>
          <a:p>
            <a:pPr lvl="1"/>
            <a:endParaRPr lang="en-US" dirty="0" smtClean="0"/>
          </a:p>
          <a:p>
            <a:endParaRPr lang="en-US" dirty="0" smtClean="0"/>
          </a:p>
          <a:p>
            <a:pPr marL="457200" lvl="1"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418293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
        <p:nvSpPr>
          <p:cNvPr id="2" name="Title 1"/>
          <p:cNvSpPr>
            <a:spLocks noGrp="1"/>
          </p:cNvSpPr>
          <p:nvPr>
            <p:ph type="title"/>
          </p:nvPr>
        </p:nvSpPr>
        <p:spPr/>
        <p:txBody>
          <a:bodyPr/>
          <a:lstStyle/>
          <a:p>
            <a:r>
              <a:rPr lang="en-US" dirty="0" smtClean="0"/>
              <a:t>Overview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06565833"/>
              </p:ext>
            </p:extLst>
          </p:nvPr>
        </p:nvGraphicFramePr>
        <p:xfrm>
          <a:off x="1143000" y="1828800"/>
          <a:ext cx="7015061" cy="4671285"/>
        </p:xfrm>
        <a:graphic>
          <a:graphicData uri="http://schemas.openxmlformats.org/drawingml/2006/table">
            <a:tbl>
              <a:tblPr/>
              <a:tblGrid>
                <a:gridCol w="3176212"/>
                <a:gridCol w="3838849"/>
              </a:tblGrid>
              <a:tr h="278017">
                <a:tc>
                  <a:txBody>
                    <a:bodyPr/>
                    <a:lstStyle/>
                    <a:p>
                      <a:pPr marL="228600" marR="0">
                        <a:spcBef>
                          <a:spcPts val="600"/>
                        </a:spcBef>
                        <a:spcAft>
                          <a:spcPts val="0"/>
                        </a:spcAft>
                      </a:pPr>
                      <a:r>
                        <a:rPr lang="en-US" sz="1200" b="1" dirty="0">
                          <a:solidFill>
                            <a:srgbClr val="000000"/>
                          </a:solidFill>
                          <a:latin typeface="Calibri"/>
                          <a:ea typeface="Times New Roman"/>
                          <a:cs typeface="Times New Roman"/>
                        </a:rPr>
                        <a:t>Chapter 1 Product Services and Summary</a:t>
                      </a:r>
                      <a:endParaRPr lang="en-US" sz="1200" b="1"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Provides an overview of the project and this document</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026">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2 Environments</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Provides a description of each environment in which this product will be developed, used or maintained</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032">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3 External Interface and Data Flows</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Provides the definitions of all external data items and data flows. Does not contain internal data items or data flows</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540">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4 Customer Requirements</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Requirements originated by customers</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026">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5 Localization Requirements</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Requirements to adapt the product for a specific language and/or cultural usage</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8017">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6 Marketing and Sales Requirements</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Requirements originated and/or in support of Marketing and Sales</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026">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7 Administrative Requirements</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Requirements imposed by the organization’s administrative procedures</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8017">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8 Development Requirements</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Requirements originated by the development team</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8017">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9 Quality Assurance Requirements</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Requirements originated by and/or in support of Quality Assurance</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032">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10 Safety Requirements</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Requirements imposed by law, regulation or common sense whose primary purpose is the assurance of product safety</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032">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11 Standards Compliance</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A compendium of standards (ANSI, ISO, CCITT, etc.) and regulations to which the product must conform. Conformance shall be stated as a requirement</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8017">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12 Maintenance Requirements</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dirty="0">
                          <a:solidFill>
                            <a:srgbClr val="000000"/>
                          </a:solidFill>
                          <a:latin typeface="Calibri"/>
                          <a:ea typeface="Times New Roman"/>
                          <a:cs typeface="Times New Roman"/>
                        </a:rPr>
                        <a:t>Requirements aimed at increasing maintainability</a:t>
                      </a:r>
                      <a:endParaRPr lang="en-US" sz="1200"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154043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and Sales Requirements</a:t>
            </a:r>
            <a:endParaRPr lang="en-US" dirty="0"/>
          </a:p>
        </p:txBody>
      </p:sp>
      <p:sp>
        <p:nvSpPr>
          <p:cNvPr id="3" name="Content Placeholder 2"/>
          <p:cNvSpPr>
            <a:spLocks noGrp="1"/>
          </p:cNvSpPr>
          <p:nvPr>
            <p:ph idx="1"/>
          </p:nvPr>
        </p:nvSpPr>
        <p:spPr/>
        <p:txBody>
          <a:bodyPr/>
          <a:lstStyle/>
          <a:p>
            <a:r>
              <a:rPr lang="en-US" dirty="0" smtClean="0"/>
              <a:t>Hardware</a:t>
            </a:r>
          </a:p>
          <a:p>
            <a:r>
              <a:rPr lang="en-US" dirty="0" smtClean="0"/>
              <a:t>GUI</a:t>
            </a:r>
          </a:p>
          <a:p>
            <a:pPr marL="457200" lvl="1"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3111643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Requirements</a:t>
            </a:r>
            <a:endParaRPr lang="en-US" dirty="0"/>
          </a:p>
        </p:txBody>
      </p:sp>
      <p:sp>
        <p:nvSpPr>
          <p:cNvPr id="3" name="Content Placeholder 2"/>
          <p:cNvSpPr>
            <a:spLocks noGrp="1"/>
          </p:cNvSpPr>
          <p:nvPr>
            <p:ph idx="1"/>
          </p:nvPr>
        </p:nvSpPr>
        <p:spPr/>
        <p:txBody>
          <a:bodyPr/>
          <a:lstStyle/>
          <a:p>
            <a:r>
              <a:rPr lang="en-US" dirty="0" smtClean="0"/>
              <a:t>Document Review</a:t>
            </a:r>
          </a:p>
          <a:p>
            <a:r>
              <a:rPr lang="en-US" dirty="0" smtClean="0"/>
              <a:t>System Testing</a:t>
            </a:r>
          </a:p>
          <a:p>
            <a:r>
              <a:rPr lang="en-US" dirty="0" smtClean="0"/>
              <a:t>Component Testing</a:t>
            </a:r>
          </a:p>
          <a:p>
            <a:r>
              <a:rPr lang="en-US" dirty="0" smtClean="0"/>
              <a:t>Integration Testing</a:t>
            </a:r>
          </a:p>
          <a:p>
            <a:r>
              <a:rPr lang="en-US" dirty="0" smtClean="0"/>
              <a:t>Power Outages</a:t>
            </a:r>
          </a:p>
          <a:p>
            <a:endParaRPr lang="en-US" dirty="0" smtClean="0"/>
          </a:p>
          <a:p>
            <a:pPr marL="457200" lvl="1"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2348417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Content Placeholder 2"/>
          <p:cNvSpPr>
            <a:spLocks noGrp="1"/>
          </p:cNvSpPr>
          <p:nvPr>
            <p:ph idx="1"/>
          </p:nvPr>
        </p:nvSpPr>
        <p:spPr/>
        <p:txBody>
          <a:bodyPr/>
          <a:lstStyle/>
          <a:p>
            <a:r>
              <a:rPr lang="en-US" dirty="0" smtClean="0"/>
              <a:t>Development</a:t>
            </a:r>
          </a:p>
          <a:p>
            <a:r>
              <a:rPr lang="en-US" dirty="0" smtClean="0"/>
              <a:t>Operations</a:t>
            </a:r>
          </a:p>
          <a:p>
            <a:r>
              <a:rPr lang="en-US" dirty="0" smtClean="0"/>
              <a:t>Maintenance</a:t>
            </a:r>
          </a:p>
          <a:p>
            <a:pPr marL="0" indent="0">
              <a:buNone/>
            </a:pPr>
            <a:endParaRPr lang="en-US" dirty="0" smtClean="0"/>
          </a:p>
          <a:p>
            <a:pPr marL="457200" lvl="1"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34420750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a:t>
            </a:r>
            <a:endParaRPr lang="en-US" dirty="0"/>
          </a:p>
        </p:txBody>
      </p:sp>
      <p:sp>
        <p:nvSpPr>
          <p:cNvPr id="3" name="Content Placeholder 2"/>
          <p:cNvSpPr>
            <a:spLocks noGrp="1"/>
          </p:cNvSpPr>
          <p:nvPr>
            <p:ph idx="1"/>
          </p:nvPr>
        </p:nvSpPr>
        <p:spPr/>
        <p:txBody>
          <a:bodyPr/>
          <a:lstStyle/>
          <a:p>
            <a:r>
              <a:rPr lang="en-US" dirty="0" smtClean="0"/>
              <a:t>Hybrid Staged Delivery Model</a:t>
            </a:r>
          </a:p>
          <a:p>
            <a:r>
              <a:rPr lang="en-US" dirty="0" smtClean="0"/>
              <a:t>Follows Architecture</a:t>
            </a:r>
          </a:p>
          <a:p>
            <a:r>
              <a:rPr lang="en-US" dirty="0" smtClean="0"/>
              <a:t>Modular</a:t>
            </a:r>
          </a:p>
          <a:p>
            <a:r>
              <a:rPr lang="en-US" dirty="0"/>
              <a:t>Microsoft’s Design Guidelines for Class Library </a:t>
            </a:r>
            <a:r>
              <a:rPr lang="en-US" dirty="0" smtClean="0"/>
              <a:t>Developers</a:t>
            </a:r>
          </a:p>
          <a:p>
            <a:pPr lvl="1"/>
            <a:endParaRPr lang="en-US" dirty="0" smtClean="0"/>
          </a:p>
          <a:p>
            <a:pPr marL="457200" lvl="1"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23635085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Requirements</a:t>
            </a:r>
            <a:endParaRPr lang="en-US" dirty="0"/>
          </a:p>
        </p:txBody>
      </p:sp>
      <p:sp>
        <p:nvSpPr>
          <p:cNvPr id="3" name="Content Placeholder 2"/>
          <p:cNvSpPr>
            <a:spLocks noGrp="1"/>
          </p:cNvSpPr>
          <p:nvPr>
            <p:ph idx="1"/>
          </p:nvPr>
        </p:nvSpPr>
        <p:spPr/>
        <p:txBody>
          <a:bodyPr/>
          <a:lstStyle/>
          <a:p>
            <a:r>
              <a:rPr lang="en-US" dirty="0" smtClean="0"/>
              <a:t>Team Meetings</a:t>
            </a:r>
          </a:p>
          <a:p>
            <a:r>
              <a:rPr lang="en-US" dirty="0" smtClean="0"/>
              <a:t>Sponsor</a:t>
            </a:r>
          </a:p>
          <a:p>
            <a:r>
              <a:rPr lang="en-US" dirty="0" smtClean="0"/>
              <a:t>Project Plan</a:t>
            </a:r>
          </a:p>
          <a:p>
            <a:r>
              <a:rPr lang="en-US" dirty="0" smtClean="0"/>
              <a:t>Team Charter</a:t>
            </a:r>
          </a:p>
          <a:p>
            <a:r>
              <a:rPr lang="en-US" dirty="0" smtClean="0"/>
              <a:t>Time Sheet</a:t>
            </a:r>
          </a:p>
          <a:p>
            <a:r>
              <a:rPr lang="en-US" dirty="0" smtClean="0"/>
              <a:t>Risk Management</a:t>
            </a:r>
          </a:p>
          <a:p>
            <a:r>
              <a:rPr lang="en-US" smtClean="0"/>
              <a:t>Status Reports</a:t>
            </a:r>
          </a:p>
          <a:p>
            <a:pPr marL="0" indent="0">
              <a:buNone/>
            </a:pPr>
            <a:endParaRPr lang="en-US" dirty="0" smtClean="0"/>
          </a:p>
          <a:p>
            <a:pPr marL="457200" lvl="1"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40903813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Interface and Data Flows</a:t>
            </a:r>
            <a:endParaRPr lang="en-US" dirty="0"/>
          </a:p>
        </p:txBody>
      </p:sp>
      <p:sp>
        <p:nvSpPr>
          <p:cNvPr id="3" name="Content Placeholder 2"/>
          <p:cNvSpPr>
            <a:spLocks noGrp="1"/>
          </p:cNvSpPr>
          <p:nvPr>
            <p:ph idx="1"/>
          </p:nvPr>
        </p:nvSpPr>
        <p:spPr/>
        <p:txBody>
          <a:bodyPr/>
          <a:lstStyle/>
          <a:p>
            <a:endParaRPr lang="en-US" dirty="0" smtClean="0"/>
          </a:p>
          <a:p>
            <a:pPr marL="457200" lvl="1" indent="0">
              <a:buNone/>
            </a:pPr>
            <a:endParaRPr lang="en-US" dirty="0" smtClean="0"/>
          </a:p>
          <a:p>
            <a:pPr lvl="1"/>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
        <p:nvSpPr>
          <p:cNvPr id="5" name="TextBox 4"/>
          <p:cNvSpPr txBox="1"/>
          <p:nvPr/>
        </p:nvSpPr>
        <p:spPr>
          <a:xfrm>
            <a:off x="381000" y="2133600"/>
            <a:ext cx="6248400" cy="1754326"/>
          </a:xfrm>
          <a:prstGeom prst="rect">
            <a:avLst/>
          </a:prstGeom>
          <a:noFill/>
        </p:spPr>
        <p:txBody>
          <a:bodyPr wrap="square" rtlCol="0">
            <a:spAutoFit/>
          </a:bodyPr>
          <a:lstStyle/>
          <a:p>
            <a:pPr marL="285750" indent="-285750">
              <a:buFont typeface="Arial" pitchFamily="34" charset="0"/>
              <a:buChar char="•"/>
            </a:pPr>
            <a:r>
              <a:rPr lang="en-US" dirty="0" smtClean="0">
                <a:solidFill>
                  <a:schemeClr val="bg2">
                    <a:lumMod val="25000"/>
                  </a:schemeClr>
                </a:solidFill>
              </a:rPr>
              <a:t>Hardware Interfaces</a:t>
            </a:r>
          </a:p>
          <a:p>
            <a:pPr marL="285750" indent="-285750">
              <a:buFont typeface="Arial" pitchFamily="34" charset="0"/>
              <a:buChar char="•"/>
            </a:pPr>
            <a:r>
              <a:rPr lang="en-US" dirty="0" smtClean="0">
                <a:solidFill>
                  <a:schemeClr val="bg2">
                    <a:lumMod val="25000"/>
                  </a:schemeClr>
                </a:solidFill>
              </a:rPr>
              <a:t>Software Interfaces</a:t>
            </a:r>
          </a:p>
          <a:p>
            <a:pPr marL="285750" indent="-285750">
              <a:buFont typeface="Arial" pitchFamily="34" charset="0"/>
              <a:buChar char="•"/>
            </a:pPr>
            <a:r>
              <a:rPr lang="en-US" dirty="0" smtClean="0">
                <a:solidFill>
                  <a:schemeClr val="bg2">
                    <a:lumMod val="25000"/>
                  </a:schemeClr>
                </a:solidFill>
              </a:rPr>
              <a:t>High Level Data Flow Diagram</a:t>
            </a:r>
          </a:p>
          <a:p>
            <a:pPr marL="285750" indent="-285750">
              <a:buFont typeface="Arial" pitchFamily="34" charset="0"/>
              <a:buChar char="•"/>
            </a:pPr>
            <a:r>
              <a:rPr lang="en-US" dirty="0" smtClean="0">
                <a:solidFill>
                  <a:schemeClr val="bg2">
                    <a:lumMod val="25000"/>
                  </a:schemeClr>
                </a:solidFill>
              </a:rPr>
              <a:t>Logical Data Sources and Sinks</a:t>
            </a:r>
          </a:p>
          <a:p>
            <a:pPr marL="285750" indent="-285750">
              <a:buFont typeface="Arial" pitchFamily="34" charset="0"/>
              <a:buChar char="•"/>
            </a:pPr>
            <a:endParaRPr lang="en-US" dirty="0" smtClean="0">
              <a:solidFill>
                <a:schemeClr val="bg2">
                  <a:lumMod val="25000"/>
                </a:schemeClr>
              </a:solidFill>
            </a:endParaRPr>
          </a:p>
          <a:p>
            <a:pPr marL="285750" indent="-285750">
              <a:buFont typeface="Arial" pitchFamily="34" charset="0"/>
              <a:buChar char="•"/>
            </a:pPr>
            <a:endParaRPr lang="en-US" dirty="0">
              <a:solidFill>
                <a:schemeClr val="bg2">
                  <a:lumMod val="25000"/>
                </a:schemeClr>
              </a:solidFill>
            </a:endParaRPr>
          </a:p>
        </p:txBody>
      </p:sp>
    </p:spTree>
    <p:extLst>
      <p:ext uri="{BB962C8B-B14F-4D97-AF65-F5344CB8AC3E}">
        <p14:creationId xmlns:p14="http://schemas.microsoft.com/office/powerpoint/2010/main" val="102617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Interfaces</a:t>
            </a:r>
            <a:endParaRPr lang="en-US" dirty="0"/>
          </a:p>
        </p:txBody>
      </p:sp>
      <p:sp>
        <p:nvSpPr>
          <p:cNvPr id="3" name="Content Placeholder 2"/>
          <p:cNvSpPr>
            <a:spLocks noGrp="1"/>
          </p:cNvSpPr>
          <p:nvPr>
            <p:ph idx="1"/>
          </p:nvPr>
        </p:nvSpPr>
        <p:spPr/>
        <p:txBody>
          <a:bodyPr/>
          <a:lstStyle/>
          <a:p>
            <a:r>
              <a:rPr lang="en-US" dirty="0" smtClean="0"/>
              <a:t>Between Sensors and Central Computer</a:t>
            </a:r>
          </a:p>
          <a:p>
            <a:pPr lvl="1"/>
            <a:r>
              <a:rPr lang="en-US" dirty="0" smtClean="0"/>
              <a:t>Was a sensor tripped? Which one?</a:t>
            </a:r>
          </a:p>
          <a:p>
            <a:r>
              <a:rPr lang="en-US" dirty="0" smtClean="0"/>
              <a:t>Between Central Computer and Mobile Device</a:t>
            </a:r>
          </a:p>
          <a:p>
            <a:r>
              <a:rPr lang="en-US" dirty="0" smtClean="0"/>
              <a:t>Internet / mobile networks are outside the scope of the MAVS System</a:t>
            </a:r>
          </a:p>
          <a:p>
            <a:r>
              <a:rPr lang="en-US" dirty="0" smtClean="0"/>
              <a:t>Sensors shall be able to detect presence of an entity</a:t>
            </a:r>
          </a:p>
          <a:p>
            <a:pPr lvl="1"/>
            <a:r>
              <a:rPr lang="en-US" dirty="0" smtClean="0"/>
              <a:t>User will determine system’s response</a:t>
            </a:r>
          </a:p>
          <a:p>
            <a:r>
              <a:rPr lang="en-US" dirty="0" smtClean="0"/>
              <a:t>User can control camera via the Mobile Device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4633229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Interfaces</a:t>
            </a:r>
            <a:endParaRPr lang="en-US" dirty="0"/>
          </a:p>
        </p:txBody>
      </p:sp>
      <p:sp>
        <p:nvSpPr>
          <p:cNvPr id="3" name="Content Placeholder 2"/>
          <p:cNvSpPr>
            <a:spLocks noGrp="1"/>
          </p:cNvSpPr>
          <p:nvPr>
            <p:ph idx="1"/>
          </p:nvPr>
        </p:nvSpPr>
        <p:spPr/>
        <p:txBody>
          <a:bodyPr/>
          <a:lstStyle/>
          <a:p>
            <a:r>
              <a:rPr lang="en-US" dirty="0" smtClean="0"/>
              <a:t>Central Computer works as the hub or back-end</a:t>
            </a:r>
          </a:p>
          <a:p>
            <a:r>
              <a:rPr lang="en-US" dirty="0" smtClean="0"/>
              <a:t>Through the Central Computer or Mobile Device GUI, the User can:</a:t>
            </a:r>
          </a:p>
          <a:p>
            <a:pPr lvl="1"/>
            <a:r>
              <a:rPr lang="en-US" dirty="0" smtClean="0"/>
              <a:t>Arm/Disarm the system</a:t>
            </a:r>
          </a:p>
          <a:p>
            <a:pPr lvl="1"/>
            <a:r>
              <a:rPr lang="en-US" dirty="0" smtClean="0"/>
              <a:t>View status</a:t>
            </a:r>
          </a:p>
          <a:p>
            <a:pPr lvl="1"/>
            <a:r>
              <a:rPr lang="en-US" dirty="0" smtClean="0"/>
              <a:t>View live camera feed</a:t>
            </a:r>
          </a:p>
          <a:p>
            <a:pPr lvl="1"/>
            <a:r>
              <a:rPr lang="en-US" dirty="0" smtClean="0"/>
              <a:t>Set alert profiles</a:t>
            </a:r>
          </a:p>
          <a:p>
            <a:pPr lvl="1"/>
            <a:r>
              <a:rPr lang="en-US" dirty="0" smtClean="0"/>
              <a:t>Manage settings</a:t>
            </a:r>
          </a:p>
          <a:p>
            <a:pPr lvl="1"/>
            <a:r>
              <a:rPr lang="en-US" dirty="0" smtClean="0"/>
              <a:t>Control Camera (Pan, Tilt, Zoom)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6181872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Data Flow Diagram</a:t>
            </a:r>
            <a:endParaRPr lang="en-US" dirty="0"/>
          </a:p>
        </p:txBody>
      </p:sp>
      <p:pic>
        <p:nvPicPr>
          <p:cNvPr id="4" name="Picture 3"/>
          <p:cNvPicPr/>
          <p:nvPr/>
        </p:nvPicPr>
        <p:blipFill rotWithShape="1">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31288" t="21959" r="16410" b="6522"/>
          <a:stretch/>
        </p:blipFill>
        <p:spPr bwMode="auto">
          <a:xfrm>
            <a:off x="1617504" y="1803770"/>
            <a:ext cx="5908992" cy="4749430"/>
          </a:xfrm>
          <a:prstGeom prst="rect">
            <a:avLst/>
          </a:prstGeom>
          <a:ln>
            <a:noFill/>
          </a:ln>
          <a:effectLst>
            <a:outerShdw blurRad="292100" dist="139700" dir="2700000" algn="tl" rotWithShape="0">
              <a:srgbClr val="333333">
                <a:alpha val="65000"/>
              </a:srgbClr>
            </a:outerShdw>
          </a:effectLst>
          <a:extLst/>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2470438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Data Sources and Sinks</a:t>
            </a:r>
            <a:endParaRPr lang="en-US" dirty="0"/>
          </a:p>
        </p:txBody>
      </p:sp>
      <p:sp>
        <p:nvSpPr>
          <p:cNvPr id="3" name="Content Placeholder 2"/>
          <p:cNvSpPr>
            <a:spLocks noGrp="1"/>
          </p:cNvSpPr>
          <p:nvPr>
            <p:ph idx="1"/>
          </p:nvPr>
        </p:nvSpPr>
        <p:spPr/>
        <p:txBody>
          <a:bodyPr/>
          <a:lstStyle/>
          <a:p>
            <a:r>
              <a:rPr lang="en-US" dirty="0" smtClean="0"/>
              <a:t>Sensors and Camera are main sources of data</a:t>
            </a:r>
          </a:p>
          <a:p>
            <a:pPr lvl="1"/>
            <a:r>
              <a:rPr lang="en-US" dirty="0" smtClean="0"/>
              <a:t>Sensors’ status is data</a:t>
            </a:r>
          </a:p>
          <a:p>
            <a:pPr lvl="1"/>
            <a:r>
              <a:rPr lang="en-US" dirty="0" smtClean="0"/>
              <a:t>Camera’s images are data</a:t>
            </a:r>
          </a:p>
          <a:p>
            <a:r>
              <a:rPr lang="en-US" dirty="0" smtClean="0"/>
              <a:t>Central Computer is a data source (back-end)</a:t>
            </a:r>
          </a:p>
          <a:p>
            <a:r>
              <a:rPr lang="en-US" dirty="0" smtClean="0"/>
              <a:t>Main Data Sinks</a:t>
            </a:r>
          </a:p>
          <a:p>
            <a:pPr lvl="1"/>
            <a:r>
              <a:rPr lang="en-US" dirty="0" smtClean="0"/>
              <a:t>Central Computer GUI</a:t>
            </a:r>
          </a:p>
          <a:p>
            <a:pPr lvl="1"/>
            <a:r>
              <a:rPr lang="en-US" dirty="0" smtClean="0"/>
              <a:t>Mobile Device GUI</a:t>
            </a:r>
          </a:p>
          <a:p>
            <a:pPr lvl="1"/>
            <a:r>
              <a:rPr lang="en-US" dirty="0" smtClean="0"/>
              <a:t>Mobile Device can access data stored on Central Computer</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3134570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dirty="0" smtClean="0"/>
              <a:t>Overview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79439759"/>
              </p:ext>
            </p:extLst>
          </p:nvPr>
        </p:nvGraphicFramePr>
        <p:xfrm>
          <a:off x="1066800" y="1600200"/>
          <a:ext cx="6858000" cy="4862454"/>
        </p:xfrm>
        <a:graphic>
          <a:graphicData uri="http://schemas.openxmlformats.org/drawingml/2006/table">
            <a:tbl>
              <a:tblPr/>
              <a:tblGrid>
                <a:gridCol w="3623667"/>
                <a:gridCol w="3234333"/>
              </a:tblGrid>
              <a:tr h="268941">
                <a:tc>
                  <a:txBody>
                    <a:bodyPr/>
                    <a:lstStyle/>
                    <a:p>
                      <a:pPr marL="228600" marR="0">
                        <a:spcBef>
                          <a:spcPts val="600"/>
                        </a:spcBef>
                        <a:spcAft>
                          <a:spcPts val="0"/>
                        </a:spcAft>
                      </a:pPr>
                      <a:r>
                        <a:rPr lang="en-US" sz="1200" b="1" dirty="0">
                          <a:solidFill>
                            <a:srgbClr val="000000"/>
                          </a:solidFill>
                          <a:latin typeface="Calibri"/>
                          <a:ea typeface="Times New Roman"/>
                          <a:cs typeface="Times New Roman"/>
                        </a:rPr>
                        <a:t>Chapter 12 Maintenance Requirements</a:t>
                      </a:r>
                      <a:endParaRPr lang="en-US" sz="1200" b="1"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Requirements aimed at increasing maintainability</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882">
                <a:tc>
                  <a:txBody>
                    <a:bodyPr/>
                    <a:lstStyle/>
                    <a:p>
                      <a:pPr marL="228600" marR="0">
                        <a:spcBef>
                          <a:spcPts val="600"/>
                        </a:spcBef>
                        <a:spcAft>
                          <a:spcPts val="0"/>
                        </a:spcAft>
                      </a:pPr>
                      <a:r>
                        <a:rPr lang="en-US" sz="1200" b="1" dirty="0">
                          <a:solidFill>
                            <a:srgbClr val="000000"/>
                          </a:solidFill>
                          <a:latin typeface="Calibri"/>
                          <a:ea typeface="Times New Roman"/>
                          <a:cs typeface="Times New Roman"/>
                        </a:rPr>
                        <a:t>Chapter 13 Support Requirements</a:t>
                      </a:r>
                      <a:endParaRPr lang="en-US" sz="1200" b="1"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Requirements necessary for the required level of support</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882">
                <a:tc>
                  <a:txBody>
                    <a:bodyPr/>
                    <a:lstStyle/>
                    <a:p>
                      <a:pPr marL="228600" marR="0">
                        <a:spcBef>
                          <a:spcPts val="600"/>
                        </a:spcBef>
                        <a:spcAft>
                          <a:spcPts val="0"/>
                        </a:spcAft>
                      </a:pPr>
                      <a:r>
                        <a:rPr lang="en-US" sz="1200" b="1" dirty="0">
                          <a:solidFill>
                            <a:srgbClr val="000000"/>
                          </a:solidFill>
                          <a:latin typeface="Calibri"/>
                          <a:ea typeface="Times New Roman"/>
                          <a:cs typeface="Times New Roman"/>
                        </a:rPr>
                        <a:t>Chapter 14 Performance Requirements</a:t>
                      </a:r>
                      <a:endParaRPr lang="en-US" sz="1200" b="1"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Requirements constraining reliability, speed, etc.; includes most constraints</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941">
                <a:tc>
                  <a:txBody>
                    <a:bodyPr/>
                    <a:lstStyle/>
                    <a:p>
                      <a:pPr marL="228600" marR="0">
                        <a:spcBef>
                          <a:spcPts val="600"/>
                        </a:spcBef>
                        <a:spcAft>
                          <a:spcPts val="0"/>
                        </a:spcAft>
                      </a:pPr>
                      <a:r>
                        <a:rPr lang="en-US" sz="1200" b="1" dirty="0">
                          <a:solidFill>
                            <a:srgbClr val="000000"/>
                          </a:solidFill>
                          <a:latin typeface="Calibri"/>
                          <a:ea typeface="Times New Roman"/>
                          <a:cs typeface="Times New Roman"/>
                        </a:rPr>
                        <a:t>Chapter 15 System Constraint Requirements</a:t>
                      </a:r>
                      <a:endParaRPr lang="en-US" sz="1200" b="1"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Constraints derived from limitations</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941">
                <a:tc>
                  <a:txBody>
                    <a:bodyPr/>
                    <a:lstStyle/>
                    <a:p>
                      <a:pPr marL="228600" marR="0">
                        <a:spcBef>
                          <a:spcPts val="600"/>
                        </a:spcBef>
                        <a:spcAft>
                          <a:spcPts val="0"/>
                        </a:spcAft>
                      </a:pPr>
                      <a:r>
                        <a:rPr lang="en-US" sz="1200" b="1" dirty="0">
                          <a:solidFill>
                            <a:srgbClr val="000000"/>
                          </a:solidFill>
                          <a:latin typeface="Calibri"/>
                          <a:ea typeface="Times New Roman"/>
                          <a:cs typeface="Times New Roman"/>
                        </a:rPr>
                        <a:t>Chapter 16 Exception Conditions and Handling</a:t>
                      </a:r>
                      <a:endParaRPr lang="en-US" sz="1200" b="1"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External exceptions and behavior </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941">
                <a:tc>
                  <a:txBody>
                    <a:bodyPr/>
                    <a:lstStyle/>
                    <a:p>
                      <a:pPr marL="228600" marR="0">
                        <a:spcBef>
                          <a:spcPts val="600"/>
                        </a:spcBef>
                        <a:spcAft>
                          <a:spcPts val="0"/>
                        </a:spcAft>
                      </a:pPr>
                      <a:r>
                        <a:rPr lang="en-US" sz="1200" b="1" dirty="0">
                          <a:solidFill>
                            <a:srgbClr val="000000"/>
                          </a:solidFill>
                          <a:latin typeface="Calibri"/>
                          <a:ea typeface="Times New Roman"/>
                          <a:cs typeface="Times New Roman"/>
                        </a:rPr>
                        <a:t>Chapter 17 Early Subsets and Implementation Priorities</a:t>
                      </a:r>
                      <a:endParaRPr lang="en-US" sz="1200" b="1"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Skeleton incremental development plan</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941">
                <a:tc>
                  <a:txBody>
                    <a:bodyPr/>
                    <a:lstStyle/>
                    <a:p>
                      <a:pPr marL="228600" marR="0">
                        <a:spcBef>
                          <a:spcPts val="600"/>
                        </a:spcBef>
                        <a:spcAft>
                          <a:spcPts val="0"/>
                        </a:spcAft>
                      </a:pPr>
                      <a:r>
                        <a:rPr lang="en-US" sz="1200" b="1" dirty="0">
                          <a:solidFill>
                            <a:srgbClr val="000000"/>
                          </a:solidFill>
                          <a:latin typeface="Calibri"/>
                          <a:ea typeface="Times New Roman"/>
                          <a:cs typeface="Times New Roman"/>
                        </a:rPr>
                        <a:t>Chapter 18 Foreseeable Modifications and Enhancements</a:t>
                      </a:r>
                      <a:endParaRPr lang="en-US" sz="1200" b="1"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a:solidFill>
                            <a:srgbClr val="000000"/>
                          </a:solidFill>
                          <a:latin typeface="Calibri"/>
                          <a:ea typeface="Times New Roman"/>
                          <a:cs typeface="Times New Roman"/>
                        </a:rPr>
                        <a:t>Prognostications of the product</a:t>
                      </a:r>
                      <a:endParaRPr lang="en-US" sz="120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941">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19 Acceptance Criteria</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dirty="0">
                          <a:solidFill>
                            <a:srgbClr val="000000"/>
                          </a:solidFill>
                          <a:latin typeface="Calibri"/>
                          <a:ea typeface="Times New Roman"/>
                          <a:cs typeface="Times New Roman"/>
                        </a:rPr>
                        <a:t>Details of product acceptance criteria</a:t>
                      </a:r>
                      <a:endParaRPr lang="en-US" sz="1200"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882">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20 Design Guidelines</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dirty="0">
                          <a:solidFill>
                            <a:srgbClr val="000000"/>
                          </a:solidFill>
                          <a:latin typeface="Calibri"/>
                          <a:ea typeface="Times New Roman"/>
                          <a:cs typeface="Times New Roman"/>
                        </a:rPr>
                        <a:t>Ideas and general information about the design of the product</a:t>
                      </a:r>
                      <a:endParaRPr lang="en-US" sz="1200"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941">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21 Assumptions</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dirty="0">
                          <a:solidFill>
                            <a:srgbClr val="000000"/>
                          </a:solidFill>
                          <a:latin typeface="Calibri"/>
                          <a:ea typeface="Times New Roman"/>
                          <a:cs typeface="Times New Roman"/>
                        </a:rPr>
                        <a:t>Assumptions made for the product</a:t>
                      </a:r>
                      <a:endParaRPr lang="en-US" sz="1200"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882">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22 Sources of Information</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dirty="0">
                          <a:solidFill>
                            <a:srgbClr val="000000"/>
                          </a:solidFill>
                          <a:latin typeface="Calibri"/>
                          <a:ea typeface="Times New Roman"/>
                          <a:cs typeface="Times New Roman"/>
                        </a:rPr>
                        <a:t>Sources (oral and written) of information that applies to this product</a:t>
                      </a:r>
                      <a:endParaRPr lang="en-US" sz="1200"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941">
                <a:tc>
                  <a:txBody>
                    <a:bodyPr/>
                    <a:lstStyle/>
                    <a:p>
                      <a:pPr marL="228600" marR="0">
                        <a:spcBef>
                          <a:spcPts val="600"/>
                        </a:spcBef>
                        <a:spcAft>
                          <a:spcPts val="0"/>
                        </a:spcAft>
                      </a:pPr>
                      <a:r>
                        <a:rPr lang="en-US" sz="1200" b="1">
                          <a:solidFill>
                            <a:srgbClr val="000000"/>
                          </a:solidFill>
                          <a:latin typeface="Calibri"/>
                          <a:ea typeface="Times New Roman"/>
                          <a:cs typeface="Times New Roman"/>
                        </a:rPr>
                        <a:t>Chapter 23 Use Cases</a:t>
                      </a:r>
                      <a:endParaRPr lang="en-US" sz="1200" b="1">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dirty="0">
                          <a:solidFill>
                            <a:srgbClr val="000000"/>
                          </a:solidFill>
                          <a:latin typeface="Calibri"/>
                          <a:ea typeface="Times New Roman"/>
                          <a:cs typeface="Times New Roman"/>
                        </a:rPr>
                        <a:t>Use cases for all externals</a:t>
                      </a:r>
                      <a:endParaRPr lang="en-US" sz="1200"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941">
                <a:tc>
                  <a:txBody>
                    <a:bodyPr/>
                    <a:lstStyle/>
                    <a:p>
                      <a:pPr marL="228600" marR="0">
                        <a:spcBef>
                          <a:spcPts val="600"/>
                        </a:spcBef>
                        <a:spcAft>
                          <a:spcPts val="0"/>
                        </a:spcAft>
                      </a:pPr>
                      <a:r>
                        <a:rPr lang="en-US" sz="1200" b="1" dirty="0">
                          <a:solidFill>
                            <a:srgbClr val="000000"/>
                          </a:solidFill>
                          <a:latin typeface="Calibri"/>
                          <a:ea typeface="Times New Roman"/>
                          <a:cs typeface="Times New Roman"/>
                        </a:rPr>
                        <a:t>Chapter 24 Glossary of Terms</a:t>
                      </a:r>
                      <a:endParaRPr lang="en-US" sz="1200" b="1"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200" dirty="0">
                          <a:solidFill>
                            <a:srgbClr val="000000"/>
                          </a:solidFill>
                          <a:latin typeface="Calibri"/>
                          <a:ea typeface="Times New Roman"/>
                          <a:cs typeface="Times New Roman"/>
                        </a:rPr>
                        <a:t>An aggregation of each chapter’s terms</a:t>
                      </a:r>
                      <a:endParaRPr lang="en-US" sz="1200" dirty="0">
                        <a:solidFill>
                          <a:srgbClr val="000000"/>
                        </a:solidFill>
                        <a:latin typeface="Times New Roman"/>
                        <a:ea typeface="Times New Roman"/>
                        <a:cs typeface="Times New Roman"/>
                      </a:endParaRPr>
                    </a:p>
                  </a:txBody>
                  <a:tcPr marL="29308" marR="293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523420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lstStyle/>
          <a:p>
            <a:r>
              <a:rPr lang="en-US" dirty="0" smtClean="0"/>
              <a:t>The user arms the system</a:t>
            </a:r>
          </a:p>
          <a:p>
            <a:r>
              <a:rPr lang="en-US" dirty="0" smtClean="0"/>
              <a:t>The user controls the camera</a:t>
            </a:r>
          </a:p>
          <a:p>
            <a:r>
              <a:rPr lang="en-US" dirty="0" smtClean="0"/>
              <a:t>The user accesses video/audio from within the GUI</a:t>
            </a:r>
          </a:p>
          <a:p>
            <a:r>
              <a:rPr lang="en-US" dirty="0" smtClean="0"/>
              <a:t>The user dials 9 1 1 from within the mobile GUI</a:t>
            </a:r>
          </a:p>
          <a:p>
            <a:r>
              <a:rPr lang="en-US" dirty="0" smtClean="0"/>
              <a:t>The user disarms the system</a:t>
            </a:r>
          </a:p>
          <a:p>
            <a:r>
              <a:rPr lang="en-US" dirty="0" smtClean="0"/>
              <a:t>The user speaks to the subject</a:t>
            </a:r>
          </a:p>
          <a:p>
            <a:r>
              <a:rPr lang="en-US" dirty="0" smtClean="0"/>
              <a:t>The user creates an alarm profile</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7173486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Conditions and Handling</a:t>
            </a:r>
            <a:endParaRPr lang="en-US" dirty="0"/>
          </a:p>
        </p:txBody>
      </p:sp>
      <p:sp>
        <p:nvSpPr>
          <p:cNvPr id="3" name="Content Placeholder 2"/>
          <p:cNvSpPr>
            <a:spLocks noGrp="1"/>
          </p:cNvSpPr>
          <p:nvPr>
            <p:ph idx="1"/>
          </p:nvPr>
        </p:nvSpPr>
        <p:spPr/>
        <p:txBody>
          <a:bodyPr/>
          <a:lstStyle/>
          <a:p>
            <a:r>
              <a:rPr lang="en-US" dirty="0" smtClean="0"/>
              <a:t>Video/Audio feed fails</a:t>
            </a:r>
          </a:p>
          <a:p>
            <a:pPr lvl="1"/>
            <a:r>
              <a:rPr lang="en-US" dirty="0" smtClean="0"/>
              <a:t>Power resets, network connections reset, verify settings</a:t>
            </a:r>
          </a:p>
          <a:p>
            <a:r>
              <a:rPr lang="en-US" dirty="0" smtClean="0"/>
              <a:t>System fails to notify the user of triggered events</a:t>
            </a:r>
          </a:p>
          <a:p>
            <a:pPr lvl="1"/>
            <a:r>
              <a:rPr lang="en-US" dirty="0" smtClean="0"/>
              <a:t>User can view log of triggered events later. Manual reset may be required and settings verified</a:t>
            </a:r>
          </a:p>
          <a:p>
            <a:r>
              <a:rPr lang="en-US" dirty="0" smtClean="0"/>
              <a:t>System falsely allows unauthorized user access to camera</a:t>
            </a:r>
          </a:p>
          <a:p>
            <a:r>
              <a:rPr lang="en-US" dirty="0" smtClean="0"/>
              <a:t>System denies unauthorized user access to camera</a:t>
            </a:r>
          </a:p>
          <a:p>
            <a:r>
              <a:rPr lang="en-US" dirty="0" smtClean="0"/>
              <a:t>User does not respond to critical triggered event notification</a:t>
            </a:r>
          </a:p>
          <a:p>
            <a:pPr lvl="1"/>
            <a:r>
              <a:rPr lang="en-US" dirty="0" smtClean="0"/>
              <a:t>System begins notifying other authorized users, one at a time, until one responds</a:t>
            </a:r>
          </a:p>
          <a:p>
            <a:pPr marL="457200" lvl="1"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4208050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Foreseeable Modifications and Enhancements</a:t>
            </a:r>
            <a:endParaRPr lang="en-US" dirty="0"/>
          </a:p>
        </p:txBody>
      </p:sp>
      <p:sp>
        <p:nvSpPr>
          <p:cNvPr id="3" name="Content Placeholder 2"/>
          <p:cNvSpPr>
            <a:spLocks noGrp="1"/>
          </p:cNvSpPr>
          <p:nvPr>
            <p:ph idx="1"/>
          </p:nvPr>
        </p:nvSpPr>
        <p:spPr/>
        <p:txBody>
          <a:bodyPr/>
          <a:lstStyle/>
          <a:p>
            <a:r>
              <a:rPr lang="en-US" dirty="0" smtClean="0"/>
              <a:t>Facial recognition for automatic access approval/denial</a:t>
            </a:r>
          </a:p>
          <a:p>
            <a:r>
              <a:rPr lang="en-US" dirty="0" smtClean="0"/>
              <a:t>Tracking through computer vision as opposed to sensors</a:t>
            </a:r>
          </a:p>
          <a:p>
            <a:r>
              <a:rPr lang="en-US" dirty="0" err="1" smtClean="0"/>
              <a:t>DropBox</a:t>
            </a:r>
            <a:r>
              <a:rPr lang="en-US" dirty="0" smtClean="0"/>
              <a:t> integration for saved images and event logs</a:t>
            </a:r>
          </a:p>
          <a:p>
            <a:r>
              <a:rPr lang="en-US" dirty="0" smtClean="0"/>
              <a:t>Central Computer becomes low profile, self-contained computer</a:t>
            </a:r>
          </a:p>
          <a:p>
            <a:r>
              <a:rPr lang="en-US" dirty="0" smtClean="0"/>
              <a:t>Web Interface and/or web backup</a:t>
            </a:r>
          </a:p>
          <a:p>
            <a:r>
              <a:rPr lang="en-US" dirty="0" smtClean="0"/>
              <a:t>System will distinguish between people and other entities</a:t>
            </a:r>
          </a:p>
          <a:p>
            <a:r>
              <a:rPr lang="en-US" dirty="0" smtClean="0"/>
              <a:t>Biometrics and voice recognition</a:t>
            </a:r>
          </a:p>
          <a:p>
            <a:r>
              <a:rPr lang="en-US" dirty="0" smtClean="0"/>
              <a:t>User can control more than just the security system</a:t>
            </a:r>
          </a:p>
          <a:p>
            <a:pPr lvl="1"/>
            <a:r>
              <a:rPr lang="en-US" dirty="0" smtClean="0"/>
              <a:t>Lights, A/C settings, household electronics and appliances, </a:t>
            </a:r>
            <a:r>
              <a:rPr lang="en-US" dirty="0" err="1" smtClean="0"/>
              <a:t>etc</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21708265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Information</a:t>
            </a:r>
            <a:endParaRPr lang="en-US" dirty="0"/>
          </a:p>
        </p:txBody>
      </p:sp>
      <p:sp>
        <p:nvSpPr>
          <p:cNvPr id="3" name="Content Placeholder 2"/>
          <p:cNvSpPr>
            <a:spLocks noGrp="1"/>
          </p:cNvSpPr>
          <p:nvPr>
            <p:ph idx="1"/>
          </p:nvPr>
        </p:nvSpPr>
        <p:spPr/>
        <p:txBody>
          <a:bodyPr>
            <a:normAutofit fontScale="92500" lnSpcReduction="10000"/>
          </a:bodyPr>
          <a:lstStyle/>
          <a:p>
            <a:pPr lvl="0">
              <a:buFont typeface="Arial" pitchFamily="34" charset="0"/>
              <a:buChar char="•"/>
            </a:pPr>
            <a:r>
              <a:rPr lang="en-US" dirty="0" smtClean="0"/>
              <a:t>Dr</a:t>
            </a:r>
            <a:r>
              <a:rPr lang="en-US" dirty="0"/>
              <a:t>. Manfred Huber – Professor who gives guidelines for development and implementation of the </a:t>
            </a:r>
            <a:r>
              <a:rPr lang="en-US" dirty="0" smtClean="0"/>
              <a:t>project</a:t>
            </a:r>
            <a:endParaRPr lang="en-US" dirty="0"/>
          </a:p>
          <a:p>
            <a:pPr lvl="0">
              <a:buFont typeface="Arial" pitchFamily="34" charset="0"/>
              <a:buChar char="•"/>
            </a:pPr>
            <a:r>
              <a:rPr lang="en-US" dirty="0"/>
              <a:t>Microsoft’s Design Guideline for class Library Developers</a:t>
            </a:r>
          </a:p>
          <a:p>
            <a:pPr lvl="1">
              <a:buFont typeface="Arial" pitchFamily="34" charset="0"/>
              <a:buChar char="•"/>
            </a:pPr>
            <a:r>
              <a:rPr lang="en-US" u="sng" dirty="0" smtClean="0">
                <a:hlinkClick r:id="rId3"/>
              </a:rPr>
              <a:t>http</a:t>
            </a:r>
            <a:r>
              <a:rPr lang="en-US" u="sng" dirty="0">
                <a:hlinkClick r:id="rId3"/>
              </a:rPr>
              <a:t>://msdn.microsoft.com/en-us/library/czefa0ke%28v=vs.71%29.aspx</a:t>
            </a:r>
            <a:endParaRPr lang="en-US" dirty="0"/>
          </a:p>
          <a:p>
            <a:pPr lvl="0">
              <a:buFont typeface="Arial" pitchFamily="34" charset="0"/>
              <a:buChar char="•"/>
            </a:pPr>
            <a:r>
              <a:rPr lang="en-US" dirty="0" smtClean="0"/>
              <a:t>Senior </a:t>
            </a:r>
            <a:r>
              <a:rPr lang="en-US" dirty="0"/>
              <a:t>Design Document Library </a:t>
            </a:r>
            <a:endParaRPr lang="en-US" dirty="0" smtClean="0"/>
          </a:p>
          <a:p>
            <a:pPr lvl="1">
              <a:buFont typeface="Arial" pitchFamily="34" charset="0"/>
              <a:buChar char="•"/>
            </a:pPr>
            <a:r>
              <a:rPr lang="en-US" u="sng" dirty="0" smtClean="0">
                <a:hlinkClick r:id="rId4"/>
              </a:rPr>
              <a:t>http</a:t>
            </a:r>
            <a:r>
              <a:rPr lang="en-US" u="sng" dirty="0">
                <a:hlinkClick r:id="rId4"/>
              </a:rPr>
              <a:t>://ranger.uta.edu/~</a:t>
            </a:r>
            <a:r>
              <a:rPr lang="en-US" u="sng" dirty="0" smtClean="0">
                <a:hlinkClick r:id="rId4"/>
              </a:rPr>
              <a:t>odell/Senior_Design_Document_Library/Senior_Design_Document_Library.html</a:t>
            </a:r>
            <a:endParaRPr lang="en-US" dirty="0"/>
          </a:p>
          <a:p>
            <a:pPr lvl="0">
              <a:buFont typeface="Arial" pitchFamily="34" charset="0"/>
              <a:buChar char="•"/>
            </a:pPr>
            <a:r>
              <a:rPr lang="en-US" dirty="0"/>
              <a:t>United States Consumer Product Safety Act</a:t>
            </a:r>
          </a:p>
          <a:p>
            <a:pPr lvl="1">
              <a:buFont typeface="Arial" pitchFamily="34" charset="0"/>
              <a:buChar char="•"/>
            </a:pPr>
            <a:r>
              <a:rPr lang="en-US" u="sng" dirty="0">
                <a:hlinkClick r:id="rId5"/>
              </a:rPr>
              <a:t>http://</a:t>
            </a:r>
            <a:r>
              <a:rPr lang="en-US" u="sng" dirty="0" smtClean="0">
                <a:hlinkClick r:id="rId5"/>
              </a:rPr>
              <a:t>www.cpsc.gov/businfo/cpsa.pdf</a:t>
            </a:r>
            <a:endParaRPr lang="en-US" dirty="0"/>
          </a:p>
          <a:p>
            <a:pPr lvl="0">
              <a:buFont typeface="Arial" pitchFamily="34" charset="0"/>
              <a:buChar char="•"/>
            </a:pPr>
            <a:r>
              <a:rPr lang="en-US" dirty="0"/>
              <a:t>United States Consumer Product Safety Commission – Substantial Product Hazard Reports</a:t>
            </a:r>
          </a:p>
          <a:p>
            <a:pPr lvl="1">
              <a:buFont typeface="Arial" pitchFamily="34" charset="0"/>
              <a:buChar char="•"/>
            </a:pPr>
            <a:r>
              <a:rPr lang="en-US" u="sng" dirty="0">
                <a:hlinkClick r:id="rId6"/>
              </a:rPr>
              <a:t>http://www.cpsc.gov/LIBRARY/FOIA/FOIA06/brief/part1115.pdf</a:t>
            </a:r>
            <a:endParaRPr lang="en-US" dirty="0"/>
          </a:p>
          <a:p>
            <a:pPr marL="0" indent="0">
              <a:buNone/>
            </a:pPr>
            <a:endParaRPr lang="en-US" dirty="0"/>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3787482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533400"/>
            <a:ext cx="8165505" cy="132343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It’s Karl’s Birthday!</a:t>
            </a:r>
            <a:endParaRPr lang="en-US" sz="8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Rectangle 6"/>
          <p:cNvSpPr/>
          <p:nvPr/>
        </p:nvSpPr>
        <p:spPr>
          <a:xfrm>
            <a:off x="301926" y="2057400"/>
            <a:ext cx="8540158" cy="341632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9525">
                  <a:solidFill>
                    <a:srgbClr val="7030A0"/>
                  </a:solidFill>
                </a:ln>
                <a:gradFill flip="none">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effectLst>
                  <a:outerShdw blurRad="50800" dist="38100" dir="2700000" algn="tl" rotWithShape="0">
                    <a:prstClr val="black">
                      <a:alpha val="40000"/>
                    </a:prstClr>
                  </a:outerShdw>
                </a:effectLst>
              </a:rPr>
              <a:t>Happy Birthday to you</a:t>
            </a:r>
          </a:p>
          <a:p>
            <a:pPr algn="ctr"/>
            <a:r>
              <a:rPr lang="en-US" sz="5400" b="1" cap="all" dirty="0" smtClean="0">
                <a:ln w="9525">
                  <a:solidFill>
                    <a:srgbClr val="7030A0"/>
                  </a:solidFill>
                </a:ln>
                <a:gradFill flip="none">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effectLst>
                  <a:outerShdw blurRad="50800" dist="38100" dir="2700000" algn="tl" rotWithShape="0">
                    <a:prstClr val="black">
                      <a:alpha val="40000"/>
                    </a:prstClr>
                  </a:outerShdw>
                </a:effectLst>
              </a:rPr>
              <a:t>Happy birthday to you</a:t>
            </a:r>
          </a:p>
          <a:p>
            <a:pPr algn="ctr"/>
            <a:r>
              <a:rPr lang="en-US" sz="5400" b="1" cap="all" spc="0" dirty="0" smtClean="0">
                <a:ln w="9525">
                  <a:solidFill>
                    <a:srgbClr val="7030A0"/>
                  </a:solidFill>
                </a:ln>
                <a:gradFill flip="none">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effectLst>
                  <a:outerShdw blurRad="50800" dist="38100" dir="2700000" algn="tl" rotWithShape="0">
                    <a:prstClr val="black">
                      <a:alpha val="40000"/>
                    </a:prstClr>
                  </a:outerShdw>
                </a:effectLst>
              </a:rPr>
              <a:t>Happy birthday dear Karl</a:t>
            </a:r>
          </a:p>
          <a:p>
            <a:pPr algn="ctr"/>
            <a:r>
              <a:rPr lang="en-US" sz="5400" b="1" cap="all" dirty="0" smtClean="0">
                <a:ln w="9525">
                  <a:solidFill>
                    <a:srgbClr val="7030A0"/>
                  </a:solidFill>
                </a:ln>
                <a:gradFill flip="none">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effectLst>
                  <a:outerShdw blurRad="50800" dist="38100" dir="2700000" algn="tl" rotWithShape="0">
                    <a:prstClr val="black">
                      <a:alpha val="40000"/>
                    </a:prstClr>
                  </a:outerShdw>
                </a:effectLst>
              </a:rPr>
              <a:t>Happy birthday to you!</a:t>
            </a:r>
            <a:endParaRPr lang="en-US" sz="5400" b="1" cap="all" spc="0" dirty="0">
              <a:ln w="9525">
                <a:solidFill>
                  <a:srgbClr val="7030A0"/>
                </a:solidFill>
              </a:ln>
              <a:gradFill flip="none">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effectLst>
                <a:outerShdw blurRad="50800" dist="38100" dir="2700000" algn="tl" rotWithShape="0">
                  <a:prstClr val="black">
                    <a:alpha val="40000"/>
                  </a:prstClr>
                </a:outerShdw>
              </a:effectLs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213" y="1382708"/>
            <a:ext cx="1114425" cy="147637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6504" y="152400"/>
            <a:ext cx="1114425" cy="147637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4871" y="2118401"/>
            <a:ext cx="1114425" cy="1476375"/>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225" y="5109932"/>
            <a:ext cx="1114425" cy="1476375"/>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902" y="5305422"/>
            <a:ext cx="1114425" cy="147637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3477" y="5519508"/>
            <a:ext cx="1114425" cy="1476375"/>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9052" y="5305423"/>
            <a:ext cx="1114425" cy="147637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5327647"/>
            <a:ext cx="1114425" cy="1476375"/>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2625" y="5153023"/>
            <a:ext cx="1114425" cy="1476375"/>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5329236"/>
            <a:ext cx="1114425" cy="1476375"/>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255188041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812211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US" dirty="0" smtClean="0"/>
              <a:t>Introduction</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Roles:</a:t>
            </a:r>
          </a:p>
          <a:p>
            <a:pPr>
              <a:buNone/>
            </a:pPr>
            <a:endParaRPr lang="en-US" dirty="0"/>
          </a:p>
        </p:txBody>
      </p:sp>
      <p:graphicFrame>
        <p:nvGraphicFramePr>
          <p:cNvPr id="4" name="Table 3"/>
          <p:cNvGraphicFramePr>
            <a:graphicFrameLocks noGrp="1"/>
          </p:cNvGraphicFramePr>
          <p:nvPr/>
        </p:nvGraphicFramePr>
        <p:xfrm>
          <a:off x="1981200" y="1905000"/>
          <a:ext cx="4813097" cy="4419600"/>
        </p:xfrm>
        <a:graphic>
          <a:graphicData uri="http://schemas.openxmlformats.org/drawingml/2006/table">
            <a:tbl>
              <a:tblPr>
                <a:tableStyleId>{2D5ABB26-0587-4C30-8999-92F81FD0307C}</a:tableStyleId>
              </a:tblPr>
              <a:tblGrid>
                <a:gridCol w="2549085"/>
                <a:gridCol w="2264012"/>
              </a:tblGrid>
              <a:tr h="152400">
                <a:tc>
                  <a:txBody>
                    <a:bodyPr/>
                    <a:lstStyle/>
                    <a:p>
                      <a:pPr marL="0" marR="0" algn="ctr">
                        <a:spcBef>
                          <a:spcPts val="0"/>
                        </a:spcBef>
                        <a:spcAft>
                          <a:spcPts val="0"/>
                        </a:spcAft>
                      </a:pPr>
                      <a:r>
                        <a:rPr lang="en-US" sz="800" b="1" dirty="0"/>
                        <a:t>Roles/Responsibility</a:t>
                      </a:r>
                      <a:endParaRPr lang="en-US" sz="800" b="1"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t>Resource</a:t>
                      </a:r>
                      <a:endParaRPr lang="en-US" sz="800" b="1"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57200">
                <a:tc>
                  <a:txBody>
                    <a:bodyPr/>
                    <a:lstStyle/>
                    <a:p>
                      <a:pPr marL="0" marR="0" algn="ctr">
                        <a:spcBef>
                          <a:spcPts val="0"/>
                        </a:spcBef>
                        <a:spcAft>
                          <a:spcPts val="0"/>
                        </a:spcAft>
                      </a:pPr>
                      <a:r>
                        <a:rPr lang="en-US" sz="1000" b="0" dirty="0"/>
                        <a:t>Project Manager / Team Leader</a:t>
                      </a:r>
                      <a:endParaRPr lang="en-US" sz="1000" b="0"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b="0"/>
                        <a:t>Charles Beran</a:t>
                      </a:r>
                      <a:endParaRPr lang="en-US" sz="1000" b="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762000">
                <a:tc>
                  <a:txBody>
                    <a:bodyPr/>
                    <a:lstStyle/>
                    <a:p>
                      <a:pPr marL="0" marR="0" algn="ctr">
                        <a:spcBef>
                          <a:spcPts val="0"/>
                        </a:spcBef>
                        <a:spcAft>
                          <a:spcPts val="0"/>
                        </a:spcAft>
                      </a:pPr>
                      <a:r>
                        <a:rPr lang="en-US" sz="1000" b="0" dirty="0"/>
                        <a:t>Research</a:t>
                      </a:r>
                      <a:endParaRPr lang="en-US" sz="1000" b="0"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b="0" dirty="0"/>
                        <a:t>Charles </a:t>
                      </a:r>
                      <a:r>
                        <a:rPr lang="en-US" sz="1000" b="0" dirty="0" err="1"/>
                        <a:t>Beran</a:t>
                      </a:r>
                      <a:endParaRPr lang="en-US" sz="1000" b="0" dirty="0"/>
                    </a:p>
                    <a:p>
                      <a:pPr marL="0" marR="0" algn="ctr">
                        <a:spcBef>
                          <a:spcPts val="0"/>
                        </a:spcBef>
                        <a:spcAft>
                          <a:spcPts val="0"/>
                        </a:spcAft>
                      </a:pPr>
                      <a:r>
                        <a:rPr lang="en-US" sz="1000" b="0" dirty="0"/>
                        <a:t>Karl </a:t>
                      </a:r>
                      <a:r>
                        <a:rPr lang="en-US" sz="1000" b="0" dirty="0" err="1"/>
                        <a:t>Feinauer</a:t>
                      </a:r>
                      <a:endParaRPr lang="en-US" sz="1000" b="0" dirty="0"/>
                    </a:p>
                    <a:p>
                      <a:pPr marL="0" marR="0" algn="ctr">
                        <a:spcBef>
                          <a:spcPts val="0"/>
                        </a:spcBef>
                        <a:spcAft>
                          <a:spcPts val="0"/>
                        </a:spcAft>
                      </a:pPr>
                      <a:r>
                        <a:rPr lang="en-US" sz="1000" b="0" dirty="0"/>
                        <a:t>Hoang Tang</a:t>
                      </a:r>
                    </a:p>
                    <a:p>
                      <a:pPr marL="0" marR="0" algn="ctr">
                        <a:spcBef>
                          <a:spcPts val="0"/>
                        </a:spcBef>
                        <a:spcAft>
                          <a:spcPts val="0"/>
                        </a:spcAft>
                      </a:pPr>
                      <a:r>
                        <a:rPr lang="en-US" sz="1000" b="0" dirty="0"/>
                        <a:t>Brian </a:t>
                      </a:r>
                      <a:r>
                        <a:rPr lang="en-US" sz="1000" b="0" dirty="0" err="1"/>
                        <a:t>Shef</a:t>
                      </a:r>
                      <a:endParaRPr lang="en-US" sz="1000" b="0" dirty="0"/>
                    </a:p>
                    <a:p>
                      <a:pPr marL="0" marR="0" algn="ctr">
                        <a:spcBef>
                          <a:spcPts val="0"/>
                        </a:spcBef>
                        <a:spcAft>
                          <a:spcPts val="0"/>
                        </a:spcAft>
                      </a:pPr>
                      <a:r>
                        <a:rPr lang="en-US" sz="1000" b="0" dirty="0"/>
                        <a:t>Ivan Fan</a:t>
                      </a:r>
                      <a:endParaRPr lang="en-US" sz="1000" b="0"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57200">
                <a:tc>
                  <a:txBody>
                    <a:bodyPr/>
                    <a:lstStyle/>
                    <a:p>
                      <a:pPr marL="0" marR="0" algn="ctr">
                        <a:spcBef>
                          <a:spcPts val="0"/>
                        </a:spcBef>
                        <a:spcAft>
                          <a:spcPts val="0"/>
                        </a:spcAft>
                      </a:pPr>
                      <a:r>
                        <a:rPr lang="en-US" sz="1000" b="0" dirty="0"/>
                        <a:t>Project Planner</a:t>
                      </a:r>
                      <a:endParaRPr lang="en-US" sz="1000" b="0"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b="0" dirty="0"/>
                        <a:t>Charles </a:t>
                      </a:r>
                      <a:r>
                        <a:rPr lang="en-US" sz="1000" b="0" dirty="0" err="1"/>
                        <a:t>Beran</a:t>
                      </a:r>
                      <a:endParaRPr lang="en-US" sz="1000" b="0"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609600">
                <a:tc>
                  <a:txBody>
                    <a:bodyPr/>
                    <a:lstStyle/>
                    <a:p>
                      <a:pPr marL="0" marR="0" algn="ctr">
                        <a:spcBef>
                          <a:spcPts val="0"/>
                        </a:spcBef>
                        <a:spcAft>
                          <a:spcPts val="0"/>
                        </a:spcAft>
                      </a:pPr>
                      <a:r>
                        <a:rPr lang="en-US" sz="1000" b="0" dirty="0"/>
                        <a:t>Risk Manager</a:t>
                      </a:r>
                      <a:endParaRPr lang="en-US" sz="1000" b="0"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b="0" dirty="0"/>
                        <a:t>Hoang Tang</a:t>
                      </a:r>
                      <a:endParaRPr lang="en-US" sz="1000" b="0"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152400">
                <a:tc>
                  <a:txBody>
                    <a:bodyPr/>
                    <a:lstStyle/>
                    <a:p>
                      <a:pPr marL="0" marR="0" algn="ctr">
                        <a:spcBef>
                          <a:spcPts val="0"/>
                        </a:spcBef>
                        <a:spcAft>
                          <a:spcPts val="0"/>
                        </a:spcAft>
                      </a:pPr>
                      <a:r>
                        <a:rPr lang="en-US" sz="1000" b="0"/>
                        <a:t>Hardware Development Manager</a:t>
                      </a:r>
                      <a:endParaRPr lang="en-US" sz="1000" b="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b="0" dirty="0"/>
                        <a:t>Karl </a:t>
                      </a:r>
                      <a:r>
                        <a:rPr lang="en-US" sz="1000" b="0" dirty="0" err="1"/>
                        <a:t>Feinauer</a:t>
                      </a:r>
                      <a:endParaRPr lang="en-US" sz="1000" b="0"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152400">
                <a:tc>
                  <a:txBody>
                    <a:bodyPr/>
                    <a:lstStyle/>
                    <a:p>
                      <a:pPr marL="0" marR="0" algn="ctr">
                        <a:spcBef>
                          <a:spcPts val="0"/>
                        </a:spcBef>
                        <a:spcAft>
                          <a:spcPts val="0"/>
                        </a:spcAft>
                      </a:pPr>
                      <a:r>
                        <a:rPr lang="en-US" sz="1000" b="0"/>
                        <a:t>Software Development Manager</a:t>
                      </a:r>
                      <a:endParaRPr lang="en-US" sz="1000" b="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b="0" dirty="0"/>
                        <a:t>Brian </a:t>
                      </a:r>
                      <a:r>
                        <a:rPr lang="en-US" sz="1000" b="0" dirty="0" err="1"/>
                        <a:t>Shef</a:t>
                      </a:r>
                      <a:endParaRPr lang="en-US" sz="1000" b="0"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04800">
                <a:tc>
                  <a:txBody>
                    <a:bodyPr/>
                    <a:lstStyle/>
                    <a:p>
                      <a:pPr marL="0" marR="0" algn="ctr">
                        <a:spcBef>
                          <a:spcPts val="0"/>
                        </a:spcBef>
                        <a:spcAft>
                          <a:spcPts val="0"/>
                        </a:spcAft>
                      </a:pPr>
                      <a:r>
                        <a:rPr lang="en-US" sz="1000" b="0"/>
                        <a:t>Documentation</a:t>
                      </a:r>
                      <a:endParaRPr lang="en-US" sz="1000" b="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b="0" dirty="0"/>
                        <a:t>Brian </a:t>
                      </a:r>
                      <a:r>
                        <a:rPr lang="en-US" sz="1000" b="0" dirty="0" err="1"/>
                        <a:t>Shef</a:t>
                      </a:r>
                      <a:endParaRPr lang="en-US" sz="1000" b="0"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04800">
                <a:tc>
                  <a:txBody>
                    <a:bodyPr/>
                    <a:lstStyle/>
                    <a:p>
                      <a:pPr marL="0" marR="0" algn="ctr">
                        <a:spcBef>
                          <a:spcPts val="0"/>
                        </a:spcBef>
                        <a:spcAft>
                          <a:spcPts val="0"/>
                        </a:spcAft>
                      </a:pPr>
                      <a:r>
                        <a:rPr lang="en-US" sz="1000" b="0"/>
                        <a:t>Treasurer</a:t>
                      </a:r>
                      <a:endParaRPr lang="en-US" sz="1000" b="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b="0" dirty="0"/>
                        <a:t>Ivan Fan</a:t>
                      </a:r>
                      <a:endParaRPr lang="en-US" sz="1000" b="0"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04800">
                <a:tc>
                  <a:txBody>
                    <a:bodyPr/>
                    <a:lstStyle/>
                    <a:p>
                      <a:pPr marL="0" marR="0" algn="ctr">
                        <a:spcBef>
                          <a:spcPts val="0"/>
                        </a:spcBef>
                        <a:spcAft>
                          <a:spcPts val="0"/>
                        </a:spcAft>
                      </a:pPr>
                      <a:r>
                        <a:rPr lang="en-US" sz="1000" b="0"/>
                        <a:t>Change Manager</a:t>
                      </a:r>
                      <a:endParaRPr lang="en-US" sz="1000" b="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b="0"/>
                        <a:t>Brian Shef</a:t>
                      </a:r>
                      <a:endParaRPr lang="en-US" sz="1000" b="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57200">
                <a:tc>
                  <a:txBody>
                    <a:bodyPr/>
                    <a:lstStyle/>
                    <a:p>
                      <a:pPr marL="0" marR="0" algn="ctr">
                        <a:spcBef>
                          <a:spcPts val="0"/>
                        </a:spcBef>
                        <a:spcAft>
                          <a:spcPts val="0"/>
                        </a:spcAft>
                      </a:pPr>
                      <a:r>
                        <a:rPr lang="en-US" sz="1000" b="0"/>
                        <a:t>Procurement Manager</a:t>
                      </a:r>
                      <a:endParaRPr lang="en-US" sz="1000" b="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b="0"/>
                        <a:t>Karl Feinauer</a:t>
                      </a:r>
                      <a:endParaRPr lang="en-US" sz="1000" b="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04800">
                <a:tc>
                  <a:txBody>
                    <a:bodyPr/>
                    <a:lstStyle/>
                    <a:p>
                      <a:pPr marL="0" marR="0" algn="ctr">
                        <a:spcBef>
                          <a:spcPts val="0"/>
                        </a:spcBef>
                        <a:spcAft>
                          <a:spcPts val="0"/>
                        </a:spcAft>
                      </a:pPr>
                      <a:r>
                        <a:rPr lang="en-US" sz="1000" b="0" dirty="0"/>
                        <a:t>Testing Manager</a:t>
                      </a:r>
                      <a:endParaRPr lang="en-US" sz="1000" b="0"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b="0" dirty="0"/>
                        <a:t>Ivan Fan</a:t>
                      </a:r>
                      <a:endParaRPr lang="en-US" sz="1000" b="0" dirty="0">
                        <a:solidFill>
                          <a:srgbClr val="000000"/>
                        </a:solidFill>
                        <a:latin typeface="Times New Roman"/>
                        <a:ea typeface="Times New Roman"/>
                      </a:endParaRPr>
                    </a:p>
                  </a:txBody>
                  <a:tcPr marL="30788" marR="30788"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1236841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
        <p:nvSpPr>
          <p:cNvPr id="2" name="Title 1"/>
          <p:cNvSpPr>
            <a:spLocks noGrp="1"/>
          </p:cNvSpPr>
          <p:nvPr>
            <p:ph type="title"/>
          </p:nvPr>
        </p:nvSpPr>
        <p:spPr/>
        <p:txBody>
          <a:bodyPr/>
          <a:lstStyle/>
          <a:p>
            <a:r>
              <a:rPr lang="en-US" dirty="0" smtClean="0"/>
              <a:t>Product Service and Summary</a:t>
            </a:r>
            <a:endParaRPr lang="en-US" dirty="0"/>
          </a:p>
        </p:txBody>
      </p:sp>
      <p:sp>
        <p:nvSpPr>
          <p:cNvPr id="3" name="Content Placeholder 2"/>
          <p:cNvSpPr>
            <a:spLocks noGrp="1"/>
          </p:cNvSpPr>
          <p:nvPr>
            <p:ph idx="1"/>
          </p:nvPr>
        </p:nvSpPr>
        <p:spPr/>
        <p:txBody>
          <a:bodyPr>
            <a:normAutofit/>
          </a:bodyPr>
          <a:lstStyle/>
          <a:p>
            <a:r>
              <a:rPr lang="en-US" dirty="0" smtClean="0"/>
              <a:t>Scope</a:t>
            </a:r>
          </a:p>
          <a:p>
            <a:pPr lvl="1"/>
            <a:r>
              <a:rPr lang="en-US" sz="1500" dirty="0" smtClean="0"/>
              <a:t>The MAVS System will allow the user to receive alerts. </a:t>
            </a:r>
          </a:p>
          <a:p>
            <a:pPr lvl="1"/>
            <a:r>
              <a:rPr lang="en-US" sz="1500" dirty="0" smtClean="0"/>
              <a:t>The MAVS System will receive input from sensors and determine activity on the property which will trigger an alert. </a:t>
            </a:r>
          </a:p>
          <a:p>
            <a:pPr lvl="1"/>
            <a:r>
              <a:rPr lang="en-US" sz="1500" dirty="0" smtClean="0"/>
              <a:t>The user shall be able to control the camera and system settings from the mobile device, or from the central computer located on-site. </a:t>
            </a:r>
          </a:p>
          <a:p>
            <a:pPr lvl="1"/>
            <a:r>
              <a:rPr lang="en-US" sz="1500" dirty="0" smtClean="0"/>
              <a:t>The user will manually arm, trigger, de-trigger, and disarm the system from both the mobile device and the central computer. </a:t>
            </a:r>
          </a:p>
          <a:p>
            <a:pPr lvl="1"/>
            <a:r>
              <a:rPr lang="en-US" sz="1500" dirty="0" smtClean="0"/>
              <a:t>The user shall also be able to dial their local emergency services with the touch of a single button from the mobile device. </a:t>
            </a:r>
          </a:p>
          <a:p>
            <a:pPr lvl="1"/>
            <a:r>
              <a:rPr lang="en-US" sz="1500" dirty="0" smtClean="0"/>
              <a:t>The user shall be notified in the event of a communication error, or other error that prevents the system from operating normally.</a:t>
            </a:r>
          </a:p>
          <a:p>
            <a:pPr lvl="1"/>
            <a:endParaRPr lang="en-US" dirty="0" smtClean="0"/>
          </a:p>
          <a:p>
            <a:pPr lvl="1"/>
            <a:endParaRPr lang="en-US" dirty="0"/>
          </a:p>
        </p:txBody>
      </p:sp>
    </p:spTree>
    <p:extLst>
      <p:ext uri="{BB962C8B-B14F-4D97-AF65-F5344CB8AC3E}">
        <p14:creationId xmlns:p14="http://schemas.microsoft.com/office/powerpoint/2010/main" val="1036224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Service and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Definitions and Acronyms </a:t>
            </a:r>
          </a:p>
          <a:p>
            <a:pPr marL="971550" lvl="1" indent="-514350">
              <a:buFont typeface="Courier New" pitchFamily="49" charset="0"/>
              <a:buChar char="o"/>
            </a:pPr>
            <a:r>
              <a:rPr lang="en-US" sz="1900" dirty="0" smtClean="0"/>
              <a:t>CSE – Computer Science and Engineering</a:t>
            </a:r>
          </a:p>
          <a:p>
            <a:pPr marL="971550" lvl="1" indent="-514350">
              <a:buFont typeface="Courier New" pitchFamily="49" charset="0"/>
              <a:buChar char="o"/>
            </a:pPr>
            <a:r>
              <a:rPr lang="en-US" sz="1900" dirty="0" smtClean="0"/>
              <a:t>IC - Integrated Circuit</a:t>
            </a:r>
          </a:p>
          <a:p>
            <a:pPr marL="971550" lvl="1" indent="-514350">
              <a:buFont typeface="Courier New" pitchFamily="49" charset="0"/>
              <a:buChar char="o"/>
            </a:pPr>
            <a:r>
              <a:rPr lang="en-US" sz="1900" dirty="0" smtClean="0"/>
              <a:t>IEEE – Institute of Electrical and Electronics Engineers</a:t>
            </a:r>
          </a:p>
          <a:p>
            <a:pPr marL="971550" lvl="1" indent="-514350">
              <a:buFont typeface="Courier New" pitchFamily="49" charset="0"/>
              <a:buChar char="o"/>
            </a:pPr>
            <a:r>
              <a:rPr lang="en-US" sz="1900" dirty="0" smtClean="0"/>
              <a:t>MAVS System – Maverick Audio Visual Security System (Name of the product)</a:t>
            </a:r>
          </a:p>
          <a:p>
            <a:pPr marL="971550" lvl="1" indent="-514350">
              <a:buFont typeface="Courier New" pitchFamily="49" charset="0"/>
              <a:buChar char="o"/>
            </a:pPr>
            <a:r>
              <a:rPr lang="en-US" sz="1900" dirty="0" smtClean="0"/>
              <a:t>MAVS Team – Maverick Audio Visual Security Team (Name of the Team)</a:t>
            </a:r>
          </a:p>
          <a:p>
            <a:pPr marL="971550" lvl="1" indent="-514350">
              <a:buFont typeface="Courier New" pitchFamily="49" charset="0"/>
              <a:buChar char="o"/>
            </a:pPr>
            <a:r>
              <a:rPr lang="en-US" sz="1900" dirty="0" smtClean="0"/>
              <a:t>SC - Sensor Controller</a:t>
            </a:r>
          </a:p>
          <a:p>
            <a:pPr marL="971550" lvl="1" indent="-514350">
              <a:buFont typeface="Courier New" pitchFamily="49" charset="0"/>
              <a:buChar char="o"/>
            </a:pPr>
            <a:r>
              <a:rPr lang="en-US" sz="1900" dirty="0" smtClean="0"/>
              <a:t>SOG – Standard Operating Guidelines</a:t>
            </a:r>
          </a:p>
          <a:p>
            <a:pPr marL="971550" lvl="1" indent="-514350">
              <a:buFont typeface="Courier New" pitchFamily="49" charset="0"/>
              <a:buChar char="o"/>
            </a:pPr>
            <a:r>
              <a:rPr lang="en-US" sz="1900" dirty="0" smtClean="0"/>
              <a:t>SOP – Standard Operating Procedure</a:t>
            </a:r>
          </a:p>
          <a:p>
            <a:pPr lvl="1">
              <a:buNone/>
            </a:pPr>
            <a:endParaRPr lang="en-US" dirty="0" smtClean="0"/>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574" y="5153024"/>
            <a:ext cx="1114425" cy="1476375"/>
          </a:xfrm>
          <a:prstGeom prst="rect">
            <a:avLst/>
          </a:prstGeom>
        </p:spPr>
      </p:pic>
    </p:spTree>
    <p:extLst>
      <p:ext uri="{BB962C8B-B14F-4D97-AF65-F5344CB8AC3E}">
        <p14:creationId xmlns:p14="http://schemas.microsoft.com/office/powerpoint/2010/main" val="2729787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Service and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Definitions and Acronyms </a:t>
            </a:r>
          </a:p>
          <a:p>
            <a:pPr marL="971550" lvl="1" indent="-514350">
              <a:buFont typeface="Courier New" pitchFamily="49" charset="0"/>
              <a:buChar char="o"/>
            </a:pPr>
            <a:r>
              <a:rPr lang="en-US" sz="2100" dirty="0" smtClean="0"/>
              <a:t>SRD – System Requirements Document</a:t>
            </a:r>
          </a:p>
          <a:p>
            <a:pPr marL="971550" lvl="1" indent="-514350">
              <a:buFont typeface="Courier New" pitchFamily="49" charset="0"/>
              <a:buChar char="o"/>
            </a:pPr>
            <a:r>
              <a:rPr lang="en-US" sz="2100" dirty="0" smtClean="0"/>
              <a:t>User – Refers to the property owner, manager, or security personnel</a:t>
            </a:r>
          </a:p>
          <a:p>
            <a:pPr marL="971550" lvl="1" indent="-514350">
              <a:buFont typeface="Courier New" pitchFamily="49" charset="0"/>
              <a:buChar char="o"/>
            </a:pPr>
            <a:r>
              <a:rPr lang="en-US" sz="2100" dirty="0" smtClean="0"/>
              <a:t>UPS - Uninterruptible Power Supply</a:t>
            </a:r>
          </a:p>
          <a:p>
            <a:pPr marL="971550" lvl="1" indent="-514350">
              <a:buFont typeface="Courier New" pitchFamily="49" charset="0"/>
              <a:buChar char="o"/>
            </a:pPr>
            <a:r>
              <a:rPr lang="en-US" sz="2100" dirty="0" smtClean="0"/>
              <a:t>UTA – University of Texas at Arlington</a:t>
            </a:r>
          </a:p>
          <a:p>
            <a:pPr marL="971550" lvl="1" indent="-514350">
              <a:buFont typeface="Courier New" pitchFamily="49" charset="0"/>
              <a:buChar char="o"/>
            </a:pPr>
            <a:r>
              <a:rPr lang="en-US" sz="2100" dirty="0" smtClean="0"/>
              <a:t>Subject -- Refers to an entity capable of triggering an alert</a:t>
            </a:r>
          </a:p>
          <a:p>
            <a:pPr marL="971550" lvl="1" indent="-514350">
              <a:buFont typeface="Courier New" pitchFamily="49" charset="0"/>
              <a:buChar char="o"/>
            </a:pPr>
            <a:r>
              <a:rPr lang="en-US" sz="2100" dirty="0" smtClean="0"/>
              <a:t>Mobile Device -- Refers to any mobile device or tablet running Android 2.0 or greater</a:t>
            </a:r>
          </a:p>
          <a:p>
            <a:pPr marL="971550" lvl="1" indent="-514350">
              <a:buFont typeface="Courier New" pitchFamily="49" charset="0"/>
              <a:buChar char="o"/>
            </a:pPr>
            <a:r>
              <a:rPr lang="en-US" sz="2100" dirty="0" smtClean="0"/>
              <a:t>POE -- Point of Entry. Refers to a structural feature on a property through which persons or animals enter and exit the property, such as doors or windows.</a:t>
            </a:r>
          </a:p>
          <a:p>
            <a:pPr marL="971550" lvl="1" indent="-514350">
              <a:buFont typeface="Courier New" pitchFamily="49" charset="0"/>
              <a:buChar char="o"/>
            </a:pPr>
            <a:r>
              <a:rPr lang="en-US" sz="2100" dirty="0" smtClean="0"/>
              <a:t>Alarm – Any user specified notification that may or may not play a sound </a:t>
            </a:r>
          </a:p>
          <a:p>
            <a:pPr lvl="1">
              <a:buNone/>
            </a:pPr>
            <a:endParaRPr lang="en-US" dirty="0" smtClean="0"/>
          </a:p>
          <a:p>
            <a:pPr lvl="1"/>
            <a:endParaRPr lang="en-US" dirty="0"/>
          </a:p>
        </p:txBody>
      </p:sp>
    </p:spTree>
    <p:extLst>
      <p:ext uri="{BB962C8B-B14F-4D97-AF65-F5344CB8AC3E}">
        <p14:creationId xmlns:p14="http://schemas.microsoft.com/office/powerpoint/2010/main" val="2037403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Service and Summary</a:t>
            </a:r>
            <a:endParaRPr lang="en-US" dirty="0"/>
          </a:p>
        </p:txBody>
      </p:sp>
      <p:sp>
        <p:nvSpPr>
          <p:cNvPr id="3" name="Content Placeholder 2"/>
          <p:cNvSpPr>
            <a:spLocks noGrp="1"/>
          </p:cNvSpPr>
          <p:nvPr>
            <p:ph idx="1"/>
          </p:nvPr>
        </p:nvSpPr>
        <p:spPr/>
        <p:txBody>
          <a:bodyPr>
            <a:normAutofit/>
          </a:bodyPr>
          <a:lstStyle/>
          <a:p>
            <a:r>
              <a:rPr lang="en-US" dirty="0" smtClean="0"/>
              <a:t>Overall Description</a:t>
            </a:r>
          </a:p>
          <a:p>
            <a:pPr lvl="1"/>
            <a:r>
              <a:rPr lang="en-US" dirty="0" smtClean="0"/>
              <a:t>The MAVS System is a security system that gives the user total control and full capabilities concerning monitoring. </a:t>
            </a:r>
          </a:p>
          <a:p>
            <a:pPr lvl="1"/>
            <a:r>
              <a:rPr lang="en-US" dirty="0" smtClean="0"/>
              <a:t>The MAVS System is triggered primarily by sensors configured to the user’s specifications.  </a:t>
            </a:r>
          </a:p>
          <a:p>
            <a:pPr lvl="1"/>
            <a:r>
              <a:rPr lang="en-US" dirty="0" smtClean="0"/>
              <a:t>The user can access streaming video and audio from an on-site camera with their mobile device.  </a:t>
            </a:r>
          </a:p>
          <a:p>
            <a:pPr lvl="1"/>
            <a:r>
              <a:rPr lang="en-US" dirty="0" smtClean="0"/>
              <a:t>The user can also access these features from a central computer located on-site. </a:t>
            </a:r>
          </a:p>
          <a:p>
            <a:pPr lvl="1"/>
            <a:r>
              <a:rPr lang="en-US" dirty="0" smtClean="0"/>
              <a:t>The user can control the camera, configure the system settings, or instantly alert police to an emergency situation through a graphical interface from the mobile device. </a:t>
            </a:r>
          </a:p>
          <a:p>
            <a:pPr lvl="1"/>
            <a:r>
              <a:rPr lang="en-US" dirty="0" smtClean="0"/>
              <a:t>The MAVS System can be installed in homes, businesses, or any personal property with a secure point of entry.</a:t>
            </a:r>
          </a:p>
          <a:p>
            <a:pPr lvl="1">
              <a:buNone/>
            </a:pPr>
            <a:endParaRPr lang="en-US" dirty="0" smtClean="0"/>
          </a:p>
          <a:p>
            <a:pPr lvl="1"/>
            <a:endParaRPr lang="en-US" dirty="0"/>
          </a:p>
        </p:txBody>
      </p:sp>
    </p:spTree>
    <p:extLst>
      <p:ext uri="{BB962C8B-B14F-4D97-AF65-F5344CB8AC3E}">
        <p14:creationId xmlns:p14="http://schemas.microsoft.com/office/powerpoint/2010/main" val="3358145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Macro">
  <a:themeElements>
    <a:clrScheme name="Macro">
      <a:dk1>
        <a:sysClr val="windowText" lastClr="000000"/>
      </a:dk1>
      <a:lt1>
        <a:sysClr val="window" lastClr="FFFFFF"/>
      </a:lt1>
      <a:dk2>
        <a:srgbClr val="3F3F4D"/>
      </a:dk2>
      <a:lt2>
        <a:srgbClr val="DDDDDD"/>
      </a:lt2>
      <a:accent1>
        <a:srgbClr val="A51009"/>
      </a:accent1>
      <a:accent2>
        <a:srgbClr val="DE7014"/>
      </a:accent2>
      <a:accent3>
        <a:srgbClr val="704836"/>
      </a:accent3>
      <a:accent4>
        <a:srgbClr val="F2B431"/>
      </a:accent4>
      <a:accent5>
        <a:srgbClr val="7F221D"/>
      </a:accent5>
      <a:accent6>
        <a:srgbClr val="CDAC77"/>
      </a:accent6>
      <a:hlink>
        <a:srgbClr val="F5B123"/>
      </a:hlink>
      <a:folHlink>
        <a:srgbClr val="E19B0B"/>
      </a:folHlink>
    </a:clrScheme>
    <a:fontScheme name="Macro">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cro">
      <a:fillStyleLst>
        <a:solidFill>
          <a:schemeClr val="phClr"/>
        </a:solidFill>
        <a:gradFill rotWithShape="1">
          <a:gsLst>
            <a:gs pos="0">
              <a:schemeClr val="phClr">
                <a:tint val="65000"/>
                <a:satMod val="300000"/>
              </a:schemeClr>
            </a:gs>
            <a:gs pos="100000">
              <a:schemeClr val="phClr">
                <a:tint val="80000"/>
                <a:satMod val="150000"/>
              </a:schemeClr>
            </a:gs>
          </a:gsLst>
          <a:lin ang="5400000" scaled="0"/>
        </a:gradFill>
        <a:gradFill rotWithShape="1">
          <a:gsLst>
            <a:gs pos="0">
              <a:schemeClr val="phClr">
                <a:shade val="90000"/>
                <a:satMod val="300000"/>
              </a:schemeClr>
            </a:gs>
            <a:gs pos="100000">
              <a:schemeClr val="phClr">
                <a:satMod val="150000"/>
              </a:schemeClr>
            </a:gs>
          </a:gsLst>
          <a:path path="circle">
            <a:fillToRect l="50000" t="100000" r="100000" b="50000"/>
          </a:path>
        </a:gradFill>
      </a:fillStyleLst>
      <a:lnStyleLst>
        <a:ln w="9525" cap="flat" cmpd="sng" algn="ctr">
          <a:solidFill>
            <a:schemeClr val="phClr"/>
          </a:solidFill>
          <a:prstDash val="solid"/>
        </a:ln>
        <a:ln w="13970" cap="flat" cmpd="sng" algn="ctr">
          <a:solidFill>
            <a:schemeClr val="phClr"/>
          </a:solidFill>
          <a:prstDash val="solid"/>
        </a:ln>
        <a:ln w="22225" cap="flat" cmpd="sng" algn="ctr">
          <a:solidFill>
            <a:schemeClr val="phClr"/>
          </a:solidFill>
          <a:prstDash val="solid"/>
        </a:ln>
      </a:lnStyleLst>
      <a:effectStyleLst>
        <a:effectStyle>
          <a:effectLst>
            <a:outerShdw blurRad="50800" dist="25400" dir="5400000" rotWithShape="0">
              <a:srgbClr val="000000">
                <a:alpha val="70000"/>
              </a:srgbClr>
            </a:outerShdw>
          </a:effectLst>
        </a:effectStyle>
        <a:effectStyle>
          <a:effectLst>
            <a:outerShdw blurRad="25400" dist="25400" dir="5400000" rotWithShape="0">
              <a:srgbClr val="000000">
                <a:alpha val="70000"/>
              </a:srgbClr>
            </a:outerShdw>
          </a:effectLst>
          <a:scene3d>
            <a:camera prst="orthographicFront">
              <a:rot lat="0" lon="0" rev="0"/>
            </a:camera>
            <a:lightRig rig="threePt" dir="tl"/>
          </a:scene3d>
          <a:sp3d contourW="15875" prstMaterial="softmetal">
            <a:bevelT w="25400" h="19050" prst="angle"/>
            <a:contourClr>
              <a:schemeClr val="phClr">
                <a:shade val="30000"/>
              </a:schemeClr>
            </a:contourClr>
          </a:sp3d>
        </a:effectStyle>
        <a:effectStyle>
          <a:effectLst>
            <a:outerShdw blurRad="25400" dist="25400" dir="5400000" rotWithShape="0">
              <a:srgbClr val="000000">
                <a:alpha val="40000"/>
              </a:srgbClr>
            </a:outerShdw>
          </a:effectLst>
          <a:scene3d>
            <a:camera prst="orthographicFront">
              <a:rot lat="0" lon="0" rev="0"/>
            </a:camera>
            <a:lightRig rig="threePt" dir="tl"/>
          </a:scene3d>
          <a:sp3d contourW="19050" prstMaterial="metal">
            <a:bevelT w="63500" h="31750" prst="angle"/>
            <a:contourClr>
              <a:schemeClr val="phClr">
                <a:shade val="25000"/>
                <a:satMod val="130000"/>
              </a:schemeClr>
            </a:contourClr>
          </a:sp3d>
        </a:effectStyle>
      </a:effectStyleLst>
      <a:bgFillStyleLst>
        <a:solidFill>
          <a:schemeClr val="phClr"/>
        </a:solidFill>
        <a:gradFill rotWithShape="1">
          <a:gsLst>
            <a:gs pos="0">
              <a:schemeClr val="phClr">
                <a:tint val="67000"/>
                <a:shade val="93000"/>
                <a:satMod val="110000"/>
                <a:lumMod val="90000"/>
              </a:schemeClr>
            </a:gs>
            <a:gs pos="76000">
              <a:schemeClr val="phClr">
                <a:tint val="85000"/>
                <a:shade val="75000"/>
                <a:satMod val="120000"/>
              </a:schemeClr>
            </a:gs>
            <a:gs pos="100000">
              <a:schemeClr val="phClr">
                <a:tint val="86000"/>
                <a:shade val="50000"/>
                <a:satMod val="130000"/>
              </a:schemeClr>
            </a:gs>
          </a:gsLst>
          <a:lin ang="5400000" scaled="0"/>
        </a:gradFill>
        <a:gradFill rotWithShape="1">
          <a:gsLst>
            <a:gs pos="0">
              <a:schemeClr val="phClr">
                <a:tint val="96000"/>
                <a:shade val="35000"/>
                <a:satMod val="146000"/>
                <a:lumMod val="101000"/>
              </a:schemeClr>
            </a:gs>
            <a:gs pos="26000">
              <a:schemeClr val="phClr">
                <a:tint val="96000"/>
                <a:shade val="96000"/>
                <a:satMod val="190000"/>
              </a:schemeClr>
            </a:gs>
            <a:gs pos="100000">
              <a:schemeClr val="phClr">
                <a:tint val="60000"/>
                <a:shade val="90000"/>
                <a:satMod val="220000"/>
                <a:lumMod val="11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TC101859866[[fn=Macro]]</Template>
  <TotalTime>561</TotalTime>
  <Words>2426</Words>
  <Application>Microsoft Office PowerPoint</Application>
  <PresentationFormat>On-screen Show (4:3)</PresentationFormat>
  <Paragraphs>397</Paragraphs>
  <Slides>45</Slides>
  <Notes>12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Macro</vt:lpstr>
      <vt:lpstr> MAVS SYSTEMS SRD - Presentation July 26, 2011</vt:lpstr>
      <vt:lpstr>Introduction</vt:lpstr>
      <vt:lpstr>Overview</vt:lpstr>
      <vt:lpstr>Overview</vt:lpstr>
      <vt:lpstr>Introduction</vt:lpstr>
      <vt:lpstr>Product Service and Summary</vt:lpstr>
      <vt:lpstr>Product Service and Summary</vt:lpstr>
      <vt:lpstr>Product Service and Summary</vt:lpstr>
      <vt:lpstr>Product Service and Summary</vt:lpstr>
      <vt:lpstr>Product Service and Summary</vt:lpstr>
      <vt:lpstr>Assumptions </vt:lpstr>
      <vt:lpstr>Customer Requirements</vt:lpstr>
      <vt:lpstr>Customer Requirements High Priority</vt:lpstr>
      <vt:lpstr>Customer Requirements High Priority</vt:lpstr>
      <vt:lpstr> Customer Requirements Medium Priority </vt:lpstr>
      <vt:lpstr>Customer Requirements Low Priority</vt:lpstr>
      <vt:lpstr>Acceptance Criteria</vt:lpstr>
      <vt:lpstr>Safety Requirements</vt:lpstr>
      <vt:lpstr>System Constraint Requirements</vt:lpstr>
      <vt:lpstr>System Constraint Requirements</vt:lpstr>
      <vt:lpstr>Performance Requirements</vt:lpstr>
      <vt:lpstr>Development Requirements</vt:lpstr>
      <vt:lpstr>Development Requirements</vt:lpstr>
      <vt:lpstr>Standards Compliance</vt:lpstr>
      <vt:lpstr>Standards Compliance</vt:lpstr>
      <vt:lpstr>Standards Compliance…</vt:lpstr>
      <vt:lpstr>Maintenance Requirements - Bug fixing, feature adding</vt:lpstr>
      <vt:lpstr>Support Requirements</vt:lpstr>
      <vt:lpstr>Localization Requirements</vt:lpstr>
      <vt:lpstr>Marketing and Sales Requirements</vt:lpstr>
      <vt:lpstr>Quality Assurance Requirements</vt:lpstr>
      <vt:lpstr>Environments</vt:lpstr>
      <vt:lpstr>Design Guidelines</vt:lpstr>
      <vt:lpstr>Administrative Requirements</vt:lpstr>
      <vt:lpstr>External Interface and Data Flows</vt:lpstr>
      <vt:lpstr>Hardware Interfaces</vt:lpstr>
      <vt:lpstr>Software Interfaces</vt:lpstr>
      <vt:lpstr>High Level Data Flow Diagram</vt:lpstr>
      <vt:lpstr>Logical Data Sources and Sinks</vt:lpstr>
      <vt:lpstr>Use Cases</vt:lpstr>
      <vt:lpstr>Exception Conditions and Handling</vt:lpstr>
      <vt:lpstr>Foreseeable Modifications and Enhancements</vt:lpstr>
      <vt:lpstr>Sources of Information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Maverick Audio Visual Security Systems (MAVS Systems)</dc:title>
  <dc:creator>Brian Shef</dc:creator>
  <cp:lastModifiedBy>nate</cp:lastModifiedBy>
  <cp:revision>54</cp:revision>
  <dcterms:created xsi:type="dcterms:W3CDTF">2011-06-22T02:44:32Z</dcterms:created>
  <dcterms:modified xsi:type="dcterms:W3CDTF">2011-07-26T03:21:09Z</dcterms:modified>
</cp:coreProperties>
</file>