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1" r:id="rId6"/>
    <p:sldId id="269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055-0A12-4F14-83CB-4E9C14924F99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04F0-B76B-4FD9-A936-95012B277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055-0A12-4F14-83CB-4E9C14924F99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04F0-B76B-4FD9-A936-95012B277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055-0A12-4F14-83CB-4E9C14924F99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04F0-B76B-4FD9-A936-95012B277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055-0A12-4F14-83CB-4E9C14924F99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04F0-B76B-4FD9-A936-95012B277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055-0A12-4F14-83CB-4E9C14924F99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04F0-B76B-4FD9-A936-95012B277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055-0A12-4F14-83CB-4E9C14924F99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04F0-B76B-4FD9-A936-95012B277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055-0A12-4F14-83CB-4E9C14924F99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04F0-B76B-4FD9-A936-95012B277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055-0A12-4F14-83CB-4E9C14924F99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04F0-B76B-4FD9-A936-95012B277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055-0A12-4F14-83CB-4E9C14924F99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04F0-B76B-4FD9-A936-95012B277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055-0A12-4F14-83CB-4E9C14924F99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04F0-B76B-4FD9-A936-95012B277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055-0A12-4F14-83CB-4E9C14924F99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04F0-B76B-4FD9-A936-95012B277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11055-0A12-4F14-83CB-4E9C14924F99}" type="datetimeFigureOut">
              <a:rPr lang="en-US" smtClean="0"/>
              <a:t>7/24/2011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904F0-B76B-4FD9-A936-95012B277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Trigger Response Time</a:t>
            </a:r>
          </a:p>
          <a:p>
            <a:r>
              <a:rPr lang="en-US" dirty="0" smtClean="0"/>
              <a:t>Maximize the video frame rate</a:t>
            </a:r>
          </a:p>
          <a:p>
            <a:r>
              <a:rPr lang="en-US" dirty="0" smtClean="0"/>
              <a:t>Minimize Command Response Time</a:t>
            </a:r>
          </a:p>
          <a:p>
            <a:r>
              <a:rPr lang="en-US" dirty="0" smtClean="0"/>
              <a:t>Operable under normal Texas weather both day and night</a:t>
            </a:r>
          </a:p>
          <a:p>
            <a:r>
              <a:rPr lang="en-US" dirty="0" smtClean="0"/>
              <a:t>Maximize Application Response Time</a:t>
            </a:r>
          </a:p>
          <a:p>
            <a:r>
              <a:rPr lang="en-US" dirty="0" smtClean="0"/>
              <a:t>Minimize System Resource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Mainly Internal</a:t>
            </a:r>
          </a:p>
          <a:p>
            <a:endParaRPr lang="en-US" dirty="0" smtClean="0"/>
          </a:p>
          <a:p>
            <a:r>
              <a:rPr lang="en-US" dirty="0" smtClean="0"/>
              <a:t>Source Control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Development Model</a:t>
            </a:r>
          </a:p>
          <a:p>
            <a:pPr lvl="1"/>
            <a:r>
              <a:rPr lang="en-US" dirty="0" smtClean="0"/>
              <a:t>Hybrid Staged Delivery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Guideline and Standard</a:t>
            </a:r>
          </a:p>
          <a:p>
            <a:pPr lvl="1"/>
            <a:r>
              <a:rPr lang="en-US" dirty="0" smtClean="0"/>
              <a:t>Microsoft’s Design Guideline for class Library Developers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Architecture and Design</a:t>
            </a:r>
          </a:p>
          <a:p>
            <a:pPr lvl="1"/>
            <a:r>
              <a:rPr lang="en-US" dirty="0" smtClean="0"/>
              <a:t>Modular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 Design Project </a:t>
            </a:r>
            <a:r>
              <a:rPr lang="en-US" dirty="0" smtClean="0"/>
              <a:t>Standard</a:t>
            </a:r>
          </a:p>
          <a:p>
            <a:r>
              <a:rPr lang="en-US" dirty="0" smtClean="0"/>
              <a:t>UTA CSE Rule and Regulation</a:t>
            </a:r>
          </a:p>
          <a:p>
            <a:r>
              <a:rPr lang="en-US" dirty="0" smtClean="0"/>
              <a:t>Shall be Consistence with our System Requirement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sz="4300" dirty="0" smtClean="0"/>
              <a:t>Unique (set)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requirement should be stated only once.</a:t>
            </a:r>
          </a:p>
          <a:p>
            <a:pPr lvl="0"/>
            <a:r>
              <a:rPr lang="en-US" sz="4300" dirty="0"/>
              <a:t>Normalized </a:t>
            </a:r>
          </a:p>
          <a:p>
            <a:pPr lvl="1"/>
            <a:r>
              <a:rPr lang="en-US" dirty="0" smtClean="0"/>
              <a:t>Requirements </a:t>
            </a:r>
            <a:r>
              <a:rPr lang="en-US" dirty="0"/>
              <a:t>should not overlap (i.e., they shall not refer to other requirements or the capabilities of other requirements).</a:t>
            </a:r>
          </a:p>
          <a:p>
            <a:r>
              <a:rPr lang="en-US" sz="4300" dirty="0" smtClean="0"/>
              <a:t>Linked set </a:t>
            </a:r>
            <a:endParaRPr lang="en-US" sz="4300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Explicit relationships should be defined among individual requirements to show how the requirements are related to form a complete system.</a:t>
            </a:r>
          </a:p>
          <a:p>
            <a:pPr lvl="0"/>
            <a:r>
              <a:rPr lang="en-US" sz="4300" dirty="0"/>
              <a:t>Complete </a:t>
            </a:r>
            <a:endParaRPr lang="en-US" sz="4300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SRD should include all the requirements identified by the customer, as well as those needed for the definition of the system.</a:t>
            </a:r>
          </a:p>
          <a:p>
            <a:pPr lvl="0"/>
            <a:r>
              <a:rPr lang="en-US" sz="4300" dirty="0"/>
              <a:t>Consistent </a:t>
            </a:r>
            <a:endParaRPr lang="en-US" sz="4300" dirty="0" smtClean="0"/>
          </a:p>
          <a:p>
            <a:pPr lvl="1"/>
            <a:r>
              <a:rPr lang="en-US" dirty="0" smtClean="0"/>
              <a:t>SRD </a:t>
            </a:r>
            <a:r>
              <a:rPr lang="en-US" dirty="0"/>
              <a:t>content should be consistent and non-contradictory in the level of detail, style of requirement statements, and in the presentation of material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Compliance…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Bounded </a:t>
            </a:r>
          </a:p>
          <a:p>
            <a:pPr lvl="1"/>
            <a:r>
              <a:rPr lang="en-US" dirty="0" smtClean="0"/>
              <a:t>The boundaries, scope, and context for the set of requirements should be identified.</a:t>
            </a:r>
          </a:p>
          <a:p>
            <a:pPr lvl="0"/>
            <a:r>
              <a:rPr lang="en-US" dirty="0" smtClean="0"/>
              <a:t>Modifiable </a:t>
            </a:r>
          </a:p>
          <a:p>
            <a:pPr lvl="1"/>
            <a:r>
              <a:rPr lang="en-US" dirty="0" smtClean="0"/>
              <a:t>The SRD should be modifiable. Clarity and non-overlapping requirements contribute to this.</a:t>
            </a:r>
          </a:p>
          <a:p>
            <a:pPr lvl="0"/>
            <a:r>
              <a:rPr lang="en-US" dirty="0" smtClean="0"/>
              <a:t>Configurable </a:t>
            </a:r>
          </a:p>
          <a:p>
            <a:pPr lvl="1"/>
            <a:r>
              <a:rPr lang="en-US" dirty="0" smtClean="0"/>
              <a:t>Versions should be maintained across time and across instances of the SRD.</a:t>
            </a:r>
          </a:p>
          <a:p>
            <a:pPr lvl="0"/>
            <a:r>
              <a:rPr lang="en-US" dirty="0" smtClean="0"/>
              <a:t>Granular </a:t>
            </a:r>
          </a:p>
          <a:p>
            <a:pPr lvl="1"/>
            <a:r>
              <a:rPr lang="en-US" dirty="0" smtClean="0"/>
              <a:t>This should be the level of abstraction for the system being defined.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Maintenance </a:t>
            </a:r>
            <a:r>
              <a:rPr lang="en-US" dirty="0" smtClean="0"/>
              <a:t>Requirements</a:t>
            </a:r>
            <a:br>
              <a:rPr lang="en-US" dirty="0" smtClean="0"/>
            </a:br>
            <a:r>
              <a:rPr lang="en-US" sz="2200" dirty="0" smtClean="0"/>
              <a:t>-          ~         Bug fixing, feature adding      ~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until Dec 2011</a:t>
            </a:r>
          </a:p>
          <a:p>
            <a:r>
              <a:rPr lang="en-US" dirty="0" smtClean="0"/>
              <a:t>User manual</a:t>
            </a:r>
          </a:p>
          <a:p>
            <a:r>
              <a:rPr lang="en-US" dirty="0" smtClean="0"/>
              <a:t>Architecture documentation</a:t>
            </a:r>
          </a:p>
          <a:p>
            <a:r>
              <a:rPr lang="en-US" dirty="0" smtClean="0"/>
              <a:t>Software maintenance</a:t>
            </a:r>
          </a:p>
          <a:p>
            <a:pPr lvl="1"/>
            <a:r>
              <a:rPr lang="en-US" dirty="0" smtClean="0"/>
              <a:t>Remotely</a:t>
            </a:r>
          </a:p>
          <a:p>
            <a:pPr lvl="1"/>
            <a:r>
              <a:rPr lang="en-US" dirty="0" smtClean="0"/>
              <a:t>Field support</a:t>
            </a:r>
          </a:p>
          <a:p>
            <a:r>
              <a:rPr lang="en-US" dirty="0" smtClean="0"/>
              <a:t>Modular Design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until Dec 2011</a:t>
            </a:r>
            <a:endParaRPr lang="en-US" dirty="0" smtClean="0"/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Field Support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Remotely/Field Support</a:t>
            </a:r>
          </a:p>
          <a:p>
            <a:r>
              <a:rPr lang="en-US" dirty="0" smtClean="0"/>
              <a:t>User Manual</a:t>
            </a:r>
          </a:p>
          <a:p>
            <a:r>
              <a:rPr lang="en-US" dirty="0" smtClean="0"/>
              <a:t>Camera and Sensor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286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Performance Requirements</vt:lpstr>
      <vt:lpstr>Development Requirements</vt:lpstr>
      <vt:lpstr>Development Requirements</vt:lpstr>
      <vt:lpstr>Standards Compliance</vt:lpstr>
      <vt:lpstr>Standards Compliance</vt:lpstr>
      <vt:lpstr>Standards Compliance…</vt:lpstr>
      <vt:lpstr>Maintenance Requirements -          ~         Bug fixing, feature adding      ~</vt:lpstr>
      <vt:lpstr>Support Requirements</vt:lpstr>
    </vt:vector>
  </TitlesOfParts>
  <Company>uta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Aerotag</dc:creator>
  <cp:lastModifiedBy>Aerotag</cp:lastModifiedBy>
  <cp:revision>16</cp:revision>
  <dcterms:created xsi:type="dcterms:W3CDTF">2011-07-24T18:16:29Z</dcterms:created>
  <dcterms:modified xsi:type="dcterms:W3CDTF">2011-07-24T20:48:53Z</dcterms:modified>
</cp:coreProperties>
</file>