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embeddedFontLst>
    <p:embeddedFont>
      <p:font typeface="Nunito" pitchFamily="2" charset="77"/>
      <p:regular r:id="rId4"/>
      <p:bold r:id="rId5"/>
      <p:italic r:id="rId6"/>
      <p:boldItalic r:id="rId7"/>
    </p:embeddedFont>
    <p:embeddedFont>
      <p:font typeface="Nunito Black" pitchFamily="2" charset="7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43" kern="1200">
        <a:solidFill>
          <a:schemeClr val="tx1"/>
        </a:solidFill>
        <a:latin typeface="Arial"/>
        <a:ea typeface="+mn-ea"/>
        <a:cs typeface="+mn-cs"/>
      </a:defRPr>
    </a:lvl1pPr>
    <a:lvl2pPr marL="326532" algn="l" rtl="0" fontAlgn="base">
      <a:spcBef>
        <a:spcPct val="0"/>
      </a:spcBef>
      <a:spcAft>
        <a:spcPct val="0"/>
      </a:spcAft>
      <a:defRPr sz="2143" kern="1200">
        <a:solidFill>
          <a:schemeClr val="tx1"/>
        </a:solidFill>
        <a:latin typeface="Arial"/>
        <a:ea typeface="+mn-ea"/>
        <a:cs typeface="+mn-cs"/>
      </a:defRPr>
    </a:lvl2pPr>
    <a:lvl3pPr marL="653064" algn="l" rtl="0" fontAlgn="base">
      <a:spcBef>
        <a:spcPct val="0"/>
      </a:spcBef>
      <a:spcAft>
        <a:spcPct val="0"/>
      </a:spcAft>
      <a:defRPr sz="2143" kern="1200">
        <a:solidFill>
          <a:schemeClr val="tx1"/>
        </a:solidFill>
        <a:latin typeface="Arial"/>
        <a:ea typeface="+mn-ea"/>
        <a:cs typeface="+mn-cs"/>
      </a:defRPr>
    </a:lvl3pPr>
    <a:lvl4pPr marL="979597" algn="l" rtl="0" fontAlgn="base">
      <a:spcBef>
        <a:spcPct val="0"/>
      </a:spcBef>
      <a:spcAft>
        <a:spcPct val="0"/>
      </a:spcAft>
      <a:defRPr sz="2143" kern="1200">
        <a:solidFill>
          <a:schemeClr val="tx1"/>
        </a:solidFill>
        <a:latin typeface="Arial"/>
        <a:ea typeface="+mn-ea"/>
        <a:cs typeface="+mn-cs"/>
      </a:defRPr>
    </a:lvl4pPr>
    <a:lvl5pPr marL="1306129" algn="l" rtl="0" fontAlgn="base">
      <a:spcBef>
        <a:spcPct val="0"/>
      </a:spcBef>
      <a:spcAft>
        <a:spcPct val="0"/>
      </a:spcAft>
      <a:defRPr sz="2143" kern="1200">
        <a:solidFill>
          <a:schemeClr val="tx1"/>
        </a:solidFill>
        <a:latin typeface="Arial"/>
        <a:ea typeface="+mn-ea"/>
        <a:cs typeface="+mn-cs"/>
      </a:defRPr>
    </a:lvl5pPr>
    <a:lvl6pPr marL="1632661" algn="l" defTabSz="653064" rtl="0" eaLnBrk="1" latinLnBrk="0" hangingPunct="1">
      <a:defRPr sz="2143" kern="1200">
        <a:solidFill>
          <a:schemeClr val="tx1"/>
        </a:solidFill>
        <a:latin typeface="Arial"/>
        <a:ea typeface="+mn-ea"/>
        <a:cs typeface="+mn-cs"/>
      </a:defRPr>
    </a:lvl6pPr>
    <a:lvl7pPr marL="1959193" algn="l" defTabSz="653064" rtl="0" eaLnBrk="1" latinLnBrk="0" hangingPunct="1">
      <a:defRPr sz="2143" kern="1200">
        <a:solidFill>
          <a:schemeClr val="tx1"/>
        </a:solidFill>
        <a:latin typeface="Arial"/>
        <a:ea typeface="+mn-ea"/>
        <a:cs typeface="+mn-cs"/>
      </a:defRPr>
    </a:lvl7pPr>
    <a:lvl8pPr marL="2285726" algn="l" defTabSz="653064" rtl="0" eaLnBrk="1" latinLnBrk="0" hangingPunct="1">
      <a:defRPr sz="2143" kern="1200">
        <a:solidFill>
          <a:schemeClr val="tx1"/>
        </a:solidFill>
        <a:latin typeface="Arial"/>
        <a:ea typeface="+mn-ea"/>
        <a:cs typeface="+mn-cs"/>
      </a:defRPr>
    </a:lvl8pPr>
    <a:lvl9pPr marL="2612258" algn="l" defTabSz="653064" rtl="0" eaLnBrk="1" latinLnBrk="0" hangingPunct="1">
      <a:defRPr sz="2143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86" d="100"/>
          <a:sy n="86" d="100"/>
        </p:scale>
        <p:origin x="-1592" y="-435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gs" Target="tags/tag1.xml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/>
            </a:lvl1pPr>
          </a:lstStyle>
          <a:p>
            <a:pPr>
              <a:defRPr/>
            </a:pPr>
            <a:fld id="{DC7FF369-15CD-4AE8-AD6F-0DD9E71D9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/>
        <a:ea typeface="+mn-ea"/>
        <a:cs typeface="+mn-cs"/>
      </a:defRPr>
    </a:lvl1pPr>
    <a:lvl2pPr marL="326532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/>
        <a:ea typeface="+mn-ea"/>
        <a:cs typeface="+mn-cs"/>
      </a:defRPr>
    </a:lvl2pPr>
    <a:lvl3pPr marL="653064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/>
        <a:ea typeface="+mn-ea"/>
        <a:cs typeface="+mn-cs"/>
      </a:defRPr>
    </a:lvl3pPr>
    <a:lvl4pPr marL="979597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/>
        <a:ea typeface="+mn-ea"/>
        <a:cs typeface="+mn-cs"/>
      </a:defRPr>
    </a:lvl4pPr>
    <a:lvl5pPr marL="1306129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C5E13FED-D575-44BD-985D-CE780F31FB9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093" y="6817784"/>
            <a:ext cx="27980218" cy="4703233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84" y="12435417"/>
            <a:ext cx="23042032" cy="5609167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04815" indent="0" algn="ctr">
              <a:buNone/>
              <a:defRPr/>
            </a:lvl2pPr>
            <a:lvl3pPr marL="609630" indent="0" algn="ctr">
              <a:buNone/>
              <a:defRPr/>
            </a:lvl3pPr>
            <a:lvl4pPr marL="914446" indent="0" algn="ctr">
              <a:buNone/>
              <a:defRPr/>
            </a:lvl4pPr>
            <a:lvl5pPr marL="1219261" indent="0" algn="ctr">
              <a:buNone/>
              <a:defRPr/>
            </a:lvl5pPr>
            <a:lvl6pPr marL="1524076" indent="0" algn="ctr">
              <a:buNone/>
              <a:defRPr/>
            </a:lvl6pPr>
            <a:lvl7pPr marL="1828891" indent="0" algn="ctr">
              <a:buNone/>
              <a:defRPr/>
            </a:lvl7pPr>
            <a:lvl8pPr marL="2133707" indent="0" algn="ctr">
              <a:buNone/>
              <a:defRPr/>
            </a:lvl8pPr>
            <a:lvl9pPr marL="243852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1FCB089F-6037-4808-A5EC-726053647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25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AF7A044-11FD-4E27-B513-0D458FB4B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879476"/>
            <a:ext cx="7406217" cy="18725093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767" y="879476"/>
            <a:ext cx="22118107" cy="18725093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4A8B09D-F957-4A06-AF1F-2E1E112D5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8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641C0E7-0C39-489E-BBEB-8384BC9D7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34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0218" cy="4358217"/>
          </a:xfrm>
        </p:spPr>
        <p:txBody>
          <a:bodyPr anchor="t"/>
          <a:lstStyle>
            <a:defPPr>
              <a:defRPr kern="1200"/>
            </a:defPPr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2"/>
            <a:ext cx="27980218" cy="48006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333"/>
            </a:lvl1pPr>
            <a:lvl2pPr marL="304815" indent="0">
              <a:buNone/>
              <a:defRPr sz="1200"/>
            </a:lvl2pPr>
            <a:lvl3pPr marL="609630" indent="0">
              <a:buNone/>
              <a:defRPr sz="1067"/>
            </a:lvl3pPr>
            <a:lvl4pPr marL="914446" indent="0">
              <a:buNone/>
              <a:defRPr sz="933"/>
            </a:lvl4pPr>
            <a:lvl5pPr marL="1219261" indent="0">
              <a:buNone/>
              <a:defRPr sz="933"/>
            </a:lvl5pPr>
            <a:lvl6pPr marL="1524076" indent="0">
              <a:buNone/>
              <a:defRPr sz="933"/>
            </a:lvl6pPr>
            <a:lvl7pPr marL="1828891" indent="0">
              <a:buNone/>
              <a:defRPr sz="933"/>
            </a:lvl7pPr>
            <a:lvl8pPr marL="2133707" indent="0">
              <a:buNone/>
              <a:defRPr sz="933"/>
            </a:lvl8pPr>
            <a:lvl9pPr marL="2438522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11F452E-A8E4-4CE1-9655-29125E889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33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767" y="5121276"/>
            <a:ext cx="14761634" cy="14483293"/>
          </a:xfrm>
        </p:spPr>
        <p:txBody>
          <a:bodyPr/>
          <a:lstStyle>
            <a:defPPr>
              <a:defRPr kern="1200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002" y="5121276"/>
            <a:ext cx="14762693" cy="14483293"/>
          </a:xfrm>
        </p:spPr>
        <p:txBody>
          <a:bodyPr/>
          <a:lstStyle>
            <a:defPPr>
              <a:defRPr kern="1200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F3D9962-47D2-455B-8692-003D58807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47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878417"/>
            <a:ext cx="29626982" cy="36576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09" y="4912784"/>
            <a:ext cx="14544675" cy="204681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09" y="6959601"/>
            <a:ext cx="14544675" cy="12643908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666" y="4912784"/>
            <a:ext cx="14551027" cy="204681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666" y="6959601"/>
            <a:ext cx="14551027" cy="12643908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EC449C7-2544-4411-A6D9-A7181026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25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FE03D6AC-E1AB-4462-989E-5A0865C23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736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FABF8EBA-EBC0-4AA1-85C3-834763B2A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93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09" y="874184"/>
            <a:ext cx="10829925" cy="3717925"/>
          </a:xfrm>
        </p:spPr>
        <p:txBody>
          <a:bodyPr anchor="b"/>
          <a:lstStyle>
            <a:defPPr>
              <a:defRPr kern="1200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392" y="874184"/>
            <a:ext cx="18402300" cy="18729325"/>
          </a:xfrm>
        </p:spPr>
        <p:txBody>
          <a:bodyPr/>
          <a:lstStyle>
            <a:defPPr>
              <a:defRPr kern="1200"/>
            </a:defPPr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09" y="4592109"/>
            <a:ext cx="10829925" cy="150114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32F5167-8CBC-4FF1-941C-FB4C9DC0C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26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659" y="15361710"/>
            <a:ext cx="19750618" cy="1813983"/>
          </a:xfrm>
        </p:spPr>
        <p:txBody>
          <a:bodyPr anchor="b"/>
          <a:lstStyle>
            <a:defPPr>
              <a:defRPr kern="1200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659" y="1961093"/>
            <a:ext cx="19750618" cy="131667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659" y="17175693"/>
            <a:ext cx="19750618" cy="25749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B5629D8C-964D-4531-AEEF-CACEBA47F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635" y="879475"/>
            <a:ext cx="2962632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635" y="5121275"/>
            <a:ext cx="29626322" cy="1448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635" y="19985568"/>
            <a:ext cx="768072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3135999">
              <a:defRPr sz="4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834" y="19985568"/>
            <a:ext cx="1042392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135999">
              <a:defRPr sz="4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2234" y="19985568"/>
            <a:ext cx="768072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3135999">
              <a:defRPr sz="4800"/>
            </a:lvl1pPr>
          </a:lstStyle>
          <a:p>
            <a:pPr>
              <a:defRPr/>
            </a:pPr>
            <a:fld id="{7920789E-004F-4528-BD99-83C2E37E8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109728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0500" y="224536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6050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concentrativechartreuse  Size: 36x24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3135999" rtl="0" eaLnBrk="0" fontAlgn="base" hangingPunct="0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999" rtl="0" eaLnBrk="0" fontAlgn="base" hangingPunct="0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2pPr>
      <a:lvl3pPr algn="ctr" defTabSz="3135999" rtl="0" eaLnBrk="0" fontAlgn="base" hangingPunct="0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3pPr>
      <a:lvl4pPr algn="ctr" defTabSz="3135999" rtl="0" eaLnBrk="0" fontAlgn="base" hangingPunct="0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4pPr>
      <a:lvl5pPr algn="ctr" defTabSz="3135999" rtl="0" eaLnBrk="0" fontAlgn="base" hangingPunct="0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5pPr>
      <a:lvl6pPr marL="304815" algn="ctr" defTabSz="3135999" rtl="0" fontAlgn="base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6pPr>
      <a:lvl7pPr marL="609630" algn="ctr" defTabSz="3135999" rtl="0" fontAlgn="base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7pPr>
      <a:lvl8pPr marL="914446" algn="ctr" defTabSz="3135999" rtl="0" fontAlgn="base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8pPr>
      <a:lvl9pPr marL="1219261" algn="ctr" defTabSz="3135999" rtl="0" fontAlgn="base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9pPr>
    </p:titleStyle>
    <p:bodyStyle>
      <a:defPPr>
        <a:defRPr kern="1200"/>
      </a:defPPr>
      <a:lvl1pPr marL="1176926" indent="-1176926" algn="l" defTabSz="3135999" rtl="0" eaLnBrk="0" fontAlgn="base" hangingPunct="0">
        <a:spcBef>
          <a:spcPct val="20000"/>
        </a:spcBef>
        <a:spcAft>
          <a:spcPct val="0"/>
        </a:spcAft>
        <a:buChar char="•"/>
        <a:defRPr sz="11001">
          <a:solidFill>
            <a:schemeClr val="tx1"/>
          </a:solidFill>
          <a:latin typeface="+mn-lt"/>
          <a:ea typeface="+mn-ea"/>
          <a:cs typeface="+mn-cs"/>
        </a:defRPr>
      </a:lvl1pPr>
      <a:lvl2pPr marL="2548594" indent="-981124" algn="l" defTabSz="3135999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20263" indent="-784265" algn="l" defTabSz="3135999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6674" indent="-784265" algn="l" defTabSz="3135999" rtl="0" eaLnBrk="0" fontAlgn="base" hangingPunct="0">
        <a:spcBef>
          <a:spcPct val="20000"/>
        </a:spcBef>
        <a:spcAft>
          <a:spcPct val="0"/>
        </a:spcAft>
        <a:buChar char="–"/>
        <a:defRPr sz="6934">
          <a:solidFill>
            <a:schemeClr val="tx1"/>
          </a:solidFill>
          <a:latin typeface="+mn-lt"/>
        </a:defRPr>
      </a:lvl4pPr>
      <a:lvl5pPr marL="7054145" indent="-783206" algn="l" defTabSz="3135999" rtl="0" eaLnBrk="0" fontAlgn="base" hangingPunct="0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5pPr>
      <a:lvl6pPr marL="7358960" indent="-783206" algn="l" defTabSz="3135999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6pPr>
      <a:lvl7pPr marL="7663775" indent="-783206" algn="l" defTabSz="3135999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7pPr>
      <a:lvl8pPr marL="7968590" indent="-783206" algn="l" defTabSz="3135999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8pPr>
      <a:lvl9pPr marL="8273406" indent="-783206" algn="l" defTabSz="3135999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www.kaggle.com/datasets/vedantkhapekar/top-10000-companies-dataset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8CD1CB3-F622-0F14-BDFE-48D0E588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1482A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BE965BE-013D-5F0C-A520-A591C175172D}"/>
              </a:ext>
            </a:extLst>
          </p:cNvPr>
          <p:cNvSpPr txBox="1"/>
          <p:nvPr/>
        </p:nvSpPr>
        <p:spPr>
          <a:xfrm>
            <a:off x="4267200" y="1200424"/>
            <a:ext cx="24384000" cy="1958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5700" b="1" dirty="0">
                <a:solidFill>
                  <a:schemeClr val="bg1"/>
                </a:solidFill>
                <a:latin typeface="Nunito Black" panose="00000A00000000000000" pitchFamily="2" charset="0"/>
              </a:rPr>
              <a:t>Navigating Corporate Labyrinth: A 10,000 Company Rating Analysis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31DFA-4BD7-A97F-DBC7-1A2358AE96A7}"/>
              </a:ext>
            </a:extLst>
          </p:cNvPr>
          <p:cNvSpPr txBox="1"/>
          <p:nvPr/>
        </p:nvSpPr>
        <p:spPr>
          <a:xfrm>
            <a:off x="4267200" y="2577559"/>
            <a:ext cx="24384000" cy="12641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Bridget Sheng, Class of 2024</a:t>
            </a:r>
          </a:p>
          <a:p>
            <a:pPr algn="ctr">
              <a:defRPr/>
            </a:pPr>
            <a:r>
              <a:rPr lang="en-US" sz="3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Science Major Capstone</a:t>
            </a: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738D1530-5F00-A90E-6C63-784116C0C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719" y="5372066"/>
            <a:ext cx="7268693" cy="560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/>
            <a:r>
              <a:rPr lang="en-US" dirty="0"/>
              <a:t>Understanding the corporate landscape is important for students to make informed decisions for life after college. Based on the profiles of 10,000 companies, </a:t>
            </a:r>
            <a:r>
              <a:rPr lang="en-US" b="1" dirty="0">
                <a:solidFill>
                  <a:srgbClr val="096695"/>
                </a:solidFill>
              </a:rPr>
              <a:t>this capstone project seeks to understand the relevant factors that influence corporate success</a:t>
            </a:r>
            <a:r>
              <a:rPr lang="en-US" dirty="0"/>
              <a:t>, aiming to provide peers with a deep understanding of what drives company ratings in today's environment.</a:t>
            </a:r>
          </a:p>
          <a:p>
            <a:pPr algn="just"/>
            <a:br>
              <a:rPr lang="en-US" dirty="0"/>
            </a:br>
            <a:r>
              <a:rPr lang="en-US" dirty="0"/>
              <a:t>This study uses the top 10,000 company or startup profiles from Ambition Box [1]. By investigating three variables, this project intends to answer the following research questions: </a:t>
            </a:r>
          </a:p>
          <a:p>
            <a:pPr algn="just"/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How are average salary, total number of interviews conducted by the company, and total number of benefits related to a company’s rating? 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Among average salary, number of interviews taken, and total benefits, what variables are most relevant to predict a company’s ratings?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663480F-9237-CA95-DC8D-9FF91E36E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19" y="4678913"/>
            <a:ext cx="7268693" cy="5822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2400" b="1" dirty="0">
                <a:solidFill>
                  <a:schemeClr val="bg1"/>
                </a:solidFill>
                <a:latin typeface="Nunito" panose="00000500000000000000" pitchFamily="2" charset="0"/>
              </a:rPr>
              <a:t>Background and Research Questions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F708E18B-C9FA-4F07-6A17-9905C61FD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719" y="11762871"/>
            <a:ext cx="7268693" cy="97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096695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Overview and Cleaning:</a:t>
            </a:r>
          </a:p>
          <a:p>
            <a:pPr algn="just"/>
            <a:r>
              <a:rPr lang="en-US" dirty="0"/>
              <a:t>The dataset was extracted from Ambition Box, a website that provides company reviews. It includes character variables (company name, description, etc.) and numeric variables (ratings, total review, average salary, etc.). The dataset was processed in the following steps: </a:t>
            </a:r>
          </a:p>
          <a:p>
            <a:endParaRPr lang="en-US" dirty="0"/>
          </a:p>
          <a:p>
            <a:pPr algn="ctr"/>
            <a:r>
              <a:rPr lang="en-US" sz="18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10,000 rows and 10 columns</a:t>
            </a:r>
          </a:p>
          <a:p>
            <a:pPr algn="ctr"/>
            <a:endParaRPr lang="en-US" sz="1800" dirty="0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1800" dirty="0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8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Select relevant metrics: </a:t>
            </a:r>
            <a:r>
              <a:rPr lang="en-US" sz="1800" dirty="0"/>
              <a:t>ratings, average salary, total interviews taken by the company, total jobs available, total number of benefits</a:t>
            </a:r>
          </a:p>
          <a:p>
            <a:pPr algn="ctr"/>
            <a:r>
              <a:rPr lang="en-US" sz="1800" dirty="0"/>
              <a:t> 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Total jobs available: removed due to 30% missingness </a:t>
            </a:r>
          </a:p>
          <a:p>
            <a:pPr algn="ctr"/>
            <a:r>
              <a:rPr lang="en-US" sz="1800" dirty="0"/>
              <a:t>Average Salary/total interviews taken/total benefits: drop small number of missing values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9708 rows, 4 variables: Ratings;Salary;Interviews;Benefits</a:t>
            </a:r>
          </a:p>
          <a:p>
            <a:pPr algn="ctr"/>
            <a:endParaRPr lang="en-US" sz="1800" b="1" dirty="0">
              <a:solidFill>
                <a:srgbClr val="096695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1800" b="1" dirty="0">
              <a:solidFill>
                <a:srgbClr val="096695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8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Split 9708 rows into 80/20 for training and testing</a:t>
            </a:r>
            <a:endParaRPr lang="en-US" dirty="0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b="1" dirty="0">
              <a:solidFill>
                <a:srgbClr val="096695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096695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Methods: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Based on initial visualization analysis, the original data may not meet assumptions for linear regression. Hence, log transformations were performed to normalize the data and reduce outliers for regression models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Simple and first-order linear regression models were used to analyze the dataset 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96695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D192B8F-C0C8-6743-16CC-783504C3D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19" y="11028383"/>
            <a:ext cx="7268693" cy="5822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2400" b="1" dirty="0">
                <a:solidFill>
                  <a:schemeClr val="bg1"/>
                </a:solidFill>
                <a:latin typeface="Nunito" panose="00000500000000000000" pitchFamily="2" charset="0"/>
              </a:rPr>
              <a:t>Data Processing and Methodology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7EB7AED-9EE7-E281-8E2B-B0F807A96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9018" y="8702801"/>
            <a:ext cx="7268693" cy="5822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2400" b="1" dirty="0">
                <a:solidFill>
                  <a:schemeClr val="bg1"/>
                </a:solidFill>
                <a:latin typeface="Nunito" panose="00000500000000000000" pitchFamily="2" charset="0"/>
              </a:rPr>
              <a:t>Discussions and Limitations 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7C087AB-E721-D8A0-1D2D-BEDE50841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9019" y="4678913"/>
            <a:ext cx="7268693" cy="5822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2400" b="1" dirty="0">
                <a:solidFill>
                  <a:schemeClr val="bg1"/>
                </a:solidFill>
                <a:latin typeface="Nunito" panose="00000500000000000000" pitchFamily="2" charset="0"/>
              </a:rPr>
              <a:t>Results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ECA8C08-D636-CBAF-9DE7-A0532CB7E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6140" y="17108680"/>
            <a:ext cx="7268693" cy="5822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2400" b="1" dirty="0">
                <a:solidFill>
                  <a:schemeClr val="bg1"/>
                </a:solidFill>
                <a:latin typeface="Nunito" panose="00000500000000000000" pitchFamily="2" charset="0"/>
              </a:rPr>
              <a:t>Data Ethics &amp; Conclusion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03645BCF-4D9B-AFE2-F5F2-5BB3601B7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936" y="9622771"/>
            <a:ext cx="15654528" cy="582201"/>
          </a:xfrm>
          <a:prstGeom prst="rect">
            <a:avLst/>
          </a:prstGeom>
          <a:solidFill>
            <a:srgbClr val="A0BEC8"/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2400" b="1" dirty="0">
                <a:solidFill>
                  <a:schemeClr val="bg1"/>
                </a:solidFill>
                <a:latin typeface="Nunito" panose="00000500000000000000" pitchFamily="2" charset="0"/>
              </a:rPr>
              <a:t>Data Modeling: Simple Linear Regression 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67CF963B-51F3-9DEB-D8D0-6DA3B323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936" y="13967359"/>
            <a:ext cx="15654528" cy="582201"/>
          </a:xfrm>
          <a:prstGeom prst="rect">
            <a:avLst/>
          </a:prstGeom>
          <a:solidFill>
            <a:srgbClr val="A0BEC8"/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2400" b="1" dirty="0">
                <a:solidFill>
                  <a:schemeClr val="bg1"/>
                </a:solidFill>
                <a:latin typeface="Nunito" panose="00000500000000000000" pitchFamily="2" charset="0"/>
              </a:rPr>
              <a:t>Data Modeling: First Order Linear Regression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F8DBE8-B85E-8431-187B-BB48B6348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131" y="-150457"/>
            <a:ext cx="2739541" cy="193672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676D7E-AC3B-92C1-363F-C99B1B14C179}"/>
              </a:ext>
            </a:extLst>
          </p:cNvPr>
          <p:cNvSpPr/>
          <p:nvPr/>
        </p:nvSpPr>
        <p:spPr bwMode="auto">
          <a:xfrm>
            <a:off x="845719" y="13841341"/>
            <a:ext cx="7268693" cy="4721279"/>
          </a:xfrm>
          <a:prstGeom prst="rect">
            <a:avLst/>
          </a:prstGeom>
          <a:noFill/>
          <a:ln>
            <a:solidFill>
              <a:srgbClr val="096695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267200" y="14249400"/>
            <a:ext cx="0" cy="400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9669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267200" y="15392470"/>
            <a:ext cx="0" cy="400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9669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4267200" y="16744985"/>
            <a:ext cx="0" cy="400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9669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267200" y="17583185"/>
            <a:ext cx="0" cy="400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9669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8" name="Picture 4" descr="https://lh7-us.googleusercontent.com/bbUKkfBJijXbIJ1JeASJjKgsG4YYVR5-RC5Pwskg1eHNJ-k_6c7uvrYnuWZsNhHOeUGfzrHv6MCSMUYovvZj9cfFKOqCKA8pX_i61M4ze1zcSQQ9era3qmoB-t4ReMcMRPP3Q62lFI44FLeio5QdDH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816" y="5084971"/>
            <a:ext cx="4134859" cy="42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7-us.googleusercontent.com/yt2vENoKzIi3WlpbYaa11xfHipnbmQ33Ulzy1YSwXROtqpIo7ayVPjhFXOQCP0LIiWHxQE5zzSJp3053bWUr2HCeQW6cV6IQIe0fnaA0LJDiY-6HwuA7uqJYc4hfArJ_JQnqCWU-Os5TqDcLoR76GA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4887" y="5128776"/>
            <a:ext cx="4134859" cy="422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8614451" y="10377683"/>
            <a:ext cx="62822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Simple linear regression models for each variable were run to identify their associations with company ratings. 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 All three models generated statistically significant results with small p-values.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The model using </a:t>
            </a:r>
            <a:r>
              <a:rPr lang="en-US" sz="2000" i="1" dirty="0">
                <a:solidFill>
                  <a:srgbClr val="000000"/>
                </a:solidFill>
                <a:latin typeface="+mj-lt"/>
              </a:rPr>
              <a:t>Benefits Log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as a predictor had significant positive coefficient and highest R</a:t>
            </a:r>
            <a:r>
              <a:rPr lang="en-US" sz="2000" baseline="30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of 0.0269 and adjusted R</a:t>
            </a:r>
            <a:r>
              <a:rPr lang="en-US" sz="2000" baseline="30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of 0.0267 among the three models.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  <a:latin typeface="+mj-lt"/>
              </a:rPr>
              <a:t>Benefits Log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was chosen as the base predictor variable to perform first-order models for better fits. 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97537"/>
              </p:ext>
            </p:extLst>
          </p:nvPr>
        </p:nvGraphicFramePr>
        <p:xfrm>
          <a:off x="15208560" y="10488587"/>
          <a:ext cx="9060418" cy="32417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4345">
                  <a:extLst>
                    <a:ext uri="{9D8B030D-6E8A-4147-A177-3AD203B41FA5}">
                      <a16:colId xmlns:a16="http://schemas.microsoft.com/office/drawing/2014/main" val="2441382506"/>
                    </a:ext>
                  </a:extLst>
                </a:gridCol>
                <a:gridCol w="1113683">
                  <a:extLst>
                    <a:ext uri="{9D8B030D-6E8A-4147-A177-3AD203B41FA5}">
                      <a16:colId xmlns:a16="http://schemas.microsoft.com/office/drawing/2014/main" val="877578765"/>
                    </a:ext>
                  </a:extLst>
                </a:gridCol>
                <a:gridCol w="1475008">
                  <a:extLst>
                    <a:ext uri="{9D8B030D-6E8A-4147-A177-3AD203B41FA5}">
                      <a16:colId xmlns:a16="http://schemas.microsoft.com/office/drawing/2014/main" val="3983562161"/>
                    </a:ext>
                  </a:extLst>
                </a:gridCol>
                <a:gridCol w="1294345">
                  <a:extLst>
                    <a:ext uri="{9D8B030D-6E8A-4147-A177-3AD203B41FA5}">
                      <a16:colId xmlns:a16="http://schemas.microsoft.com/office/drawing/2014/main" val="1033660648"/>
                    </a:ext>
                  </a:extLst>
                </a:gridCol>
                <a:gridCol w="1172663">
                  <a:extLst>
                    <a:ext uri="{9D8B030D-6E8A-4147-A177-3AD203B41FA5}">
                      <a16:colId xmlns:a16="http://schemas.microsoft.com/office/drawing/2014/main" val="212364982"/>
                    </a:ext>
                  </a:extLst>
                </a:gridCol>
                <a:gridCol w="1416029">
                  <a:extLst>
                    <a:ext uri="{9D8B030D-6E8A-4147-A177-3AD203B41FA5}">
                      <a16:colId xmlns:a16="http://schemas.microsoft.com/office/drawing/2014/main" val="2289846097"/>
                    </a:ext>
                  </a:extLst>
                </a:gridCol>
                <a:gridCol w="1294345">
                  <a:extLst>
                    <a:ext uri="{9D8B030D-6E8A-4147-A177-3AD203B41FA5}">
                      <a16:colId xmlns:a16="http://schemas.microsoft.com/office/drawing/2014/main" val="932393048"/>
                    </a:ext>
                  </a:extLst>
                </a:gridCol>
              </a:tblGrid>
              <a:tr h="810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Model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Intercept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Coefficient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P-Value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Adjusted R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BIC 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55605"/>
                  </a:ext>
                </a:extLst>
              </a:tr>
              <a:tr h="810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Salary Log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1.383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-0.00443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6.38e-05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0.00206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0.00193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-13094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32557"/>
                  </a:ext>
                </a:extLst>
              </a:tr>
              <a:tr h="810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Interviews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Log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1.358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-0.00249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0.0133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0.000789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0.000661 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-13084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514974"/>
                  </a:ext>
                </a:extLst>
              </a:tr>
              <a:tr h="810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Benefits Log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1.305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0.0154 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&lt;2e-16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0.0269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0.0267 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-13289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904131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15208560" y="14645871"/>
            <a:ext cx="90604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  <a:latin typeface="+mn-lt"/>
              </a:rPr>
              <a:t>Interviews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Salary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were added to the first order model. Each was combined with 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Benefits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to test model fit alone, and all three predictors were combined together.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R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and adjusted R</a:t>
            </a:r>
            <a:r>
              <a:rPr lang="en-US" sz="2000" baseline="30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increase for first-order models and BIC decreases, indicating better fits with more predictors 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+mn-lt"/>
            </a:endParaRPr>
          </a:p>
        </p:txBody>
      </p:sp>
      <p:graphicFrame>
        <p:nvGraphicFramePr>
          <p:cNvPr id="1024" name="Table 10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962"/>
              </p:ext>
            </p:extLst>
          </p:nvPr>
        </p:nvGraphicFramePr>
        <p:xfrm>
          <a:off x="15208560" y="16480551"/>
          <a:ext cx="9059698" cy="45835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5622">
                  <a:extLst>
                    <a:ext uri="{9D8B030D-6E8A-4147-A177-3AD203B41FA5}">
                      <a16:colId xmlns:a16="http://schemas.microsoft.com/office/drawing/2014/main" val="2618463502"/>
                    </a:ext>
                  </a:extLst>
                </a:gridCol>
                <a:gridCol w="3157210">
                  <a:extLst>
                    <a:ext uri="{9D8B030D-6E8A-4147-A177-3AD203B41FA5}">
                      <a16:colId xmlns:a16="http://schemas.microsoft.com/office/drawing/2014/main" val="2323766879"/>
                    </a:ext>
                  </a:extLst>
                </a:gridCol>
                <a:gridCol w="1475622">
                  <a:extLst>
                    <a:ext uri="{9D8B030D-6E8A-4147-A177-3AD203B41FA5}">
                      <a16:colId xmlns:a16="http://schemas.microsoft.com/office/drawing/2014/main" val="3335283768"/>
                    </a:ext>
                  </a:extLst>
                </a:gridCol>
                <a:gridCol w="1475622">
                  <a:extLst>
                    <a:ext uri="{9D8B030D-6E8A-4147-A177-3AD203B41FA5}">
                      <a16:colId xmlns:a16="http://schemas.microsoft.com/office/drawing/2014/main" val="564041189"/>
                    </a:ext>
                  </a:extLst>
                </a:gridCol>
                <a:gridCol w="1475622">
                  <a:extLst>
                    <a:ext uri="{9D8B030D-6E8A-4147-A177-3AD203B41FA5}">
                      <a16:colId xmlns:a16="http://schemas.microsoft.com/office/drawing/2014/main" val="3633822493"/>
                    </a:ext>
                  </a:extLst>
                </a:gridCol>
              </a:tblGrid>
              <a:tr h="567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Model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Coefficient /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P-Value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Adjusted R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BIC 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540426"/>
                  </a:ext>
                </a:extLst>
              </a:tr>
              <a:tr h="8973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Benefits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+Salary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(Intercept)  1.489            &lt;2e-16 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BenefitsLog  0.0447        &lt;2e-16 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SalaryLog   -0.0400        &lt;2e-16 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0.0965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0.0963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-13857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075901"/>
                  </a:ext>
                </a:extLst>
              </a:tr>
              <a:tr h="137457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Benefits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+Interviews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(Intercept)    1.300           &lt;2e-16 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BenefitsLog    0.0363      &lt;2e-16 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InterviewsLog -0.0273    &lt;2e-16 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0.0719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-13650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325497"/>
                  </a:ext>
                </a:extLst>
              </a:tr>
              <a:tr h="17325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Benefits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+Interviews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+Salary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              </a:t>
                      </a:r>
                      <a:endParaRPr lang="en-US" sz="16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(Intercept)     1.450         &lt; 2e-16 </a:t>
                      </a:r>
                      <a:endParaRPr lang="en-US" sz="16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BenefitsLog    0.0478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&lt; 2e-16 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SalaryLog     -0.0321     &lt; 2e-16 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InterviewsLog -0.0116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8.35e-12 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0.102 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-13895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960936"/>
                  </a:ext>
                </a:extLst>
              </a:tr>
            </a:tbl>
          </a:graphicData>
        </a:graphic>
      </p:graphicFrame>
      <p:pic>
        <p:nvPicPr>
          <p:cNvPr id="1040" name="Picture 16" descr="https://lh7-us.googleusercontent.com/t-xss9ypD9B9yppTU8ckz5D5E91rj_BIqpKMEyBSC-O8MrJafHU2ZiWFVcXlWKbJwFhqqzbumWOuzZWvgMkTfPQ00qNl8xez-K43wggkoVOohfa7AbsqToP_kRkY0jygpStCEk1aOlyAI0PUj3Ecxh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701" y="14649485"/>
            <a:ext cx="5943600" cy="60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Rectangle 1024"/>
          <p:cNvSpPr/>
          <p:nvPr/>
        </p:nvSpPr>
        <p:spPr>
          <a:xfrm>
            <a:off x="24766141" y="5372066"/>
            <a:ext cx="726869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ＭＳ Ｐゴシック" pitchFamily="-106" charset="-128"/>
              </a:rPr>
              <a:t>Simple linear models show that average salary and total number of interviews conducted have a slightly negative association with company ratings, while total number of benefits have a positive relationship.  </a:t>
            </a:r>
          </a:p>
          <a:p>
            <a:pPr marL="285750" indent="-285750" algn="just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ＭＳ Ｐゴシック" pitchFamily="-106" charset="-128"/>
              </a:rPr>
              <a:t>The model with all three predictors appears to be the best one with the highest adjusted R</a:t>
            </a:r>
            <a:r>
              <a:rPr lang="en-US" sz="2000" baseline="30000" dirty="0">
                <a:latin typeface="+mn-lt"/>
                <a:ea typeface="ＭＳ Ｐゴシック" pitchFamily="-106" charset="-128"/>
              </a:rPr>
              <a:t>2</a:t>
            </a:r>
            <a:r>
              <a:rPr lang="en-US" sz="2000" dirty="0">
                <a:latin typeface="+mn-lt"/>
                <a:ea typeface="ＭＳ Ｐゴシック" pitchFamily="-106" charset="-128"/>
              </a:rPr>
              <a:t> of 0.102 and lowest BIC of -13895</a:t>
            </a:r>
          </a:p>
          <a:p>
            <a:pPr marL="285750" indent="-285750" algn="just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ＭＳ Ｐゴシック" pitchFamily="-106" charset="-128"/>
              </a:rPr>
              <a:t>Applying the best fit model for the testing data, a mean absolute error (MAE) of 0.277 and a mean squared error (MSE) of 0.129 were obtained. 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24766140" y="17783227"/>
            <a:ext cx="726869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+mn-lt"/>
                <a:ea typeface="ＭＳ Ｐゴシック" pitchFamily="-106" charset="-128"/>
              </a:rPr>
              <a:t>Information about individual companies’ jobs and salaries could raise concerns regarding the transparency of data collection. Additionally, biases within the rating processes should also be considered. </a:t>
            </a:r>
          </a:p>
          <a:p>
            <a:pPr algn="just"/>
            <a:endParaRPr lang="en-US" sz="2000" dirty="0">
              <a:latin typeface="+mn-lt"/>
              <a:ea typeface="ＭＳ Ｐゴシック" pitchFamily="-106" charset="-128"/>
            </a:endParaRPr>
          </a:p>
          <a:p>
            <a:pPr algn="just"/>
            <a:r>
              <a:rPr lang="en-US" sz="2000" dirty="0">
                <a:latin typeface="+mn-lt"/>
                <a:ea typeface="ＭＳ Ｐゴシック" pitchFamily="-106" charset="-128"/>
              </a:rPr>
              <a:t>In conclusion, company ratings are affected by multiple factors: benefits increase ratings, while higher salaries and more interviews conducted decrease them. Peers should thoroughly assess companies before considering opportunities</a:t>
            </a:r>
          </a:p>
          <a:p>
            <a:pPr algn="just"/>
            <a:endParaRPr lang="en-US" sz="2000" dirty="0">
              <a:latin typeface="+mn-lt"/>
              <a:ea typeface="ＭＳ Ｐゴシック" pitchFamily="-106" charset="-128"/>
            </a:endParaRPr>
          </a:p>
          <a:p>
            <a:pPr algn="just"/>
            <a:r>
              <a:rPr lang="en-US" sz="1600" dirty="0">
                <a:latin typeface="+mn-lt"/>
                <a:ea typeface="ＭＳ Ｐゴシック" pitchFamily="-106" charset="-128"/>
              </a:rPr>
              <a:t>Reference: </a:t>
            </a:r>
          </a:p>
          <a:p>
            <a:pPr algn="just"/>
            <a:r>
              <a:rPr lang="en-US" sz="1600" dirty="0">
                <a:latin typeface="+mn-lt"/>
                <a:ea typeface="ＭＳ Ｐゴシック" pitchFamily="-106" charset="-128"/>
              </a:rPr>
              <a:t>[1] Kaggle Dataset: </a:t>
            </a:r>
            <a:r>
              <a:rPr lang="en-US" sz="1600" dirty="0">
                <a:latin typeface="+mn-lt"/>
                <a:ea typeface="ＭＳ Ｐゴシック" pitchFamily="-106" charset="-12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https://www.kaggle.com/datasets/vedantkhapekar/top-10000-companies-dataset/data</a:t>
            </a:r>
            <a:r>
              <a:rPr lang="en-US" sz="1600" dirty="0">
                <a:latin typeface="+mn-lt"/>
                <a:ea typeface="ＭＳ Ｐゴシック" pitchFamily="-106" charset="-128"/>
              </a:rPr>
              <a:t> </a:t>
            </a:r>
          </a:p>
        </p:txBody>
      </p:sp>
      <p:sp>
        <p:nvSpPr>
          <p:cNvPr id="1029" name="Rectangle 1028"/>
          <p:cNvSpPr/>
          <p:nvPr/>
        </p:nvSpPr>
        <p:spPr>
          <a:xfrm>
            <a:off x="24766141" y="9457356"/>
            <a:ext cx="7268693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000" b="1" dirty="0">
                <a:solidFill>
                  <a:srgbClr val="096695"/>
                </a:solidFill>
                <a:latin typeface="+mn-lt"/>
                <a:ea typeface="ＭＳ Ｐゴシック" pitchFamily="-106" charset="-128"/>
              </a:rPr>
              <a:t>Unexpected negative coefficients under simple linear regression: </a:t>
            </a:r>
            <a:r>
              <a:rPr lang="en-US" sz="2000" dirty="0">
                <a:latin typeface="+mn-lt"/>
                <a:ea typeface="ＭＳ Ｐゴシック" pitchFamily="-106" charset="-128"/>
              </a:rPr>
              <a:t>Higher salaries and more interviews correlate with lower company ratings, possibly due to demanding job environments and competitive selection processes. Conversely, a greater number of benefits improves ratings, which highlights the value placed on welfare.</a:t>
            </a:r>
          </a:p>
          <a:p>
            <a:pPr marL="285750" indent="-285750" algn="just" eaLnBrk="0" hangingPunct="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ＭＳ Ｐゴシック" pitchFamily="-106" charset="-128"/>
            </a:endParaRPr>
          </a:p>
          <a:p>
            <a:pPr algn="just" eaLnBrk="0" hangingPunct="0"/>
            <a:r>
              <a:rPr lang="en-US" sz="2000" b="1" dirty="0">
                <a:solidFill>
                  <a:srgbClr val="096695"/>
                </a:solidFill>
                <a:latin typeface="+mn-lt"/>
                <a:ea typeface="ＭＳ Ｐゴシック" pitchFamily="-106" charset="-128"/>
              </a:rPr>
              <a:t>First-order Model: </a:t>
            </a:r>
            <a:r>
              <a:rPr lang="en-US" sz="2000" dirty="0">
                <a:latin typeface="+mn-lt"/>
                <a:ea typeface="ＭＳ Ｐゴシック" pitchFamily="-106" charset="-128"/>
              </a:rPr>
              <a:t>The model with all three predictor variables presents the best fit, indicating that a company’s rating is a multifaceted issue.</a:t>
            </a:r>
          </a:p>
          <a:p>
            <a:pPr marL="285750" indent="-285750" algn="just" eaLnBrk="0" hangingPunct="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ＭＳ Ｐゴシック" pitchFamily="-106" charset="-128"/>
            </a:endParaRPr>
          </a:p>
          <a:p>
            <a:pPr algn="just" eaLnBrk="0" hangingPunct="0"/>
            <a:r>
              <a:rPr lang="en-US" sz="2000" b="1" dirty="0">
                <a:solidFill>
                  <a:srgbClr val="096695"/>
                </a:solidFill>
                <a:latin typeface="+mn-lt"/>
                <a:ea typeface="ＭＳ Ｐゴシック" pitchFamily="-106" charset="-128"/>
              </a:rPr>
              <a:t>Testing data: </a:t>
            </a:r>
            <a:r>
              <a:rPr lang="en-US" sz="2000" dirty="0">
                <a:latin typeface="+mn-lt"/>
                <a:ea typeface="ＭＳ Ｐゴシック" pitchFamily="-106" charset="-128"/>
              </a:rPr>
              <a:t>The model’s predictions closely match actual ratings, with low errors (MSE of 0.129 &amp; MAE of 0.277 for a scale from 1 to 5). It performs well on test data and is potentially suitable for real-world applications.</a:t>
            </a:r>
          </a:p>
          <a:p>
            <a:pPr marL="285750" indent="-285750" algn="just" eaLnBrk="0" hangingPunct="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ＭＳ Ｐゴシック" pitchFamily="-106" charset="-128"/>
            </a:endParaRPr>
          </a:p>
          <a:p>
            <a:pPr algn="just" eaLnBrk="0" hangingPunct="0"/>
            <a:r>
              <a:rPr lang="en-US" sz="2000" b="1" dirty="0">
                <a:solidFill>
                  <a:srgbClr val="096695"/>
                </a:solidFill>
                <a:latin typeface="+mn-lt"/>
                <a:ea typeface="ＭＳ Ｐゴシック" pitchFamily="-106" charset="-128"/>
              </a:rPr>
              <a:t>Limitation</a:t>
            </a:r>
            <a:r>
              <a:rPr lang="en-US" sz="2000" dirty="0">
                <a:latin typeface="+mn-lt"/>
                <a:ea typeface="ＭＳ Ｐゴシック" pitchFamily="-106" charset="-128"/>
              </a:rPr>
              <a:t> </a:t>
            </a:r>
            <a:r>
              <a:rPr lang="en-US" sz="2000" b="1" dirty="0">
                <a:solidFill>
                  <a:srgbClr val="096695"/>
                </a:solidFill>
                <a:latin typeface="+mn-lt"/>
                <a:ea typeface="ＭＳ Ｐゴシック" pitchFamily="-106" charset="-128"/>
              </a:rPr>
              <a:t>1) </a:t>
            </a:r>
            <a:r>
              <a:rPr lang="en-US" sz="2000" dirty="0">
                <a:latin typeface="+mn-lt"/>
                <a:ea typeface="ＭＳ Ｐゴシック" pitchFamily="-106" charset="-128"/>
              </a:rPr>
              <a:t>The analysis focuses on three variables. Incorporating additional ones, such as aspects of the company that are highly rated for, could offer for a more comprehensive understanding for the corporate landscape. </a:t>
            </a:r>
            <a:r>
              <a:rPr lang="en-US" sz="2000" b="1" dirty="0">
                <a:solidFill>
                  <a:srgbClr val="096695"/>
                </a:solidFill>
                <a:latin typeface="+mn-lt"/>
                <a:ea typeface="ＭＳ Ｐゴシック" pitchFamily="-106" charset="-128"/>
              </a:rPr>
              <a:t>2) </a:t>
            </a:r>
            <a:r>
              <a:rPr lang="en-US" sz="2000" dirty="0">
                <a:latin typeface="+mn-lt"/>
                <a:ea typeface="ＭＳ Ｐゴシック" pitchFamily="-106" charset="-128"/>
              </a:rPr>
              <a:t>Despite using log transformation, the residual and fitted value pattern (Figure II) indicate potential model assumption violations. This suggests further data transformation or alternative modeling practices might be needed.</a:t>
            </a:r>
          </a:p>
        </p:txBody>
      </p:sp>
      <p:pic>
        <p:nvPicPr>
          <p:cNvPr id="1033" name="Picture 1032" descr="Clipart - Paper with p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81" y="804276"/>
            <a:ext cx="2304776" cy="2304776"/>
          </a:xfrm>
          <a:prstGeom prst="rect">
            <a:avLst/>
          </a:prstGeom>
        </p:spPr>
      </p:pic>
      <p:pic>
        <p:nvPicPr>
          <p:cNvPr id="1042" name="Picture 18" descr="https://lh7-us.googleusercontent.com/IT0YlNkXFHTlC5p_IZxrqUeD01j3NKL7bnZ1qegjuf9VcmVy4_bjc8etlrFiR5culS8V0FXTTNIl6eJRde6uu0tbYQTPLPR07y6MtJLB29DQEVMwEZlVHYNoDEmipA-K4mZEcS8OP13U3h0OFQ-Era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184" y="5118154"/>
            <a:ext cx="4134859" cy="422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10">
            <a:extLst>
              <a:ext uri="{FF2B5EF4-FFF2-40B4-BE49-F238E27FC236}">
                <a16:creationId xmlns:a16="http://schemas.microsoft.com/office/drawing/2014/main" id="{03645BCF-4D9B-AFE2-F5F2-5BB3601B7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451" y="4678913"/>
            <a:ext cx="15654528" cy="582201"/>
          </a:xfrm>
          <a:prstGeom prst="rect">
            <a:avLst/>
          </a:prstGeom>
          <a:solidFill>
            <a:srgbClr val="A0BEC8"/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2400" b="1" dirty="0">
                <a:solidFill>
                  <a:schemeClr val="bg1"/>
                </a:solidFill>
                <a:latin typeface="Nunito" panose="00000500000000000000" pitchFamily="2" charset="0"/>
              </a:rPr>
              <a:t>Initial 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61B030-AB58-4C13-83D9-7ED043F29BAA}"/>
              </a:ext>
            </a:extLst>
          </p:cNvPr>
          <p:cNvSpPr txBox="1"/>
          <p:nvPr/>
        </p:nvSpPr>
        <p:spPr>
          <a:xfrm>
            <a:off x="10210116" y="9288079"/>
            <a:ext cx="1234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I. Relationship between each predictor (average salary, total interviews taken, total benefits) and company rating on a log scale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FF18F7-41B7-4CA6-8FD7-79A2A640076C}"/>
              </a:ext>
            </a:extLst>
          </p:cNvPr>
          <p:cNvSpPr txBox="1"/>
          <p:nvPr/>
        </p:nvSpPr>
        <p:spPr>
          <a:xfrm>
            <a:off x="8918700" y="20608984"/>
            <a:ext cx="630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II. Residuals versus Fitted values for the best fit model (</a:t>
            </a:r>
            <a:r>
              <a:rPr lang="en-US" sz="1600" dirty="0" err="1"/>
              <a:t>benefits+interviews+salary</a:t>
            </a:r>
            <a:r>
              <a:rPr lang="en-US" sz="1600" dirty="0"/>
              <a:t>). All the variables are log-transformed.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concentrativechartreuse|08-2022"/>
</p:tagLst>
</file>

<file path=ppt/theme/theme1.xml><?xml version="1.0" encoding="utf-8"?>
<a:theme xmlns:a="http://schemas.openxmlformats.org/drawingml/2006/main" name="Default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1024</Words>
  <Application>Microsoft Macintosh PowerPoint</Application>
  <PresentationFormat>Custom</PresentationFormat>
  <Paragraphs>123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Nunito Black</vt:lpstr>
      <vt:lpstr>Arial</vt:lpstr>
      <vt:lpstr>Nunito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Bridget Sheng</cp:lastModifiedBy>
  <cp:revision>76</cp:revision>
  <dcterms:modified xsi:type="dcterms:W3CDTF">2024-03-14T02:28:57Z</dcterms:modified>
  <cp:category>science research poster</cp:category>
</cp:coreProperties>
</file>