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21"/>
  </p:notesMasterIdLst>
  <p:sldIdLst>
    <p:sldId id="256" r:id="rId2"/>
    <p:sldId id="272" r:id="rId3"/>
    <p:sldId id="271" r:id="rId4"/>
    <p:sldId id="273" r:id="rId5"/>
    <p:sldId id="274" r:id="rId6"/>
    <p:sldId id="298" r:id="rId7"/>
    <p:sldId id="299" r:id="rId8"/>
    <p:sldId id="275" r:id="rId9"/>
    <p:sldId id="287" r:id="rId10"/>
    <p:sldId id="292" r:id="rId11"/>
    <p:sldId id="293" r:id="rId12"/>
    <p:sldId id="294" r:id="rId13"/>
    <p:sldId id="288" r:id="rId14"/>
    <p:sldId id="289" r:id="rId15"/>
    <p:sldId id="290" r:id="rId16"/>
    <p:sldId id="291" r:id="rId17"/>
    <p:sldId id="260" r:id="rId18"/>
    <p:sldId id="297"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7EA222-5FBB-46E0-A631-ED876D806FE2}" name="Prafulla Shrestha" initials="PS" userId="12bKArOaapJlkwP5vEXQIBzFcbpBjlUXZyaPCYi04rc=" providerId="None"/>
  <p188:author id="{031E6045-C02E-00FB-B573-DB817536ED6E}" name="Neha Karna" initials="NK" userId="QFSok+4ExsSUbQdJAFqQotipHA7blkJC3vlWmy8lIuk=" providerId="None"/>
  <p188:author id="{07E4C06D-C778-2476-439C-3D09FD33E339}" name="Josh Lefdal" initials="JL" userId="WzHL0yNyoB8adLIAApTpf7zCHsc81lehmCLk5mpeYtU="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BD7E8-8F6C-4EED-8395-BD396540FB92}" v="10" dt="2024-10-22T01:45:05.712"/>
    <p1510:client id="{B6038E6B-E348-4FCA-B79A-BA85CFA6D6E8}" v="62" dt="2024-10-22T15:48:35.681"/>
    <p1510:client id="{B9BE69FC-56A7-4834-8C0E-DD41A0D67601}" v="25" dt="2024-10-22T02:09:40.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43"/>
    <p:restoredTop sz="81461" autoAdjust="0"/>
  </p:normalViewPr>
  <p:slideViewPr>
    <p:cSldViewPr snapToGrid="0">
      <p:cViewPr varScale="1">
        <p:scale>
          <a:sx n="67" d="100"/>
          <a:sy n="67" d="100"/>
        </p:scale>
        <p:origin x="10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Lefdal" userId="93eb4d8bcdeb56e4" providerId="LiveId" clId="{2ACB4EA0-6427-4192-861E-A754649D8F72}"/>
    <pc:docChg chg="modSld">
      <pc:chgData name="Josh Lefdal" userId="93eb4d8bcdeb56e4" providerId="LiveId" clId="{2ACB4EA0-6427-4192-861E-A754649D8F72}" dt="2024-10-23T00:50:47.724" v="1" actId="20577"/>
      <pc:docMkLst>
        <pc:docMk/>
      </pc:docMkLst>
      <pc:sldChg chg="modSp mod">
        <pc:chgData name="Josh Lefdal" userId="93eb4d8bcdeb56e4" providerId="LiveId" clId="{2ACB4EA0-6427-4192-861E-A754649D8F72}" dt="2024-10-23T00:50:47.724" v="1" actId="20577"/>
        <pc:sldMkLst>
          <pc:docMk/>
          <pc:sldMk cId="843516692" sldId="291"/>
        </pc:sldMkLst>
        <pc:spChg chg="mod">
          <ac:chgData name="Josh Lefdal" userId="93eb4d8bcdeb56e4" providerId="LiveId" clId="{2ACB4EA0-6427-4192-861E-A754649D8F72}" dt="2024-10-23T00:50:47.724" v="1" actId="20577"/>
          <ac:spMkLst>
            <pc:docMk/>
            <pc:sldMk cId="843516692" sldId="291"/>
            <ac:spMk id="5" creationId="{611EDAF1-F6EE-87E1-31CB-B92E6D684A3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C5785E-1CAB-47D7-8661-1B2AC3D9A91D}"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9B3EB386-6864-4464-920B-C2D1D4E15E25}">
      <dgm:prSet custT="1"/>
      <dgm:spPr/>
      <dgm:t>
        <a:bodyPr/>
        <a:lstStyle/>
        <a:p>
          <a:pPr>
            <a:lnSpc>
              <a:spcPct val="100000"/>
            </a:lnSpc>
            <a:defRPr b="1"/>
          </a:pPr>
          <a:r>
            <a:rPr lang="en-US" sz="2000" b="1"/>
            <a:t>Definition</a:t>
          </a:r>
          <a:r>
            <a:rPr lang="en-US" sz="2000"/>
            <a:t>: </a:t>
          </a:r>
          <a:r>
            <a:rPr lang="en-US" sz="2000" b="0"/>
            <a:t>A method that uses repeated random sampling to estimate outcomes of mathematical functions.</a:t>
          </a:r>
        </a:p>
      </dgm:t>
    </dgm:pt>
    <dgm:pt modelId="{73137EB1-2805-4120-B85E-86D35B9EC823}" type="parTrans" cxnId="{82EEE873-E9CD-44AE-BD82-6029BD5DA69E}">
      <dgm:prSet/>
      <dgm:spPr/>
      <dgm:t>
        <a:bodyPr/>
        <a:lstStyle/>
        <a:p>
          <a:endParaRPr lang="en-US"/>
        </a:p>
      </dgm:t>
    </dgm:pt>
    <dgm:pt modelId="{2752CA6B-E1E8-4732-9EC4-D1BC5C1D6602}" type="sibTrans" cxnId="{82EEE873-E9CD-44AE-BD82-6029BD5DA69E}">
      <dgm:prSet/>
      <dgm:spPr/>
      <dgm:t>
        <a:bodyPr/>
        <a:lstStyle/>
        <a:p>
          <a:endParaRPr lang="en-US"/>
        </a:p>
      </dgm:t>
    </dgm:pt>
    <dgm:pt modelId="{32431ECB-2BE3-4AB2-8367-EC07934162DF}">
      <dgm:prSet custT="1"/>
      <dgm:spPr/>
      <dgm:t>
        <a:bodyPr/>
        <a:lstStyle/>
        <a:p>
          <a:pPr>
            <a:lnSpc>
              <a:spcPct val="100000"/>
            </a:lnSpc>
            <a:defRPr b="1"/>
          </a:pPr>
          <a:r>
            <a:rPr lang="en-US" sz="2000" b="1"/>
            <a:t>Purpose</a:t>
          </a:r>
          <a:r>
            <a:rPr lang="en-US" sz="2000"/>
            <a:t>: </a:t>
          </a:r>
          <a:r>
            <a:rPr lang="en-US" sz="2000" b="0"/>
            <a:t>We use Monte Carlo simulations to estimate the random match probability (RMP).</a:t>
          </a:r>
        </a:p>
      </dgm:t>
    </dgm:pt>
    <dgm:pt modelId="{69366B68-C320-4002-B674-686E65484F3D}" type="parTrans" cxnId="{8AA80DB2-342E-4F87-8335-42E5C3413FA3}">
      <dgm:prSet/>
      <dgm:spPr/>
      <dgm:t>
        <a:bodyPr/>
        <a:lstStyle/>
        <a:p>
          <a:endParaRPr lang="en-US"/>
        </a:p>
      </dgm:t>
    </dgm:pt>
    <dgm:pt modelId="{07A1002A-828C-4F5B-B613-B2E3166AE29C}" type="sibTrans" cxnId="{8AA80DB2-342E-4F87-8335-42E5C3413FA3}">
      <dgm:prSet/>
      <dgm:spPr/>
      <dgm:t>
        <a:bodyPr/>
        <a:lstStyle/>
        <a:p>
          <a:endParaRPr lang="en-US"/>
        </a:p>
      </dgm:t>
    </dgm:pt>
    <dgm:pt modelId="{8565EDC9-7303-47BC-AF5A-7BD0771BA3FF}">
      <dgm:prSet custT="1"/>
      <dgm:spPr/>
      <dgm:t>
        <a:bodyPr/>
        <a:lstStyle/>
        <a:p>
          <a:pPr>
            <a:lnSpc>
              <a:spcPct val="100000"/>
            </a:lnSpc>
            <a:defRPr b="1"/>
          </a:pPr>
          <a:r>
            <a:rPr lang="en-US" sz="2000" b="1"/>
            <a:t>Process</a:t>
          </a:r>
          <a:r>
            <a:rPr lang="en-US" sz="2000"/>
            <a:t>: </a:t>
          </a:r>
          <a:r>
            <a:rPr lang="en-US" sz="1600" b="0"/>
            <a:t>Generate random biometric profiles.</a:t>
          </a:r>
        </a:p>
        <a:p>
          <a:pPr>
            <a:lnSpc>
              <a:spcPct val="100000"/>
            </a:lnSpc>
            <a:defRPr b="1"/>
          </a:pPr>
          <a:r>
            <a:rPr lang="en-US" sz="1600" b="0"/>
            <a:t>Perform large numbers of simulations (varying sample sizes).</a:t>
          </a:r>
        </a:p>
        <a:p>
          <a:pPr>
            <a:lnSpc>
              <a:spcPct val="100000"/>
            </a:lnSpc>
            <a:defRPr b="1"/>
          </a:pPr>
          <a:r>
            <a:rPr lang="en-US" sz="1600" b="0"/>
            <a:t>Use these results to evaluate and recommend the best upper confidence bound (UB1, UB2, or UB3).</a:t>
          </a:r>
        </a:p>
      </dgm:t>
    </dgm:pt>
    <dgm:pt modelId="{D7F266CF-0A28-4AE7-8196-59F44D692601}" type="parTrans" cxnId="{D9E82959-E54E-4530-B528-835321929AF8}">
      <dgm:prSet/>
      <dgm:spPr/>
      <dgm:t>
        <a:bodyPr/>
        <a:lstStyle/>
        <a:p>
          <a:endParaRPr lang="en-US"/>
        </a:p>
      </dgm:t>
    </dgm:pt>
    <dgm:pt modelId="{DEB905C2-18D0-4F08-AF5E-5179004299B5}" type="sibTrans" cxnId="{D9E82959-E54E-4530-B528-835321929AF8}">
      <dgm:prSet/>
      <dgm:spPr/>
      <dgm:t>
        <a:bodyPr/>
        <a:lstStyle/>
        <a:p>
          <a:endParaRPr lang="en-US"/>
        </a:p>
      </dgm:t>
    </dgm:pt>
    <dgm:pt modelId="{7E1AFDC8-62D1-4E50-BBE1-00588A2E8A3A}">
      <dgm:prSet/>
      <dgm:spPr/>
      <dgm:t>
        <a:bodyPr/>
        <a:lstStyle/>
        <a:p>
          <a:pPr>
            <a:lnSpc>
              <a:spcPct val="100000"/>
            </a:lnSpc>
          </a:pPr>
          <a:endParaRPr lang="en-US"/>
        </a:p>
      </dgm:t>
    </dgm:pt>
    <dgm:pt modelId="{2AE2618A-87DF-4774-AED7-CDDE28F510F5}" type="parTrans" cxnId="{C00688C4-2FE3-49FE-911F-B2880522FE1E}">
      <dgm:prSet/>
      <dgm:spPr/>
      <dgm:t>
        <a:bodyPr/>
        <a:lstStyle/>
        <a:p>
          <a:endParaRPr lang="en-US"/>
        </a:p>
      </dgm:t>
    </dgm:pt>
    <dgm:pt modelId="{0EBDCCCE-6856-4018-9A16-91C1F1BFB9B0}" type="sibTrans" cxnId="{C00688C4-2FE3-49FE-911F-B2880522FE1E}">
      <dgm:prSet/>
      <dgm:spPr/>
      <dgm:t>
        <a:bodyPr/>
        <a:lstStyle/>
        <a:p>
          <a:endParaRPr lang="en-US"/>
        </a:p>
      </dgm:t>
    </dgm:pt>
    <dgm:pt modelId="{A17BC23C-4D22-4B55-A14A-96E964EB82B1}" type="pres">
      <dgm:prSet presAssocID="{95C5785E-1CAB-47D7-8661-1B2AC3D9A91D}" presName="root" presStyleCnt="0">
        <dgm:presLayoutVars>
          <dgm:dir/>
          <dgm:resizeHandles val="exact"/>
        </dgm:presLayoutVars>
      </dgm:prSet>
      <dgm:spPr/>
    </dgm:pt>
    <dgm:pt modelId="{6272C9F7-E06D-44AC-9BA6-579E003B761E}" type="pres">
      <dgm:prSet presAssocID="{9B3EB386-6864-4464-920B-C2D1D4E15E25}" presName="compNode" presStyleCnt="0"/>
      <dgm:spPr/>
    </dgm:pt>
    <dgm:pt modelId="{9B1848B3-8161-4B8A-AE8F-B9DB0284553D}" type="pres">
      <dgm:prSet presAssocID="{9B3EB386-6864-4464-920B-C2D1D4E15E25}" presName="iconRect" presStyleLbl="node1" presStyleIdx="0" presStyleCnt="3" custLinFactNeighborX="13047" custLinFactNeighborY="-800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ACE1D8CC-A236-465F-AD33-54C848D5AD39}" type="pres">
      <dgm:prSet presAssocID="{9B3EB386-6864-4464-920B-C2D1D4E15E25}" presName="iconSpace" presStyleCnt="0"/>
      <dgm:spPr/>
    </dgm:pt>
    <dgm:pt modelId="{89629589-4B21-4DCB-9DE9-A1B9E996E254}" type="pres">
      <dgm:prSet presAssocID="{9B3EB386-6864-4464-920B-C2D1D4E15E25}" presName="parTx" presStyleLbl="revTx" presStyleIdx="0" presStyleCnt="6" custScaleX="103170" custScaleY="195601" custLinFactY="-131295" custLinFactNeighborX="-579" custLinFactNeighborY="-200000">
        <dgm:presLayoutVars>
          <dgm:chMax val="0"/>
          <dgm:chPref val="0"/>
        </dgm:presLayoutVars>
      </dgm:prSet>
      <dgm:spPr/>
    </dgm:pt>
    <dgm:pt modelId="{3FCDE38C-B252-408A-91B3-809174892DF0}" type="pres">
      <dgm:prSet presAssocID="{9B3EB386-6864-4464-920B-C2D1D4E15E25}" presName="txSpace" presStyleCnt="0"/>
      <dgm:spPr/>
    </dgm:pt>
    <dgm:pt modelId="{D8A23206-79E7-4E0B-AB20-7BFC2E3B5EE5}" type="pres">
      <dgm:prSet presAssocID="{9B3EB386-6864-4464-920B-C2D1D4E15E25}" presName="desTx" presStyleLbl="revTx" presStyleIdx="1" presStyleCnt="6">
        <dgm:presLayoutVars/>
      </dgm:prSet>
      <dgm:spPr/>
    </dgm:pt>
    <dgm:pt modelId="{6E4FD4D7-0DFF-4203-8F77-EAF139631B7C}" type="pres">
      <dgm:prSet presAssocID="{2752CA6B-E1E8-4732-9EC4-D1BC5C1D6602}" presName="sibTrans" presStyleCnt="0"/>
      <dgm:spPr/>
    </dgm:pt>
    <dgm:pt modelId="{B8C9372B-A0E7-4191-BB63-54C0089A3573}" type="pres">
      <dgm:prSet presAssocID="{32431ECB-2BE3-4AB2-8367-EC07934162DF}" presName="compNode" presStyleCnt="0"/>
      <dgm:spPr/>
    </dgm:pt>
    <dgm:pt modelId="{D54F3098-03B4-4881-8D31-79167DF3A080}" type="pres">
      <dgm:prSet presAssocID="{32431ECB-2BE3-4AB2-8367-EC07934162DF}" presName="iconRect" presStyleLbl="node1" presStyleIdx="1" presStyleCnt="3" custLinFactNeighborX="38329" custLinFactNeighborY="-8003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338FD49B-E20F-4DD7-B691-5FFB3E98AB1F}" type="pres">
      <dgm:prSet presAssocID="{32431ECB-2BE3-4AB2-8367-EC07934162DF}" presName="iconSpace" presStyleCnt="0"/>
      <dgm:spPr/>
    </dgm:pt>
    <dgm:pt modelId="{E66850D6-2779-4A3B-84F1-CF018DF1CDFF}" type="pres">
      <dgm:prSet presAssocID="{32431ECB-2BE3-4AB2-8367-EC07934162DF}" presName="parTx" presStyleLbl="revTx" presStyleIdx="2" presStyleCnt="6" custScaleY="57582" custLinFactY="-195962" custLinFactNeighborX="-8962" custLinFactNeighborY="-200000">
        <dgm:presLayoutVars>
          <dgm:chMax val="0"/>
          <dgm:chPref val="0"/>
        </dgm:presLayoutVars>
      </dgm:prSet>
      <dgm:spPr/>
    </dgm:pt>
    <dgm:pt modelId="{80143906-50A9-462E-8B51-3BE4B7751319}" type="pres">
      <dgm:prSet presAssocID="{32431ECB-2BE3-4AB2-8367-EC07934162DF}" presName="txSpace" presStyleCnt="0"/>
      <dgm:spPr/>
    </dgm:pt>
    <dgm:pt modelId="{EDE3789A-F479-4BB2-B2E0-4E1533AFB696}" type="pres">
      <dgm:prSet presAssocID="{32431ECB-2BE3-4AB2-8367-EC07934162DF}" presName="desTx" presStyleLbl="revTx" presStyleIdx="3" presStyleCnt="6">
        <dgm:presLayoutVars/>
      </dgm:prSet>
      <dgm:spPr/>
    </dgm:pt>
    <dgm:pt modelId="{DBA64791-AE9D-4BAE-AD5D-3E390FB1DEB0}" type="pres">
      <dgm:prSet presAssocID="{07A1002A-828C-4F5B-B613-B2E3166AE29C}" presName="sibTrans" presStyleCnt="0"/>
      <dgm:spPr/>
    </dgm:pt>
    <dgm:pt modelId="{A65BC9DF-8E22-4633-B1D4-AD73B52A5AE1}" type="pres">
      <dgm:prSet presAssocID="{8565EDC9-7303-47BC-AF5A-7BD0771BA3FF}" presName="compNode" presStyleCnt="0"/>
      <dgm:spPr/>
    </dgm:pt>
    <dgm:pt modelId="{20A8E994-3074-498A-88A7-89C25CA77A83}" type="pres">
      <dgm:prSet presAssocID="{8565EDC9-7303-47BC-AF5A-7BD0771BA3FF}" presName="iconRect" presStyleLbl="node1" presStyleIdx="2" presStyleCnt="3" custLinFactNeighborX="47171" custLinFactNeighborY="-800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20F1F53F-2D78-443E-B3EB-3EDF3260F4FB}" type="pres">
      <dgm:prSet presAssocID="{8565EDC9-7303-47BC-AF5A-7BD0771BA3FF}" presName="iconSpace" presStyleCnt="0"/>
      <dgm:spPr/>
    </dgm:pt>
    <dgm:pt modelId="{234F3B8A-018F-4EE1-B945-9DDB5E855535}" type="pres">
      <dgm:prSet presAssocID="{8565EDC9-7303-47BC-AF5A-7BD0771BA3FF}" presName="parTx" presStyleLbl="revTx" presStyleIdx="4" presStyleCnt="6" custLinFactY="-158935" custLinFactNeighborX="-2459" custLinFactNeighborY="-200000">
        <dgm:presLayoutVars>
          <dgm:chMax val="0"/>
          <dgm:chPref val="0"/>
        </dgm:presLayoutVars>
      </dgm:prSet>
      <dgm:spPr/>
    </dgm:pt>
    <dgm:pt modelId="{661EBB63-1C05-4F98-A943-2AB25A96CC95}" type="pres">
      <dgm:prSet presAssocID="{8565EDC9-7303-47BC-AF5A-7BD0771BA3FF}" presName="txSpace" presStyleCnt="0"/>
      <dgm:spPr/>
    </dgm:pt>
    <dgm:pt modelId="{81E984FB-4478-47A9-BDE8-36C9CE28C322}" type="pres">
      <dgm:prSet presAssocID="{8565EDC9-7303-47BC-AF5A-7BD0771BA3FF}" presName="desTx" presStyleLbl="revTx" presStyleIdx="5" presStyleCnt="6">
        <dgm:presLayoutVars/>
      </dgm:prSet>
      <dgm:spPr/>
    </dgm:pt>
  </dgm:ptLst>
  <dgm:cxnLst>
    <dgm:cxn modelId="{192B0827-938C-4425-A9BF-3F9EF16927F2}" type="presOf" srcId="{8565EDC9-7303-47BC-AF5A-7BD0771BA3FF}" destId="{234F3B8A-018F-4EE1-B945-9DDB5E855535}" srcOrd="0" destOrd="0" presId="urn:microsoft.com/office/officeart/2018/2/layout/IconLabelDescriptionList"/>
    <dgm:cxn modelId="{82EEE873-E9CD-44AE-BD82-6029BD5DA69E}" srcId="{95C5785E-1CAB-47D7-8661-1B2AC3D9A91D}" destId="{9B3EB386-6864-4464-920B-C2D1D4E15E25}" srcOrd="0" destOrd="0" parTransId="{73137EB1-2805-4120-B85E-86D35B9EC823}" sibTransId="{2752CA6B-E1E8-4732-9EC4-D1BC5C1D6602}"/>
    <dgm:cxn modelId="{D9E82959-E54E-4530-B528-835321929AF8}" srcId="{95C5785E-1CAB-47D7-8661-1B2AC3D9A91D}" destId="{8565EDC9-7303-47BC-AF5A-7BD0771BA3FF}" srcOrd="2" destOrd="0" parTransId="{D7F266CF-0A28-4AE7-8196-59F44D692601}" sibTransId="{DEB905C2-18D0-4F08-AF5E-5179004299B5}"/>
    <dgm:cxn modelId="{F3DDAE88-EE0F-4088-8C8E-56BE84FD31AC}" type="presOf" srcId="{7E1AFDC8-62D1-4E50-BBE1-00588A2E8A3A}" destId="{81E984FB-4478-47A9-BDE8-36C9CE28C322}" srcOrd="0" destOrd="0" presId="urn:microsoft.com/office/officeart/2018/2/layout/IconLabelDescriptionList"/>
    <dgm:cxn modelId="{D2596A98-705B-4F7A-9A79-7DFB47C4CEC2}" type="presOf" srcId="{32431ECB-2BE3-4AB2-8367-EC07934162DF}" destId="{E66850D6-2779-4A3B-84F1-CF018DF1CDFF}" srcOrd="0" destOrd="0" presId="urn:microsoft.com/office/officeart/2018/2/layout/IconLabelDescriptionList"/>
    <dgm:cxn modelId="{8AA80DB2-342E-4F87-8335-42E5C3413FA3}" srcId="{95C5785E-1CAB-47D7-8661-1B2AC3D9A91D}" destId="{32431ECB-2BE3-4AB2-8367-EC07934162DF}" srcOrd="1" destOrd="0" parTransId="{69366B68-C320-4002-B674-686E65484F3D}" sibTransId="{07A1002A-828C-4F5B-B613-B2E3166AE29C}"/>
    <dgm:cxn modelId="{4844F9B5-78EB-42FF-95D7-954935F72198}" type="presOf" srcId="{95C5785E-1CAB-47D7-8661-1B2AC3D9A91D}" destId="{A17BC23C-4D22-4B55-A14A-96E964EB82B1}" srcOrd="0" destOrd="0" presId="urn:microsoft.com/office/officeart/2018/2/layout/IconLabelDescriptionList"/>
    <dgm:cxn modelId="{C00688C4-2FE3-49FE-911F-B2880522FE1E}" srcId="{8565EDC9-7303-47BC-AF5A-7BD0771BA3FF}" destId="{7E1AFDC8-62D1-4E50-BBE1-00588A2E8A3A}" srcOrd="0" destOrd="0" parTransId="{2AE2618A-87DF-4774-AED7-CDDE28F510F5}" sibTransId="{0EBDCCCE-6856-4018-9A16-91C1F1BFB9B0}"/>
    <dgm:cxn modelId="{4EF9D0F7-ED91-4BE5-AB6B-8378401CBDA0}" type="presOf" srcId="{9B3EB386-6864-4464-920B-C2D1D4E15E25}" destId="{89629589-4B21-4DCB-9DE9-A1B9E996E254}" srcOrd="0" destOrd="0" presId="urn:microsoft.com/office/officeart/2018/2/layout/IconLabelDescriptionList"/>
    <dgm:cxn modelId="{5692F005-C5A5-4C45-A7B9-7D788BC1552C}" type="presParOf" srcId="{A17BC23C-4D22-4B55-A14A-96E964EB82B1}" destId="{6272C9F7-E06D-44AC-9BA6-579E003B761E}" srcOrd="0" destOrd="0" presId="urn:microsoft.com/office/officeart/2018/2/layout/IconLabelDescriptionList"/>
    <dgm:cxn modelId="{10819448-5693-4AEA-8D5D-0EA39C6A609A}" type="presParOf" srcId="{6272C9F7-E06D-44AC-9BA6-579E003B761E}" destId="{9B1848B3-8161-4B8A-AE8F-B9DB0284553D}" srcOrd="0" destOrd="0" presId="urn:microsoft.com/office/officeart/2018/2/layout/IconLabelDescriptionList"/>
    <dgm:cxn modelId="{BB55DC0D-EB29-4490-87A5-22BDAED4FDC4}" type="presParOf" srcId="{6272C9F7-E06D-44AC-9BA6-579E003B761E}" destId="{ACE1D8CC-A236-465F-AD33-54C848D5AD39}" srcOrd="1" destOrd="0" presId="urn:microsoft.com/office/officeart/2018/2/layout/IconLabelDescriptionList"/>
    <dgm:cxn modelId="{7925867D-6FDF-46D0-B07B-5FC8A60FB48E}" type="presParOf" srcId="{6272C9F7-E06D-44AC-9BA6-579E003B761E}" destId="{89629589-4B21-4DCB-9DE9-A1B9E996E254}" srcOrd="2" destOrd="0" presId="urn:microsoft.com/office/officeart/2018/2/layout/IconLabelDescriptionList"/>
    <dgm:cxn modelId="{CCEECEE3-9DCA-4EED-83F0-ACC8BF2F46C4}" type="presParOf" srcId="{6272C9F7-E06D-44AC-9BA6-579E003B761E}" destId="{3FCDE38C-B252-408A-91B3-809174892DF0}" srcOrd="3" destOrd="0" presId="urn:microsoft.com/office/officeart/2018/2/layout/IconLabelDescriptionList"/>
    <dgm:cxn modelId="{D1D5EF56-0A7D-4AD8-8EA7-5F22E1D2D75F}" type="presParOf" srcId="{6272C9F7-E06D-44AC-9BA6-579E003B761E}" destId="{D8A23206-79E7-4E0B-AB20-7BFC2E3B5EE5}" srcOrd="4" destOrd="0" presId="urn:microsoft.com/office/officeart/2018/2/layout/IconLabelDescriptionList"/>
    <dgm:cxn modelId="{D2D5AFD8-27D1-46B0-A19A-FC277BC0696B}" type="presParOf" srcId="{A17BC23C-4D22-4B55-A14A-96E964EB82B1}" destId="{6E4FD4D7-0DFF-4203-8F77-EAF139631B7C}" srcOrd="1" destOrd="0" presId="urn:microsoft.com/office/officeart/2018/2/layout/IconLabelDescriptionList"/>
    <dgm:cxn modelId="{5062A2E4-36F7-442C-B64E-74CE1A3E7E60}" type="presParOf" srcId="{A17BC23C-4D22-4B55-A14A-96E964EB82B1}" destId="{B8C9372B-A0E7-4191-BB63-54C0089A3573}" srcOrd="2" destOrd="0" presId="urn:microsoft.com/office/officeart/2018/2/layout/IconLabelDescriptionList"/>
    <dgm:cxn modelId="{363F19C2-9AAB-400F-B923-64C3F038176A}" type="presParOf" srcId="{B8C9372B-A0E7-4191-BB63-54C0089A3573}" destId="{D54F3098-03B4-4881-8D31-79167DF3A080}" srcOrd="0" destOrd="0" presId="urn:microsoft.com/office/officeart/2018/2/layout/IconLabelDescriptionList"/>
    <dgm:cxn modelId="{A440761A-B73F-4BC8-820C-3F984C804852}" type="presParOf" srcId="{B8C9372B-A0E7-4191-BB63-54C0089A3573}" destId="{338FD49B-E20F-4DD7-B691-5FFB3E98AB1F}" srcOrd="1" destOrd="0" presId="urn:microsoft.com/office/officeart/2018/2/layout/IconLabelDescriptionList"/>
    <dgm:cxn modelId="{F5AB0ED6-EA9C-4EC9-826E-851D2194857D}" type="presParOf" srcId="{B8C9372B-A0E7-4191-BB63-54C0089A3573}" destId="{E66850D6-2779-4A3B-84F1-CF018DF1CDFF}" srcOrd="2" destOrd="0" presId="urn:microsoft.com/office/officeart/2018/2/layout/IconLabelDescriptionList"/>
    <dgm:cxn modelId="{99D07FFF-49D2-4E26-A564-942605430530}" type="presParOf" srcId="{B8C9372B-A0E7-4191-BB63-54C0089A3573}" destId="{80143906-50A9-462E-8B51-3BE4B7751319}" srcOrd="3" destOrd="0" presId="urn:microsoft.com/office/officeart/2018/2/layout/IconLabelDescriptionList"/>
    <dgm:cxn modelId="{53326B0C-95A0-46E0-8B9A-4458A6CA2CB5}" type="presParOf" srcId="{B8C9372B-A0E7-4191-BB63-54C0089A3573}" destId="{EDE3789A-F479-4BB2-B2E0-4E1533AFB696}" srcOrd="4" destOrd="0" presId="urn:microsoft.com/office/officeart/2018/2/layout/IconLabelDescriptionList"/>
    <dgm:cxn modelId="{AFD27A38-7210-4CC5-8658-5A981ECA9361}" type="presParOf" srcId="{A17BC23C-4D22-4B55-A14A-96E964EB82B1}" destId="{DBA64791-AE9D-4BAE-AD5D-3E390FB1DEB0}" srcOrd="3" destOrd="0" presId="urn:microsoft.com/office/officeart/2018/2/layout/IconLabelDescriptionList"/>
    <dgm:cxn modelId="{2BB4DFC0-A43E-4561-A0DD-172352B59AB7}" type="presParOf" srcId="{A17BC23C-4D22-4B55-A14A-96E964EB82B1}" destId="{A65BC9DF-8E22-4633-B1D4-AD73B52A5AE1}" srcOrd="4" destOrd="0" presId="urn:microsoft.com/office/officeart/2018/2/layout/IconLabelDescriptionList"/>
    <dgm:cxn modelId="{4D1AD4EE-1166-491D-8DFE-BD639EEE34E2}" type="presParOf" srcId="{A65BC9DF-8E22-4633-B1D4-AD73B52A5AE1}" destId="{20A8E994-3074-498A-88A7-89C25CA77A83}" srcOrd="0" destOrd="0" presId="urn:microsoft.com/office/officeart/2018/2/layout/IconLabelDescriptionList"/>
    <dgm:cxn modelId="{0E2D51F6-EA45-4721-B5AF-040DF136F686}" type="presParOf" srcId="{A65BC9DF-8E22-4633-B1D4-AD73B52A5AE1}" destId="{20F1F53F-2D78-443E-B3EB-3EDF3260F4FB}" srcOrd="1" destOrd="0" presId="urn:microsoft.com/office/officeart/2018/2/layout/IconLabelDescriptionList"/>
    <dgm:cxn modelId="{22FD3027-241E-4C4A-85BA-7504A3C83524}" type="presParOf" srcId="{A65BC9DF-8E22-4633-B1D4-AD73B52A5AE1}" destId="{234F3B8A-018F-4EE1-B945-9DDB5E855535}" srcOrd="2" destOrd="0" presId="urn:microsoft.com/office/officeart/2018/2/layout/IconLabelDescriptionList"/>
    <dgm:cxn modelId="{71448F70-3EC2-4F5C-A4EB-78528725C9E3}" type="presParOf" srcId="{A65BC9DF-8E22-4633-B1D4-AD73B52A5AE1}" destId="{661EBB63-1C05-4F98-A943-2AB25A96CC95}" srcOrd="3" destOrd="0" presId="urn:microsoft.com/office/officeart/2018/2/layout/IconLabelDescriptionList"/>
    <dgm:cxn modelId="{FCB5E6E4-AFF5-4288-9FC3-BBE6EB518DE4}" type="presParOf" srcId="{A65BC9DF-8E22-4633-B1D4-AD73B52A5AE1}" destId="{81E984FB-4478-47A9-BDE8-36C9CE28C322}"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848B3-8161-4B8A-AE8F-B9DB0284553D}">
      <dsp:nvSpPr>
        <dsp:cNvPr id="0" name=""/>
        <dsp:cNvSpPr/>
      </dsp:nvSpPr>
      <dsp:spPr>
        <a:xfrm>
          <a:off x="190449" y="161455"/>
          <a:ext cx="990312" cy="99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629589-4B21-4DCB-9DE9-A1B9E996E254}">
      <dsp:nvSpPr>
        <dsp:cNvPr id="0" name=""/>
        <dsp:cNvSpPr/>
      </dsp:nvSpPr>
      <dsp:spPr>
        <a:xfrm>
          <a:off x="13" y="1318699"/>
          <a:ext cx="2919159" cy="35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kern="1200"/>
            <a:t>Definition</a:t>
          </a:r>
          <a:r>
            <a:rPr lang="en-US" sz="2000" kern="1200"/>
            <a:t>: </a:t>
          </a:r>
          <a:r>
            <a:rPr lang="en-US" sz="2000" b="0" kern="1200"/>
            <a:t>A method that uses repeated random sampling to estimate outcomes of mathematical functions.</a:t>
          </a:r>
        </a:p>
      </dsp:txBody>
      <dsp:txXfrm>
        <a:off x="13" y="1318699"/>
        <a:ext cx="2919159" cy="357476"/>
      </dsp:txXfrm>
    </dsp:sp>
    <dsp:sp modelId="{D8A23206-79E7-4E0B-AB20-7BFC2E3B5EE5}">
      <dsp:nvSpPr>
        <dsp:cNvPr id="0" name=""/>
        <dsp:cNvSpPr/>
      </dsp:nvSpPr>
      <dsp:spPr>
        <a:xfrm>
          <a:off x="61243" y="2225510"/>
          <a:ext cx="2829465" cy="289797"/>
        </a:xfrm>
        <a:prstGeom prst="rect">
          <a:avLst/>
        </a:prstGeom>
        <a:noFill/>
        <a:ln>
          <a:noFill/>
        </a:ln>
        <a:effectLst/>
      </dsp:spPr>
      <dsp:style>
        <a:lnRef idx="0">
          <a:scrgbClr r="0" g="0" b="0"/>
        </a:lnRef>
        <a:fillRef idx="0">
          <a:scrgbClr r="0" g="0" b="0"/>
        </a:fillRef>
        <a:effectRef idx="0">
          <a:scrgbClr r="0" g="0" b="0"/>
        </a:effectRef>
        <a:fontRef idx="minor"/>
      </dsp:style>
    </dsp:sp>
    <dsp:sp modelId="{D54F3098-03B4-4881-8D31-79167DF3A080}">
      <dsp:nvSpPr>
        <dsp:cNvPr id="0" name=""/>
        <dsp:cNvSpPr/>
      </dsp:nvSpPr>
      <dsp:spPr>
        <a:xfrm>
          <a:off x="3810289" y="161455"/>
          <a:ext cx="990312" cy="99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6850D6-2779-4A3B-84F1-CF018DF1CDFF}">
      <dsp:nvSpPr>
        <dsp:cNvPr id="0" name=""/>
        <dsp:cNvSpPr/>
      </dsp:nvSpPr>
      <dsp:spPr>
        <a:xfrm>
          <a:off x="3177136" y="1326635"/>
          <a:ext cx="2829465" cy="105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kern="1200"/>
            <a:t>Purpose</a:t>
          </a:r>
          <a:r>
            <a:rPr lang="en-US" sz="2000" kern="1200"/>
            <a:t>: </a:t>
          </a:r>
          <a:r>
            <a:rPr lang="en-US" sz="2000" b="0" kern="1200"/>
            <a:t>We use Monte Carlo simulations to estimate the random match probability (RMP).</a:t>
          </a:r>
        </a:p>
      </dsp:txBody>
      <dsp:txXfrm>
        <a:off x="3177136" y="1326635"/>
        <a:ext cx="2829465" cy="105235"/>
      </dsp:txXfrm>
    </dsp:sp>
    <dsp:sp modelId="{EDE3789A-F479-4BB2-B2E0-4E1533AFB696}">
      <dsp:nvSpPr>
        <dsp:cNvPr id="0" name=""/>
        <dsp:cNvSpPr/>
      </dsp:nvSpPr>
      <dsp:spPr>
        <a:xfrm>
          <a:off x="3430712" y="2225510"/>
          <a:ext cx="2829465" cy="289797"/>
        </a:xfrm>
        <a:prstGeom prst="rect">
          <a:avLst/>
        </a:prstGeom>
        <a:noFill/>
        <a:ln>
          <a:noFill/>
        </a:ln>
        <a:effectLst/>
      </dsp:spPr>
      <dsp:style>
        <a:lnRef idx="0">
          <a:scrgbClr r="0" g="0" b="0"/>
        </a:lnRef>
        <a:fillRef idx="0">
          <a:scrgbClr r="0" g="0" b="0"/>
        </a:fillRef>
        <a:effectRef idx="0">
          <a:scrgbClr r="0" g="0" b="0"/>
        </a:effectRef>
        <a:fontRef idx="minor"/>
      </dsp:style>
    </dsp:sp>
    <dsp:sp modelId="{20A8E994-3074-498A-88A7-89C25CA77A83}">
      <dsp:nvSpPr>
        <dsp:cNvPr id="0" name=""/>
        <dsp:cNvSpPr/>
      </dsp:nvSpPr>
      <dsp:spPr>
        <a:xfrm>
          <a:off x="7222475" y="161455"/>
          <a:ext cx="990312" cy="990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4F3B8A-018F-4EE1-B945-9DDB5E855535}">
      <dsp:nvSpPr>
        <dsp:cNvPr id="0" name=""/>
        <dsp:cNvSpPr/>
      </dsp:nvSpPr>
      <dsp:spPr>
        <a:xfrm>
          <a:off x="6685758" y="1355544"/>
          <a:ext cx="2829465" cy="18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b="1" kern="1200"/>
            <a:t>Process</a:t>
          </a:r>
          <a:r>
            <a:rPr lang="en-US" sz="2000" kern="1200"/>
            <a:t>: </a:t>
          </a:r>
          <a:r>
            <a:rPr lang="en-US" sz="1600" b="0" kern="1200"/>
            <a:t>Generate random biometric profiles.</a:t>
          </a:r>
        </a:p>
        <a:p>
          <a:pPr marL="0" lvl="0" indent="0" algn="l" defTabSz="889000">
            <a:lnSpc>
              <a:spcPct val="100000"/>
            </a:lnSpc>
            <a:spcBef>
              <a:spcPct val="0"/>
            </a:spcBef>
            <a:spcAft>
              <a:spcPct val="35000"/>
            </a:spcAft>
            <a:buNone/>
            <a:defRPr b="1"/>
          </a:pPr>
          <a:r>
            <a:rPr lang="en-US" sz="1600" b="0" kern="1200"/>
            <a:t>Perform large numbers of simulations (varying sample sizes).</a:t>
          </a:r>
        </a:p>
        <a:p>
          <a:pPr marL="0" lvl="0" indent="0" algn="l" defTabSz="889000">
            <a:lnSpc>
              <a:spcPct val="100000"/>
            </a:lnSpc>
            <a:spcBef>
              <a:spcPct val="0"/>
            </a:spcBef>
            <a:spcAft>
              <a:spcPct val="35000"/>
            </a:spcAft>
            <a:buNone/>
            <a:defRPr b="1"/>
          </a:pPr>
          <a:r>
            <a:rPr lang="en-US" sz="1600" b="0" kern="1200"/>
            <a:t>Use these results to evaluate and recommend the best upper confidence bound (UB1, UB2, or UB3).</a:t>
          </a:r>
        </a:p>
      </dsp:txBody>
      <dsp:txXfrm>
        <a:off x="6685758" y="1355544"/>
        <a:ext cx="2829465" cy="182758"/>
      </dsp:txXfrm>
    </dsp:sp>
    <dsp:sp modelId="{81E984FB-4478-47A9-BDE8-36C9CE28C322}">
      <dsp:nvSpPr>
        <dsp:cNvPr id="0" name=""/>
        <dsp:cNvSpPr/>
      </dsp:nvSpPr>
      <dsp:spPr>
        <a:xfrm>
          <a:off x="6755334" y="2225510"/>
          <a:ext cx="2829465" cy="289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a:p>
      </dsp:txBody>
      <dsp:txXfrm>
        <a:off x="6755334" y="2225510"/>
        <a:ext cx="2829465" cy="28979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ACE68-7C16-4A9B-AE80-9A17A3BF62EA}" type="datetimeFigureOut">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EBB92-6F19-4F6E-BCCB-60DAD7A9210D}" type="slidenum">
              <a:t>‹#›</a:t>
            </a:fld>
            <a:endParaRPr lang="en-US"/>
          </a:p>
        </p:txBody>
      </p:sp>
    </p:spTree>
    <p:extLst>
      <p:ext uri="{BB962C8B-B14F-4D97-AF65-F5344CB8AC3E}">
        <p14:creationId xmlns:p14="http://schemas.microsoft.com/office/powerpoint/2010/main" val="386841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7DEBB92-6F19-4F6E-BCCB-60DAD7A9210D}" type="slidenum">
              <a:t>2</a:t>
            </a:fld>
            <a:endParaRPr lang="en-US"/>
          </a:p>
        </p:txBody>
      </p:sp>
    </p:spTree>
    <p:extLst>
      <p:ext uri="{BB962C8B-B14F-4D97-AF65-F5344CB8AC3E}">
        <p14:creationId xmlns:p14="http://schemas.microsoft.com/office/powerpoint/2010/main" val="177129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EBB92-6F19-4F6E-BCCB-60DAD7A9210D}" type="slidenum">
              <a:t>3</a:t>
            </a:fld>
            <a:endParaRPr lang="en-US"/>
          </a:p>
        </p:txBody>
      </p:sp>
    </p:spTree>
    <p:extLst>
      <p:ext uri="{BB962C8B-B14F-4D97-AF65-F5344CB8AC3E}">
        <p14:creationId xmlns:p14="http://schemas.microsoft.com/office/powerpoint/2010/main" val="62690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EBB92-6F19-4F6E-BCCB-60DAD7A9210D}" type="slidenum">
              <a:rPr lang="en-US"/>
              <a:t>4</a:t>
            </a:fld>
            <a:endParaRPr lang="en-US"/>
          </a:p>
        </p:txBody>
      </p:sp>
    </p:spTree>
    <p:extLst>
      <p:ext uri="{BB962C8B-B14F-4D97-AF65-F5344CB8AC3E}">
        <p14:creationId xmlns:p14="http://schemas.microsoft.com/office/powerpoint/2010/main" val="3423506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7DEBB92-6F19-4F6E-BCCB-60DAD7A9210D}" type="slidenum">
              <a:rPr lang="en-US"/>
              <a:t>8</a:t>
            </a:fld>
            <a:endParaRPr lang="en-US"/>
          </a:p>
        </p:txBody>
      </p:sp>
    </p:spTree>
    <p:extLst>
      <p:ext uri="{BB962C8B-B14F-4D97-AF65-F5344CB8AC3E}">
        <p14:creationId xmlns:p14="http://schemas.microsoft.com/office/powerpoint/2010/main" val="331357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7DEBB92-6F19-4F6E-BCCB-60DAD7A9210D}" type="slidenum">
              <a:rPr lang="en-US"/>
              <a:t>9</a:t>
            </a:fld>
            <a:endParaRPr lang="en-US"/>
          </a:p>
        </p:txBody>
      </p:sp>
    </p:spTree>
    <p:extLst>
      <p:ext uri="{BB962C8B-B14F-4D97-AF65-F5344CB8AC3E}">
        <p14:creationId xmlns:p14="http://schemas.microsoft.com/office/powerpoint/2010/main" val="3900593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959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767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917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013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2707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6282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1211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388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53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83627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8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11576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87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032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033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99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738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6564142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yjus.com/maths/binomial-distribution/" TargetMode="External"/><Relationship Id="rId7" Type="http://schemas.openxmlformats.org/officeDocument/2006/relationships/hyperlink" Target="https://www.statisticshowto.com/u-statistic-theils/" TargetMode="External"/><Relationship Id="rId2" Type="http://schemas.openxmlformats.org/officeDocument/2006/relationships/hyperlink" Target="https://www.scribbr.com/statistics/confidence-interval/" TargetMode="External"/><Relationship Id="rId1" Type="http://schemas.openxmlformats.org/officeDocument/2006/relationships/slideLayout" Target="../slideLayouts/slideLayout2.xml"/><Relationship Id="rId6" Type="http://schemas.openxmlformats.org/officeDocument/2006/relationships/hyperlink" Target="https://doi.org/10.1063/1.3295638" TargetMode="External"/><Relationship Id="rId5" Type="http://schemas.openxmlformats.org/officeDocument/2006/relationships/hyperlink" Target="https://doi.org/https:/doi.org/10.1016/j.sigpro.2003.08.001" TargetMode="External"/><Relationship Id="rId4" Type="http://schemas.openxmlformats.org/officeDocument/2006/relationships/hyperlink" Target="https://www.statology.org/binomial-distribution-assumptio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pngall.com/fingerprint-png"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hyperlink" Target="https://online.stat.psu.edu/statprogram/reviews/statistical-concepts/confidence-intervals"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vishcornelius.blogspot.com/2015/01/blog-post_4.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413931"/>
            <a:ext cx="6815669" cy="1725083"/>
          </a:xfrm>
        </p:spPr>
        <p:txBody>
          <a:bodyPr/>
          <a:lstStyle/>
          <a:p>
            <a:r>
              <a:rPr lang="en-US" sz="4800"/>
              <a:t>Project 1</a:t>
            </a:r>
            <a:br>
              <a:rPr lang="en-US" sz="4800"/>
            </a:br>
            <a:r>
              <a:rPr lang="en-US" sz="4800"/>
              <a:t>Random Match Probability</a:t>
            </a:r>
          </a:p>
        </p:txBody>
      </p:sp>
      <p:sp>
        <p:nvSpPr>
          <p:cNvPr id="3" name="Subtitle 2"/>
          <p:cNvSpPr>
            <a:spLocks noGrp="1"/>
          </p:cNvSpPr>
          <p:nvPr>
            <p:ph type="subTitle" idx="1"/>
          </p:nvPr>
        </p:nvSpPr>
        <p:spPr>
          <a:xfrm>
            <a:off x="1524000" y="3640138"/>
            <a:ext cx="9144000" cy="484187"/>
          </a:xfrm>
        </p:spPr>
        <p:txBody>
          <a:bodyPr vert="horz" lIns="91440" tIns="45720" rIns="91440" bIns="45720" rtlCol="0" anchor="t">
            <a:normAutofit/>
          </a:bodyPr>
          <a:lstStyle/>
          <a:p>
            <a:r>
              <a:rPr lang="en-US" dirty="0"/>
              <a:t>10-25-2024</a:t>
            </a:r>
          </a:p>
        </p:txBody>
      </p:sp>
      <p:sp>
        <p:nvSpPr>
          <p:cNvPr id="4" name="TextBox 3">
            <a:extLst>
              <a:ext uri="{FF2B5EF4-FFF2-40B4-BE49-F238E27FC236}">
                <a16:creationId xmlns:a16="http://schemas.microsoft.com/office/drawing/2014/main" id="{1CC67C7D-FEAD-FA17-DD5A-5FB8E53755B2}"/>
              </a:ext>
            </a:extLst>
          </p:cNvPr>
          <p:cNvSpPr txBox="1"/>
          <p:nvPr/>
        </p:nvSpPr>
        <p:spPr>
          <a:xfrm>
            <a:off x="2345871" y="4408714"/>
            <a:ext cx="7543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Group 5:</a:t>
            </a:r>
            <a:r>
              <a:rPr lang="en-US" dirty="0"/>
              <a:t> Neha Karna, Prafulla Shrestha, Aidan Stewart, Josh </a:t>
            </a:r>
            <a:r>
              <a:rPr lang="en-US" dirty="0" err="1"/>
              <a:t>Lefdal</a:t>
            </a:r>
            <a:r>
              <a:rPr lang="en-US" dirty="0"/>
              <a:t>, Shivam Bhardwaj</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lines&#10;&#10;Description automatically generated">
            <a:extLst>
              <a:ext uri="{FF2B5EF4-FFF2-40B4-BE49-F238E27FC236}">
                <a16:creationId xmlns:a16="http://schemas.microsoft.com/office/drawing/2014/main" id="{AFCD184F-2627-1E24-5271-D113D33FBCF9}"/>
              </a:ext>
            </a:extLst>
          </p:cNvPr>
          <p:cNvPicPr>
            <a:picLocks noChangeAspect="1"/>
          </p:cNvPicPr>
          <p:nvPr/>
        </p:nvPicPr>
        <p:blipFill>
          <a:blip r:embed="rId2"/>
          <a:stretch>
            <a:fillRect/>
          </a:stretch>
        </p:blipFill>
        <p:spPr>
          <a:xfrm>
            <a:off x="1776413" y="1323975"/>
            <a:ext cx="9191625" cy="4752975"/>
          </a:xfrm>
          <a:prstGeom prst="rect">
            <a:avLst/>
          </a:prstGeom>
          <a:ln>
            <a:solidFill>
              <a:schemeClr val="tx1"/>
            </a:solidFill>
          </a:ln>
        </p:spPr>
      </p:pic>
      <p:sp>
        <p:nvSpPr>
          <p:cNvPr id="3" name="TextBox 2">
            <a:extLst>
              <a:ext uri="{FF2B5EF4-FFF2-40B4-BE49-F238E27FC236}">
                <a16:creationId xmlns:a16="http://schemas.microsoft.com/office/drawing/2014/main" id="{CB4C1EC0-3181-F2A3-2945-C0D16471059F}"/>
              </a:ext>
            </a:extLst>
          </p:cNvPr>
          <p:cNvSpPr txBox="1"/>
          <p:nvPr/>
        </p:nvSpPr>
        <p:spPr>
          <a:xfrm>
            <a:off x="1492704" y="700768"/>
            <a:ext cx="97726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Comparison of Average Upper Bounds: UB1, UB2, and UB3 (Equal Probabilities)</a:t>
            </a:r>
            <a:endParaRPr lang="en-US" sz="2000" b="1" u="sng"/>
          </a:p>
        </p:txBody>
      </p:sp>
    </p:spTree>
    <p:extLst>
      <p:ext uri="{BB962C8B-B14F-4D97-AF65-F5344CB8AC3E}">
        <p14:creationId xmlns:p14="http://schemas.microsoft.com/office/powerpoint/2010/main" val="155283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F2D531-68E7-F907-27C7-307441E2B5C7}"/>
              </a:ext>
            </a:extLst>
          </p:cNvPr>
          <p:cNvPicPr>
            <a:picLocks noChangeAspect="1"/>
          </p:cNvPicPr>
          <p:nvPr/>
        </p:nvPicPr>
        <p:blipFill>
          <a:blip r:embed="rId2"/>
          <a:stretch>
            <a:fillRect/>
          </a:stretch>
        </p:blipFill>
        <p:spPr>
          <a:xfrm>
            <a:off x="1207634" y="1334181"/>
            <a:ext cx="9776732" cy="4712153"/>
          </a:xfrm>
          <a:prstGeom prst="rect">
            <a:avLst/>
          </a:prstGeom>
          <a:ln>
            <a:solidFill>
              <a:schemeClr val="tx1"/>
            </a:solidFill>
          </a:ln>
        </p:spPr>
      </p:pic>
      <p:sp>
        <p:nvSpPr>
          <p:cNvPr id="4" name="TextBox 3">
            <a:extLst>
              <a:ext uri="{FF2B5EF4-FFF2-40B4-BE49-F238E27FC236}">
                <a16:creationId xmlns:a16="http://schemas.microsoft.com/office/drawing/2014/main" id="{908B0833-8030-8560-9626-812C923629F5}"/>
              </a:ext>
            </a:extLst>
          </p:cNvPr>
          <p:cNvSpPr txBox="1"/>
          <p:nvPr/>
        </p:nvSpPr>
        <p:spPr>
          <a:xfrm>
            <a:off x="1939018" y="668111"/>
            <a:ext cx="8303079" cy="410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Comparison of Estimated RMP: UB1, UB2, and UB3 (Equal Probabilities)</a:t>
            </a:r>
            <a:endParaRPr lang="en-US" b="1" u="sng">
              <a:ea typeface="+mn-lt"/>
              <a:cs typeface="+mn-lt"/>
            </a:endParaRPr>
          </a:p>
        </p:txBody>
      </p:sp>
    </p:spTree>
    <p:extLst>
      <p:ext uri="{BB962C8B-B14F-4D97-AF65-F5344CB8AC3E}">
        <p14:creationId xmlns:p14="http://schemas.microsoft.com/office/powerpoint/2010/main" val="3209384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lines and numbers&#10;&#10;Description automatically generated">
            <a:extLst>
              <a:ext uri="{FF2B5EF4-FFF2-40B4-BE49-F238E27FC236}">
                <a16:creationId xmlns:a16="http://schemas.microsoft.com/office/drawing/2014/main" id="{99CB498D-C135-74B2-4E04-A3659C7E9F64}"/>
              </a:ext>
            </a:extLst>
          </p:cNvPr>
          <p:cNvPicPr>
            <a:picLocks noChangeAspect="1"/>
          </p:cNvPicPr>
          <p:nvPr/>
        </p:nvPicPr>
        <p:blipFill>
          <a:blip r:embed="rId2"/>
          <a:stretch>
            <a:fillRect/>
          </a:stretch>
        </p:blipFill>
        <p:spPr>
          <a:xfrm>
            <a:off x="1146403" y="1392012"/>
            <a:ext cx="9888310" cy="4650921"/>
          </a:xfrm>
          <a:prstGeom prst="rect">
            <a:avLst/>
          </a:prstGeom>
          <a:ln>
            <a:solidFill>
              <a:schemeClr val="tx1"/>
            </a:solidFill>
          </a:ln>
        </p:spPr>
      </p:pic>
      <p:sp>
        <p:nvSpPr>
          <p:cNvPr id="4" name="TextBox 3">
            <a:extLst>
              <a:ext uri="{FF2B5EF4-FFF2-40B4-BE49-F238E27FC236}">
                <a16:creationId xmlns:a16="http://schemas.microsoft.com/office/drawing/2014/main" id="{F1C7A35D-3AD6-4310-FC90-0F092215FEFB}"/>
              </a:ext>
            </a:extLst>
          </p:cNvPr>
          <p:cNvSpPr txBox="1"/>
          <p:nvPr/>
        </p:nvSpPr>
        <p:spPr>
          <a:xfrm>
            <a:off x="1721304" y="678997"/>
            <a:ext cx="874939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ea typeface="+mn-lt"/>
                <a:cs typeface="+mn-lt"/>
              </a:rPr>
              <a:t>Comparison of Coverage Probability: UB1, UB2, and UB3 (Equal Probabilities)</a:t>
            </a:r>
            <a:endParaRPr lang="en-US" b="1" u="sng" dirty="0">
              <a:ea typeface="+mn-lt"/>
              <a:cs typeface="+mn-lt"/>
            </a:endParaRPr>
          </a:p>
        </p:txBody>
      </p:sp>
    </p:spTree>
    <p:extLst>
      <p:ext uri="{BB962C8B-B14F-4D97-AF65-F5344CB8AC3E}">
        <p14:creationId xmlns:p14="http://schemas.microsoft.com/office/powerpoint/2010/main" val="20543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A724-2E35-49B5-B071-536881AE79A8}"/>
              </a:ext>
            </a:extLst>
          </p:cNvPr>
          <p:cNvSpPr>
            <a:spLocks noGrp="1"/>
          </p:cNvSpPr>
          <p:nvPr>
            <p:ph type="title"/>
          </p:nvPr>
        </p:nvSpPr>
        <p:spPr/>
        <p:txBody>
          <a:bodyPr/>
          <a:lstStyle/>
          <a:p>
            <a:r>
              <a:rPr lang="en-US"/>
              <a:t>Unequal Probabilities</a:t>
            </a:r>
          </a:p>
        </p:txBody>
      </p:sp>
      <p:graphicFrame>
        <p:nvGraphicFramePr>
          <p:cNvPr id="7" name="Content Placeholder 6">
            <a:extLst>
              <a:ext uri="{FF2B5EF4-FFF2-40B4-BE49-F238E27FC236}">
                <a16:creationId xmlns:a16="http://schemas.microsoft.com/office/drawing/2014/main" id="{985B62BD-CC41-28B1-FB4E-316B88FAEB00}"/>
              </a:ext>
            </a:extLst>
          </p:cNvPr>
          <p:cNvGraphicFramePr>
            <a:graphicFrameLocks noGrp="1"/>
          </p:cNvGraphicFramePr>
          <p:nvPr>
            <p:ph idx="1"/>
            <p:extLst>
              <p:ext uri="{D42A27DB-BD31-4B8C-83A1-F6EECF244321}">
                <p14:modId xmlns:p14="http://schemas.microsoft.com/office/powerpoint/2010/main" val="3749253739"/>
              </p:ext>
            </p:extLst>
          </p:nvPr>
        </p:nvGraphicFramePr>
        <p:xfrm>
          <a:off x="909277" y="2599764"/>
          <a:ext cx="10536106" cy="3545537"/>
        </p:xfrm>
        <a:graphic>
          <a:graphicData uri="http://schemas.openxmlformats.org/drawingml/2006/table">
            <a:tbl>
              <a:tblPr bandRow="1">
                <a:tableStyleId>{5C22544A-7EE6-4342-B048-85BDC9FD1C3A}</a:tableStyleId>
              </a:tblPr>
              <a:tblGrid>
                <a:gridCol w="595656">
                  <a:extLst>
                    <a:ext uri="{9D8B030D-6E8A-4147-A177-3AD203B41FA5}">
                      <a16:colId xmlns:a16="http://schemas.microsoft.com/office/drawing/2014/main" val="513011456"/>
                    </a:ext>
                  </a:extLst>
                </a:gridCol>
                <a:gridCol w="1187361">
                  <a:extLst>
                    <a:ext uri="{9D8B030D-6E8A-4147-A177-3AD203B41FA5}">
                      <a16:colId xmlns:a16="http://schemas.microsoft.com/office/drawing/2014/main" val="67180718"/>
                    </a:ext>
                  </a:extLst>
                </a:gridCol>
                <a:gridCol w="874222">
                  <a:extLst>
                    <a:ext uri="{9D8B030D-6E8A-4147-A177-3AD203B41FA5}">
                      <a16:colId xmlns:a16="http://schemas.microsoft.com/office/drawing/2014/main" val="4170895305"/>
                    </a:ext>
                  </a:extLst>
                </a:gridCol>
                <a:gridCol w="1116239">
                  <a:extLst>
                    <a:ext uri="{9D8B030D-6E8A-4147-A177-3AD203B41FA5}">
                      <a16:colId xmlns:a16="http://schemas.microsoft.com/office/drawing/2014/main" val="3255948672"/>
                    </a:ext>
                  </a:extLst>
                </a:gridCol>
                <a:gridCol w="874222">
                  <a:extLst>
                    <a:ext uri="{9D8B030D-6E8A-4147-A177-3AD203B41FA5}">
                      <a16:colId xmlns:a16="http://schemas.microsoft.com/office/drawing/2014/main" val="2094320814"/>
                    </a:ext>
                  </a:extLst>
                </a:gridCol>
                <a:gridCol w="874222">
                  <a:extLst>
                    <a:ext uri="{9D8B030D-6E8A-4147-A177-3AD203B41FA5}">
                      <a16:colId xmlns:a16="http://schemas.microsoft.com/office/drawing/2014/main" val="4260658902"/>
                    </a:ext>
                  </a:extLst>
                </a:gridCol>
                <a:gridCol w="1116239">
                  <a:extLst>
                    <a:ext uri="{9D8B030D-6E8A-4147-A177-3AD203B41FA5}">
                      <a16:colId xmlns:a16="http://schemas.microsoft.com/office/drawing/2014/main" val="3222998919"/>
                    </a:ext>
                  </a:extLst>
                </a:gridCol>
                <a:gridCol w="874222">
                  <a:extLst>
                    <a:ext uri="{9D8B030D-6E8A-4147-A177-3AD203B41FA5}">
                      <a16:colId xmlns:a16="http://schemas.microsoft.com/office/drawing/2014/main" val="1973447585"/>
                    </a:ext>
                  </a:extLst>
                </a:gridCol>
                <a:gridCol w="892003">
                  <a:extLst>
                    <a:ext uri="{9D8B030D-6E8A-4147-A177-3AD203B41FA5}">
                      <a16:colId xmlns:a16="http://schemas.microsoft.com/office/drawing/2014/main" val="160247920"/>
                    </a:ext>
                  </a:extLst>
                </a:gridCol>
                <a:gridCol w="1202180">
                  <a:extLst>
                    <a:ext uri="{9D8B030D-6E8A-4147-A177-3AD203B41FA5}">
                      <a16:colId xmlns:a16="http://schemas.microsoft.com/office/drawing/2014/main" val="3056239533"/>
                    </a:ext>
                  </a:extLst>
                </a:gridCol>
                <a:gridCol w="929540">
                  <a:extLst>
                    <a:ext uri="{9D8B030D-6E8A-4147-A177-3AD203B41FA5}">
                      <a16:colId xmlns:a16="http://schemas.microsoft.com/office/drawing/2014/main" val="4153163230"/>
                    </a:ext>
                  </a:extLst>
                </a:gridCol>
              </a:tblGrid>
              <a:tr h="208561">
                <a:tc gridSpan="2">
                  <a:txBody>
                    <a:bodyPr/>
                    <a:lstStyle/>
                    <a:p>
                      <a:pPr marL="0" marR="0" algn="r"/>
                      <a:r>
                        <a:rPr lang="en-US" sz="1200" i="1">
                          <a:effectLst/>
                          <a:latin typeface="Calibri" panose="020F0502020204030204" pitchFamily="34" charset="0"/>
                        </a:rPr>
                        <a:t>Simulation:3000</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gridSpan="3">
                  <a:txBody>
                    <a:bodyPr/>
                    <a:lstStyle/>
                    <a:p>
                      <a:pPr marL="0" marR="0" algn="ctr"/>
                      <a:r>
                        <a:rPr lang="en-US" sz="1200" i="1">
                          <a:effectLst/>
                          <a:latin typeface="Calibri" panose="020F0502020204030204" pitchFamily="34" charset="0"/>
                        </a:rPr>
                        <a:t>UB1</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3">
                  <a:txBody>
                    <a:bodyPr/>
                    <a:lstStyle/>
                    <a:p>
                      <a:pPr marL="0" marR="0" algn="ctr"/>
                      <a:r>
                        <a:rPr lang="en-US" sz="1200" i="1">
                          <a:effectLst/>
                          <a:latin typeface="Calibri" panose="020F0502020204030204" pitchFamily="34" charset="0"/>
                        </a:rPr>
                        <a:t>UB2</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3">
                  <a:txBody>
                    <a:bodyPr/>
                    <a:lstStyle/>
                    <a:p>
                      <a:pPr marL="0" marR="0" algn="ctr"/>
                      <a:r>
                        <a:rPr lang="en-US" sz="1200" i="1">
                          <a:effectLst/>
                          <a:latin typeface="Calibri" panose="020F0502020204030204" pitchFamily="34" charset="0"/>
                        </a:rPr>
                        <a:t>UB3</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4986584"/>
                  </a:ext>
                </a:extLst>
              </a:tr>
              <a:tr h="208561">
                <a:tc>
                  <a:txBody>
                    <a:bodyPr/>
                    <a:lstStyle/>
                    <a:p>
                      <a:pPr marL="0" marR="0" algn="r"/>
                      <a:r>
                        <a:rPr lang="en-US" sz="1200" i="1">
                          <a:effectLst/>
                          <a:latin typeface="Calibri" panose="020F0502020204030204" pitchFamily="34" charset="0"/>
                        </a:rPr>
                        <a:t>C</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r"/>
                      <a:r>
                        <a:rPr lang="en-US" sz="1200">
                          <a:effectLst/>
                          <a:latin typeface="Calibri" panose="020F0502020204030204" pitchFamily="34" charset="0"/>
                        </a:rPr>
                        <a:t>sample</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RMP</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Coverage</a:t>
                      </a:r>
                      <a:endParaRPr lang="en-US" sz="1200">
                        <a:effectLst/>
                        <a:latin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Avg UB</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RMP</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Coverage</a:t>
                      </a:r>
                      <a:endParaRPr lang="en-US" sz="1200">
                        <a:effectLst/>
                        <a:latin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Avg UB</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RMP</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Coverage</a:t>
                      </a:r>
                      <a:endParaRPr lang="en-US" sz="1200">
                        <a:effectLst/>
                        <a:latin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Avg UB</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190515218"/>
                  </a:ext>
                </a:extLst>
              </a:tr>
              <a:tr h="208561">
                <a:tc>
                  <a:txBody>
                    <a:bodyPr/>
                    <a:lstStyle/>
                    <a:p>
                      <a:pPr marL="0" marR="0" algn="r"/>
                      <a:r>
                        <a:rPr lang="en-US" sz="1200" i="1">
                          <a:effectLst/>
                          <a:latin typeface="Calibri" panose="020F0502020204030204" pitchFamily="34" charset="0"/>
                        </a:rPr>
                        <a:t>40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30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0.0331</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0.9013</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0.0470</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0.0331</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0.1082</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0.0331</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0.9390</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0.0529</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067067152"/>
                  </a:ext>
                </a:extLst>
              </a:tr>
              <a:tr h="208561">
                <a:tc>
                  <a:txBody>
                    <a:bodyPr/>
                    <a:lstStyle/>
                    <a:p>
                      <a:pPr marL="0" marR="0" algn="r"/>
                      <a:r>
                        <a:rPr lang="en-US" sz="1200" i="1">
                          <a:effectLst/>
                          <a:latin typeface="Calibri" panose="020F0502020204030204" pitchFamily="34" charset="0"/>
                        </a:rPr>
                        <a:t>40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0.0328</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0.9200</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0.0397</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0.0328</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0.0861</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0.0328</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0.9540</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0.0434</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62636919"/>
                  </a:ext>
                </a:extLst>
              </a:tr>
              <a:tr h="208561">
                <a:tc>
                  <a:txBody>
                    <a:bodyPr/>
                    <a:lstStyle/>
                    <a:p>
                      <a:pPr marL="0" marR="0" algn="r"/>
                      <a:r>
                        <a:rPr lang="en-US" sz="1200" i="1">
                          <a:effectLst/>
                          <a:latin typeface="Calibri" panose="020F0502020204030204" pitchFamily="34" charset="0"/>
                        </a:rPr>
                        <a:t>40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120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0.8773</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0.0364</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0.0708</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0.9570</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0.0388</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76563608"/>
                  </a:ext>
                </a:extLst>
              </a:tr>
              <a:tr h="208561">
                <a:tc>
                  <a:txBody>
                    <a:bodyPr/>
                    <a:lstStyle/>
                    <a:p>
                      <a:pPr marL="0" marR="0" algn="r"/>
                      <a:r>
                        <a:rPr lang="en-US" sz="1200" i="1">
                          <a:effectLst/>
                          <a:latin typeface="Calibri" panose="020F0502020204030204" pitchFamily="34" charset="0"/>
                        </a:rPr>
                        <a:t>40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240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0.8227</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0.0346</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0.0597</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0.9480</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0.0363</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287710509"/>
                  </a:ext>
                </a:extLst>
              </a:tr>
              <a:tr h="208561">
                <a:tc>
                  <a:txBody>
                    <a:bodyPr/>
                    <a:lstStyle/>
                    <a:p>
                      <a:pPr marL="0" marR="0" algn="r"/>
                      <a:r>
                        <a:rPr lang="en-US" sz="1200" i="1">
                          <a:effectLst/>
                          <a:latin typeface="Calibri" panose="020F0502020204030204" pitchFamily="34" charset="0"/>
                        </a:rPr>
                        <a:t>40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r>
                        <a:rPr lang="en-US" sz="1200">
                          <a:effectLst/>
                          <a:latin typeface="Calibri" panose="020F0502020204030204" pitchFamily="34" charset="0"/>
                        </a:rPr>
                        <a:t>500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0.7490</a:t>
                      </a:r>
                      <a:endParaRPr lang="en-US" sz="120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0.0337</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0.0515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0.0329</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0.9447</a:t>
                      </a:r>
                      <a:endParaRPr lang="en-US" sz="120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200">
                          <a:effectLst/>
                          <a:latin typeface="Calibri" panose="020F0502020204030204" pitchFamily="34" charset="0"/>
                        </a:rPr>
                        <a:t>0.0350</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4489307"/>
                  </a:ext>
                </a:extLst>
              </a:tr>
              <a:tr h="208561">
                <a:tc>
                  <a:txBody>
                    <a:bodyPr/>
                    <a:lstStyle/>
                    <a:p>
                      <a:pPr marL="0" marR="0" algn="r"/>
                      <a:r>
                        <a:rPr lang="en-US" sz="1200" i="1">
                          <a:effectLst/>
                          <a:latin typeface="Calibri" panose="020F0502020204030204" pitchFamily="34" charset="0"/>
                        </a:rPr>
                        <a:t>50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r>
                        <a:rPr lang="en-US" sz="1200">
                          <a:effectLst/>
                          <a:latin typeface="Calibri" panose="020F0502020204030204" pitchFamily="34" charset="0"/>
                        </a:rPr>
                        <a:t>30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0.8820</a:t>
                      </a:r>
                      <a:endParaRPr lang="en-US"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0.0388</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0.0935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0.9573</a:t>
                      </a:r>
                      <a:endParaRPr lang="en-US"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200">
                          <a:effectLst/>
                          <a:latin typeface="Calibri" panose="020F0502020204030204" pitchFamily="34" charset="0"/>
                        </a:rPr>
                        <a:t>0.0439</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3718832499"/>
                  </a:ext>
                </a:extLst>
              </a:tr>
              <a:tr h="208561">
                <a:tc>
                  <a:txBody>
                    <a:bodyPr/>
                    <a:lstStyle/>
                    <a:p>
                      <a:pPr marL="0" marR="0" algn="r"/>
                      <a:r>
                        <a:rPr lang="en-US" sz="1200" i="1">
                          <a:effectLst/>
                          <a:latin typeface="Calibri" panose="020F0502020204030204" pitchFamily="34" charset="0"/>
                        </a:rPr>
                        <a:t>50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0.0265</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0.9013</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0.0328</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0.0265</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0.0746</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0.0265</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0.9620</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0.0359</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775304435"/>
                  </a:ext>
                </a:extLst>
              </a:tr>
              <a:tr h="208561">
                <a:tc>
                  <a:txBody>
                    <a:bodyPr/>
                    <a:lstStyle/>
                    <a:p>
                      <a:pPr marL="0" marR="0" algn="r"/>
                      <a:r>
                        <a:rPr lang="en-US" sz="1200" i="1">
                          <a:effectLst/>
                          <a:latin typeface="Calibri" panose="020F0502020204030204" pitchFamily="34" charset="0"/>
                        </a:rPr>
                        <a:t>50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120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0.8857</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0.0295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0.0604</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0.9587</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0.0315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633626760"/>
                  </a:ext>
                </a:extLst>
              </a:tr>
              <a:tr h="208561">
                <a:tc>
                  <a:txBody>
                    <a:bodyPr/>
                    <a:lstStyle/>
                    <a:p>
                      <a:pPr marL="0" marR="0" algn="r"/>
                      <a:r>
                        <a:rPr lang="en-US" sz="1200" i="1">
                          <a:effectLst/>
                          <a:latin typeface="Calibri" panose="020F0502020204030204" pitchFamily="34" charset="0"/>
                        </a:rPr>
                        <a:t>50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240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0.8420</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0.0280</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0.0505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0.9510</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0.0293</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78159638"/>
                  </a:ext>
                </a:extLst>
              </a:tr>
              <a:tr h="208561">
                <a:tc>
                  <a:txBody>
                    <a:bodyPr/>
                    <a:lstStyle/>
                    <a:p>
                      <a:pPr marL="0" marR="0" algn="r"/>
                      <a:r>
                        <a:rPr lang="en-US" sz="1200" i="1">
                          <a:effectLst/>
                          <a:latin typeface="Calibri" panose="020F0502020204030204" pitchFamily="34" charset="0"/>
                        </a:rPr>
                        <a:t>50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r>
                        <a:rPr lang="en-US" sz="1200">
                          <a:effectLst/>
                          <a:latin typeface="Calibri" panose="020F0502020204030204" pitchFamily="34" charset="0"/>
                        </a:rPr>
                        <a:t>500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0.7737</a:t>
                      </a:r>
                      <a:endParaRPr lang="en-US" sz="120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0.0272</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0.0431</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0.0264</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0.9450</a:t>
                      </a:r>
                      <a:endParaRPr lang="en-US" sz="1200">
                        <a:effectLst/>
                        <a:latin typeface="Times New Roman" panose="02020603050405020304" pitchFamily="18" charset="0"/>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200">
                          <a:effectLst/>
                          <a:latin typeface="Calibri" panose="020F0502020204030204" pitchFamily="34" charset="0"/>
                        </a:rPr>
                        <a:t>0.0281</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75358883"/>
                  </a:ext>
                </a:extLst>
              </a:tr>
              <a:tr h="208561">
                <a:tc>
                  <a:txBody>
                    <a:bodyPr/>
                    <a:lstStyle/>
                    <a:p>
                      <a:pPr marL="0" marR="0" algn="r"/>
                      <a:r>
                        <a:rPr lang="en-US" sz="1200" i="1">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r>
                        <a:rPr lang="en-US" sz="1200">
                          <a:effectLst/>
                          <a:latin typeface="Calibri" panose="020F0502020204030204" pitchFamily="34" charset="0"/>
                        </a:rPr>
                        <a:t>30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0.9153</a:t>
                      </a:r>
                      <a:endParaRPr lang="en-US"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0.0334</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0.0834</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0.9263</a:t>
                      </a:r>
                      <a:endParaRPr lang="en-US" sz="1200">
                        <a:effectLst/>
                        <a:latin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200">
                          <a:effectLst/>
                          <a:latin typeface="Calibri" panose="020F0502020204030204" pitchFamily="34" charset="0"/>
                        </a:rPr>
                        <a:t>0.0380</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918452320"/>
                  </a:ext>
                </a:extLst>
              </a:tr>
              <a:tr h="208561">
                <a:tc>
                  <a:txBody>
                    <a:bodyPr/>
                    <a:lstStyle/>
                    <a:p>
                      <a:pPr marL="0" marR="0" algn="r"/>
                      <a:r>
                        <a:rPr lang="en-US" sz="1200" i="1">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0.0221</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0.9013</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0.0278</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0.0221</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0.0661</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0.0221</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0.9650</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0.0305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960866982"/>
                  </a:ext>
                </a:extLst>
              </a:tr>
              <a:tr h="208561">
                <a:tc>
                  <a:txBody>
                    <a:bodyPr/>
                    <a:lstStyle/>
                    <a:p>
                      <a:pPr marL="0" marR="0" algn="r"/>
                      <a:r>
                        <a:rPr lang="en-US" sz="1200" i="1">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120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0.9027</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0.0248</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0.0531</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0.9630</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0.0265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154529697"/>
                  </a:ext>
                </a:extLst>
              </a:tr>
              <a:tr h="208561">
                <a:tc>
                  <a:txBody>
                    <a:bodyPr/>
                    <a:lstStyle/>
                    <a:p>
                      <a:pPr marL="0" marR="0" algn="r"/>
                      <a:r>
                        <a:rPr lang="en-US" sz="1200" i="1">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240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0.8487</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0.0235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0.0441</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0.9530</a:t>
                      </a:r>
                      <a:endParaRPr lang="en-US" sz="1200">
                        <a:effectLst/>
                        <a:latin typeface="Times New Roman" panose="02020603050405020304" pitchFamily="18" charset="0"/>
                      </a:endParaRPr>
                    </a:p>
                  </a:txBody>
                  <a:tcPr marL="68580" marR="68580" marT="0" marB="0">
                    <a:lnL>
                      <a:noFill/>
                    </a:lnL>
                    <a:lnR>
                      <a:noFill/>
                    </a:lnR>
                    <a:lnT>
                      <a:noFill/>
                    </a:lnT>
                    <a:lnB>
                      <a:noFill/>
                    </a:lnB>
                    <a:solidFill>
                      <a:srgbClr val="F2F2F2"/>
                    </a:solidFill>
                  </a:tcPr>
                </a:tc>
                <a:tc>
                  <a:txBody>
                    <a:bodyPr/>
                    <a:lstStyle/>
                    <a:p>
                      <a:pPr marL="0" marR="0" algn="r"/>
                      <a:r>
                        <a:rPr lang="en-US" sz="1200">
                          <a:effectLst/>
                          <a:latin typeface="Calibri" panose="020F0502020204030204" pitchFamily="34" charset="0"/>
                        </a:rPr>
                        <a:t>0.0246</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093495195"/>
                  </a:ext>
                </a:extLst>
              </a:tr>
              <a:tr h="208561">
                <a:tc>
                  <a:txBody>
                    <a:bodyPr/>
                    <a:lstStyle/>
                    <a:p>
                      <a:pPr marL="0" marR="0" algn="r"/>
                      <a:r>
                        <a:rPr lang="en-US" sz="1200" i="1">
                          <a:effectLst/>
                          <a:latin typeface="Calibri" panose="020F0502020204030204" pitchFamily="34" charset="0"/>
                        </a:rPr>
                        <a:t>60</a:t>
                      </a:r>
                      <a:endParaRPr lang="en-US" sz="1200">
                        <a:effectLst/>
                        <a:latin typeface="Times New Roman" panose="02020603050405020304" pitchFamily="18" charset="0"/>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200">
                          <a:effectLst/>
                          <a:latin typeface="Calibri" panose="020F0502020204030204" pitchFamily="34" charset="0"/>
                        </a:rPr>
                        <a:t>500</a:t>
                      </a:r>
                      <a:endParaRPr lang="en-US" sz="1200">
                        <a:effectLst/>
                        <a:latin typeface="Times New Roman" panose="02020603050405020304" pitchFamily="18" charset="0"/>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0.7880</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0.0227</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1</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0.0373</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200">
                          <a:effectLst/>
                          <a:latin typeface="Calibri" panose="020F0502020204030204" pitchFamily="34" charset="0"/>
                        </a:rPr>
                        <a:t>0.0220</a:t>
                      </a:r>
                      <a:endParaRPr lang="en-US" sz="1200">
                        <a:effectLst/>
                        <a:latin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200">
                          <a:effectLst/>
                          <a:latin typeface="Calibri" panose="020F0502020204030204" pitchFamily="34" charset="0"/>
                        </a:rPr>
                        <a:t>0.9493</a:t>
                      </a:r>
                      <a:endParaRPr lang="en-US" sz="1200">
                        <a:effectLst/>
                        <a:latin typeface="Times New Roman" panose="02020603050405020304" pitchFamily="18" charset="0"/>
                      </a:endParaRPr>
                    </a:p>
                  </a:txBody>
                  <a:tcPr marL="68580" marR="68580" marT="0" marB="0">
                    <a:lnL>
                      <a:noFill/>
                    </a:lnL>
                    <a:lnR>
                      <a:noFill/>
                    </a:lnR>
                    <a:lnT>
                      <a:noFill/>
                    </a:lnT>
                    <a:lnB>
                      <a:noFill/>
                    </a:lnB>
                    <a:noFill/>
                  </a:tcPr>
                </a:tc>
                <a:tc>
                  <a:txBody>
                    <a:bodyPr/>
                    <a:lstStyle/>
                    <a:p>
                      <a:pPr marL="0" marR="0" algn="r"/>
                      <a:r>
                        <a:rPr lang="en-US" sz="1200">
                          <a:effectLst/>
                          <a:latin typeface="Calibri" panose="020F0502020204030204" pitchFamily="34" charset="0"/>
                        </a:rPr>
                        <a:t>0.0235</a:t>
                      </a:r>
                      <a:endParaRPr lang="en-US" sz="1200">
                        <a:effectLst/>
                        <a:latin typeface="Times New Roman" panose="02020603050405020304" pitchFamily="18" charset="0"/>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951529709"/>
                  </a:ext>
                </a:extLst>
              </a:tr>
            </a:tbl>
          </a:graphicData>
        </a:graphic>
      </p:graphicFrame>
    </p:spTree>
    <p:extLst>
      <p:ext uri="{BB962C8B-B14F-4D97-AF65-F5344CB8AC3E}">
        <p14:creationId xmlns:p14="http://schemas.microsoft.com/office/powerpoint/2010/main" val="121653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97FF62-877F-4749-6D7E-66DE2660768F}"/>
              </a:ext>
            </a:extLst>
          </p:cNvPr>
          <p:cNvSpPr txBox="1"/>
          <p:nvPr/>
        </p:nvSpPr>
        <p:spPr>
          <a:xfrm>
            <a:off x="1666876" y="744311"/>
            <a:ext cx="884736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Comparison of Average Upper Bounds: UB1, UB2, UB3 (Unequal Probabilities)</a:t>
            </a:r>
            <a:endParaRPr lang="en-US" b="1" u="sng">
              <a:ea typeface="+mn-lt"/>
              <a:cs typeface="+mn-lt"/>
            </a:endParaRPr>
          </a:p>
        </p:txBody>
      </p:sp>
      <p:pic>
        <p:nvPicPr>
          <p:cNvPr id="4" name="Picture 3" descr="A graph of different colored lines&#10;&#10;Description automatically generated">
            <a:extLst>
              <a:ext uri="{FF2B5EF4-FFF2-40B4-BE49-F238E27FC236}">
                <a16:creationId xmlns:a16="http://schemas.microsoft.com/office/drawing/2014/main" id="{7E7D7834-E868-9A80-5821-3696856DBF23}"/>
              </a:ext>
            </a:extLst>
          </p:cNvPr>
          <p:cNvPicPr>
            <a:picLocks noChangeAspect="1"/>
          </p:cNvPicPr>
          <p:nvPr/>
        </p:nvPicPr>
        <p:blipFill>
          <a:blip r:embed="rId2"/>
          <a:stretch>
            <a:fillRect/>
          </a:stretch>
        </p:blipFill>
        <p:spPr>
          <a:xfrm>
            <a:off x="1153206" y="1319213"/>
            <a:ext cx="9700531" cy="4894489"/>
          </a:xfrm>
          <a:prstGeom prst="rect">
            <a:avLst/>
          </a:prstGeom>
          <a:ln>
            <a:solidFill>
              <a:schemeClr val="tx1"/>
            </a:solidFill>
          </a:ln>
        </p:spPr>
      </p:pic>
    </p:spTree>
    <p:extLst>
      <p:ext uri="{BB962C8B-B14F-4D97-AF65-F5344CB8AC3E}">
        <p14:creationId xmlns:p14="http://schemas.microsoft.com/office/powerpoint/2010/main" val="89835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0E52F3-CAF6-EEEA-DCC8-DF1363776D5D}"/>
              </a:ext>
            </a:extLst>
          </p:cNvPr>
          <p:cNvPicPr>
            <a:picLocks noChangeAspect="1"/>
          </p:cNvPicPr>
          <p:nvPr/>
        </p:nvPicPr>
        <p:blipFill>
          <a:blip r:embed="rId2"/>
          <a:stretch>
            <a:fillRect/>
          </a:stretch>
        </p:blipFill>
        <p:spPr>
          <a:xfrm>
            <a:off x="1290638" y="1347107"/>
            <a:ext cx="9469211" cy="4784271"/>
          </a:xfrm>
          <a:prstGeom prst="rect">
            <a:avLst/>
          </a:prstGeom>
          <a:ln>
            <a:solidFill>
              <a:schemeClr val="tx1"/>
            </a:solidFill>
          </a:ln>
        </p:spPr>
      </p:pic>
      <p:sp>
        <p:nvSpPr>
          <p:cNvPr id="4" name="TextBox 3">
            <a:extLst>
              <a:ext uri="{FF2B5EF4-FFF2-40B4-BE49-F238E27FC236}">
                <a16:creationId xmlns:a16="http://schemas.microsoft.com/office/drawing/2014/main" id="{984909D9-62A2-D471-1A27-E95241695B76}"/>
              </a:ext>
            </a:extLst>
          </p:cNvPr>
          <p:cNvSpPr txBox="1"/>
          <p:nvPr/>
        </p:nvSpPr>
        <p:spPr>
          <a:xfrm>
            <a:off x="2080533" y="722540"/>
            <a:ext cx="80309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Comparison of Estimated RMP: UB1, UB2, UB3 (Unequal Probabilities)</a:t>
            </a:r>
            <a:endParaRPr lang="en-US" b="1" u="sng">
              <a:ea typeface="+mn-lt"/>
              <a:cs typeface="+mn-lt"/>
            </a:endParaRPr>
          </a:p>
        </p:txBody>
      </p:sp>
    </p:spTree>
    <p:extLst>
      <p:ext uri="{BB962C8B-B14F-4D97-AF65-F5344CB8AC3E}">
        <p14:creationId xmlns:p14="http://schemas.microsoft.com/office/powerpoint/2010/main" val="240333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different colored lines&#10;&#10;Description automatically generated">
            <a:extLst>
              <a:ext uri="{FF2B5EF4-FFF2-40B4-BE49-F238E27FC236}">
                <a16:creationId xmlns:a16="http://schemas.microsoft.com/office/drawing/2014/main" id="{86E40552-A5F7-1463-9481-2E5983B25EB0}"/>
              </a:ext>
            </a:extLst>
          </p:cNvPr>
          <p:cNvPicPr>
            <a:picLocks noGrp="1" noChangeAspect="1"/>
          </p:cNvPicPr>
          <p:nvPr>
            <p:ph idx="4294967295"/>
          </p:nvPr>
        </p:nvPicPr>
        <p:blipFill>
          <a:blip r:embed="rId2"/>
          <a:stretch>
            <a:fillRect/>
          </a:stretch>
        </p:blipFill>
        <p:spPr>
          <a:xfrm>
            <a:off x="1214900" y="1351568"/>
            <a:ext cx="9767021" cy="4812625"/>
          </a:xfrm>
          <a:ln>
            <a:solidFill>
              <a:schemeClr val="tx1"/>
            </a:solidFill>
          </a:ln>
        </p:spPr>
      </p:pic>
      <p:sp>
        <p:nvSpPr>
          <p:cNvPr id="5" name="TextBox 4">
            <a:extLst>
              <a:ext uri="{FF2B5EF4-FFF2-40B4-BE49-F238E27FC236}">
                <a16:creationId xmlns:a16="http://schemas.microsoft.com/office/drawing/2014/main" id="{611EDAF1-F6EE-87E1-31CB-B92E6D684A31}"/>
              </a:ext>
            </a:extLst>
          </p:cNvPr>
          <p:cNvSpPr txBox="1"/>
          <p:nvPr/>
        </p:nvSpPr>
        <p:spPr>
          <a:xfrm>
            <a:off x="1375363" y="952030"/>
            <a:ext cx="944127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ea typeface="+mn-lt"/>
                <a:cs typeface="+mn-lt"/>
              </a:rPr>
              <a:t>Comparison of Coverage Probability</a:t>
            </a:r>
            <a:r>
              <a:rPr lang="en-US" sz="2000" b="1" u="sng"/>
              <a:t>: </a:t>
            </a:r>
            <a:r>
              <a:rPr lang="en-US" sz="2000" b="1" u="sng" dirty="0"/>
              <a:t>UB1, UB2, UB3 (Unequal Probabilities)</a:t>
            </a:r>
            <a:r>
              <a:rPr lang="en-US" sz="2000" dirty="0"/>
              <a:t>​</a:t>
            </a:r>
            <a:endParaRPr lang="en-US" dirty="0"/>
          </a:p>
        </p:txBody>
      </p:sp>
    </p:spTree>
    <p:extLst>
      <p:ext uri="{BB962C8B-B14F-4D97-AF65-F5344CB8AC3E}">
        <p14:creationId xmlns:p14="http://schemas.microsoft.com/office/powerpoint/2010/main" val="84351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8111-7F54-D854-9F63-4A7DBF7F4827}"/>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C18C8E3-581B-E7EE-06C5-ADBACFCC0207}"/>
              </a:ext>
            </a:extLst>
          </p:cNvPr>
          <p:cNvSpPr>
            <a:spLocks noGrp="1"/>
          </p:cNvSpPr>
          <p:nvPr>
            <p:ph idx="1"/>
          </p:nvPr>
        </p:nvSpPr>
        <p:spPr/>
        <p:txBody>
          <a:bodyPr vert="horz" lIns="91440" tIns="45720" rIns="91440" bIns="45720" rtlCol="0" anchor="t">
            <a:noAutofit/>
          </a:bodyPr>
          <a:lstStyle/>
          <a:p>
            <a:r>
              <a:rPr lang="en-US" sz="2000" b="1">
                <a:solidFill>
                  <a:srgbClr val="000000"/>
                </a:solidFill>
                <a:latin typeface="Garamond"/>
                <a:cs typeface="Times New Roman"/>
              </a:rPr>
              <a:t>UB1</a:t>
            </a:r>
            <a:r>
              <a:rPr lang="en-US" sz="2000">
                <a:solidFill>
                  <a:srgbClr val="000000"/>
                </a:solidFill>
                <a:latin typeface="Garamond"/>
                <a:cs typeface="Times New Roman"/>
              </a:rPr>
              <a:t> gives the lowest upper bound and has the closest coverage probability to 0.95 in reference to equal probability; hence, it is our recommendation, for equal random match probability to utilize UB1 for the approximate upper confidence bound while using </a:t>
            </a:r>
            <a:r>
              <a:rPr lang="en-US" sz="2000" b="1" u="sng">
                <a:solidFill>
                  <a:srgbClr val="000000"/>
                </a:solidFill>
                <a:latin typeface="Garamond"/>
                <a:cs typeface="Times New Roman"/>
              </a:rPr>
              <a:t>equal probability.</a:t>
            </a:r>
          </a:p>
          <a:p>
            <a:pPr>
              <a:buSzPct val="114999"/>
            </a:pPr>
            <a:r>
              <a:rPr lang="en-US" sz="2000">
                <a:solidFill>
                  <a:srgbClr val="000000"/>
                </a:solidFill>
                <a:latin typeface="Garamond"/>
                <a:cs typeface="Times New Roman"/>
              </a:rPr>
              <a:t>The higher upper bound calculated by </a:t>
            </a:r>
            <a:r>
              <a:rPr lang="en-US" sz="2000" b="1">
                <a:solidFill>
                  <a:srgbClr val="000000"/>
                </a:solidFill>
                <a:latin typeface="Garamond"/>
                <a:cs typeface="Times New Roman"/>
              </a:rPr>
              <a:t>UB2</a:t>
            </a:r>
            <a:r>
              <a:rPr lang="en-US" sz="2000">
                <a:solidFill>
                  <a:srgbClr val="000000"/>
                </a:solidFill>
                <a:latin typeface="Garamond"/>
                <a:cs typeface="Times New Roman"/>
              </a:rPr>
              <a:t> must be one of the reasons for near the 100% coverage probability. However, since we are interested in lower RMP, or alternatively, lower upper bound, we can conclude that UB2 is inefficient.</a:t>
            </a:r>
          </a:p>
          <a:p>
            <a:pPr>
              <a:buSzPct val="114999"/>
            </a:pPr>
            <a:r>
              <a:rPr lang="en-US" sz="2000" b="1">
                <a:solidFill>
                  <a:srgbClr val="000000"/>
                </a:solidFill>
                <a:latin typeface="Garamond"/>
                <a:cs typeface="Times New Roman"/>
              </a:rPr>
              <a:t>UB3</a:t>
            </a:r>
            <a:r>
              <a:rPr lang="en-US" sz="2000">
                <a:solidFill>
                  <a:srgbClr val="000000"/>
                </a:solidFill>
                <a:latin typeface="Garamond"/>
                <a:cs typeface="Times New Roman"/>
              </a:rPr>
              <a:t> was similar to UB1 in coverage probability regarding equal probability, however, UB1 was closer to 0.95. Additionally, while utilizing </a:t>
            </a:r>
            <a:r>
              <a:rPr lang="en-US" sz="2000" b="1" u="sng">
                <a:solidFill>
                  <a:srgbClr val="000000"/>
                </a:solidFill>
                <a:latin typeface="Garamond"/>
                <a:cs typeface="Times New Roman"/>
              </a:rPr>
              <a:t>unequal probability</a:t>
            </a:r>
            <a:r>
              <a:rPr lang="en-US" sz="2000">
                <a:solidFill>
                  <a:srgbClr val="000000"/>
                </a:solidFill>
                <a:latin typeface="Garamond"/>
                <a:cs typeface="Times New Roman"/>
              </a:rPr>
              <a:t>, UB3 was closest to 0.95 and would be our recommendation for the approximate upper confidence bound.</a:t>
            </a:r>
          </a:p>
          <a:p>
            <a:pPr>
              <a:buSzPct val="114999"/>
            </a:pPr>
            <a:endParaRPr lang="en-US" sz="1600" b="1">
              <a:solidFill>
                <a:srgbClr val="000000"/>
              </a:solidFill>
              <a:latin typeface="Garamond"/>
              <a:cs typeface="Times New Roman"/>
            </a:endParaRPr>
          </a:p>
          <a:p>
            <a:pPr>
              <a:buSzPct val="114999"/>
            </a:pPr>
            <a:endParaRPr lang="en-US"/>
          </a:p>
        </p:txBody>
      </p:sp>
    </p:spTree>
    <p:extLst>
      <p:ext uri="{BB962C8B-B14F-4D97-AF65-F5344CB8AC3E}">
        <p14:creationId xmlns:p14="http://schemas.microsoft.com/office/powerpoint/2010/main" val="246929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B897-90F4-A5DC-F60A-F6F7CB1B28E7}"/>
              </a:ext>
            </a:extLst>
          </p:cNvPr>
          <p:cNvSpPr>
            <a:spLocks noGrp="1"/>
          </p:cNvSpPr>
          <p:nvPr>
            <p:ph type="title"/>
          </p:nvPr>
        </p:nvSpPr>
        <p:spPr/>
        <p:txBody>
          <a:bodyPr/>
          <a:lstStyle/>
          <a:p>
            <a:r>
              <a:rPr lang="en-US"/>
              <a:t>Recommendation</a:t>
            </a:r>
          </a:p>
        </p:txBody>
      </p:sp>
      <p:graphicFrame>
        <p:nvGraphicFramePr>
          <p:cNvPr id="4" name="Content Placeholder 3">
            <a:extLst>
              <a:ext uri="{FF2B5EF4-FFF2-40B4-BE49-F238E27FC236}">
                <a16:creationId xmlns:a16="http://schemas.microsoft.com/office/drawing/2014/main" id="{BF1A8DEE-220A-6DB6-74CA-22DDEE09CBEA}"/>
              </a:ext>
            </a:extLst>
          </p:cNvPr>
          <p:cNvGraphicFramePr>
            <a:graphicFrameLocks noGrp="1"/>
          </p:cNvGraphicFramePr>
          <p:nvPr>
            <p:ph idx="1"/>
            <p:extLst>
              <p:ext uri="{D42A27DB-BD31-4B8C-83A1-F6EECF244321}">
                <p14:modId xmlns:p14="http://schemas.microsoft.com/office/powerpoint/2010/main" val="2574992986"/>
              </p:ext>
            </p:extLst>
          </p:nvPr>
        </p:nvGraphicFramePr>
        <p:xfrm>
          <a:off x="1295400" y="2557463"/>
          <a:ext cx="9300143" cy="3653699"/>
        </p:xfrm>
        <a:graphic>
          <a:graphicData uri="http://schemas.openxmlformats.org/drawingml/2006/table">
            <a:tbl>
              <a:tblPr firstRow="1" bandRow="1">
                <a:tableStyleId>{5C22544A-7EE6-4342-B048-85BDC9FD1C3A}</a:tableStyleId>
              </a:tblPr>
              <a:tblGrid>
                <a:gridCol w="985344">
                  <a:extLst>
                    <a:ext uri="{9D8B030D-6E8A-4147-A177-3AD203B41FA5}">
                      <a16:colId xmlns:a16="http://schemas.microsoft.com/office/drawing/2014/main" val="2530390731"/>
                    </a:ext>
                  </a:extLst>
                </a:gridCol>
                <a:gridCol w="2877205">
                  <a:extLst>
                    <a:ext uri="{9D8B030D-6E8A-4147-A177-3AD203B41FA5}">
                      <a16:colId xmlns:a16="http://schemas.microsoft.com/office/drawing/2014/main" val="3333748592"/>
                    </a:ext>
                  </a:extLst>
                </a:gridCol>
                <a:gridCol w="3573517">
                  <a:extLst>
                    <a:ext uri="{9D8B030D-6E8A-4147-A177-3AD203B41FA5}">
                      <a16:colId xmlns:a16="http://schemas.microsoft.com/office/drawing/2014/main" val="2667090268"/>
                    </a:ext>
                  </a:extLst>
                </a:gridCol>
                <a:gridCol w="1864077">
                  <a:extLst>
                    <a:ext uri="{9D8B030D-6E8A-4147-A177-3AD203B41FA5}">
                      <a16:colId xmlns:a16="http://schemas.microsoft.com/office/drawing/2014/main" val="4141073491"/>
                    </a:ext>
                  </a:extLst>
                </a:gridCol>
              </a:tblGrid>
              <a:tr h="913100">
                <a:tc>
                  <a:txBody>
                    <a:bodyPr/>
                    <a:lstStyle/>
                    <a:p>
                      <a:endParaRPr lang="en-US"/>
                    </a:p>
                  </a:txBody>
                  <a:tcPr/>
                </a:tc>
                <a:tc>
                  <a:txBody>
                    <a:bodyPr/>
                    <a:lstStyle/>
                    <a:p>
                      <a:r>
                        <a:rPr lang="en-US"/>
                        <a:t>Equal Probabilities</a:t>
                      </a:r>
                    </a:p>
                  </a:txBody>
                  <a:tcPr/>
                </a:tc>
                <a:tc>
                  <a:txBody>
                    <a:bodyPr/>
                    <a:lstStyle/>
                    <a:p>
                      <a:r>
                        <a:rPr lang="en-US"/>
                        <a:t>Unequal Probabilities</a:t>
                      </a:r>
                    </a:p>
                  </a:txBody>
                  <a:tcPr/>
                </a:tc>
                <a:tc>
                  <a:txBody>
                    <a:bodyPr/>
                    <a:lstStyle/>
                    <a:p>
                      <a:pPr lvl="0">
                        <a:buNone/>
                      </a:pPr>
                      <a:r>
                        <a:rPr lang="en-US"/>
                        <a:t>Recommended</a:t>
                      </a:r>
                    </a:p>
                  </a:txBody>
                  <a:tcPr/>
                </a:tc>
                <a:extLst>
                  <a:ext uri="{0D108BD9-81ED-4DB2-BD59-A6C34878D82A}">
                    <a16:rowId xmlns:a16="http://schemas.microsoft.com/office/drawing/2014/main" val="1438132787"/>
                  </a:ext>
                </a:extLst>
              </a:tr>
              <a:tr h="913100">
                <a:tc>
                  <a:txBody>
                    <a:bodyPr/>
                    <a:lstStyle/>
                    <a:p>
                      <a:r>
                        <a:rPr lang="en-US"/>
                        <a:t>UB1</a:t>
                      </a:r>
                    </a:p>
                  </a:txBody>
                  <a:tcPr/>
                </a:tc>
                <a:tc>
                  <a:txBody>
                    <a:bodyPr/>
                    <a:lstStyle/>
                    <a:p>
                      <a:r>
                        <a:rPr lang="en-US"/>
                        <a:t>Lowest Upper bound and coverage probability is greater than 95% </a:t>
                      </a:r>
                    </a:p>
                  </a:txBody>
                  <a:tcPr/>
                </a:tc>
                <a:tc>
                  <a:txBody>
                    <a:bodyPr/>
                    <a:lstStyle/>
                    <a:p>
                      <a:r>
                        <a:rPr lang="en-US"/>
                        <a:t>Upper Bound is low but coverage probability is less than 95%</a:t>
                      </a:r>
                    </a:p>
                    <a:p>
                      <a:pPr lvl="0">
                        <a:buNone/>
                      </a:pPr>
                      <a:endParaRPr lang="en-US"/>
                    </a:p>
                  </a:txBody>
                  <a:tcPr/>
                </a:tc>
                <a:tc rowSpan="3">
                  <a:txBody>
                    <a:bodyPr/>
                    <a:lstStyle/>
                    <a:p>
                      <a:r>
                        <a:rPr lang="en-US"/>
                        <a:t>UB1 for Equal Probabilities</a:t>
                      </a:r>
                    </a:p>
                    <a:p>
                      <a:pPr lvl="0">
                        <a:buNone/>
                      </a:pPr>
                      <a:endParaRPr lang="en-US"/>
                    </a:p>
                    <a:p>
                      <a:pPr lvl="0">
                        <a:buNone/>
                      </a:pPr>
                      <a:r>
                        <a:rPr lang="en-US"/>
                        <a:t>UB3 for Unequal Probabilities</a:t>
                      </a:r>
                    </a:p>
                  </a:txBody>
                  <a:tcPr anchor="ctr"/>
                </a:tc>
                <a:extLst>
                  <a:ext uri="{0D108BD9-81ED-4DB2-BD59-A6C34878D82A}">
                    <a16:rowId xmlns:a16="http://schemas.microsoft.com/office/drawing/2014/main" val="2189458630"/>
                  </a:ext>
                </a:extLst>
              </a:tr>
              <a:tr h="913100">
                <a:tc>
                  <a:txBody>
                    <a:bodyPr/>
                    <a:lstStyle/>
                    <a:p>
                      <a:r>
                        <a:rPr lang="en-US"/>
                        <a:t>UB2</a:t>
                      </a:r>
                    </a:p>
                  </a:txBody>
                  <a:tcPr/>
                </a:tc>
                <a:tc>
                  <a:txBody>
                    <a:bodyPr/>
                    <a:lstStyle/>
                    <a:p>
                      <a:r>
                        <a:rPr lang="en-US"/>
                        <a:t>Higher Upper Bound</a:t>
                      </a:r>
                    </a:p>
                  </a:txBody>
                  <a:tcPr/>
                </a:tc>
                <a:tc>
                  <a:txBody>
                    <a:bodyPr/>
                    <a:lstStyle/>
                    <a:p>
                      <a:r>
                        <a:rPr lang="en-US"/>
                        <a:t>Higher Upper Bound</a:t>
                      </a:r>
                    </a:p>
                  </a:txBody>
                  <a:tcPr/>
                </a:tc>
                <a:tc vMerge="1">
                  <a:txBody>
                    <a:bodyPr/>
                    <a:lstStyle/>
                    <a:p>
                      <a:endParaRPr lang="en-US"/>
                    </a:p>
                  </a:txBody>
                  <a:tcPr/>
                </a:tc>
                <a:extLst>
                  <a:ext uri="{0D108BD9-81ED-4DB2-BD59-A6C34878D82A}">
                    <a16:rowId xmlns:a16="http://schemas.microsoft.com/office/drawing/2014/main" val="3109049692"/>
                  </a:ext>
                </a:extLst>
              </a:tr>
              <a:tr h="913099">
                <a:tc>
                  <a:txBody>
                    <a:bodyPr/>
                    <a:lstStyle/>
                    <a:p>
                      <a:pPr lvl="0">
                        <a:buNone/>
                      </a:pPr>
                      <a:r>
                        <a:rPr lang="en-US"/>
                        <a:t>UB3</a:t>
                      </a:r>
                    </a:p>
                  </a:txBody>
                  <a:tcPr/>
                </a:tc>
                <a:tc>
                  <a:txBody>
                    <a:bodyPr/>
                    <a:lstStyle/>
                    <a:p>
                      <a:pPr lvl="0">
                        <a:buNone/>
                      </a:pPr>
                      <a:r>
                        <a:rPr lang="en-US"/>
                        <a:t>Upper bound is higher than UB1</a:t>
                      </a:r>
                    </a:p>
                  </a:txBody>
                  <a:tcPr/>
                </a:tc>
                <a:tc>
                  <a:txBody>
                    <a:bodyPr/>
                    <a:lstStyle/>
                    <a:p>
                      <a:pPr lvl="0">
                        <a:buNone/>
                      </a:pPr>
                      <a:r>
                        <a:rPr lang="en-US"/>
                        <a:t>Lowest Upper Bound</a:t>
                      </a:r>
                    </a:p>
                    <a:p>
                      <a:pPr lvl="0">
                        <a:buNone/>
                      </a:pPr>
                      <a:r>
                        <a:rPr lang="en-US"/>
                        <a:t>Coverage probability more than 95%</a:t>
                      </a:r>
                    </a:p>
                  </a:txBody>
                  <a:tcPr/>
                </a:tc>
                <a:tc vMerge="1">
                  <a:txBody>
                    <a:bodyPr/>
                    <a:lstStyle/>
                    <a:p>
                      <a:endParaRPr lang="en-US"/>
                    </a:p>
                  </a:txBody>
                  <a:tcPr/>
                </a:tc>
                <a:extLst>
                  <a:ext uri="{0D108BD9-81ED-4DB2-BD59-A6C34878D82A}">
                    <a16:rowId xmlns:a16="http://schemas.microsoft.com/office/drawing/2014/main" val="4276545021"/>
                  </a:ext>
                </a:extLst>
              </a:tr>
            </a:tbl>
          </a:graphicData>
        </a:graphic>
      </p:graphicFrame>
    </p:spTree>
    <p:extLst>
      <p:ext uri="{BB962C8B-B14F-4D97-AF65-F5344CB8AC3E}">
        <p14:creationId xmlns:p14="http://schemas.microsoft.com/office/powerpoint/2010/main" val="316991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3276-DBDE-EB87-9F2A-81348FB954F4}"/>
              </a:ext>
            </a:extLst>
          </p:cNvPr>
          <p:cNvSpPr>
            <a:spLocks noGrp="1"/>
          </p:cNvSpPr>
          <p:nvPr>
            <p:ph type="title"/>
          </p:nvPr>
        </p:nvSpPr>
        <p:spPr>
          <a:xfrm>
            <a:off x="1295402" y="1715557"/>
            <a:ext cx="9601196" cy="579967"/>
          </a:xfrm>
        </p:spPr>
        <p:txBody>
          <a:bodyPr>
            <a:normAutofit fontScale="90000"/>
          </a:bodyPr>
          <a:lstStyle/>
          <a:p>
            <a:r>
              <a:rPr lang="en-US" b="1"/>
              <a:t>References</a:t>
            </a:r>
            <a:endParaRPr lang="en-US"/>
          </a:p>
        </p:txBody>
      </p:sp>
      <p:sp>
        <p:nvSpPr>
          <p:cNvPr id="3" name="Content Placeholder 2">
            <a:extLst>
              <a:ext uri="{FF2B5EF4-FFF2-40B4-BE49-F238E27FC236}">
                <a16:creationId xmlns:a16="http://schemas.microsoft.com/office/drawing/2014/main" id="{691513F4-8E21-939F-103C-EF1231DFCC03}"/>
              </a:ext>
            </a:extLst>
          </p:cNvPr>
          <p:cNvSpPr>
            <a:spLocks noGrp="1"/>
          </p:cNvSpPr>
          <p:nvPr>
            <p:ph idx="1"/>
          </p:nvPr>
        </p:nvSpPr>
        <p:spPr>
          <a:xfrm>
            <a:off x="1095376" y="2414057"/>
            <a:ext cx="10515596" cy="3795186"/>
          </a:xfrm>
        </p:spPr>
        <p:txBody>
          <a:bodyPr vert="horz" lIns="91440" tIns="45720" rIns="91440" bIns="45720" rtlCol="0" anchor="t">
            <a:noAutofit/>
          </a:bodyPr>
          <a:lstStyle/>
          <a:p>
            <a:r>
              <a:rPr lang="en-US" sz="1400" err="1">
                <a:solidFill>
                  <a:srgbClr val="333333"/>
                </a:solidFill>
                <a:latin typeface="Garamond"/>
                <a:ea typeface="Verdana"/>
              </a:rPr>
              <a:t>Baumer</a:t>
            </a:r>
            <a:r>
              <a:rPr lang="en-US" sz="1400" dirty="0">
                <a:solidFill>
                  <a:srgbClr val="333333"/>
                </a:solidFill>
                <a:latin typeface="Garamond"/>
                <a:ea typeface="Verdana"/>
              </a:rPr>
              <a:t>, Ben &amp; Kaplan, Daniel &amp; Horton, Nicholas. (2021).</a:t>
            </a:r>
            <a:r>
              <a:rPr lang="en-US" sz="1400" i="1" dirty="0">
                <a:solidFill>
                  <a:srgbClr val="333333"/>
                </a:solidFill>
                <a:latin typeface="Garamond"/>
                <a:ea typeface="Verdana"/>
              </a:rPr>
              <a:t> Modern Data Science with R. </a:t>
            </a:r>
            <a:r>
              <a:rPr lang="en-US" sz="1400" dirty="0">
                <a:solidFill>
                  <a:srgbClr val="333333"/>
                </a:solidFill>
                <a:latin typeface="Garamond"/>
                <a:ea typeface="Verdana"/>
              </a:rPr>
              <a:t>10.1201/9780429200717.</a:t>
            </a:r>
          </a:p>
          <a:p>
            <a:pPr>
              <a:buSzPct val="114999"/>
            </a:pPr>
            <a:r>
              <a:rPr lang="en-US" sz="1400" dirty="0">
                <a:solidFill>
                  <a:srgbClr val="000000"/>
                </a:solidFill>
                <a:latin typeface="Garamond"/>
                <a:ea typeface="Verdana"/>
                <a:cs typeface="Times New Roman"/>
              </a:rPr>
              <a:t>Bevans, R. (2023). Understanding Confidence Intervals | Easy Examples &amp; Formulas. </a:t>
            </a:r>
            <a:r>
              <a:rPr lang="en-US" sz="1400" err="1">
                <a:solidFill>
                  <a:srgbClr val="000000"/>
                </a:solidFill>
                <a:latin typeface="Garamond"/>
                <a:ea typeface="Verdana"/>
                <a:cs typeface="Times New Roman"/>
              </a:rPr>
              <a:t>Scribbr</a:t>
            </a:r>
            <a:r>
              <a:rPr lang="en-US" sz="1400" dirty="0">
                <a:solidFill>
                  <a:srgbClr val="000000"/>
                </a:solidFill>
                <a:latin typeface="Garamond"/>
                <a:ea typeface="Verdana"/>
                <a:cs typeface="Times New Roman"/>
              </a:rPr>
              <a:t>. Retrieved October 21, 2024, from </a:t>
            </a:r>
            <a:r>
              <a:rPr lang="en-US" sz="1400" dirty="0">
                <a:solidFill>
                  <a:srgbClr val="000000"/>
                </a:solidFill>
                <a:latin typeface="Garamond"/>
                <a:ea typeface="Verdana"/>
                <a:cs typeface="Times New Roman"/>
                <a:hlinkClick r:id="rId2"/>
              </a:rPr>
              <a:t>https://www.scribbr.com/statistics/confidence-interval/</a:t>
            </a:r>
            <a:endParaRPr lang="en-US" sz="1400">
              <a:solidFill>
                <a:srgbClr val="333333"/>
              </a:solidFill>
              <a:latin typeface="Garamond"/>
              <a:ea typeface="Verdana"/>
            </a:endParaRPr>
          </a:p>
          <a:p>
            <a:pPr>
              <a:buSzPct val="114999"/>
            </a:pPr>
            <a:r>
              <a:rPr lang="en-US" sz="1400" i="1" dirty="0">
                <a:solidFill>
                  <a:srgbClr val="333333"/>
                </a:solidFill>
                <a:latin typeface="Garamond"/>
                <a:ea typeface="Verdana"/>
              </a:rPr>
              <a:t>Binomial distribution</a:t>
            </a:r>
            <a:r>
              <a:rPr lang="en-US" sz="1400" dirty="0">
                <a:solidFill>
                  <a:srgbClr val="333333"/>
                </a:solidFill>
                <a:latin typeface="Garamond"/>
                <a:ea typeface="Verdana"/>
              </a:rPr>
              <a:t>. (2019, October 31). BYJUS. </a:t>
            </a:r>
            <a:r>
              <a:rPr lang="en-US" sz="1400" u="sng" dirty="0">
                <a:latin typeface="Garamond"/>
                <a:ea typeface="Verdana"/>
                <a:hlinkClick r:id="rId3"/>
              </a:rPr>
              <a:t>https://byjus.com/maths/binomial-distribution/</a:t>
            </a:r>
            <a:endParaRPr lang="en-US" sz="1400">
              <a:latin typeface="Garamond"/>
              <a:ea typeface="Verdana"/>
            </a:endParaRPr>
          </a:p>
          <a:p>
            <a:pPr>
              <a:buSzPct val="114999"/>
            </a:pPr>
            <a:r>
              <a:rPr lang="en-US" sz="1400" dirty="0">
                <a:solidFill>
                  <a:srgbClr val="333333"/>
                </a:solidFill>
                <a:latin typeface="Garamond"/>
                <a:ea typeface="Verdana"/>
              </a:rPr>
              <a:t>Bobbitt, Z. (2021, August 14). </a:t>
            </a:r>
            <a:r>
              <a:rPr lang="en-US" sz="1400" i="1" dirty="0">
                <a:solidFill>
                  <a:srgbClr val="333333"/>
                </a:solidFill>
                <a:latin typeface="Garamond"/>
                <a:ea typeface="Verdana"/>
              </a:rPr>
              <a:t>Cache://www.statology.org/binomial-distribution-assumptions/ - Google search</a:t>
            </a:r>
            <a:r>
              <a:rPr lang="en-US" sz="1400" dirty="0">
                <a:solidFill>
                  <a:srgbClr val="333333"/>
                </a:solidFill>
                <a:latin typeface="Garamond"/>
                <a:ea typeface="Verdana"/>
              </a:rPr>
              <a:t>. </a:t>
            </a:r>
            <a:r>
              <a:rPr lang="en-US" sz="1400" err="1">
                <a:solidFill>
                  <a:srgbClr val="333333"/>
                </a:solidFill>
                <a:latin typeface="Garamond"/>
                <a:ea typeface="Verdana"/>
              </a:rPr>
              <a:t>Statology</a:t>
            </a:r>
            <a:r>
              <a:rPr lang="en-US" sz="1400" dirty="0">
                <a:solidFill>
                  <a:srgbClr val="333333"/>
                </a:solidFill>
                <a:latin typeface="Garamond"/>
                <a:ea typeface="Verdana"/>
              </a:rPr>
              <a:t>. </a:t>
            </a:r>
            <a:r>
              <a:rPr lang="en-US" sz="1400" u="sng" dirty="0">
                <a:latin typeface="Garamond"/>
                <a:ea typeface="Verdana"/>
                <a:hlinkClick r:id="rId4"/>
              </a:rPr>
              <a:t>https://www.statology.org/binomial-distribution-assumptions/</a:t>
            </a:r>
            <a:endParaRPr lang="en-US" sz="1400">
              <a:latin typeface="Garamond"/>
              <a:ea typeface="Verdana"/>
            </a:endParaRPr>
          </a:p>
          <a:p>
            <a:pPr>
              <a:buSzPct val="114999"/>
            </a:pPr>
            <a:r>
              <a:rPr lang="en-US" sz="1400" dirty="0">
                <a:latin typeface="Garamond"/>
              </a:rPr>
              <a:t>de </a:t>
            </a:r>
            <a:r>
              <a:rPr lang="en-US" sz="1400" err="1">
                <a:latin typeface="Garamond"/>
              </a:rPr>
              <a:t>Luis-Garcı́a</a:t>
            </a:r>
            <a:r>
              <a:rPr lang="en-US" sz="1400" dirty="0">
                <a:latin typeface="Garamond"/>
              </a:rPr>
              <a:t>, R., </a:t>
            </a:r>
            <a:r>
              <a:rPr lang="en-US" sz="1400" err="1">
                <a:latin typeface="Garamond"/>
              </a:rPr>
              <a:t>Alberola</a:t>
            </a:r>
            <a:r>
              <a:rPr lang="en-US" sz="1400" dirty="0">
                <a:latin typeface="Garamond"/>
              </a:rPr>
              <a:t>-López, C., </a:t>
            </a:r>
            <a:r>
              <a:rPr lang="en-US" sz="1400" err="1">
                <a:latin typeface="Garamond"/>
              </a:rPr>
              <a:t>Aghzout</a:t>
            </a:r>
            <a:r>
              <a:rPr lang="en-US" sz="1400" dirty="0">
                <a:latin typeface="Garamond"/>
              </a:rPr>
              <a:t>, O., &amp; Ruiz-Alzola, J. (2003). Biometric identification systems. </a:t>
            </a:r>
            <a:r>
              <a:rPr lang="en-US" sz="1400" i="1" dirty="0">
                <a:latin typeface="Garamond"/>
              </a:rPr>
              <a:t>Signal Processing</a:t>
            </a:r>
            <a:r>
              <a:rPr lang="en-US" sz="1400" dirty="0">
                <a:latin typeface="Garamond"/>
              </a:rPr>
              <a:t>,</a:t>
            </a:r>
            <a:r>
              <a:rPr lang="en-US" sz="1400" i="1" dirty="0">
                <a:latin typeface="Garamond"/>
              </a:rPr>
              <a:t> 83</a:t>
            </a:r>
            <a:r>
              <a:rPr lang="en-US" sz="1400" dirty="0">
                <a:latin typeface="Garamond"/>
              </a:rPr>
              <a:t>(12), 2539-2557. </a:t>
            </a:r>
            <a:r>
              <a:rPr lang="en-US" sz="1400" u="sng" dirty="0">
                <a:latin typeface="Garamond"/>
                <a:hlinkClick r:id="rId5"/>
              </a:rPr>
              <a:t>https://doi.org/https://doi.org/10.1016/j.sigpro.2003.08.001</a:t>
            </a:r>
            <a:endParaRPr lang="en-US" sz="1400">
              <a:latin typeface="Garamond"/>
            </a:endParaRPr>
          </a:p>
          <a:p>
            <a:pPr>
              <a:buSzPct val="114999"/>
            </a:pPr>
            <a:r>
              <a:rPr lang="en-US" sz="1400" dirty="0">
                <a:latin typeface="Garamond"/>
              </a:rPr>
              <a:t>Harrison, R. L. (2010). Introduction To Monte Carlo Simulation. </a:t>
            </a:r>
            <a:r>
              <a:rPr lang="en-US" sz="1400" i="1" dirty="0">
                <a:latin typeface="Garamond"/>
              </a:rPr>
              <a:t>AIP Conf Proc</a:t>
            </a:r>
            <a:r>
              <a:rPr lang="en-US" sz="1400" dirty="0">
                <a:latin typeface="Garamond"/>
              </a:rPr>
              <a:t>,</a:t>
            </a:r>
            <a:r>
              <a:rPr lang="en-US" sz="1400" i="1" dirty="0">
                <a:latin typeface="Garamond"/>
              </a:rPr>
              <a:t> 1204</a:t>
            </a:r>
            <a:r>
              <a:rPr lang="en-US" sz="1400" dirty="0">
                <a:latin typeface="Garamond"/>
              </a:rPr>
              <a:t>, 17-21. </a:t>
            </a:r>
            <a:r>
              <a:rPr lang="en-US" sz="1400" u="sng" dirty="0">
                <a:latin typeface="Garamond"/>
                <a:hlinkClick r:id="rId6"/>
              </a:rPr>
              <a:t>https://doi.org/10.1063/1.3295638</a:t>
            </a:r>
            <a:endParaRPr lang="en-US" sz="1400">
              <a:latin typeface="Garamond"/>
            </a:endParaRPr>
          </a:p>
          <a:p>
            <a:pPr>
              <a:buSzPct val="114999"/>
            </a:pPr>
            <a:r>
              <a:rPr lang="en-US" sz="1400" dirty="0">
                <a:solidFill>
                  <a:srgbClr val="333333"/>
                </a:solidFill>
                <a:latin typeface="Garamond"/>
                <a:ea typeface="Verdana"/>
              </a:rPr>
              <a:t>National Research Council, Division on Earth and Life Studies, Commission on Life Sciences, &amp; Committee on DNA Forensic Science: An Update. (1996). </a:t>
            </a:r>
            <a:r>
              <a:rPr lang="en-US" sz="1400" i="1" dirty="0">
                <a:solidFill>
                  <a:srgbClr val="333333"/>
                </a:solidFill>
                <a:latin typeface="Garamond"/>
                <a:ea typeface="Verdana"/>
              </a:rPr>
              <a:t>The Evaluation of Forensic DNA Evidence</a:t>
            </a:r>
            <a:r>
              <a:rPr lang="en-US" sz="1400" dirty="0">
                <a:solidFill>
                  <a:srgbClr val="333333"/>
                </a:solidFill>
                <a:latin typeface="Garamond"/>
                <a:ea typeface="Verdana"/>
              </a:rPr>
              <a:t>. National Academies Press.</a:t>
            </a:r>
          </a:p>
          <a:p>
            <a:pPr>
              <a:buSzPct val="114999"/>
            </a:pPr>
            <a:r>
              <a:rPr lang="en-US" sz="1400" dirty="0">
                <a:solidFill>
                  <a:srgbClr val="333333"/>
                </a:solidFill>
                <a:latin typeface="Garamond"/>
                <a:ea typeface="Verdana"/>
              </a:rPr>
              <a:t>Statistics How To (n.d.).  </a:t>
            </a:r>
            <a:r>
              <a:rPr lang="en-US" sz="1400" u="sng" dirty="0">
                <a:latin typeface="Garamond"/>
                <a:ea typeface="Verdana"/>
                <a:hlinkClick r:id="rId7"/>
              </a:rPr>
              <a:t>https://www.statisticshowto.com/u-statistic-theils/</a:t>
            </a:r>
            <a:endParaRPr lang="en-US" sz="1400">
              <a:latin typeface="Garamond"/>
              <a:ea typeface="Verdana"/>
            </a:endParaRPr>
          </a:p>
          <a:p>
            <a:pPr>
              <a:buSzPct val="114999"/>
            </a:pPr>
            <a:r>
              <a:rPr lang="en-US" sz="1400" dirty="0">
                <a:latin typeface="Garamond"/>
              </a:rPr>
              <a:t>Wayman, J. (2000). National Biometric Test Center Collected Works.</a:t>
            </a:r>
          </a:p>
          <a:p>
            <a:pPr marL="0" indent="0">
              <a:buSzPct val="114999"/>
              <a:buNone/>
            </a:pPr>
            <a:endParaRPr lang="en-US"/>
          </a:p>
        </p:txBody>
      </p:sp>
    </p:spTree>
    <p:extLst>
      <p:ext uri="{BB962C8B-B14F-4D97-AF65-F5344CB8AC3E}">
        <p14:creationId xmlns:p14="http://schemas.microsoft.com/office/powerpoint/2010/main" val="372840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3589-B860-8790-1D41-1F57D3E7263E}"/>
              </a:ext>
            </a:extLst>
          </p:cNvPr>
          <p:cNvSpPr>
            <a:spLocks noGrp="1"/>
          </p:cNvSpPr>
          <p:nvPr>
            <p:ph type="title"/>
          </p:nvPr>
        </p:nvSpPr>
        <p:spPr/>
        <p:txBody>
          <a:bodyPr/>
          <a:lstStyle/>
          <a:p>
            <a:r>
              <a:rPr lang="en-US" dirty="0"/>
              <a:t>Biometric Identification System</a:t>
            </a:r>
          </a:p>
        </p:txBody>
      </p:sp>
      <p:sp>
        <p:nvSpPr>
          <p:cNvPr id="3" name="Content Placeholder 2">
            <a:extLst>
              <a:ext uri="{FF2B5EF4-FFF2-40B4-BE49-F238E27FC236}">
                <a16:creationId xmlns:a16="http://schemas.microsoft.com/office/drawing/2014/main" id="{DD7E320D-4CC4-B155-8D0E-16C87709F96F}"/>
              </a:ext>
            </a:extLst>
          </p:cNvPr>
          <p:cNvSpPr>
            <a:spLocks noGrp="1"/>
          </p:cNvSpPr>
          <p:nvPr>
            <p:ph idx="1"/>
          </p:nvPr>
        </p:nvSpPr>
        <p:spPr>
          <a:xfrm>
            <a:off x="4760843" y="2556932"/>
            <a:ext cx="6101738" cy="3413700"/>
          </a:xfrm>
        </p:spPr>
        <p:txBody>
          <a:bodyPr vert="horz" lIns="91440" tIns="45720" rIns="91440" bIns="45720" rtlCol="0" anchor="t">
            <a:noAutofit/>
          </a:bodyPr>
          <a:lstStyle/>
          <a:p>
            <a:pPr algn="r">
              <a:buSzPct val="114999"/>
            </a:pPr>
            <a:r>
              <a:rPr lang="en-US" sz="2000" dirty="0">
                <a:ea typeface="+mn-lt"/>
                <a:cs typeface="+mn-lt"/>
              </a:rPr>
              <a:t>Secure alternative to traditional methods such as cards, keys, PINs (de Luis-García et al., 2003).</a:t>
            </a:r>
          </a:p>
          <a:p>
            <a:pPr algn="r">
              <a:buSzPct val="114999"/>
            </a:pPr>
            <a:r>
              <a:rPr lang="en-US" sz="2000" dirty="0">
                <a:ea typeface="+mn-lt"/>
                <a:cs typeface="+mn-lt"/>
              </a:rPr>
              <a:t>Uses traits such as fingerprints, facial recognition, iris scans.</a:t>
            </a:r>
            <a:endParaRPr lang="en-US" sz="2000" dirty="0"/>
          </a:p>
          <a:p>
            <a:pPr algn="r">
              <a:buSzPct val="114999"/>
            </a:pPr>
            <a:r>
              <a:rPr lang="en-US" sz="2000" dirty="0">
                <a:ea typeface="+mn-lt"/>
                <a:cs typeface="+mn-lt"/>
              </a:rPr>
              <a:t>Captures and compares traits to stored templates for authentication.</a:t>
            </a:r>
          </a:p>
          <a:p>
            <a:pPr algn="r">
              <a:buSzPct val="114999"/>
            </a:pPr>
            <a:r>
              <a:rPr lang="en-US" sz="2000" dirty="0">
                <a:ea typeface="+mn-lt"/>
                <a:cs typeface="+mn-lt"/>
              </a:rPr>
              <a:t>Error probability increases with the larger number of comparisons.</a:t>
            </a:r>
          </a:p>
          <a:p>
            <a:pPr marL="0" indent="0" algn="r">
              <a:buNone/>
            </a:pPr>
            <a:endParaRPr lang="en-US" dirty="0"/>
          </a:p>
        </p:txBody>
      </p:sp>
      <p:pic>
        <p:nvPicPr>
          <p:cNvPr id="4" name="Picture 3">
            <a:extLst>
              <a:ext uri="{FF2B5EF4-FFF2-40B4-BE49-F238E27FC236}">
                <a16:creationId xmlns:a16="http://schemas.microsoft.com/office/drawing/2014/main" id="{61CBA5B8-FAF5-3C9D-273C-C3E0B6ABAFC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281975" y="2302510"/>
            <a:ext cx="3478867" cy="3668122"/>
          </a:xfrm>
          <a:prstGeom prst="rect">
            <a:avLst/>
          </a:prstGeom>
        </p:spPr>
      </p:pic>
    </p:spTree>
    <p:extLst>
      <p:ext uri="{BB962C8B-B14F-4D97-AF65-F5344CB8AC3E}">
        <p14:creationId xmlns:p14="http://schemas.microsoft.com/office/powerpoint/2010/main" val="374858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15D6-A71A-A841-298D-E442359873C0}"/>
              </a:ext>
            </a:extLst>
          </p:cNvPr>
          <p:cNvSpPr>
            <a:spLocks noGrp="1"/>
          </p:cNvSpPr>
          <p:nvPr>
            <p:ph type="title"/>
          </p:nvPr>
        </p:nvSpPr>
        <p:spPr>
          <a:xfrm>
            <a:off x="1295401" y="1436611"/>
            <a:ext cx="9601196" cy="569082"/>
          </a:xfrm>
        </p:spPr>
        <p:txBody>
          <a:bodyPr>
            <a:normAutofit fontScale="90000"/>
          </a:bodyPr>
          <a:lstStyle/>
          <a:p>
            <a:r>
              <a:rPr lang="en-US" dirty="0"/>
              <a:t>Random Match Probability (RMP)</a:t>
            </a:r>
          </a:p>
        </p:txBody>
      </p:sp>
      <p:sp>
        <p:nvSpPr>
          <p:cNvPr id="3" name="Content Placeholder 2">
            <a:extLst>
              <a:ext uri="{FF2B5EF4-FFF2-40B4-BE49-F238E27FC236}">
                <a16:creationId xmlns:a16="http://schemas.microsoft.com/office/drawing/2014/main" id="{0084E03E-BA8A-FF0B-4149-8D9C5010F475}"/>
              </a:ext>
            </a:extLst>
          </p:cNvPr>
          <p:cNvSpPr>
            <a:spLocks noGrp="1"/>
          </p:cNvSpPr>
          <p:nvPr>
            <p:ph idx="1"/>
          </p:nvPr>
        </p:nvSpPr>
        <p:spPr/>
        <p:txBody>
          <a:bodyPr>
            <a:normAutofit fontScale="92500" lnSpcReduction="20000"/>
          </a:bodyPr>
          <a:lstStyle/>
          <a:p>
            <a:pPr>
              <a:buSzPct val="114999"/>
            </a:pPr>
            <a:r>
              <a:rPr lang="en-US" dirty="0">
                <a:ea typeface="+mn-lt"/>
                <a:cs typeface="+mn-lt"/>
              </a:rPr>
              <a:t>RMP measures the likelihood that a biometric identification system (BIS) will mistakenly identify two different profiles as the same person.</a:t>
            </a:r>
          </a:p>
          <a:p>
            <a:pPr>
              <a:buSzPct val="114999"/>
            </a:pPr>
            <a:r>
              <a:rPr lang="en-US" dirty="0">
                <a:ea typeface="+mn-lt"/>
                <a:cs typeface="+mn-lt"/>
              </a:rPr>
              <a:t>The lower the RMP, the more efficient the system.</a:t>
            </a:r>
          </a:p>
          <a:p>
            <a:pPr>
              <a:buSzPct val="114999"/>
            </a:pPr>
            <a:r>
              <a:rPr lang="en-US" dirty="0">
                <a:ea typeface="+mn-lt"/>
                <a:cs typeface="+mn-lt"/>
              </a:rPr>
              <a:t>In forensic DNA analysis, RMP indicates the probability that a random person other than the suspect could have the same DNA profile </a:t>
            </a:r>
            <a:r>
              <a:rPr lang="en-US" dirty="0"/>
              <a:t>(National Research Council, 1996). </a:t>
            </a:r>
            <a:endParaRPr lang="en-US" dirty="0">
              <a:ea typeface="+mn-lt"/>
              <a:cs typeface="+mn-lt"/>
            </a:endParaRPr>
          </a:p>
          <a:p>
            <a:pPr>
              <a:buSzPct val="114999"/>
            </a:pPr>
            <a:r>
              <a:rPr lang="en-US" dirty="0">
                <a:ea typeface="+mn-lt"/>
                <a:cs typeface="+mn-lt"/>
              </a:rPr>
              <a:t>A lower RMP suggests a higher likelihood that the match is correct.</a:t>
            </a:r>
            <a:endParaRPr lang="en-US" dirty="0"/>
          </a:p>
          <a:p>
            <a:pPr>
              <a:buSzPct val="114999"/>
            </a:pPr>
            <a:r>
              <a:rPr lang="en-US" dirty="0">
                <a:ea typeface="+mn-lt"/>
                <a:cs typeface="+mn-lt"/>
              </a:rPr>
              <a:t>Our goal: Ensure RMP is below a threshold by focusing on the 1-α upper confidence bound to guarantee system accuracy.</a:t>
            </a:r>
          </a:p>
          <a:p>
            <a:pPr marL="0" indent="0">
              <a:buNone/>
            </a:pPr>
            <a:endParaRPr lang="en-US" dirty="0"/>
          </a:p>
        </p:txBody>
      </p:sp>
    </p:spTree>
    <p:extLst>
      <p:ext uri="{BB962C8B-B14F-4D97-AF65-F5344CB8AC3E}">
        <p14:creationId xmlns:p14="http://schemas.microsoft.com/office/powerpoint/2010/main" val="422971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2325-3E45-4792-E909-F8D7F8A91BAF}"/>
              </a:ext>
            </a:extLst>
          </p:cNvPr>
          <p:cNvSpPr>
            <a:spLocks noGrp="1"/>
          </p:cNvSpPr>
          <p:nvPr>
            <p:ph type="title"/>
          </p:nvPr>
        </p:nvSpPr>
        <p:spPr>
          <a:xfrm>
            <a:off x="1295402" y="982132"/>
            <a:ext cx="9601196" cy="1303867"/>
          </a:xfrm>
        </p:spPr>
        <p:txBody>
          <a:bodyPr>
            <a:normAutofit/>
          </a:bodyPr>
          <a:lstStyle/>
          <a:p>
            <a:r>
              <a:rPr lang="en-US">
                <a:solidFill>
                  <a:srgbClr val="262626"/>
                </a:solidFill>
              </a:rPr>
              <a:t>Monte Carlo Simulation</a:t>
            </a:r>
          </a:p>
        </p:txBody>
      </p:sp>
      <p:graphicFrame>
        <p:nvGraphicFramePr>
          <p:cNvPr id="6" name="Content Placeholder 2">
            <a:extLst>
              <a:ext uri="{FF2B5EF4-FFF2-40B4-BE49-F238E27FC236}">
                <a16:creationId xmlns:a16="http://schemas.microsoft.com/office/drawing/2014/main" id="{CEC2D778-5B02-6FC4-1014-B03E1B2667D8}"/>
              </a:ext>
            </a:extLst>
          </p:cNvPr>
          <p:cNvGraphicFramePr>
            <a:graphicFrameLocks noGrp="1"/>
          </p:cNvGraphicFramePr>
          <p:nvPr>
            <p:ph idx="1"/>
            <p:extLst>
              <p:ext uri="{D42A27DB-BD31-4B8C-83A1-F6EECF244321}">
                <p14:modId xmlns:p14="http://schemas.microsoft.com/office/powerpoint/2010/main" val="1193133766"/>
              </p:ext>
            </p:extLst>
          </p:nvPr>
        </p:nvGraphicFramePr>
        <p:xfrm>
          <a:off x="1295400" y="2772384"/>
          <a:ext cx="9601197" cy="34693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986F79E-3DDC-2D2B-133D-50DB299904D3}"/>
              </a:ext>
            </a:extLst>
          </p:cNvPr>
          <p:cNvSpPr txBox="1"/>
          <p:nvPr/>
        </p:nvSpPr>
        <p:spPr>
          <a:xfrm>
            <a:off x="1093304" y="5875868"/>
            <a:ext cx="2390078" cy="369332"/>
          </a:xfrm>
          <a:prstGeom prst="rect">
            <a:avLst/>
          </a:prstGeom>
          <a:noFill/>
        </p:spPr>
        <p:txBody>
          <a:bodyPr wrap="none" rtlCol="0">
            <a:spAutoFit/>
          </a:bodyPr>
          <a:lstStyle/>
          <a:p>
            <a:r>
              <a:rPr lang="en-US" b="1" dirty="0"/>
              <a:t>Source: </a:t>
            </a:r>
            <a:r>
              <a:rPr lang="en-US" dirty="0"/>
              <a:t>Harrison, 2010</a:t>
            </a:r>
          </a:p>
        </p:txBody>
      </p:sp>
    </p:spTree>
    <p:extLst>
      <p:ext uri="{BB962C8B-B14F-4D97-AF65-F5344CB8AC3E}">
        <p14:creationId xmlns:p14="http://schemas.microsoft.com/office/powerpoint/2010/main" val="374984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function&#10;&#10;Description automatically generated">
            <a:extLst>
              <a:ext uri="{FF2B5EF4-FFF2-40B4-BE49-F238E27FC236}">
                <a16:creationId xmlns:a16="http://schemas.microsoft.com/office/drawing/2014/main" id="{471A4C9D-A5EB-4A2C-C317-7729781728C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662221" y="674312"/>
            <a:ext cx="2831689" cy="1724759"/>
          </a:xfrm>
          <a:prstGeom prst="rect">
            <a:avLst/>
          </a:prstGeom>
        </p:spPr>
      </p:pic>
      <p:sp>
        <p:nvSpPr>
          <p:cNvPr id="2" name="Title 1">
            <a:extLst>
              <a:ext uri="{FF2B5EF4-FFF2-40B4-BE49-F238E27FC236}">
                <a16:creationId xmlns:a16="http://schemas.microsoft.com/office/drawing/2014/main" id="{44712325-3E45-4792-E909-F8D7F8A91BAF}"/>
              </a:ext>
            </a:extLst>
          </p:cNvPr>
          <p:cNvSpPr>
            <a:spLocks noGrp="1"/>
          </p:cNvSpPr>
          <p:nvPr>
            <p:ph type="title"/>
          </p:nvPr>
        </p:nvSpPr>
        <p:spPr/>
        <p:txBody>
          <a:bodyPr/>
          <a:lstStyle/>
          <a:p>
            <a:pPr algn="l"/>
            <a:r>
              <a:rPr lang="en-US"/>
              <a:t>Upper Confidence Bound (UCB)</a:t>
            </a:r>
          </a:p>
        </p:txBody>
      </p:sp>
      <p:sp>
        <p:nvSpPr>
          <p:cNvPr id="3" name="Content Placeholder 2">
            <a:extLst>
              <a:ext uri="{FF2B5EF4-FFF2-40B4-BE49-F238E27FC236}">
                <a16:creationId xmlns:a16="http://schemas.microsoft.com/office/drawing/2014/main" id="{5CAC46AD-1BBC-E4AC-A21A-02CAFE11E275}"/>
              </a:ext>
            </a:extLst>
          </p:cNvPr>
          <p:cNvSpPr>
            <a:spLocks noGrp="1"/>
          </p:cNvSpPr>
          <p:nvPr>
            <p:ph idx="1"/>
          </p:nvPr>
        </p:nvSpPr>
        <p:spPr/>
        <p:txBody>
          <a:bodyPr>
            <a:normAutofit fontScale="92500" lnSpcReduction="10000"/>
          </a:bodyPr>
          <a:lstStyle/>
          <a:p>
            <a:pPr>
              <a:buSzPct val="114999"/>
            </a:pPr>
            <a:r>
              <a:rPr lang="en-US" b="1" dirty="0">
                <a:ea typeface="+mn-lt"/>
                <a:cs typeface="+mn-lt"/>
              </a:rPr>
              <a:t>Confidence Interval</a:t>
            </a:r>
            <a:r>
              <a:rPr lang="en-US" dirty="0">
                <a:ea typeface="+mn-lt"/>
                <a:cs typeface="+mn-lt"/>
              </a:rPr>
              <a:t>: A range of values we expect our estimate (RMP) to fall between if we repeatedly sample our data. The upper and lower values in the confidence interval are the upper and lower confidence bounds, respectively. </a:t>
            </a:r>
          </a:p>
          <a:p>
            <a:pPr>
              <a:buSzPct val="114999"/>
            </a:pPr>
            <a:r>
              <a:rPr lang="en-US" b="1" dirty="0">
                <a:ea typeface="+mn-lt"/>
                <a:cs typeface="+mn-lt"/>
              </a:rPr>
              <a:t>Confidence level: </a:t>
            </a:r>
            <a:r>
              <a:rPr lang="en-US" sz="2200" dirty="0">
                <a:ea typeface="+mn-lt"/>
                <a:cs typeface="+mn-lt"/>
              </a:rPr>
              <a:t>T</a:t>
            </a:r>
            <a:r>
              <a:rPr lang="en-US" dirty="0">
                <a:ea typeface="+mn-lt"/>
                <a:cs typeface="+mn-lt"/>
              </a:rPr>
              <a:t>he percentage of times we expect to reproduce an estimate between the upper and lower confidence bound.</a:t>
            </a:r>
          </a:p>
          <a:p>
            <a:pPr>
              <a:buSzPct val="114999"/>
            </a:pPr>
            <a:r>
              <a:rPr lang="en-US" b="1" dirty="0">
                <a:ea typeface="+mn-lt"/>
                <a:cs typeface="+mn-lt"/>
              </a:rPr>
              <a:t>Upper Confidence Bound</a:t>
            </a:r>
            <a:r>
              <a:rPr lang="en-US" dirty="0">
                <a:ea typeface="+mn-lt"/>
                <a:cs typeface="+mn-lt"/>
              </a:rPr>
              <a:t>: Helps determine the maximum plausible value of the RMP, ensuring the estimate is not overly optimistic.</a:t>
            </a:r>
          </a:p>
          <a:p>
            <a:pPr>
              <a:buSzPct val="114999"/>
            </a:pPr>
            <a:r>
              <a:rPr lang="en-US" b="1" dirty="0">
                <a:ea typeface="+mn-lt"/>
                <a:cs typeface="+mn-lt"/>
              </a:rPr>
              <a:t>Goal</a:t>
            </a:r>
            <a:r>
              <a:rPr lang="en-US" dirty="0">
                <a:ea typeface="+mn-lt"/>
                <a:cs typeface="+mn-lt"/>
              </a:rPr>
              <a:t>: Our analysis focuses on three approaches to constructing UCBs (UB1, UB2, UB3).</a:t>
            </a:r>
            <a:endParaRPr lang="en-US" dirty="0"/>
          </a:p>
          <a:p>
            <a:pPr marL="0" indent="0">
              <a:buNone/>
            </a:pPr>
            <a:endParaRPr lang="en-US" dirty="0"/>
          </a:p>
        </p:txBody>
      </p:sp>
      <p:sp>
        <p:nvSpPr>
          <p:cNvPr id="6" name="TextBox 5">
            <a:extLst>
              <a:ext uri="{FF2B5EF4-FFF2-40B4-BE49-F238E27FC236}">
                <a16:creationId xmlns:a16="http://schemas.microsoft.com/office/drawing/2014/main" id="{EFA2DA15-AF72-6AAE-FDCB-B76F53BA72CD}"/>
              </a:ext>
            </a:extLst>
          </p:cNvPr>
          <p:cNvSpPr txBox="1"/>
          <p:nvPr/>
        </p:nvSpPr>
        <p:spPr>
          <a:xfrm>
            <a:off x="1618890" y="7043112"/>
            <a:ext cx="2608981" cy="369332"/>
          </a:xfrm>
          <a:prstGeom prst="rect">
            <a:avLst/>
          </a:prstGeom>
          <a:noFill/>
        </p:spPr>
        <p:txBody>
          <a:bodyPr wrap="square" rtlCol="0">
            <a:spAutoFit/>
          </a:bodyPr>
          <a:lstStyle/>
          <a:p>
            <a:r>
              <a:rPr lang="en-US" sz="900" dirty="0">
                <a:hlinkClick r:id="rId3" tooltip="https://online.stat.psu.edu/statprogram/reviews/statistical-concepts/confidence-intervals"/>
              </a:rPr>
              <a:t>This Photo</a:t>
            </a:r>
            <a:r>
              <a:rPr lang="en-US" sz="900" dirty="0"/>
              <a:t> by Unknown Author is licensed under </a:t>
            </a:r>
            <a:r>
              <a:rPr lang="en-US" sz="900" dirty="0">
                <a:hlinkClick r:id="rId4" tooltip="https://creativecommons.org/licenses/by-nc/3.0/"/>
              </a:rPr>
              <a:t>CC BY-NC</a:t>
            </a:r>
            <a:endParaRPr lang="en-US" sz="900" dirty="0"/>
          </a:p>
        </p:txBody>
      </p:sp>
      <p:sp>
        <p:nvSpPr>
          <p:cNvPr id="4" name="TextBox 3">
            <a:extLst>
              <a:ext uri="{FF2B5EF4-FFF2-40B4-BE49-F238E27FC236}">
                <a16:creationId xmlns:a16="http://schemas.microsoft.com/office/drawing/2014/main" id="{594212BA-50ED-EACF-39A0-760AFEAC85D9}"/>
              </a:ext>
            </a:extLst>
          </p:cNvPr>
          <p:cNvSpPr txBox="1"/>
          <p:nvPr/>
        </p:nvSpPr>
        <p:spPr>
          <a:xfrm>
            <a:off x="1093304" y="5875868"/>
            <a:ext cx="2143215" cy="369332"/>
          </a:xfrm>
          <a:prstGeom prst="rect">
            <a:avLst/>
          </a:prstGeom>
          <a:noFill/>
        </p:spPr>
        <p:txBody>
          <a:bodyPr wrap="none" rtlCol="0">
            <a:spAutoFit/>
          </a:bodyPr>
          <a:lstStyle/>
          <a:p>
            <a:r>
              <a:rPr lang="en-US" b="1" dirty="0"/>
              <a:t>Source: </a:t>
            </a:r>
            <a:r>
              <a:rPr lang="en-US" dirty="0"/>
              <a:t>Bevans, 2023</a:t>
            </a:r>
          </a:p>
        </p:txBody>
      </p:sp>
    </p:spTree>
    <p:extLst>
      <p:ext uri="{BB962C8B-B14F-4D97-AF65-F5344CB8AC3E}">
        <p14:creationId xmlns:p14="http://schemas.microsoft.com/office/powerpoint/2010/main" val="150787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D606-0F28-42E3-864D-B274424CFBAF}"/>
              </a:ext>
            </a:extLst>
          </p:cNvPr>
          <p:cNvSpPr>
            <a:spLocks noGrp="1"/>
          </p:cNvSpPr>
          <p:nvPr>
            <p:ph type="title"/>
          </p:nvPr>
        </p:nvSpPr>
        <p:spPr/>
        <p:txBody>
          <a:bodyPr/>
          <a:lstStyle/>
          <a:p>
            <a:r>
              <a:rPr lang="en-US" dirty="0"/>
              <a:t>Methods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F5E5F5B-B36D-70A8-EEF4-FAA48C9504BD}"/>
                  </a:ext>
                </a:extLst>
              </p:cNvPr>
              <p:cNvSpPr>
                <a:spLocks noGrp="1"/>
              </p:cNvSpPr>
              <p:nvPr>
                <p:ph idx="1"/>
              </p:nvPr>
            </p:nvSpPr>
            <p:spPr>
              <a:xfrm>
                <a:off x="1295401" y="2556932"/>
                <a:ext cx="9601196" cy="3318936"/>
              </a:xfrm>
            </p:spPr>
            <p:txBody>
              <a:bodyPr>
                <a:normAutofit fontScale="92500"/>
              </a:bodyPr>
              <a:lstStyle/>
              <a:p>
                <a:r>
                  <a:rPr lang="en-US" dirty="0">
                    <a:latin typeface="Cambria Math" panose="02040503050406030204" pitchFamily="18" charset="0"/>
                    <a:ea typeface="Calibri" panose="020F0502020204030204" pitchFamily="34" charset="0"/>
                    <a:cs typeface="Times New Roman" panose="02020603050405020304" pitchFamily="18" charset="0"/>
                  </a:rPr>
                  <a:t>If profiles </a:t>
                </a:r>
                <a14:m>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dirty="0">
                    <a:effectLst/>
                  </a:rPr>
                  <a:t> </a:t>
                </a:r>
                <a:r>
                  <a:rPr lang="en-US" dirty="0">
                    <a:latin typeface="Cambria Math" panose="02040503050406030204" pitchFamily="18" charset="0"/>
                    <a:cs typeface="Times New Roman" panose="02020603050405020304" pitchFamily="18" charset="0"/>
                  </a:rPr>
                  <a:t>match, then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𝑖𝑗</m:t>
                        </m:r>
                      </m:sub>
                    </m:sSub>
                    <m:r>
                      <a:rPr lang="en-US" i="1">
                        <a:latin typeface="Cambria Math" panose="02040503050406030204" pitchFamily="18" charset="0"/>
                      </a:rPr>
                      <m:t>=1</m:t>
                    </m:r>
                  </m:oMath>
                </a14:m>
                <a:r>
                  <a:rPr lang="en-US" sz="2400" dirty="0">
                    <a:effectLst/>
                    <a:latin typeface="Cambria Math" panose="02040503050406030204" pitchFamily="18" charset="0"/>
                    <a:ea typeface="Calibri" panose="020F0502020204030204" pitchFamily="34" charset="0"/>
                    <a:cs typeface="Times New Roman" panose="02020603050405020304" pitchFamily="18" charset="0"/>
                  </a:rPr>
                  <a:t> otherwise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𝑚</m:t>
                        </m:r>
                      </m:e>
                      <m:sub>
                        <m:r>
                          <a:rPr lang="en-US" i="1">
                            <a:latin typeface="Cambria Math" panose="02040503050406030204" pitchFamily="18" charset="0"/>
                          </a:rPr>
                          <m:t>𝑖𝑗</m:t>
                        </m:r>
                      </m:sub>
                    </m:sSub>
                    <m:r>
                      <a:rPr lang="en-US" i="1">
                        <a:latin typeface="Cambria Math" panose="02040503050406030204" pitchFamily="18" charset="0"/>
                      </a:rPr>
                      <m:t>=0</m:t>
                    </m:r>
                  </m:oMath>
                </a14:m>
                <a:r>
                  <a:rPr lang="en-US" dirty="0"/>
                  <a:t> </a:t>
                </a:r>
                <a:endParaRPr lang="en-US" sz="2400" dirty="0">
                  <a:effectLst/>
                  <a:latin typeface="Cambria Math" panose="02040503050406030204" pitchFamily="18" charset="0"/>
                  <a:ea typeface="Calibri" panose="020F0502020204030204" pitchFamily="34" charset="0"/>
                  <a:cs typeface="Times New Roman" panose="02020603050405020304" pitchFamily="18" charset="0"/>
                </a:endParaRPr>
              </a:p>
              <a:p>
                <a:r>
                  <a:rPr lang="en-US" dirty="0">
                    <a:latin typeface="Cambria Math" panose="02040503050406030204" pitchFamily="18" charset="0"/>
                    <a:ea typeface="Calibri" panose="020F0502020204030204" pitchFamily="34" charset="0"/>
                    <a:cs typeface="Times New Roman" panose="02020603050405020304" pitchFamily="18" charset="0"/>
                  </a:rPr>
                  <a:t>RMP for </a:t>
                </a:r>
                <a14:m>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sz="2400" dirty="0">
                    <a:effectLst/>
                    <a:latin typeface="Cambria Math" panose="02040503050406030204" pitchFamily="18" charset="0"/>
                    <a:ea typeface="Calibri" panose="020F0502020204030204" pitchFamily="34" charset="0"/>
                    <a:cs typeface="Times New Roman" panose="02020603050405020304" pitchFamily="18" charset="0"/>
                  </a:rPr>
                  <a:t> profiles, </a:t>
                </a:r>
                <a14:m>
                  <m:oMath xmlns:m="http://schemas.openxmlformats.org/officeDocument/2006/math">
                    <m:r>
                      <a:rPr lang="en-US" i="1">
                        <a:latin typeface="Cambria Math" panose="02040503050406030204" pitchFamily="18" charset="0"/>
                      </a:rPr>
                      <m:t>𝜃</m:t>
                    </m:r>
                  </m:oMath>
                </a14:m>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𝑖𝑗</m:t>
                            </m:r>
                          </m:sub>
                        </m:sSub>
                      </m:e>
                    </m:d>
                  </m:oMath>
                </a14:m>
                <a:r>
                  <a:rPr lang="en-US" dirty="0"/>
                  <a:t> </a:t>
                </a:r>
              </a:p>
              <a:p>
                <a:r>
                  <a:rPr lang="en-US" sz="2400" dirty="0">
                    <a:effectLst/>
                    <a:latin typeface="Cambria Math" panose="02040503050406030204" pitchFamily="18" charset="0"/>
                    <a:ea typeface="Calibri" panose="020F0502020204030204" pitchFamily="34" charset="0"/>
                    <a:cs typeface="Times New Roman" panose="02020603050405020304" pitchFamily="18" charset="0"/>
                  </a:rPr>
                  <a:t>Estimated RMP </a:t>
                </a:r>
                <a:r>
                  <a:rPr lang="en-US" dirty="0">
                    <a:latin typeface="Cambria Math" panose="02040503050406030204" pitchFamily="18" charset="0"/>
                    <a:ea typeface="Calibri" panose="020F0502020204030204" pitchFamily="34" charset="0"/>
                    <a:cs typeface="Times New Roman" panose="02020603050405020304" pitchFamily="18" charset="0"/>
                  </a:rPr>
                  <a:t>for n randomly selected sample,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noBa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nary>
                      <m:naryPr>
                        <m:chr m:val="∑"/>
                        <m:limLoc m:val="undOvr"/>
                        <m:sup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e>
                        <m:nary>
                          <m:naryPr>
                            <m:chr m:val="∑"/>
                            <m:limLoc m:val="undOvr"/>
                            <m:sup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&lt;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up/>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nary>
                      </m:e>
                    </m:nary>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b="1"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𝑼𝑩</m:t>
                          </m:r>
                        </m:e>
                        <m:sub>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+1.645</m:t>
                      </m:r>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noBa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den>
                          </m:f>
                        </m:e>
                      </m:ra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𝑈𝐵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+1.645</m:t>
                      </m:r>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um>
                            <m:den>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den>
                          </m:f>
                        </m:e>
                      </m:rad>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effectLst/>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BF5E5F5B-B36D-70A8-EEF4-FAA48C9504BD}"/>
                  </a:ext>
                </a:extLst>
              </p:cNvPr>
              <p:cNvSpPr>
                <a:spLocks noGrp="1" noRot="1" noChangeAspect="1" noMove="1" noResize="1" noEditPoints="1" noAdjustHandles="1" noChangeArrowheads="1" noChangeShapeType="1" noTextEdit="1"/>
              </p:cNvSpPr>
              <p:nvPr>
                <p:ph idx="1"/>
              </p:nvPr>
            </p:nvSpPr>
            <p:spPr>
              <a:xfrm>
                <a:off x="1295401" y="2556932"/>
                <a:ext cx="9601196" cy="3318936"/>
              </a:xfrm>
              <a:blipFill>
                <a:blip r:embed="rId2"/>
                <a:stretch>
                  <a:fillRect l="-926" t="-2290"/>
                </a:stretch>
              </a:blipFill>
            </p:spPr>
            <p:txBody>
              <a:bodyPr/>
              <a:lstStyle/>
              <a:p>
                <a:r>
                  <a:rPr lang="en-US">
                    <a:noFill/>
                  </a:rPr>
                  <a:t> </a:t>
                </a:r>
              </a:p>
            </p:txBody>
          </p:sp>
        </mc:Fallback>
      </mc:AlternateContent>
    </p:spTree>
    <p:extLst>
      <p:ext uri="{BB962C8B-B14F-4D97-AF65-F5344CB8AC3E}">
        <p14:creationId xmlns:p14="http://schemas.microsoft.com/office/powerpoint/2010/main" val="269436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658A-202C-48D3-B370-24D0E475A662}"/>
              </a:ext>
            </a:extLst>
          </p:cNvPr>
          <p:cNvSpPr>
            <a:spLocks noGrp="1"/>
          </p:cNvSpPr>
          <p:nvPr>
            <p:ph type="title"/>
          </p:nvPr>
        </p:nvSpPr>
        <p:spPr/>
        <p:txBody>
          <a:bodyPr/>
          <a:lstStyle/>
          <a:p>
            <a:r>
              <a:rPr lang="en-US" dirty="0"/>
              <a:t>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47E364-F110-195C-A79B-2BC729E83E80}"/>
                  </a:ext>
                </a:extLst>
              </p:cNvPr>
              <p:cNvSpPr>
                <a:spLocks noGrp="1"/>
              </p:cNvSpPr>
              <p:nvPr>
                <p:ph idx="1"/>
              </p:nvPr>
            </p:nvSpPr>
            <p:spPr>
              <a:xfrm>
                <a:off x="1295401" y="2556932"/>
                <a:ext cx="9601196" cy="3195111"/>
              </a:xfrm>
            </p:spPr>
            <p:txBody>
              <a:bodyPr/>
              <a:lstStyle/>
              <a:p>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the proportion of profiles in the sample that is a match with </a:t>
                </a:r>
                <a14:m>
                  <m:oMath xmlns:m="http://schemas.openxmlformats.org/officeDocument/2006/math">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𝑡h</m:t>
                        </m:r>
                      </m:sup>
                    </m:sSup>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profile.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stimated RMP from n sample is given by,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nary>
                      <m:naryPr>
                        <m:chr m:val="∑"/>
                        <m:limLoc m:val="undOv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𝑈𝐵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+1.645</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𝜌</m:t>
                              </m:r>
                            </m:e>
                          </m:acc>
                        </m:num>
                        <m:den>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rad>
                        </m:den>
                      </m:f>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latin typeface="Calibri" panose="020F0502020204030204" pitchFamily="34" charset="0"/>
                    <a:ea typeface="Calibri" panose="020F0502020204030204" pitchFamily="34" charset="0"/>
                    <a:cs typeface="Times New Roman" panose="02020603050405020304" pitchFamily="18" charset="0"/>
                  </a:rPr>
                  <a:t>Where,  </a:t>
                </a:r>
                <a14:m>
                  <m:oMath xmlns:m="http://schemas.openxmlformats.org/officeDocument/2006/math">
                    <m:sSup>
                      <m:sSup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acc>
                          <m:accPr>
                            <m:chr m:val="̂"/>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𝜌</m:t>
                            </m:r>
                          </m:e>
                        </m:acc>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en>
                    </m:f>
                    <m:nary>
                      <m:naryPr>
                        <m:chr m:val="∑"/>
                        <m:limLoc m:val="subSup"/>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𝜃</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Font typeface="Symbol"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simulation was iterated over the combination of categories (40,50 and 60), sample size (30, 60, 120, 240 and 500), and simulation size (1500 and 3000).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C547E364-F110-195C-A79B-2BC729E83E80}"/>
                  </a:ext>
                </a:extLst>
              </p:cNvPr>
              <p:cNvSpPr>
                <a:spLocks noGrp="1" noRot="1" noChangeAspect="1" noMove="1" noResize="1" noEditPoints="1" noAdjustHandles="1" noChangeArrowheads="1" noChangeShapeType="1" noTextEdit="1"/>
              </p:cNvSpPr>
              <p:nvPr>
                <p:ph idx="1"/>
              </p:nvPr>
            </p:nvSpPr>
            <p:spPr>
              <a:xfrm>
                <a:off x="1295401" y="2556932"/>
                <a:ext cx="9601196" cy="3195111"/>
              </a:xfrm>
              <a:blipFill>
                <a:blip r:embed="rId2"/>
                <a:stretch>
                  <a:fillRect l="-762" t="-133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94DCEF84-6FE0-DEB2-A3E3-4A60523EA4B9}"/>
              </a:ext>
            </a:extLst>
          </p:cNvPr>
          <p:cNvSpPr txBox="1"/>
          <p:nvPr/>
        </p:nvSpPr>
        <p:spPr>
          <a:xfrm>
            <a:off x="1299482" y="5661932"/>
            <a:ext cx="83234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chemeClr val="tx1">
                    <a:lumMod val="85000"/>
                    <a:lumOff val="15000"/>
                  </a:schemeClr>
                </a:solidFill>
                <a:ea typeface="+mn-lt"/>
                <a:cs typeface="+mn-lt"/>
              </a:rPr>
              <a:t>We assumed both equal and unequal probabilities</a:t>
            </a:r>
            <a:endParaRPr lang="en-US" sz="2000">
              <a:solidFill>
                <a:schemeClr val="tx1">
                  <a:lumMod val="85000"/>
                  <a:lumOff val="15000"/>
                </a:schemeClr>
              </a:solidFill>
              <a:ea typeface="+mn-lt"/>
              <a:cs typeface="+mn-lt"/>
            </a:endParaRPr>
          </a:p>
        </p:txBody>
      </p:sp>
    </p:spTree>
    <p:extLst>
      <p:ext uri="{BB962C8B-B14F-4D97-AF65-F5344CB8AC3E}">
        <p14:creationId xmlns:p14="http://schemas.microsoft.com/office/powerpoint/2010/main" val="11999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178A4-60A2-C8DC-CD50-D68B1F5F9028}"/>
              </a:ext>
            </a:extLst>
          </p:cNvPr>
          <p:cNvSpPr txBox="1"/>
          <p:nvPr/>
        </p:nvSpPr>
        <p:spPr>
          <a:xfrm>
            <a:off x="642257" y="727449"/>
            <a:ext cx="1090748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UB1: Binomial Assumption (</a:t>
            </a:r>
            <a:r>
              <a:rPr lang="en-US" b="1" dirty="0"/>
              <a:t>Source:</a:t>
            </a:r>
            <a:r>
              <a:rPr lang="en-US" dirty="0"/>
              <a:t> Binomial distribution. (2019, October 31)</a:t>
            </a:r>
            <a:r>
              <a:rPr lang="en-US" b="1" dirty="0"/>
              <a:t>)</a:t>
            </a:r>
          </a:p>
          <a:p>
            <a:pPr marL="285750" indent="-285750">
              <a:buFont typeface="Arial"/>
              <a:buChar char="•"/>
            </a:pPr>
            <a:r>
              <a:rPr lang="en-US" dirty="0">
                <a:ea typeface="+mn-lt"/>
                <a:cs typeface="+mn-lt"/>
              </a:rPr>
              <a:t>Assumes biometric profile comparisons follow a binomial distribution with two possible outcomes: success (match) or failure (no match).</a:t>
            </a:r>
            <a:endParaRPr lang="en-US" dirty="0"/>
          </a:p>
          <a:p>
            <a:pPr marL="285750" indent="-285750">
              <a:buFont typeface="Arial"/>
              <a:buChar char="•"/>
            </a:pPr>
            <a:r>
              <a:rPr lang="en-US" dirty="0">
                <a:ea typeface="+mn-lt"/>
                <a:cs typeface="+mn-lt"/>
              </a:rPr>
              <a:t>Uses binomial varianc</a:t>
            </a:r>
            <a:r>
              <a:rPr lang="en-US" b="1" dirty="0">
                <a:ea typeface="+mn-lt"/>
                <a:cs typeface="+mn-lt"/>
              </a:rPr>
              <a:t>e</a:t>
            </a:r>
            <a:r>
              <a:rPr lang="en-US" dirty="0">
                <a:ea typeface="+mn-lt"/>
                <a:cs typeface="+mn-lt"/>
              </a:rPr>
              <a:t> to estimate the random match probability and calculates the UCB based on a 90% confidence interval.</a:t>
            </a:r>
            <a:endParaRPr lang="en-US" dirty="0"/>
          </a:p>
          <a:p>
            <a:pPr marL="285750" indent="-285750">
              <a:buFont typeface="Arial"/>
              <a:buChar char="•"/>
            </a:pPr>
            <a:endParaRPr lang="en-US" dirty="0">
              <a:ea typeface="+mn-lt"/>
              <a:cs typeface="+mn-lt"/>
            </a:endParaRPr>
          </a:p>
          <a:p>
            <a:r>
              <a:rPr lang="en-US" b="1" dirty="0">
                <a:ea typeface="+mn-lt"/>
                <a:cs typeface="+mn-lt"/>
              </a:rPr>
              <a:t>UB2: Independent Comparisons Binomial Assumption (</a:t>
            </a:r>
            <a:r>
              <a:rPr lang="en-US" b="1" dirty="0"/>
              <a:t>Source:</a:t>
            </a:r>
            <a:r>
              <a:rPr lang="en-US" dirty="0"/>
              <a:t> Bobbitt, Z. (2021, August 14)</a:t>
            </a:r>
            <a:r>
              <a:rPr lang="en-US" b="1" dirty="0"/>
              <a:t>)</a:t>
            </a:r>
            <a:endParaRPr lang="en-US" dirty="0"/>
          </a:p>
          <a:p>
            <a:pPr marL="285750" indent="-285750">
              <a:buFont typeface="Arial"/>
              <a:buChar char="•"/>
            </a:pPr>
            <a:r>
              <a:rPr lang="en-US" dirty="0">
                <a:ea typeface="+mn-lt"/>
                <a:cs typeface="+mn-lt"/>
              </a:rPr>
              <a:t>Each comparison is assumed to be independent of the others.</a:t>
            </a:r>
            <a:endParaRPr lang="en-US" dirty="0"/>
          </a:p>
          <a:p>
            <a:pPr marL="285750" indent="-285750">
              <a:buFont typeface="Arial"/>
              <a:buChar char="•"/>
            </a:pPr>
            <a:r>
              <a:rPr lang="en-US" dirty="0">
                <a:ea typeface="+mn-lt"/>
                <a:cs typeface="+mn-lt"/>
              </a:rPr>
              <a:t>Like flipping a series of coins, where the outcome of one comparison has no effect on others.</a:t>
            </a:r>
            <a:endParaRPr lang="en-US" dirty="0"/>
          </a:p>
          <a:p>
            <a:pPr marL="285750" indent="-285750">
              <a:buFont typeface="Arial"/>
              <a:buChar char="•"/>
            </a:pPr>
            <a:r>
              <a:rPr lang="en-US" dirty="0">
                <a:ea typeface="+mn-lt"/>
                <a:cs typeface="+mn-lt"/>
              </a:rPr>
              <a:t>Useful for comparisons without any connection between matches.</a:t>
            </a:r>
            <a:endParaRPr lang="en-US" dirty="0"/>
          </a:p>
          <a:p>
            <a:endParaRPr lang="en-US" dirty="0">
              <a:ea typeface="+mn-lt"/>
              <a:cs typeface="+mn-lt"/>
            </a:endParaRPr>
          </a:p>
          <a:p>
            <a:r>
              <a:rPr lang="en-US" b="1" dirty="0">
                <a:ea typeface="+mn-lt"/>
                <a:cs typeface="+mn-lt"/>
              </a:rPr>
              <a:t>UB3: A U-Statistic Approach (</a:t>
            </a:r>
            <a:r>
              <a:rPr lang="en-US" b="1" dirty="0"/>
              <a:t>Source:</a:t>
            </a:r>
            <a:r>
              <a:rPr lang="en-US" dirty="0"/>
              <a:t> Statistics How To. (n.d.). U-Statistic.</a:t>
            </a:r>
            <a:r>
              <a:rPr lang="en-US" b="1" dirty="0"/>
              <a:t>)</a:t>
            </a:r>
          </a:p>
          <a:p>
            <a:pPr marL="285750" indent="-285750">
              <a:buFont typeface="Arial"/>
              <a:buChar char="•"/>
            </a:pPr>
            <a:r>
              <a:rPr lang="en-US" dirty="0">
                <a:ea typeface="+mn-lt"/>
                <a:cs typeface="+mn-lt"/>
              </a:rPr>
              <a:t>Uses U-statistics to create estimators for large datasets.</a:t>
            </a:r>
            <a:endParaRPr lang="en-US" dirty="0"/>
          </a:p>
          <a:p>
            <a:pPr marL="285750" indent="-285750">
              <a:buFont typeface="Arial"/>
              <a:buChar char="•"/>
            </a:pPr>
            <a:r>
              <a:rPr lang="en-US" dirty="0">
                <a:ea typeface="+mn-lt"/>
                <a:cs typeface="+mn-lt"/>
              </a:rPr>
              <a:t>Employs a kernel function to apply symmetric operations on pairs of data points.</a:t>
            </a:r>
            <a:endParaRPr lang="en-US" dirty="0"/>
          </a:p>
          <a:p>
            <a:pPr marL="285750" indent="-285750">
              <a:buFont typeface="Arial"/>
              <a:buChar char="•"/>
            </a:pPr>
            <a:r>
              <a:rPr lang="en-US" dirty="0">
                <a:ea typeface="+mn-lt"/>
                <a:cs typeface="+mn-lt"/>
              </a:rPr>
              <a:t>Helps refine the estimation process for more complex biometric systems.</a:t>
            </a:r>
            <a:endParaRPr lang="en-US" dirty="0"/>
          </a:p>
          <a:p>
            <a:pPr algn="l"/>
            <a:endParaRPr lang="en-US" dirty="0"/>
          </a:p>
        </p:txBody>
      </p:sp>
      <p:pic>
        <p:nvPicPr>
          <p:cNvPr id="4" name="Picture 3" descr="A cartoon of a person throwing a coin&#10;&#10;Description automatically generated">
            <a:extLst>
              <a:ext uri="{FF2B5EF4-FFF2-40B4-BE49-F238E27FC236}">
                <a16:creationId xmlns:a16="http://schemas.microsoft.com/office/drawing/2014/main" id="{C0C5EE01-465E-D094-E2B8-7572B33FD5C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814095" y="3434441"/>
            <a:ext cx="2162041" cy="2514602"/>
          </a:xfrm>
          <a:prstGeom prst="rect">
            <a:avLst/>
          </a:prstGeom>
        </p:spPr>
      </p:pic>
    </p:spTree>
    <p:extLst>
      <p:ext uri="{BB962C8B-B14F-4D97-AF65-F5344CB8AC3E}">
        <p14:creationId xmlns:p14="http://schemas.microsoft.com/office/powerpoint/2010/main" val="301519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CF8-CC5C-329A-C71E-0B2BF45A29EA}"/>
              </a:ext>
            </a:extLst>
          </p:cNvPr>
          <p:cNvSpPr>
            <a:spLocks noGrp="1"/>
          </p:cNvSpPr>
          <p:nvPr>
            <p:ph type="title"/>
          </p:nvPr>
        </p:nvSpPr>
        <p:spPr/>
        <p:txBody>
          <a:bodyPr/>
          <a:lstStyle/>
          <a:p>
            <a:r>
              <a:rPr lang="en-US"/>
              <a:t>Equal Probabilities </a:t>
            </a:r>
          </a:p>
        </p:txBody>
      </p:sp>
      <p:graphicFrame>
        <p:nvGraphicFramePr>
          <p:cNvPr id="7" name="Content Placeholder 6">
            <a:extLst>
              <a:ext uri="{FF2B5EF4-FFF2-40B4-BE49-F238E27FC236}">
                <a16:creationId xmlns:a16="http://schemas.microsoft.com/office/drawing/2014/main" id="{B49C2CC5-A17D-ABAE-3A90-8640759BD5AC}"/>
              </a:ext>
            </a:extLst>
          </p:cNvPr>
          <p:cNvGraphicFramePr>
            <a:graphicFrameLocks noGrp="1"/>
          </p:cNvGraphicFramePr>
          <p:nvPr>
            <p:ph idx="1"/>
            <p:extLst>
              <p:ext uri="{D42A27DB-BD31-4B8C-83A1-F6EECF244321}">
                <p14:modId xmlns:p14="http://schemas.microsoft.com/office/powerpoint/2010/main" val="1145165955"/>
              </p:ext>
            </p:extLst>
          </p:nvPr>
        </p:nvGraphicFramePr>
        <p:xfrm>
          <a:off x="1162050" y="2543175"/>
          <a:ext cx="10153367" cy="3644851"/>
        </p:xfrm>
        <a:graphic>
          <a:graphicData uri="http://schemas.openxmlformats.org/drawingml/2006/table">
            <a:tbl>
              <a:tblPr bandRow="1">
                <a:tableStyleId>{5C22544A-7EE6-4342-B048-85BDC9FD1C3A}</a:tableStyleId>
              </a:tblPr>
              <a:tblGrid>
                <a:gridCol w="429564">
                  <a:extLst>
                    <a:ext uri="{9D8B030D-6E8A-4147-A177-3AD203B41FA5}">
                      <a16:colId xmlns:a16="http://schemas.microsoft.com/office/drawing/2014/main" val="1282997963"/>
                    </a:ext>
                  </a:extLst>
                </a:gridCol>
                <a:gridCol w="1073915">
                  <a:extLst>
                    <a:ext uri="{9D8B030D-6E8A-4147-A177-3AD203B41FA5}">
                      <a16:colId xmlns:a16="http://schemas.microsoft.com/office/drawing/2014/main" val="1377707771"/>
                    </a:ext>
                  </a:extLst>
                </a:gridCol>
                <a:gridCol w="818126">
                  <a:extLst>
                    <a:ext uri="{9D8B030D-6E8A-4147-A177-3AD203B41FA5}">
                      <a16:colId xmlns:a16="http://schemas.microsoft.com/office/drawing/2014/main" val="2313042046"/>
                    </a:ext>
                  </a:extLst>
                </a:gridCol>
                <a:gridCol w="1102226">
                  <a:extLst>
                    <a:ext uri="{9D8B030D-6E8A-4147-A177-3AD203B41FA5}">
                      <a16:colId xmlns:a16="http://schemas.microsoft.com/office/drawing/2014/main" val="402495338"/>
                    </a:ext>
                  </a:extLst>
                </a:gridCol>
                <a:gridCol w="852297">
                  <a:extLst>
                    <a:ext uri="{9D8B030D-6E8A-4147-A177-3AD203B41FA5}">
                      <a16:colId xmlns:a16="http://schemas.microsoft.com/office/drawing/2014/main" val="4220120267"/>
                    </a:ext>
                  </a:extLst>
                </a:gridCol>
                <a:gridCol w="818126">
                  <a:extLst>
                    <a:ext uri="{9D8B030D-6E8A-4147-A177-3AD203B41FA5}">
                      <a16:colId xmlns:a16="http://schemas.microsoft.com/office/drawing/2014/main" val="438754834"/>
                    </a:ext>
                  </a:extLst>
                </a:gridCol>
                <a:gridCol w="1102226">
                  <a:extLst>
                    <a:ext uri="{9D8B030D-6E8A-4147-A177-3AD203B41FA5}">
                      <a16:colId xmlns:a16="http://schemas.microsoft.com/office/drawing/2014/main" val="1860572475"/>
                    </a:ext>
                  </a:extLst>
                </a:gridCol>
                <a:gridCol w="852297">
                  <a:extLst>
                    <a:ext uri="{9D8B030D-6E8A-4147-A177-3AD203B41FA5}">
                      <a16:colId xmlns:a16="http://schemas.microsoft.com/office/drawing/2014/main" val="2973664230"/>
                    </a:ext>
                  </a:extLst>
                </a:gridCol>
                <a:gridCol w="916732">
                  <a:extLst>
                    <a:ext uri="{9D8B030D-6E8A-4147-A177-3AD203B41FA5}">
                      <a16:colId xmlns:a16="http://schemas.microsoft.com/office/drawing/2014/main" val="610603146"/>
                    </a:ext>
                  </a:extLst>
                </a:gridCol>
                <a:gridCol w="1234027">
                  <a:extLst>
                    <a:ext uri="{9D8B030D-6E8A-4147-A177-3AD203B41FA5}">
                      <a16:colId xmlns:a16="http://schemas.microsoft.com/office/drawing/2014/main" val="2108358534"/>
                    </a:ext>
                  </a:extLst>
                </a:gridCol>
                <a:gridCol w="953831">
                  <a:extLst>
                    <a:ext uri="{9D8B030D-6E8A-4147-A177-3AD203B41FA5}">
                      <a16:colId xmlns:a16="http://schemas.microsoft.com/office/drawing/2014/main" val="4116110181"/>
                    </a:ext>
                  </a:extLst>
                </a:gridCol>
              </a:tblGrid>
              <a:tr h="214403">
                <a:tc gridSpan="2">
                  <a:txBody>
                    <a:bodyPr/>
                    <a:lstStyle/>
                    <a:p>
                      <a:pPr marL="0" marR="0" algn="r"/>
                      <a:r>
                        <a:rPr lang="en-US" sz="1000" i="1">
                          <a:effectLst/>
                          <a:latin typeface="Times New Roman"/>
                        </a:rPr>
                        <a:t>Simulation:3000</a:t>
                      </a:r>
                      <a:endParaRPr lang="en-US" sz="1200">
                        <a:effectLst/>
                        <a:latin typeface="Times New Roman"/>
                      </a:endParaRPr>
                    </a:p>
                  </a:txBody>
                  <a:tcPr marL="68580" marR="68580" marT="0" marB="0">
                    <a:lnL>
                      <a:noFill/>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gridSpan="3">
                  <a:txBody>
                    <a:bodyPr/>
                    <a:lstStyle/>
                    <a:p>
                      <a:pPr marL="0" marR="0" algn="ctr"/>
                      <a:r>
                        <a:rPr lang="en-US" sz="1100" i="1">
                          <a:effectLst/>
                          <a:latin typeface="Calibri"/>
                        </a:rPr>
                        <a:t>UB1</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3">
                  <a:txBody>
                    <a:bodyPr/>
                    <a:lstStyle/>
                    <a:p>
                      <a:pPr marL="0" marR="0" algn="ctr"/>
                      <a:r>
                        <a:rPr lang="en-US" sz="1100" i="1">
                          <a:effectLst/>
                          <a:latin typeface="Calibri"/>
                        </a:rPr>
                        <a:t>UB2</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3">
                  <a:txBody>
                    <a:bodyPr/>
                    <a:lstStyle/>
                    <a:p>
                      <a:pPr marL="0" marR="0" algn="ctr"/>
                      <a:r>
                        <a:rPr lang="en-US" sz="1100" i="1">
                          <a:effectLst/>
                          <a:latin typeface="Calibri"/>
                        </a:rPr>
                        <a:t>UB3</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2700" cap="flat" cmpd="sng" algn="ctr">
                      <a:solidFill>
                        <a:srgbClr val="7F7F7F"/>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54161681"/>
                  </a:ext>
                </a:extLst>
              </a:tr>
              <a:tr h="214403">
                <a:tc>
                  <a:txBody>
                    <a:bodyPr/>
                    <a:lstStyle/>
                    <a:p>
                      <a:pPr marL="0" marR="0" algn="ctr"/>
                      <a:r>
                        <a:rPr lang="en-US" sz="1100" i="1">
                          <a:effectLst/>
                          <a:latin typeface="Calibri"/>
                        </a:rPr>
                        <a:t>C</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marL="0" marR="0" algn="ctr"/>
                      <a:r>
                        <a:rPr lang="en-US" sz="1100">
                          <a:effectLst/>
                          <a:latin typeface="Calibri"/>
                        </a:rPr>
                        <a:t>sample</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RMP</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Coverage</a:t>
                      </a:r>
                      <a:endParaRPr lang="en-US" sz="1200">
                        <a:effectLst/>
                        <a:latin typeface="Calibri"/>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Avg UB</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RMP</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Coverage</a:t>
                      </a:r>
                      <a:endParaRPr lang="en-US" sz="1200">
                        <a:effectLst/>
                        <a:latin typeface="Calibri"/>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Avg UB</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RMP</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Coverage</a:t>
                      </a:r>
                      <a:endParaRPr lang="en-US" sz="1200">
                        <a:effectLst/>
                        <a:latin typeface="Calibri"/>
                      </a:endParaRPr>
                    </a:p>
                  </a:txBody>
                  <a:tcPr marL="68580" marR="68580" marT="0" marB="0">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marL="0" marR="0" algn="ctr"/>
                      <a:r>
                        <a:rPr lang="en-US" sz="1100">
                          <a:effectLst/>
                          <a:latin typeface="Calibri"/>
                        </a:rPr>
                        <a:t>Avg UB</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4223364832"/>
                  </a:ext>
                </a:extLst>
              </a:tr>
              <a:tr h="214403">
                <a:tc>
                  <a:txBody>
                    <a:bodyPr/>
                    <a:lstStyle/>
                    <a:p>
                      <a:pPr marL="0" marR="0" algn="r"/>
                      <a:r>
                        <a:rPr lang="en-US" sz="1100" i="1">
                          <a:effectLst/>
                          <a:latin typeface="Calibri"/>
                        </a:rPr>
                        <a:t>40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30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0.9430</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0.0371</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0.0905</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0.9533</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0.0413</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279758874"/>
                  </a:ext>
                </a:extLst>
              </a:tr>
              <a:tr h="214403">
                <a:tc>
                  <a:txBody>
                    <a:bodyPr/>
                    <a:lstStyle/>
                    <a:p>
                      <a:pPr marL="0" marR="0" algn="r"/>
                      <a:r>
                        <a:rPr lang="en-US" sz="1100" i="1">
                          <a:effectLst/>
                          <a:latin typeface="Calibri"/>
                        </a:rPr>
                        <a:t>40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60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0.0251</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0.9510</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0.0312</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0.0251</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0.0719</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0.0251</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0.9667</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0.0335</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309908176"/>
                  </a:ext>
                </a:extLst>
              </a:tr>
              <a:tr h="214403">
                <a:tc>
                  <a:txBody>
                    <a:bodyPr/>
                    <a:lstStyle/>
                    <a:p>
                      <a:pPr marL="0" marR="0" algn="r"/>
                      <a:r>
                        <a:rPr lang="en-US" sz="1100" i="1">
                          <a:effectLst/>
                          <a:latin typeface="Calibri"/>
                        </a:rPr>
                        <a:t>40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120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0.9563</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0.0281</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0.0582</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0.9750</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0.0293</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188015462"/>
                  </a:ext>
                </a:extLst>
              </a:tr>
              <a:tr h="214403">
                <a:tc>
                  <a:txBody>
                    <a:bodyPr/>
                    <a:lstStyle/>
                    <a:p>
                      <a:pPr marL="0" marR="0" algn="r"/>
                      <a:r>
                        <a:rPr lang="en-US" sz="1100" i="1">
                          <a:effectLst/>
                          <a:latin typeface="Calibri"/>
                        </a:rPr>
                        <a:t>40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240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0.9593</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0.0265</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0.0485</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0.9777</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0.0272</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2140452229"/>
                  </a:ext>
                </a:extLst>
              </a:tr>
              <a:tr h="214403">
                <a:tc>
                  <a:txBody>
                    <a:bodyPr/>
                    <a:lstStyle/>
                    <a:p>
                      <a:pPr marL="0" marR="0" algn="r"/>
                      <a:r>
                        <a:rPr lang="en-US" sz="1100" i="1">
                          <a:effectLst/>
                          <a:latin typeface="Calibri"/>
                        </a:rPr>
                        <a:t>40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r>
                        <a:rPr lang="en-US" sz="1100">
                          <a:effectLst/>
                          <a:latin typeface="Calibri"/>
                        </a:rPr>
                        <a:t>500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0.9610</a:t>
                      </a:r>
                      <a:endParaRPr lang="en-US" sz="1200">
                        <a:effectLst/>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0.0257</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0.0413</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0.0250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0.9767</a:t>
                      </a:r>
                      <a:endParaRPr lang="en-US" sz="1200">
                        <a:effectLst/>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noFill/>
                  </a:tcPr>
                </a:tc>
                <a:tc>
                  <a:txBody>
                    <a:bodyPr/>
                    <a:lstStyle/>
                    <a:p>
                      <a:pPr marL="0" marR="0" algn="r"/>
                      <a:r>
                        <a:rPr lang="en-US" sz="1100">
                          <a:effectLst/>
                          <a:latin typeface="Calibri"/>
                        </a:rPr>
                        <a:t>0.0260</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7685403"/>
                  </a:ext>
                </a:extLst>
              </a:tr>
              <a:tr h="214403">
                <a:tc>
                  <a:txBody>
                    <a:bodyPr/>
                    <a:lstStyle/>
                    <a:p>
                      <a:pPr marL="0" marR="0" algn="r"/>
                      <a:r>
                        <a:rPr lang="en-US" sz="1100" i="1">
                          <a:effectLst/>
                          <a:latin typeface="Calibri"/>
                        </a:rPr>
                        <a:t>50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r>
                        <a:rPr lang="en-US" sz="1100">
                          <a:effectLst/>
                          <a:latin typeface="Calibri"/>
                        </a:rPr>
                        <a:t>30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0.0199</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0.8747</a:t>
                      </a:r>
                      <a:endParaRPr lang="en-US" sz="1200">
                        <a:effectLst/>
                        <a:latin typeface="Calibri"/>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0.0308</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0.0199</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0.0784</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0.0199</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0.9460</a:t>
                      </a:r>
                      <a:endParaRPr lang="en-US" sz="1200">
                        <a:effectLst/>
                        <a:latin typeface="Calibri"/>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solidFill>
                      <a:srgbClr val="F2F2F2"/>
                    </a:solidFill>
                  </a:tcPr>
                </a:tc>
                <a:tc>
                  <a:txBody>
                    <a:bodyPr/>
                    <a:lstStyle/>
                    <a:p>
                      <a:pPr marL="0" marR="0" algn="r"/>
                      <a:r>
                        <a:rPr lang="en-US" sz="1100">
                          <a:effectLst/>
                          <a:latin typeface="Calibri"/>
                        </a:rPr>
                        <a:t>0.0346</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3826684652"/>
                  </a:ext>
                </a:extLst>
              </a:tr>
              <a:tr h="214403">
                <a:tc>
                  <a:txBody>
                    <a:bodyPr/>
                    <a:lstStyle/>
                    <a:p>
                      <a:pPr marL="0" marR="0" algn="r"/>
                      <a:r>
                        <a:rPr lang="en-US" sz="1100" i="1">
                          <a:effectLst/>
                          <a:latin typeface="Calibri"/>
                        </a:rPr>
                        <a:t>50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60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0.0199</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0.9510</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0.0254</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0.0199</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0.0618</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0.0199</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0.9647</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0.0274</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611786403"/>
                  </a:ext>
                </a:extLst>
              </a:tr>
              <a:tr h="214403">
                <a:tc>
                  <a:txBody>
                    <a:bodyPr/>
                    <a:lstStyle/>
                    <a:p>
                      <a:pPr marL="0" marR="0" algn="r"/>
                      <a:r>
                        <a:rPr lang="en-US" sz="1100" i="1">
                          <a:effectLst/>
                          <a:latin typeface="Calibri"/>
                        </a:rPr>
                        <a:t>50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120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0.9593</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0.0228</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0.0498</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0.9717</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0.0238</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603344810"/>
                  </a:ext>
                </a:extLst>
              </a:tr>
              <a:tr h="214403">
                <a:tc>
                  <a:txBody>
                    <a:bodyPr/>
                    <a:lstStyle/>
                    <a:p>
                      <a:pPr marL="0" marR="0" algn="r"/>
                      <a:r>
                        <a:rPr lang="en-US" sz="1100" i="1">
                          <a:effectLst/>
                          <a:latin typeface="Calibri"/>
                        </a:rPr>
                        <a:t>50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240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0.9583</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0.0214</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0.0411</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0.9777</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0.0219</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5190096"/>
                  </a:ext>
                </a:extLst>
              </a:tr>
              <a:tr h="214403">
                <a:tc>
                  <a:txBody>
                    <a:bodyPr/>
                    <a:lstStyle/>
                    <a:p>
                      <a:pPr marL="0" marR="0" algn="r"/>
                      <a:r>
                        <a:rPr lang="en-US" sz="1100" i="1">
                          <a:effectLst/>
                          <a:latin typeface="Calibri"/>
                        </a:rPr>
                        <a:t>50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r>
                        <a:rPr lang="en-US" sz="1100">
                          <a:effectLst/>
                          <a:latin typeface="Calibri"/>
                        </a:rPr>
                        <a:t>500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0.9627</a:t>
                      </a:r>
                      <a:endParaRPr lang="en-US" sz="1200">
                        <a:effectLst/>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0.0206</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0.0346</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0.0200</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0.9813</a:t>
                      </a:r>
                      <a:endParaRPr lang="en-US" sz="1200">
                        <a:effectLst/>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solidFill>
                      <a:srgbClr val="F2F2F2"/>
                    </a:solidFill>
                  </a:tcPr>
                </a:tc>
                <a:tc>
                  <a:txBody>
                    <a:bodyPr/>
                    <a:lstStyle/>
                    <a:p>
                      <a:pPr marL="0" marR="0" algn="r"/>
                      <a:r>
                        <a:rPr lang="en-US" sz="1100">
                          <a:effectLst/>
                          <a:latin typeface="Calibri"/>
                        </a:rPr>
                        <a:t>0.0209</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39200810"/>
                  </a:ext>
                </a:extLst>
              </a:tr>
              <a:tr h="214403">
                <a:tc>
                  <a:txBody>
                    <a:bodyPr/>
                    <a:lstStyle/>
                    <a:p>
                      <a:pPr marL="0" marR="0" algn="r"/>
                      <a:r>
                        <a:rPr lang="en-US" sz="1100" i="1">
                          <a:effectLst/>
                          <a:latin typeface="Calibri"/>
                        </a:rPr>
                        <a:t>60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r"/>
                      <a:r>
                        <a:rPr lang="en-US" sz="1100">
                          <a:effectLst/>
                          <a:latin typeface="Calibri"/>
                        </a:rPr>
                        <a:t>30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0.0164</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0.9477</a:t>
                      </a:r>
                      <a:endParaRPr lang="en-US" sz="1200">
                        <a:effectLst/>
                        <a:latin typeface="Calibri"/>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0.0263</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0.0164</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0.0695</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0.0164</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0.9483</a:t>
                      </a:r>
                      <a:endParaRPr lang="en-US" sz="1200">
                        <a:effectLst/>
                        <a:latin typeface="Calibri"/>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noFill/>
                  </a:tcPr>
                </a:tc>
                <a:tc>
                  <a:txBody>
                    <a:bodyPr/>
                    <a:lstStyle/>
                    <a:p>
                      <a:pPr marL="0" marR="0" algn="r"/>
                      <a:r>
                        <a:rPr lang="en-US" sz="1100">
                          <a:effectLst/>
                          <a:latin typeface="Calibri"/>
                        </a:rPr>
                        <a:t>0.0298</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986042174"/>
                  </a:ext>
                </a:extLst>
              </a:tr>
              <a:tr h="214403">
                <a:tc>
                  <a:txBody>
                    <a:bodyPr/>
                    <a:lstStyle/>
                    <a:p>
                      <a:pPr marL="0" marR="0" algn="r"/>
                      <a:r>
                        <a:rPr lang="en-US" sz="1100" i="1">
                          <a:effectLst/>
                          <a:latin typeface="Calibri"/>
                        </a:rPr>
                        <a:t>60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60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0.9497</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0.0217</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0.0550</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0.9630</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0.0236</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506346164"/>
                  </a:ext>
                </a:extLst>
              </a:tr>
              <a:tr h="214403">
                <a:tc>
                  <a:txBody>
                    <a:bodyPr/>
                    <a:lstStyle/>
                    <a:p>
                      <a:pPr marL="0" marR="0" algn="r"/>
                      <a:r>
                        <a:rPr lang="en-US" sz="1100" i="1">
                          <a:effectLst/>
                          <a:latin typeface="Calibri"/>
                        </a:rPr>
                        <a:t>60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120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0.9507</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0.0192</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0.0439</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0.9750</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0.0202</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614996781"/>
                  </a:ext>
                </a:extLst>
              </a:tr>
              <a:tr h="214403">
                <a:tc>
                  <a:txBody>
                    <a:bodyPr/>
                    <a:lstStyle/>
                    <a:p>
                      <a:pPr marL="0" marR="0" algn="r"/>
                      <a:r>
                        <a:rPr lang="en-US" sz="1100" i="1">
                          <a:effectLst/>
                          <a:latin typeface="Calibri"/>
                        </a:rPr>
                        <a:t>60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240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0.9633</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0.0179</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0.0359</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marL="0" marR="0" algn="r"/>
                      <a:r>
                        <a:rPr lang="en-US" sz="1100">
                          <a:effectLst/>
                          <a:latin typeface="Calibri"/>
                        </a:rPr>
                        <a:t>0.9853</a:t>
                      </a:r>
                      <a:endParaRPr lang="en-US" sz="1200">
                        <a:effectLst/>
                        <a:latin typeface="Calibri"/>
                      </a:endParaRPr>
                    </a:p>
                  </a:txBody>
                  <a:tcPr marL="68580" marR="68580" marT="0" marB="0">
                    <a:lnL>
                      <a:noFill/>
                    </a:lnL>
                    <a:lnR>
                      <a:noFill/>
                    </a:lnR>
                    <a:lnT>
                      <a:noFill/>
                    </a:lnT>
                    <a:lnB>
                      <a:noFill/>
                    </a:lnB>
                    <a:solidFill>
                      <a:srgbClr val="F2F2F2"/>
                    </a:solidFill>
                  </a:tcPr>
                </a:tc>
                <a:tc>
                  <a:txBody>
                    <a:bodyPr/>
                    <a:lstStyle/>
                    <a:p>
                      <a:pPr marL="0" marR="0" algn="r"/>
                      <a:r>
                        <a:rPr lang="en-US" sz="1100">
                          <a:effectLst/>
                          <a:latin typeface="Calibri"/>
                        </a:rPr>
                        <a:t>0.0184</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1489711588"/>
                  </a:ext>
                </a:extLst>
              </a:tr>
              <a:tr h="214403">
                <a:tc>
                  <a:txBody>
                    <a:bodyPr/>
                    <a:lstStyle/>
                    <a:p>
                      <a:pPr marL="0" marR="0" algn="r"/>
                      <a:r>
                        <a:rPr lang="en-US" sz="1100" i="1">
                          <a:effectLst/>
                          <a:latin typeface="Calibri"/>
                        </a:rPr>
                        <a:t>60</a:t>
                      </a:r>
                      <a:endParaRPr lang="en-US" sz="1200">
                        <a:effectLst/>
                        <a:latin typeface="Calibri"/>
                      </a:endParaRPr>
                    </a:p>
                  </a:txBody>
                  <a:tcPr marL="68580" marR="68580" marT="0" marB="0">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marL="0" marR="0" algn="r"/>
                      <a:r>
                        <a:rPr lang="en-US" sz="1100">
                          <a:effectLst/>
                          <a:latin typeface="Calibri"/>
                        </a:rPr>
                        <a:t>500</a:t>
                      </a:r>
                      <a:endParaRPr lang="en-US" sz="1200">
                        <a:effectLst/>
                        <a:latin typeface="Calibri"/>
                      </a:endParaRPr>
                    </a:p>
                  </a:txBody>
                  <a:tcPr marL="68580" marR="68580" marT="0" marB="0">
                    <a:lnL w="12700" cap="flat" cmpd="sng" algn="ctr">
                      <a:solidFill>
                        <a:srgbClr val="7F7F7F"/>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0.9540</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0.0173</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1</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0.0300</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tc>
                  <a:txBody>
                    <a:bodyPr/>
                    <a:lstStyle/>
                    <a:p>
                      <a:pPr marL="0" marR="0" algn="r"/>
                      <a:r>
                        <a:rPr lang="en-US" sz="1100">
                          <a:effectLst/>
                          <a:latin typeface="Calibri"/>
                        </a:rPr>
                        <a:t>0.0167</a:t>
                      </a:r>
                      <a:endParaRPr lang="en-US" sz="1200">
                        <a:effectLst/>
                        <a:latin typeface="Calibri"/>
                      </a:endParaRPr>
                    </a:p>
                  </a:txBody>
                  <a:tcPr marL="68580" marR="68580" marT="0" marB="0">
                    <a:lnL w="19050" cap="flat" cmpd="sng" algn="ctr">
                      <a:solidFill>
                        <a:srgbClr val="000000"/>
                      </a:solidFill>
                      <a:prstDash val="solid"/>
                      <a:round/>
                      <a:headEnd type="none" w="med" len="med"/>
                      <a:tailEnd type="none" w="med" len="med"/>
                    </a:lnL>
                    <a:lnR>
                      <a:noFill/>
                    </a:lnR>
                    <a:lnT>
                      <a:noFill/>
                    </a:lnT>
                    <a:lnB>
                      <a:noFill/>
                    </a:lnB>
                    <a:noFill/>
                  </a:tcPr>
                </a:tc>
                <a:tc>
                  <a:txBody>
                    <a:bodyPr/>
                    <a:lstStyle/>
                    <a:p>
                      <a:pPr marL="0" marR="0" algn="r"/>
                      <a:r>
                        <a:rPr lang="en-US" sz="1100">
                          <a:effectLst/>
                          <a:latin typeface="Calibri"/>
                        </a:rPr>
                        <a:t>0.9753</a:t>
                      </a:r>
                      <a:endParaRPr lang="en-US" sz="1200">
                        <a:effectLst/>
                        <a:latin typeface="Calibri"/>
                      </a:endParaRPr>
                    </a:p>
                  </a:txBody>
                  <a:tcPr marL="68580" marR="68580" marT="0" marB="0">
                    <a:lnL>
                      <a:noFill/>
                    </a:lnL>
                    <a:lnR>
                      <a:noFill/>
                    </a:lnR>
                    <a:lnT>
                      <a:noFill/>
                    </a:lnT>
                    <a:lnB>
                      <a:noFill/>
                    </a:lnB>
                    <a:noFill/>
                  </a:tcPr>
                </a:tc>
                <a:tc>
                  <a:txBody>
                    <a:bodyPr/>
                    <a:lstStyle/>
                    <a:p>
                      <a:pPr marL="0" marR="0" algn="r"/>
                      <a:r>
                        <a:rPr lang="en-US" sz="1100">
                          <a:effectLst/>
                          <a:latin typeface="Calibri"/>
                        </a:rPr>
                        <a:t>0.0175</a:t>
                      </a:r>
                      <a:endParaRPr lang="en-US" sz="1200">
                        <a:effectLst/>
                        <a:latin typeface="Calibri"/>
                      </a:endParaRPr>
                    </a:p>
                  </a:txBody>
                  <a:tcPr marL="68580" marR="68580" marT="0" marB="0">
                    <a:lnL>
                      <a:noFill/>
                    </a:lnL>
                    <a:lnR w="1905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495502756"/>
                  </a:ext>
                </a:extLst>
              </a:tr>
            </a:tbl>
          </a:graphicData>
        </a:graphic>
      </p:graphicFrame>
    </p:spTree>
    <p:extLst>
      <p:ext uri="{BB962C8B-B14F-4D97-AF65-F5344CB8AC3E}">
        <p14:creationId xmlns:p14="http://schemas.microsoft.com/office/powerpoint/2010/main" val="2257814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1631</Words>
  <Application>Microsoft Office PowerPoint</Application>
  <PresentationFormat>Widescreen</PresentationFormat>
  <Paragraphs>459</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Garamond</vt:lpstr>
      <vt:lpstr>Symbol</vt:lpstr>
      <vt:lpstr>Times New Roman</vt:lpstr>
      <vt:lpstr>Organic</vt:lpstr>
      <vt:lpstr>Project 1 Random Match Probability</vt:lpstr>
      <vt:lpstr>Biometric Identification System</vt:lpstr>
      <vt:lpstr>Random Match Probability (RMP)</vt:lpstr>
      <vt:lpstr>Monte Carlo Simulation</vt:lpstr>
      <vt:lpstr>Upper Confidence Bound (UCB)</vt:lpstr>
      <vt:lpstr>Methods</vt:lpstr>
      <vt:lpstr>Methods</vt:lpstr>
      <vt:lpstr>PowerPoint Presentation</vt:lpstr>
      <vt:lpstr>Equal Probabilities </vt:lpstr>
      <vt:lpstr>PowerPoint Presentation</vt:lpstr>
      <vt:lpstr>PowerPoint Presentation</vt:lpstr>
      <vt:lpstr>PowerPoint Presentation</vt:lpstr>
      <vt:lpstr>Unequal Probabilities</vt:lpstr>
      <vt:lpstr>PowerPoint Presentation</vt:lpstr>
      <vt:lpstr>PowerPoint Presentation</vt:lpstr>
      <vt:lpstr>PowerPoint Presentation</vt:lpstr>
      <vt:lpstr>Conclusion</vt:lpstr>
      <vt:lpstr>Recommendation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 Lefdal</dc:creator>
  <cp:lastModifiedBy>Josh Lefdal</cp:lastModifiedBy>
  <cp:revision>31</cp:revision>
  <cp:lastPrinted>2024-10-23T00:49:13Z</cp:lastPrinted>
  <dcterms:created xsi:type="dcterms:W3CDTF">2024-10-08T01:55:39Z</dcterms:created>
  <dcterms:modified xsi:type="dcterms:W3CDTF">2024-10-23T00:50:50Z</dcterms:modified>
</cp:coreProperties>
</file>