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Lst>
  <p:sldSz cy="10058400" cx="7772400"/>
  <p:notesSz cx="6858000" cy="9144000"/>
  <p:embeddedFontLst>
    <p:embeddedFont>
      <p:font typeface="Raleway"/>
      <p:regular r:id="rId7"/>
      <p:bold r:id="rId8"/>
      <p:italic r:id="rId9"/>
      <p:boldItalic r:id="rId10"/>
    </p:embeddedFont>
    <p:embeddedFont>
      <p:font typeface="Roboto"/>
      <p:regular r:id="rId11"/>
      <p:bold r:id="rId12"/>
      <p:italic r:id="rId13"/>
      <p:boldItalic r:id="rId14"/>
    </p:embeddedFont>
    <p:embeddedFont>
      <p:font typeface="Lato"/>
      <p:regular r:id="rId15"/>
      <p:bold r:id="rId16"/>
      <p:italic r:id="rId17"/>
      <p:boldItalic r:id="rId18"/>
    </p:embeddedFont>
    <p:embeddedFont>
      <p:font typeface="PT Sans Narrow"/>
      <p:regular r:id="rId19"/>
      <p:bold r:id="rId20"/>
    </p:embeddedFont>
    <p:embeddedFont>
      <p:font typeface="Google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2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2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font" Target="fonts/Roboto-regular.fntdata"/><Relationship Id="rId22" Type="http://schemas.openxmlformats.org/officeDocument/2006/relationships/font" Target="fonts/GoogleSans-bold.fntdata"/><Relationship Id="rId10" Type="http://schemas.openxmlformats.org/officeDocument/2006/relationships/font" Target="fonts/Raleway-boldItalic.fntdata"/><Relationship Id="rId21" Type="http://schemas.openxmlformats.org/officeDocument/2006/relationships/font" Target="fonts/GoogleSans-regular.fntdata"/><Relationship Id="rId13" Type="http://schemas.openxmlformats.org/officeDocument/2006/relationships/font" Target="fonts/Roboto-italic.fntdata"/><Relationship Id="rId24" Type="http://schemas.openxmlformats.org/officeDocument/2006/relationships/font" Target="fonts/GoogleSans-boldItalic.fntdata"/><Relationship Id="rId12" Type="http://schemas.openxmlformats.org/officeDocument/2006/relationships/font" Target="fonts/Roboto-bold.fntdata"/><Relationship Id="rId23" Type="http://schemas.openxmlformats.org/officeDocument/2006/relationships/font" Target="fonts/Google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italic.fntdata"/><Relationship Id="rId15" Type="http://schemas.openxmlformats.org/officeDocument/2006/relationships/font" Target="fonts/Lato-regular.fntdata"/><Relationship Id="rId14" Type="http://schemas.openxmlformats.org/officeDocument/2006/relationships/font" Target="fonts/Roboto-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font" Target="fonts/Raleway-regular.fntdata"/><Relationship Id="rId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12140ae02_0_793: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12140ae02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7772400" cy="95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05787" y="2329624"/>
            <a:ext cx="633888" cy="8961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20032" y="2586124"/>
            <a:ext cx="6534900" cy="32553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620183" y="6204782"/>
            <a:ext cx="6534900" cy="1058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7255857" y="9288597"/>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705787" y="8153023"/>
            <a:ext cx="633888" cy="8961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620032" y="1435280"/>
            <a:ext cx="6535200" cy="2434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620032" y="4444759"/>
            <a:ext cx="6535200" cy="3090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7255857" y="9288597"/>
            <a:ext cx="466500" cy="7698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7255857" y="9288597"/>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82" name="Shape 82"/>
        <p:cNvGrpSpPr/>
        <p:nvPr/>
      </p:nvGrpSpPr>
      <p:grpSpPr>
        <a:xfrm>
          <a:off x="0" y="0"/>
          <a:ext cx="0" cy="0"/>
          <a:chOff x="0" y="0"/>
          <a:chExt cx="0" cy="0"/>
        </a:xfrm>
      </p:grpSpPr>
      <p:sp>
        <p:nvSpPr>
          <p:cNvPr id="83" name="Google Shape;83;p13"/>
          <p:cNvSpPr txBox="1"/>
          <p:nvPr>
            <p:ph idx="1" type="body"/>
          </p:nvPr>
        </p:nvSpPr>
        <p:spPr>
          <a:xfrm>
            <a:off x="438138" y="4143950"/>
            <a:ext cx="3108300" cy="2370000"/>
          </a:xfrm>
          <a:prstGeom prst="rect">
            <a:avLst/>
          </a:prstGeom>
        </p:spPr>
        <p:txBody>
          <a:bodyPr anchorCtr="0" anchor="t" bIns="91425" lIns="5715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4" name="Google Shape;84;p13"/>
          <p:cNvSpPr txBox="1"/>
          <p:nvPr>
            <p:ph idx="2" type="body"/>
          </p:nvPr>
        </p:nvSpPr>
        <p:spPr>
          <a:xfrm>
            <a:off x="413425" y="1939675"/>
            <a:ext cx="6896100" cy="102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cxnSp>
        <p:nvCxnSpPr>
          <p:cNvPr id="85" name="Google Shape;85;p13"/>
          <p:cNvCxnSpPr/>
          <p:nvPr/>
        </p:nvCxnSpPr>
        <p:spPr>
          <a:xfrm>
            <a:off x="417975" y="1604200"/>
            <a:ext cx="0" cy="8480400"/>
          </a:xfrm>
          <a:prstGeom prst="straightConnector1">
            <a:avLst/>
          </a:prstGeom>
          <a:noFill/>
          <a:ln cap="flat" cmpd="sng" w="9525">
            <a:solidFill>
              <a:srgbClr val="B7B7B7"/>
            </a:solidFill>
            <a:prstDash val="solid"/>
            <a:round/>
            <a:headEnd len="med" w="med" type="none"/>
            <a:tailEnd len="med" w="med" type="none"/>
          </a:ln>
        </p:spPr>
      </p:cxnSp>
      <p:grpSp>
        <p:nvGrpSpPr>
          <p:cNvPr id="86" name="Google Shape;86;p13"/>
          <p:cNvGrpSpPr/>
          <p:nvPr/>
        </p:nvGrpSpPr>
        <p:grpSpPr>
          <a:xfrm>
            <a:off x="404725" y="1529075"/>
            <a:ext cx="6908400" cy="72025"/>
            <a:chOff x="404725" y="1681475"/>
            <a:chExt cx="6908400" cy="72025"/>
          </a:xfrm>
        </p:grpSpPr>
        <p:cxnSp>
          <p:nvCxnSpPr>
            <p:cNvPr id="87" name="Google Shape;87;p13"/>
            <p:cNvCxnSpPr/>
            <p:nvPr/>
          </p:nvCxnSpPr>
          <p:spPr>
            <a:xfrm flipH="1" rot="10800000">
              <a:off x="404725" y="1681475"/>
              <a:ext cx="6908400" cy="16800"/>
            </a:xfrm>
            <a:prstGeom prst="straightConnector1">
              <a:avLst/>
            </a:prstGeom>
            <a:noFill/>
            <a:ln cap="flat" cmpd="sng" w="38100">
              <a:solidFill>
                <a:srgbClr val="666666"/>
              </a:solidFill>
              <a:prstDash val="solid"/>
              <a:round/>
              <a:headEnd len="med" w="med" type="none"/>
              <a:tailEnd len="med" w="med" type="none"/>
            </a:ln>
          </p:spPr>
        </p:cxnSp>
        <p:cxnSp>
          <p:nvCxnSpPr>
            <p:cNvPr id="88" name="Google Shape;88;p13"/>
            <p:cNvCxnSpPr/>
            <p:nvPr/>
          </p:nvCxnSpPr>
          <p:spPr>
            <a:xfrm flipH="1" rot="10800000">
              <a:off x="404725" y="1736700"/>
              <a:ext cx="6908400" cy="16800"/>
            </a:xfrm>
            <a:prstGeom prst="straightConnector1">
              <a:avLst/>
            </a:prstGeom>
            <a:noFill/>
            <a:ln cap="flat" cmpd="sng" w="38100">
              <a:solidFill>
                <a:srgbClr val="666666"/>
              </a:solidFill>
              <a:prstDash val="solid"/>
              <a:round/>
              <a:headEnd len="med" w="med" type="none"/>
              <a:tailEnd len="med" w="med" type="none"/>
            </a:ln>
          </p:spPr>
        </p:cxnSp>
      </p:grpSp>
      <p:cxnSp>
        <p:nvCxnSpPr>
          <p:cNvPr id="89" name="Google Shape;89;p13"/>
          <p:cNvCxnSpPr/>
          <p:nvPr/>
        </p:nvCxnSpPr>
        <p:spPr>
          <a:xfrm>
            <a:off x="7309525" y="1561900"/>
            <a:ext cx="0" cy="8565000"/>
          </a:xfrm>
          <a:prstGeom prst="straightConnector1">
            <a:avLst/>
          </a:prstGeom>
          <a:noFill/>
          <a:ln cap="flat" cmpd="sng" w="9525">
            <a:solidFill>
              <a:srgbClr val="B7B7B7"/>
            </a:solidFill>
            <a:prstDash val="solid"/>
            <a:round/>
            <a:headEnd len="med" w="med" type="none"/>
            <a:tailEnd len="med" w="med" type="none"/>
          </a:ln>
        </p:spPr>
      </p:cxnSp>
      <p:sp>
        <p:nvSpPr>
          <p:cNvPr id="90" name="Google Shape;90;p13"/>
          <p:cNvSpPr txBox="1"/>
          <p:nvPr>
            <p:ph type="title"/>
          </p:nvPr>
        </p:nvSpPr>
        <p:spPr>
          <a:xfrm>
            <a:off x="404725" y="246200"/>
            <a:ext cx="69084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algn="ctr">
              <a:spcBef>
                <a:spcPts val="0"/>
              </a:spcBef>
              <a:spcAft>
                <a:spcPts val="0"/>
              </a:spcAft>
              <a:buSzPts val="2800"/>
              <a:buNone/>
              <a:defRPr sz="21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91" name="Google Shape;91;p13"/>
          <p:cNvSpPr txBox="1"/>
          <p:nvPr>
            <p:ph idx="3" type="subTitle"/>
          </p:nvPr>
        </p:nvSpPr>
        <p:spPr>
          <a:xfrm>
            <a:off x="2249425" y="827075"/>
            <a:ext cx="3219000" cy="269100"/>
          </a:xfrm>
          <a:prstGeom prst="rect">
            <a:avLst/>
          </a:prstGeom>
        </p:spPr>
        <p:txBody>
          <a:bodyPr anchorCtr="0" anchor="t" bIns="91425" lIns="91425" spcFirstLastPara="1" rIns="91425" wrap="square" tIns="91425">
            <a:spAutoFit/>
          </a:bodyPr>
          <a:lstStyle>
            <a:lvl1pPr lv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cxnSp>
        <p:nvCxnSpPr>
          <p:cNvPr id="92" name="Google Shape;92;p13"/>
          <p:cNvCxnSpPr/>
          <p:nvPr/>
        </p:nvCxnSpPr>
        <p:spPr>
          <a:xfrm rot="10800000">
            <a:off x="438150" y="3505200"/>
            <a:ext cx="6896100" cy="0"/>
          </a:xfrm>
          <a:prstGeom prst="straightConnector1">
            <a:avLst/>
          </a:prstGeom>
          <a:noFill/>
          <a:ln cap="flat" cmpd="sng" w="9525">
            <a:solidFill>
              <a:srgbClr val="CCCCCC"/>
            </a:solidFill>
            <a:prstDash val="solid"/>
            <a:round/>
            <a:headEnd len="med" w="med" type="none"/>
            <a:tailEnd len="med" w="med" type="none"/>
          </a:ln>
        </p:spPr>
      </p:cxnSp>
      <p:cxnSp>
        <p:nvCxnSpPr>
          <p:cNvPr id="93" name="Google Shape;93;p13"/>
          <p:cNvCxnSpPr/>
          <p:nvPr/>
        </p:nvCxnSpPr>
        <p:spPr>
          <a:xfrm>
            <a:off x="3886200" y="3534350"/>
            <a:ext cx="0" cy="6566700"/>
          </a:xfrm>
          <a:prstGeom prst="straightConnector1">
            <a:avLst/>
          </a:prstGeom>
          <a:noFill/>
          <a:ln cap="flat" cmpd="sng" w="9525">
            <a:solidFill>
              <a:srgbClr val="B7B7B7"/>
            </a:solidFill>
            <a:prstDash val="solid"/>
            <a:round/>
            <a:headEnd len="med" w="med" type="none"/>
            <a:tailEnd len="med" w="med" type="none"/>
          </a:ln>
        </p:spPr>
      </p:cxnSp>
      <p:grpSp>
        <p:nvGrpSpPr>
          <p:cNvPr id="94" name="Google Shape;94;p13"/>
          <p:cNvGrpSpPr/>
          <p:nvPr/>
        </p:nvGrpSpPr>
        <p:grpSpPr>
          <a:xfrm>
            <a:off x="417975" y="1732850"/>
            <a:ext cx="2357775" cy="410125"/>
            <a:chOff x="417975" y="1885250"/>
            <a:chExt cx="2357775" cy="410125"/>
          </a:xfrm>
        </p:grpSpPr>
        <p:sp>
          <p:nvSpPr>
            <p:cNvPr id="95" name="Google Shape;95;p13"/>
            <p:cNvSpPr/>
            <p:nvPr/>
          </p:nvSpPr>
          <p:spPr>
            <a:xfrm>
              <a:off x="417975" y="1885250"/>
              <a:ext cx="2020800" cy="410100"/>
            </a:xfrm>
            <a:prstGeom prst="rect">
              <a:avLst/>
            </a:prstGeom>
            <a:solidFill>
              <a:schemeClr val="dk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rot="10800000">
              <a:off x="2236350" y="1885875"/>
              <a:ext cx="539400" cy="409500"/>
            </a:xfrm>
            <a:prstGeom prst="chevron">
              <a:avLst>
                <a:gd fmla="val 50000" name="adj"/>
              </a:avLst>
            </a:prstGeom>
            <a:solidFill>
              <a:schemeClr val="dk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446175" y="1905300"/>
              <a:ext cx="1946700" cy="364200"/>
            </a:xfrm>
            <a:prstGeom prst="rect">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rot="10800000">
              <a:off x="2198100" y="1906000"/>
              <a:ext cx="519600" cy="363600"/>
            </a:xfrm>
            <a:prstGeom prst="chevron">
              <a:avLst>
                <a:gd fmla="val 50000" name="adj"/>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3"/>
          <p:cNvGrpSpPr/>
          <p:nvPr/>
        </p:nvGrpSpPr>
        <p:grpSpPr>
          <a:xfrm>
            <a:off x="417975" y="3505200"/>
            <a:ext cx="2357775" cy="410125"/>
            <a:chOff x="265575" y="3352800"/>
            <a:chExt cx="2357775" cy="410125"/>
          </a:xfrm>
        </p:grpSpPr>
        <p:sp>
          <p:nvSpPr>
            <p:cNvPr id="100" name="Google Shape;100;p13"/>
            <p:cNvSpPr/>
            <p:nvPr/>
          </p:nvSpPr>
          <p:spPr>
            <a:xfrm>
              <a:off x="265575" y="3352800"/>
              <a:ext cx="2020800" cy="410100"/>
            </a:xfrm>
            <a:prstGeom prst="rect">
              <a:avLst/>
            </a:prstGeom>
            <a:solidFill>
              <a:schemeClr val="dk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rot="10800000">
              <a:off x="2083950" y="3353425"/>
              <a:ext cx="539400" cy="409500"/>
            </a:xfrm>
            <a:prstGeom prst="chevron">
              <a:avLst>
                <a:gd fmla="val 50000" name="adj"/>
              </a:avLst>
            </a:prstGeom>
            <a:solidFill>
              <a:schemeClr val="dk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93775" y="3372850"/>
              <a:ext cx="1946700" cy="364200"/>
            </a:xfrm>
            <a:prstGeom prst="rect">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10800000">
              <a:off x="2045700" y="3373550"/>
              <a:ext cx="519600" cy="363600"/>
            </a:xfrm>
            <a:prstGeom prst="chevron">
              <a:avLst>
                <a:gd fmla="val 50000" name="adj"/>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3"/>
          <p:cNvGrpSpPr/>
          <p:nvPr/>
        </p:nvGrpSpPr>
        <p:grpSpPr>
          <a:xfrm>
            <a:off x="3872044" y="3505200"/>
            <a:ext cx="2747987" cy="410125"/>
            <a:chOff x="3567313" y="3200400"/>
            <a:chExt cx="2357775" cy="410125"/>
          </a:xfrm>
        </p:grpSpPr>
        <p:sp>
          <p:nvSpPr>
            <p:cNvPr id="105" name="Google Shape;105;p13"/>
            <p:cNvSpPr/>
            <p:nvPr/>
          </p:nvSpPr>
          <p:spPr>
            <a:xfrm>
              <a:off x="3567313" y="3200400"/>
              <a:ext cx="2020800" cy="410100"/>
            </a:xfrm>
            <a:prstGeom prst="rect">
              <a:avLst/>
            </a:prstGeom>
            <a:solidFill>
              <a:schemeClr val="dk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rot="10800000">
              <a:off x="5385688" y="3201025"/>
              <a:ext cx="539400" cy="409500"/>
            </a:xfrm>
            <a:prstGeom prst="chevron">
              <a:avLst>
                <a:gd fmla="val 50000" name="adj"/>
              </a:avLst>
            </a:prstGeom>
            <a:solidFill>
              <a:schemeClr val="dk2"/>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3595513" y="3220450"/>
              <a:ext cx="1946700" cy="364200"/>
            </a:xfrm>
            <a:prstGeom prst="rect">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rot="10800000">
              <a:off x="5393639" y="3221150"/>
              <a:ext cx="473400" cy="363600"/>
            </a:xfrm>
            <a:prstGeom prst="chevron">
              <a:avLst>
                <a:gd fmla="val 50000" name="adj"/>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3"/>
          <p:cNvGrpSpPr/>
          <p:nvPr/>
        </p:nvGrpSpPr>
        <p:grpSpPr>
          <a:xfrm>
            <a:off x="417963" y="7359750"/>
            <a:ext cx="2357775" cy="410125"/>
            <a:chOff x="-39237" y="6140550"/>
            <a:chExt cx="2357775" cy="410125"/>
          </a:xfrm>
        </p:grpSpPr>
        <p:sp>
          <p:nvSpPr>
            <p:cNvPr id="110" name="Google Shape;110;p13"/>
            <p:cNvSpPr/>
            <p:nvPr/>
          </p:nvSpPr>
          <p:spPr>
            <a:xfrm>
              <a:off x="-39237" y="6140550"/>
              <a:ext cx="2020800" cy="410100"/>
            </a:xfrm>
            <a:prstGeom prst="rect">
              <a:avLst/>
            </a:prstGeom>
            <a:solidFill>
              <a:schemeClr val="dk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rot="10800000">
              <a:off x="1779138" y="6141175"/>
              <a:ext cx="539400" cy="409500"/>
            </a:xfrm>
            <a:prstGeom prst="chevron">
              <a:avLst>
                <a:gd fmla="val 50000" name="adj"/>
              </a:avLst>
            </a:prstGeom>
            <a:solidFill>
              <a:schemeClr val="dk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11037" y="6160600"/>
              <a:ext cx="1946700" cy="364200"/>
            </a:xfrm>
            <a:prstGeom prst="rect">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rot="10800000">
              <a:off x="1740888" y="6161300"/>
              <a:ext cx="519600" cy="363600"/>
            </a:xfrm>
            <a:prstGeom prst="chevron">
              <a:avLst>
                <a:gd fmla="val 50000" name="adj"/>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3"/>
          <p:cNvSpPr txBox="1"/>
          <p:nvPr/>
        </p:nvSpPr>
        <p:spPr>
          <a:xfrm>
            <a:off x="402100" y="1756125"/>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15" name="Google Shape;115;p13"/>
          <p:cNvSpPr txBox="1"/>
          <p:nvPr/>
        </p:nvSpPr>
        <p:spPr>
          <a:xfrm>
            <a:off x="476200" y="3505199"/>
            <a:ext cx="17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16" name="Google Shape;116;p13"/>
          <p:cNvSpPr txBox="1"/>
          <p:nvPr/>
        </p:nvSpPr>
        <p:spPr>
          <a:xfrm>
            <a:off x="476188" y="7364700"/>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17" name="Google Shape;117;p13"/>
          <p:cNvSpPr txBox="1"/>
          <p:nvPr/>
        </p:nvSpPr>
        <p:spPr>
          <a:xfrm>
            <a:off x="3848750" y="3505200"/>
            <a:ext cx="16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18" name="Google Shape;118;p13"/>
          <p:cNvSpPr txBox="1"/>
          <p:nvPr>
            <p:ph idx="4" type="body"/>
          </p:nvPr>
        </p:nvSpPr>
        <p:spPr>
          <a:xfrm>
            <a:off x="438150" y="7812750"/>
            <a:ext cx="3108300" cy="2255400"/>
          </a:xfrm>
          <a:prstGeom prst="rect">
            <a:avLst/>
          </a:prstGeom>
        </p:spPr>
        <p:txBody>
          <a:bodyPr anchorCtr="0" anchor="t" bIns="91425" lIns="5715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9" name="Google Shape;119;p13"/>
          <p:cNvSpPr txBox="1"/>
          <p:nvPr>
            <p:ph idx="5" type="body"/>
          </p:nvPr>
        </p:nvSpPr>
        <p:spPr>
          <a:xfrm>
            <a:off x="3905525" y="4267863"/>
            <a:ext cx="3219000" cy="2604300"/>
          </a:xfrm>
          <a:prstGeom prst="rect">
            <a:avLst/>
          </a:prstGeom>
        </p:spPr>
        <p:txBody>
          <a:bodyPr anchorCtr="0" anchor="t" bIns="91425" lIns="5715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20" name="Google Shape;120;p13"/>
          <p:cNvSpPr txBox="1"/>
          <p:nvPr>
            <p:ph idx="6" type="subTitle"/>
          </p:nvPr>
        </p:nvSpPr>
        <p:spPr>
          <a:xfrm>
            <a:off x="4183575" y="9228125"/>
            <a:ext cx="3086700" cy="285000"/>
          </a:xfrm>
          <a:prstGeom prst="rect">
            <a:avLst/>
          </a:prstGeom>
        </p:spPr>
        <p:txBody>
          <a:bodyPr anchorCtr="0" anchor="t" bIns="91425" lIns="91425" spcFirstLastPara="1" rIns="91425" wrap="square" tIns="91425">
            <a:normAutofit/>
          </a:bodyPr>
          <a:lstStyle>
            <a:lvl1pPr lvl="0">
              <a:spcBef>
                <a:spcPts val="0"/>
              </a:spcBef>
              <a:spcAft>
                <a:spcPts val="0"/>
              </a:spcAft>
              <a:buSzPts val="1100"/>
              <a:buNone/>
              <a:defRPr i="1" sz="1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13"/>
          <p:cNvSpPr/>
          <p:nvPr>
            <p:ph idx="7" type="pic"/>
          </p:nvPr>
        </p:nvSpPr>
        <p:spPr>
          <a:xfrm>
            <a:off x="4007763" y="6899688"/>
            <a:ext cx="3172200" cy="2357700"/>
          </a:xfrm>
          <a:prstGeom prst="rect">
            <a:avLst/>
          </a:prstGeom>
          <a:noFill/>
          <a:ln cap="flat" cmpd="sng" w="38100">
            <a:solidFill>
              <a:srgbClr val="000000"/>
            </a:solidFill>
            <a:prstDash val="solid"/>
            <a:round/>
            <a:headEnd len="sm" w="sm" type="none"/>
            <a:tailEnd len="sm" w="sm" type="none"/>
          </a:ln>
        </p:spPr>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705787" y="2329624"/>
            <a:ext cx="633888" cy="8961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620032" y="2586124"/>
            <a:ext cx="6535200" cy="2969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7255857" y="9288597"/>
            <a:ext cx="466500" cy="7698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7772400" cy="95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705787" y="2329624"/>
            <a:ext cx="633888" cy="8961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620032" y="2578693"/>
            <a:ext cx="6535500" cy="1046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620032" y="4065356"/>
            <a:ext cx="6535500" cy="442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7255857" y="9288597"/>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7772400" cy="95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705787" y="2329624"/>
            <a:ext cx="633888" cy="8961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620032" y="2578693"/>
            <a:ext cx="6535200" cy="1046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619926" y="4065356"/>
            <a:ext cx="3208200" cy="442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3947063" y="4065356"/>
            <a:ext cx="3208200" cy="442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7255857" y="9288597"/>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7772400" cy="95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705787" y="2329624"/>
            <a:ext cx="633888" cy="8961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620032" y="2578693"/>
            <a:ext cx="6535200" cy="1046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7255857" y="9288597"/>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7772400" cy="95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705787" y="2329624"/>
            <a:ext cx="633888" cy="8961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620500" y="2578693"/>
            <a:ext cx="2805900" cy="270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613041" y="5439818"/>
            <a:ext cx="2805900" cy="3123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7255857" y="9288597"/>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705787" y="8153023"/>
            <a:ext cx="633888" cy="8961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620032" y="1690187"/>
            <a:ext cx="5967900" cy="5837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7255857" y="9288597"/>
            <a:ext cx="466500" cy="7698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705787" y="2329624"/>
            <a:ext cx="633888" cy="8961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620500" y="2578693"/>
            <a:ext cx="2805900" cy="32994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616208" y="6182538"/>
            <a:ext cx="2805900" cy="1484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4398091" y="2645133"/>
            <a:ext cx="2868300" cy="5916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7255857" y="9288597"/>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616207" y="8550767"/>
            <a:ext cx="6542700" cy="900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7255857" y="9288597"/>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7255857" y="9288597"/>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438150" y="713325"/>
            <a:ext cx="5190000" cy="771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100"/>
              <a:buFont typeface="Arial"/>
              <a:buNone/>
            </a:pPr>
            <a:r>
              <a:rPr b="1" lang="en" sz="1600"/>
              <a:t>User Churn Project | </a:t>
            </a:r>
            <a:r>
              <a:rPr b="1" lang="en" sz="1600"/>
              <a:t>Preliminary Data</a:t>
            </a:r>
            <a:r>
              <a:rPr b="1" lang="en" sz="1600"/>
              <a:t> Summary</a:t>
            </a:r>
            <a:endParaRPr sz="1900"/>
          </a:p>
        </p:txBody>
      </p:sp>
      <p:sp>
        <p:nvSpPr>
          <p:cNvPr id="127" name="Google Shape;127;p14"/>
          <p:cNvSpPr txBox="1"/>
          <p:nvPr>
            <p:ph idx="3" type="subTitle"/>
          </p:nvPr>
        </p:nvSpPr>
        <p:spPr>
          <a:xfrm>
            <a:off x="465075" y="1030275"/>
            <a:ext cx="3516900" cy="40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Clr>
                <a:schemeClr val="dk1"/>
              </a:buClr>
              <a:buSzPts val="1100"/>
              <a:buFont typeface="Arial"/>
              <a:buNone/>
            </a:pPr>
            <a:r>
              <a:rPr lang="en" sz="1400">
                <a:latin typeface="Roboto"/>
                <a:ea typeface="Roboto"/>
                <a:cs typeface="Roboto"/>
                <a:sym typeface="Roboto"/>
              </a:rPr>
              <a:t>Prepared for: Wa</a:t>
            </a:r>
            <a:r>
              <a:rPr lang="en" sz="1400">
                <a:latin typeface="Roboto"/>
                <a:ea typeface="Roboto"/>
                <a:cs typeface="Roboto"/>
                <a:sym typeface="Roboto"/>
              </a:rPr>
              <a:t>ze Leadership Team</a:t>
            </a:r>
            <a:endParaRPr sz="1400">
              <a:latin typeface="Roboto"/>
              <a:ea typeface="Roboto"/>
              <a:cs typeface="Roboto"/>
              <a:sym typeface="Roboto"/>
            </a:endParaRPr>
          </a:p>
        </p:txBody>
      </p:sp>
      <p:sp>
        <p:nvSpPr>
          <p:cNvPr id="128" name="Google Shape;128;p14"/>
          <p:cNvSpPr txBox="1"/>
          <p:nvPr/>
        </p:nvSpPr>
        <p:spPr>
          <a:xfrm>
            <a:off x="4247488" y="6935775"/>
            <a:ext cx="3080100" cy="562800"/>
          </a:xfrm>
          <a:prstGeom prst="rect">
            <a:avLst/>
          </a:prstGeom>
          <a:noFill/>
          <a:ln>
            <a:noFill/>
          </a:ln>
        </p:spPr>
        <p:txBody>
          <a:bodyPr anchorCtr="0" anchor="t" bIns="91425" lIns="91425" spcFirstLastPara="1" rIns="91425" wrap="square" tIns="91425">
            <a:noAutofit/>
          </a:bodyPr>
          <a:lstStyle/>
          <a:p>
            <a:pPr indent="0" lvl="0" marL="0" rtl="0" algn="ctr">
              <a:lnSpc>
                <a:spcPct val="85000"/>
              </a:lnSpc>
              <a:spcBef>
                <a:spcPts val="0"/>
              </a:spcBef>
              <a:spcAft>
                <a:spcPts val="0"/>
              </a:spcAft>
              <a:buSzPts val="770"/>
              <a:buNone/>
            </a:pPr>
            <a:r>
              <a:t/>
            </a:r>
            <a:endParaRPr i="1" sz="1000">
              <a:solidFill>
                <a:srgbClr val="000000"/>
              </a:solidFill>
              <a:latin typeface="Google Sans"/>
              <a:ea typeface="Google Sans"/>
              <a:cs typeface="Google Sans"/>
              <a:sym typeface="Google Sans"/>
            </a:endParaRPr>
          </a:p>
        </p:txBody>
      </p:sp>
      <p:sp>
        <p:nvSpPr>
          <p:cNvPr id="129" name="Google Shape;129;p14"/>
          <p:cNvSpPr txBox="1"/>
          <p:nvPr/>
        </p:nvSpPr>
        <p:spPr>
          <a:xfrm>
            <a:off x="4160763" y="6838600"/>
            <a:ext cx="3000000" cy="367800"/>
          </a:xfrm>
          <a:prstGeom prst="rect">
            <a:avLst/>
          </a:prstGeom>
          <a:noFill/>
          <a:ln>
            <a:noFill/>
          </a:ln>
        </p:spPr>
        <p:txBody>
          <a:bodyPr anchorCtr="0" anchor="t" bIns="91425" lIns="91425" spcFirstLastPara="1" rIns="91425" wrap="square" tIns="91425">
            <a:spAutoFit/>
          </a:bodyPr>
          <a:lstStyle/>
          <a:p>
            <a:pPr indent="0" lvl="0" marL="0" rtl="0" algn="ctr">
              <a:lnSpc>
                <a:spcPct val="85000"/>
              </a:lnSpc>
              <a:spcBef>
                <a:spcPts val="0"/>
              </a:spcBef>
              <a:spcAft>
                <a:spcPts val="0"/>
              </a:spcAft>
              <a:buNone/>
            </a:pPr>
            <a:r>
              <a:t/>
            </a:r>
            <a:endParaRPr b="1"/>
          </a:p>
        </p:txBody>
      </p:sp>
      <p:sp>
        <p:nvSpPr>
          <p:cNvPr id="130" name="Google Shape;130;p14"/>
          <p:cNvSpPr txBox="1"/>
          <p:nvPr/>
        </p:nvSpPr>
        <p:spPr>
          <a:xfrm>
            <a:off x="404725" y="2126238"/>
            <a:ext cx="6862500" cy="136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The Waze data team is currently developing a data analytics project aimed at increasing overall growth by preventing monthly user churn on the Waze app. For the purposes of this project, churn quantifies the number of users who have uninstalled the Waze app or stopped using the app.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This report offers a preliminary data summary, information on the project status and key insights of Milestone 2, which impact the future development of the overall project.  </a:t>
            </a:r>
            <a:endParaRPr b="1" sz="1200">
              <a:solidFill>
                <a:schemeClr val="dk1"/>
              </a:solidFill>
              <a:latin typeface="Google Sans"/>
              <a:ea typeface="Google Sans"/>
              <a:cs typeface="Google Sans"/>
              <a:sym typeface="Google Sans"/>
            </a:endParaRPr>
          </a:p>
        </p:txBody>
      </p:sp>
      <p:sp>
        <p:nvSpPr>
          <p:cNvPr id="131" name="Google Shape;131;p14"/>
          <p:cNvSpPr txBox="1"/>
          <p:nvPr/>
        </p:nvSpPr>
        <p:spPr>
          <a:xfrm>
            <a:off x="4326300" y="5195775"/>
            <a:ext cx="258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oogle Sans"/>
              <a:ea typeface="Google Sans"/>
              <a:cs typeface="Google Sans"/>
              <a:sym typeface="Google Sans"/>
            </a:endParaRPr>
          </a:p>
        </p:txBody>
      </p:sp>
      <p:pic>
        <p:nvPicPr>
          <p:cNvPr id="132" name="Google Shape;132;p14"/>
          <p:cNvPicPr preferRelativeResize="0"/>
          <p:nvPr/>
        </p:nvPicPr>
        <p:blipFill>
          <a:blip r:embed="rId3">
            <a:alphaModFix/>
          </a:blip>
          <a:stretch>
            <a:fillRect/>
          </a:stretch>
        </p:blipFill>
        <p:spPr>
          <a:xfrm>
            <a:off x="5213744" y="63500"/>
            <a:ext cx="1947034" cy="562800"/>
          </a:xfrm>
          <a:prstGeom prst="rect">
            <a:avLst/>
          </a:prstGeom>
          <a:noFill/>
          <a:ln>
            <a:noFill/>
          </a:ln>
        </p:spPr>
      </p:pic>
      <p:sp>
        <p:nvSpPr>
          <p:cNvPr id="133" name="Google Shape;133;p14"/>
          <p:cNvSpPr txBox="1"/>
          <p:nvPr/>
        </p:nvSpPr>
        <p:spPr>
          <a:xfrm>
            <a:off x="-3137550" y="3698050"/>
            <a:ext cx="2819400" cy="369300"/>
          </a:xfrm>
          <a:prstGeom prst="rect">
            <a:avLst/>
          </a:prstGeom>
          <a:noFill/>
          <a:ln>
            <a:noFill/>
          </a:ln>
        </p:spPr>
        <p:txBody>
          <a:bodyPr anchorCtr="0" anchor="t" bIns="91425" lIns="91425" spcFirstLastPara="1" rIns="91425" wrap="square" tIns="91425">
            <a:spAutoFit/>
          </a:bodyPr>
          <a:lstStyle/>
          <a:p>
            <a:pPr indent="0" lvl="0" marL="228600" rtl="0" algn="l">
              <a:spcBef>
                <a:spcPts val="0"/>
              </a:spcBef>
              <a:spcAft>
                <a:spcPts val="0"/>
              </a:spcAft>
              <a:buNone/>
            </a:pPr>
            <a:r>
              <a:t/>
            </a:r>
            <a:endParaRPr sz="1200">
              <a:latin typeface="Google Sans"/>
              <a:ea typeface="Google Sans"/>
              <a:cs typeface="Google Sans"/>
              <a:sym typeface="Google Sans"/>
            </a:endParaRPr>
          </a:p>
        </p:txBody>
      </p:sp>
      <p:grpSp>
        <p:nvGrpSpPr>
          <p:cNvPr id="134" name="Google Shape;134;p14"/>
          <p:cNvGrpSpPr/>
          <p:nvPr/>
        </p:nvGrpSpPr>
        <p:grpSpPr>
          <a:xfrm>
            <a:off x="438150" y="3973875"/>
            <a:ext cx="3415500" cy="3299732"/>
            <a:chOff x="438150" y="3745275"/>
            <a:chExt cx="3415500" cy="3299732"/>
          </a:xfrm>
        </p:grpSpPr>
        <p:sp>
          <p:nvSpPr>
            <p:cNvPr id="135" name="Google Shape;135;p14"/>
            <p:cNvSpPr txBox="1"/>
            <p:nvPr/>
          </p:nvSpPr>
          <p:spPr>
            <a:xfrm>
              <a:off x="438150" y="3745275"/>
              <a:ext cx="34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Milestone 2 - Compile Summary Information </a:t>
              </a:r>
              <a:endParaRPr b="1" sz="1200">
                <a:latin typeface="Roboto"/>
                <a:ea typeface="Roboto"/>
                <a:cs typeface="Roboto"/>
                <a:sym typeface="Roboto"/>
              </a:endParaRPr>
            </a:p>
          </p:txBody>
        </p:sp>
        <p:sp>
          <p:nvSpPr>
            <p:cNvPr id="136" name="Google Shape;136;p14"/>
            <p:cNvSpPr txBox="1"/>
            <p:nvPr/>
          </p:nvSpPr>
          <p:spPr>
            <a:xfrm>
              <a:off x="482325" y="4038407"/>
              <a:ext cx="3224100" cy="3006600"/>
            </a:xfrm>
            <a:prstGeom prst="rect">
              <a:avLst/>
            </a:prstGeom>
            <a:noFill/>
            <a:ln>
              <a:noFill/>
            </a:ln>
          </p:spPr>
          <p:txBody>
            <a:bodyPr anchorCtr="0" anchor="t" bIns="91425" lIns="91425" spcFirstLastPara="1" rIns="91425" wrap="square" tIns="91425">
              <a:spAutoFit/>
            </a:bodyPr>
            <a:lstStyle/>
            <a:p>
              <a:pPr indent="-314325" lvl="0" marL="257175" rtl="0" algn="l">
                <a:lnSpc>
                  <a:spcPct val="100000"/>
                </a:lnSpc>
                <a:spcBef>
                  <a:spcPts val="0"/>
                </a:spcBef>
                <a:spcAft>
                  <a:spcPts val="0"/>
                </a:spcAft>
                <a:buNone/>
              </a:pPr>
              <a:r>
                <a:rPr lang="en" sz="1500">
                  <a:solidFill>
                    <a:schemeClr val="dk1"/>
                  </a:solidFill>
                </a:rPr>
                <a:t>🎯 </a:t>
              </a:r>
              <a:r>
                <a:rPr b="1" lang="en" sz="1200">
                  <a:solidFill>
                    <a:schemeClr val="dk1"/>
                  </a:solidFill>
                  <a:latin typeface="Roboto"/>
                  <a:ea typeface="Roboto"/>
                  <a:cs typeface="Roboto"/>
                  <a:sym typeface="Roboto"/>
                </a:rPr>
                <a:t>Target Goal:</a:t>
              </a:r>
              <a:r>
                <a:rPr lang="en" sz="1200">
                  <a:solidFill>
                    <a:schemeClr val="dk1"/>
                  </a:solidFill>
                  <a:latin typeface="Roboto"/>
                  <a:ea typeface="Roboto"/>
                  <a:cs typeface="Roboto"/>
                  <a:sym typeface="Roboto"/>
                </a:rPr>
                <a:t> Inspect user data to learn important relationships between variables. </a:t>
              </a:r>
              <a:endParaRPr sz="1200">
                <a:solidFill>
                  <a:schemeClr val="dk1"/>
                </a:solidFill>
                <a:latin typeface="Roboto"/>
                <a:ea typeface="Roboto"/>
                <a:cs typeface="Roboto"/>
                <a:sym typeface="Roboto"/>
              </a:endParaRPr>
            </a:p>
            <a:p>
              <a:pPr indent="-314325" lvl="0" marL="257175" rtl="0" algn="l">
                <a:lnSpc>
                  <a:spcPct val="100000"/>
                </a:lnSpc>
                <a:spcBef>
                  <a:spcPts val="700"/>
                </a:spcBef>
                <a:spcAft>
                  <a:spcPts val="0"/>
                </a:spcAft>
                <a:buNone/>
              </a:pPr>
              <a:r>
                <a:rPr lang="en" sz="1500">
                  <a:solidFill>
                    <a:schemeClr val="dk1"/>
                  </a:solidFill>
                </a:rPr>
                <a:t>🎯</a:t>
              </a:r>
              <a:r>
                <a:rPr lang="en" sz="1200">
                  <a:solidFill>
                    <a:schemeClr val="dk1"/>
                  </a:solidFill>
                </a:rPr>
                <a:t> </a:t>
              </a:r>
              <a:r>
                <a:rPr b="1" lang="en" sz="1200">
                  <a:solidFill>
                    <a:schemeClr val="dk1"/>
                  </a:solidFill>
                  <a:latin typeface="Roboto"/>
                  <a:ea typeface="Roboto"/>
                  <a:cs typeface="Roboto"/>
                  <a:sym typeface="Roboto"/>
                </a:rPr>
                <a:t>Methods:</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190500" lvl="0" marL="457200" rtl="0" algn="l">
                <a:lnSpc>
                  <a:spcPct val="100000"/>
                </a:lnSpc>
                <a:spcBef>
                  <a:spcPts val="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Built a dataframe</a:t>
              </a:r>
              <a:endParaRPr sz="1200">
                <a:solidFill>
                  <a:schemeClr val="dk1"/>
                </a:solidFill>
                <a:latin typeface="Roboto"/>
                <a:ea typeface="Roboto"/>
                <a:cs typeface="Roboto"/>
                <a:sym typeface="Roboto"/>
              </a:endParaRPr>
            </a:p>
            <a:p>
              <a:pPr indent="-190500" lvl="1" marL="685800" rtl="0" algn="l">
                <a:lnSpc>
                  <a:spcPct val="10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Each row represents a single observation, and each column represents a single variable</a:t>
              </a:r>
              <a:endParaRPr sz="1200">
                <a:solidFill>
                  <a:schemeClr val="dk1"/>
                </a:solidFill>
                <a:latin typeface="Roboto"/>
                <a:ea typeface="Roboto"/>
                <a:cs typeface="Roboto"/>
                <a:sym typeface="Roboto"/>
              </a:endParaRPr>
            </a:p>
            <a:p>
              <a:pPr indent="-190500" lvl="0" marL="457200" rtl="0" algn="l">
                <a:lnSpc>
                  <a:spcPct val="100000"/>
                </a:lnSpc>
                <a:spcBef>
                  <a:spcPts val="30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Collected preliminary statistics</a:t>
              </a:r>
              <a:endParaRPr sz="1200">
                <a:solidFill>
                  <a:schemeClr val="dk1"/>
                </a:solidFill>
                <a:latin typeface="Roboto"/>
                <a:ea typeface="Roboto"/>
                <a:cs typeface="Roboto"/>
                <a:sym typeface="Roboto"/>
              </a:endParaRPr>
            </a:p>
            <a:p>
              <a:pPr indent="-190500" lvl="0" marL="457200" rtl="0" algn="l">
                <a:lnSpc>
                  <a:spcPct val="10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Analyzed user behavior</a:t>
              </a:r>
              <a:endParaRPr sz="1200">
                <a:solidFill>
                  <a:schemeClr val="dk1"/>
                </a:solidFill>
                <a:latin typeface="Roboto"/>
                <a:ea typeface="Roboto"/>
                <a:cs typeface="Roboto"/>
                <a:sym typeface="Roboto"/>
              </a:endParaRPr>
            </a:p>
            <a:p>
              <a:pPr indent="-314325" lvl="0" marL="257175" rtl="0" algn="l">
                <a:lnSpc>
                  <a:spcPct val="100000"/>
                </a:lnSpc>
                <a:spcBef>
                  <a:spcPts val="700"/>
                </a:spcBef>
                <a:spcAft>
                  <a:spcPts val="500"/>
                </a:spcAft>
                <a:buNone/>
              </a:pPr>
              <a:r>
                <a:rPr lang="en" sz="1500">
                  <a:solidFill>
                    <a:schemeClr val="dk1"/>
                  </a:solidFill>
                </a:rPr>
                <a:t>🎯</a:t>
              </a:r>
              <a:r>
                <a:rPr lang="en" sz="1200">
                  <a:solidFill>
                    <a:schemeClr val="dk1"/>
                  </a:solidFill>
                </a:rPr>
                <a:t> </a:t>
              </a:r>
              <a:r>
                <a:rPr b="1" lang="en" sz="1200">
                  <a:solidFill>
                    <a:schemeClr val="dk1"/>
                  </a:solidFill>
                  <a:latin typeface="Roboto"/>
                  <a:ea typeface="Roboto"/>
                  <a:cs typeface="Roboto"/>
                  <a:sym typeface="Roboto"/>
                </a:rPr>
                <a:t>Impact:</a:t>
              </a:r>
              <a:r>
                <a:rPr lang="en" sz="1200">
                  <a:solidFill>
                    <a:schemeClr val="dk1"/>
                  </a:solidFill>
                  <a:latin typeface="Roboto"/>
                  <a:ea typeface="Roboto"/>
                  <a:cs typeface="Roboto"/>
                  <a:sym typeface="Roboto"/>
                </a:rPr>
                <a:t> Our team determined important relationships between variables that will guide further analysis of user data. </a:t>
              </a:r>
              <a:endParaRPr sz="1200">
                <a:solidFill>
                  <a:schemeClr val="dk1"/>
                </a:solidFill>
                <a:latin typeface="Roboto"/>
                <a:ea typeface="Roboto"/>
                <a:cs typeface="Roboto"/>
                <a:sym typeface="Roboto"/>
              </a:endParaRPr>
            </a:p>
          </p:txBody>
        </p:sp>
      </p:grpSp>
      <p:sp>
        <p:nvSpPr>
          <p:cNvPr id="137" name="Google Shape;137;p14"/>
          <p:cNvSpPr txBox="1"/>
          <p:nvPr/>
        </p:nvSpPr>
        <p:spPr>
          <a:xfrm>
            <a:off x="3939600" y="3976275"/>
            <a:ext cx="3354900" cy="4719000"/>
          </a:xfrm>
          <a:prstGeom prst="rect">
            <a:avLst/>
          </a:prstGeom>
          <a:noFill/>
          <a:ln>
            <a:noFill/>
          </a:ln>
        </p:spPr>
        <p:txBody>
          <a:bodyPr anchorCtr="0" anchor="t" bIns="91425" lIns="91425" spcFirstLastPara="1" rIns="91425" wrap="square" tIns="91425">
            <a:noAutofit/>
          </a:bodyPr>
          <a:lstStyle/>
          <a:p>
            <a:pPr indent="-187325" lvl="0" marL="142875" rtl="0" algn="l">
              <a:lnSpc>
                <a:spcPct val="100000"/>
              </a:lnSpc>
              <a:spcBef>
                <a:spcPts val="0"/>
              </a:spcBef>
              <a:spcAft>
                <a:spcPts val="0"/>
              </a:spcAft>
              <a:buClr>
                <a:schemeClr val="dk1"/>
              </a:buClr>
              <a:buSzPts val="1150"/>
              <a:buFont typeface="Roboto"/>
              <a:buChar char="●"/>
            </a:pPr>
            <a:r>
              <a:rPr lang="en" sz="1150">
                <a:latin typeface="Roboto"/>
                <a:ea typeface="Roboto"/>
                <a:cs typeface="Roboto"/>
                <a:sym typeface="Roboto"/>
              </a:rPr>
              <a:t>This dataset contains</a:t>
            </a:r>
            <a:r>
              <a:rPr b="1" lang="en" sz="1150">
                <a:latin typeface="Roboto"/>
                <a:ea typeface="Roboto"/>
                <a:cs typeface="Roboto"/>
                <a:sym typeface="Roboto"/>
              </a:rPr>
              <a:t> 82% retained users </a:t>
            </a:r>
            <a:r>
              <a:rPr lang="en" sz="1150">
                <a:latin typeface="Roboto"/>
                <a:ea typeface="Roboto"/>
                <a:cs typeface="Roboto"/>
                <a:sym typeface="Roboto"/>
              </a:rPr>
              <a:t>and</a:t>
            </a:r>
            <a:r>
              <a:rPr b="1" lang="en" sz="1150">
                <a:latin typeface="Roboto"/>
                <a:ea typeface="Roboto"/>
                <a:cs typeface="Roboto"/>
                <a:sym typeface="Roboto"/>
              </a:rPr>
              <a:t> 18% churned users</a:t>
            </a:r>
            <a:r>
              <a:rPr lang="en" sz="1150">
                <a:latin typeface="Roboto"/>
                <a:ea typeface="Roboto"/>
                <a:cs typeface="Roboto"/>
                <a:sym typeface="Roboto"/>
              </a:rPr>
              <a:t>.</a:t>
            </a:r>
            <a:endParaRPr sz="1150">
              <a:latin typeface="Roboto"/>
              <a:ea typeface="Roboto"/>
              <a:cs typeface="Roboto"/>
              <a:sym typeface="Roboto"/>
            </a:endParaRPr>
          </a:p>
          <a:p>
            <a:pPr indent="-187325" lvl="0" marL="142875" rtl="0" algn="l">
              <a:lnSpc>
                <a:spcPct val="100000"/>
              </a:lnSpc>
              <a:spcBef>
                <a:spcPts val="800"/>
              </a:spcBef>
              <a:spcAft>
                <a:spcPts val="0"/>
              </a:spcAft>
              <a:buClr>
                <a:schemeClr val="dk1"/>
              </a:buClr>
              <a:buSzPts val="1150"/>
              <a:buFont typeface="Roboto"/>
              <a:buChar char="●"/>
            </a:pPr>
            <a:r>
              <a:rPr lang="en" sz="1150">
                <a:latin typeface="Roboto"/>
                <a:ea typeface="Roboto"/>
                <a:cs typeface="Roboto"/>
                <a:sym typeface="Roboto"/>
              </a:rPr>
              <a:t>The dataset contains 12 unique variables with types including objects, floats, and integers; the label column is missing 700 values with no indication that the omissions are non-random.</a:t>
            </a:r>
            <a:endParaRPr sz="1150">
              <a:latin typeface="Roboto"/>
              <a:ea typeface="Roboto"/>
              <a:cs typeface="Roboto"/>
              <a:sym typeface="Roboto"/>
            </a:endParaRPr>
          </a:p>
          <a:p>
            <a:pPr indent="-158750" lvl="0" marL="114300" rtl="0" algn="l">
              <a:spcBef>
                <a:spcPts val="800"/>
              </a:spcBef>
              <a:spcAft>
                <a:spcPts val="0"/>
              </a:spcAft>
              <a:buClr>
                <a:schemeClr val="dk1"/>
              </a:buClr>
              <a:buSzPts val="1150"/>
              <a:buFont typeface="Roboto"/>
              <a:buChar char="●"/>
            </a:pPr>
            <a:r>
              <a:rPr lang="en" sz="1150">
                <a:latin typeface="Roboto"/>
                <a:ea typeface="Roboto"/>
                <a:cs typeface="Roboto"/>
                <a:sym typeface="Roboto"/>
              </a:rPr>
              <a:t>Churned users averaged ~3 more drives in the last month than retained users.</a:t>
            </a:r>
            <a:endParaRPr sz="1150">
              <a:latin typeface="Roboto"/>
              <a:ea typeface="Roboto"/>
              <a:cs typeface="Roboto"/>
              <a:sym typeface="Roboto"/>
            </a:endParaRPr>
          </a:p>
          <a:p>
            <a:pPr indent="-158750" lvl="0" marL="114300" rtl="0" algn="l">
              <a:spcBef>
                <a:spcPts val="1000"/>
              </a:spcBef>
              <a:spcAft>
                <a:spcPts val="0"/>
              </a:spcAft>
              <a:buClr>
                <a:schemeClr val="dk1"/>
              </a:buClr>
              <a:buSzPts val="1150"/>
              <a:buFont typeface="Roboto"/>
              <a:buChar char="●"/>
            </a:pPr>
            <a:r>
              <a:rPr lang="en" sz="1150">
                <a:latin typeface="Roboto"/>
                <a:ea typeface="Roboto"/>
                <a:cs typeface="Roboto"/>
                <a:sym typeface="Roboto"/>
              </a:rPr>
              <a:t>R</a:t>
            </a:r>
            <a:r>
              <a:rPr lang="en" sz="1150">
                <a:latin typeface="Roboto"/>
                <a:ea typeface="Roboto"/>
                <a:cs typeface="Roboto"/>
                <a:sym typeface="Roboto"/>
              </a:rPr>
              <a:t>etained users used the app on over twice as many days as churned users in the last month.</a:t>
            </a:r>
            <a:endParaRPr sz="1150">
              <a:latin typeface="Roboto"/>
              <a:ea typeface="Roboto"/>
              <a:cs typeface="Roboto"/>
              <a:sym typeface="Roboto"/>
            </a:endParaRPr>
          </a:p>
          <a:p>
            <a:pPr indent="-158750" lvl="0" marL="114300" rtl="0" algn="l">
              <a:spcBef>
                <a:spcPts val="1000"/>
              </a:spcBef>
              <a:spcAft>
                <a:spcPts val="0"/>
              </a:spcAft>
              <a:buClr>
                <a:schemeClr val="dk1"/>
              </a:buClr>
              <a:buSzPts val="1150"/>
              <a:buFont typeface="Roboto"/>
              <a:buChar char="●"/>
            </a:pPr>
            <a:r>
              <a:rPr lang="en" sz="1150">
                <a:latin typeface="Roboto"/>
                <a:ea typeface="Roboto"/>
                <a:cs typeface="Roboto"/>
                <a:sym typeface="Roboto"/>
              </a:rPr>
              <a:t>The median churned user drove ~200 more kilometers and 2.5 more hours during the last month than the median retained user.</a:t>
            </a:r>
            <a:endParaRPr sz="1150">
              <a:latin typeface="Roboto"/>
              <a:ea typeface="Roboto"/>
              <a:cs typeface="Roboto"/>
              <a:sym typeface="Roboto"/>
            </a:endParaRPr>
          </a:p>
          <a:p>
            <a:pPr indent="-158750" lvl="0" marL="114300" rtl="0" algn="l">
              <a:spcBef>
                <a:spcPts val="1000"/>
              </a:spcBef>
              <a:spcAft>
                <a:spcPts val="0"/>
              </a:spcAft>
              <a:buClr>
                <a:schemeClr val="dk1"/>
              </a:buClr>
              <a:buSzPts val="1150"/>
              <a:buFont typeface="Roboto"/>
              <a:buChar char="●"/>
            </a:pPr>
            <a:r>
              <a:rPr lang="en" sz="1150">
                <a:latin typeface="Roboto"/>
                <a:ea typeface="Roboto"/>
                <a:cs typeface="Roboto"/>
                <a:sym typeface="Roboto"/>
              </a:rPr>
              <a:t>Churned users had more drives in fewer days, and their trips were farther and longer in duration. Perhaps this is suggestive of a user profile; our team will have to continue exploring! </a:t>
            </a:r>
            <a:endParaRPr sz="1150">
              <a:latin typeface="Roboto"/>
              <a:ea typeface="Roboto"/>
              <a:cs typeface="Roboto"/>
              <a:sym typeface="Roboto"/>
            </a:endParaRPr>
          </a:p>
          <a:p>
            <a:pPr indent="-158750" lvl="0" marL="114300" rtl="0" algn="l">
              <a:spcBef>
                <a:spcPts val="1000"/>
              </a:spcBef>
              <a:spcAft>
                <a:spcPts val="0"/>
              </a:spcAft>
              <a:buClr>
                <a:schemeClr val="dk1"/>
              </a:buClr>
              <a:buSzPts val="1150"/>
              <a:buFont typeface="Roboto"/>
              <a:buChar char="●"/>
            </a:pPr>
            <a:r>
              <a:rPr lang="en" sz="1150">
                <a:latin typeface="Roboto"/>
                <a:ea typeface="Roboto"/>
                <a:cs typeface="Roboto"/>
                <a:sym typeface="Roboto"/>
              </a:rPr>
              <a:t>The median user who churned drove 698 kilometers each day they drove last month, which is about 240% the per-drive-day distance of retained users.</a:t>
            </a:r>
            <a:endParaRPr sz="1150">
              <a:latin typeface="Roboto"/>
              <a:ea typeface="Roboto"/>
              <a:cs typeface="Roboto"/>
              <a:sym typeface="Roboto"/>
            </a:endParaRPr>
          </a:p>
          <a:p>
            <a:pPr indent="-158750" lvl="0" marL="114300" rtl="0" algn="l">
              <a:spcBef>
                <a:spcPts val="1000"/>
              </a:spcBef>
              <a:spcAft>
                <a:spcPts val="0"/>
              </a:spcAft>
              <a:buClr>
                <a:schemeClr val="dk1"/>
              </a:buClr>
              <a:buSzPts val="1150"/>
              <a:buFont typeface="Roboto"/>
              <a:buChar char="●"/>
            </a:pPr>
            <a:r>
              <a:rPr lang="en" sz="1150">
                <a:solidFill>
                  <a:schemeClr val="dk1"/>
                </a:solidFill>
                <a:latin typeface="Roboto"/>
                <a:ea typeface="Roboto"/>
                <a:cs typeface="Roboto"/>
                <a:sym typeface="Roboto"/>
              </a:rPr>
              <a:t>R</a:t>
            </a:r>
            <a:r>
              <a:rPr lang="en" sz="1150">
                <a:solidFill>
                  <a:schemeClr val="dk1"/>
                </a:solidFill>
                <a:latin typeface="Roboto"/>
                <a:ea typeface="Roboto"/>
                <a:cs typeface="Roboto"/>
                <a:sym typeface="Roboto"/>
              </a:rPr>
              <a:t>egardless of user churn, the users represented in this data drive a lot! It is probably safe to assume that this data does not represent typical drivers at large. </a:t>
            </a:r>
            <a:endParaRPr sz="1150">
              <a:latin typeface="Roboto"/>
              <a:ea typeface="Roboto"/>
              <a:cs typeface="Roboto"/>
              <a:sym typeface="Roboto"/>
            </a:endParaRPr>
          </a:p>
          <a:p>
            <a:pPr indent="0" lvl="0" marL="457200" rtl="0" algn="l">
              <a:spcBef>
                <a:spcPts val="1000"/>
              </a:spcBef>
              <a:spcAft>
                <a:spcPts val="1000"/>
              </a:spcAft>
              <a:buNone/>
            </a:pPr>
            <a:r>
              <a:t/>
            </a:r>
            <a:endParaRPr sz="1200">
              <a:latin typeface="Roboto"/>
              <a:ea typeface="Roboto"/>
              <a:cs typeface="Roboto"/>
              <a:sym typeface="Roboto"/>
            </a:endParaRPr>
          </a:p>
        </p:txBody>
      </p:sp>
      <p:sp>
        <p:nvSpPr>
          <p:cNvPr id="138" name="Google Shape;138;p14"/>
          <p:cNvSpPr txBox="1"/>
          <p:nvPr/>
        </p:nvSpPr>
        <p:spPr>
          <a:xfrm>
            <a:off x="404725" y="7798200"/>
            <a:ext cx="3448800" cy="2260200"/>
          </a:xfrm>
          <a:prstGeom prst="rect">
            <a:avLst/>
          </a:prstGeom>
          <a:noFill/>
          <a:ln>
            <a:noFill/>
          </a:ln>
        </p:spPr>
        <p:txBody>
          <a:bodyPr anchorCtr="0" anchor="t" bIns="91425" lIns="91425" spcFirstLastPara="1" rIns="91425" wrap="square" tIns="91425">
            <a:spAutoFit/>
          </a:bodyPr>
          <a:lstStyle/>
          <a:p>
            <a:pPr indent="-187325" lvl="0" marL="285750" rtl="0" algn="l">
              <a:spcBef>
                <a:spcPts val="0"/>
              </a:spcBef>
              <a:spcAft>
                <a:spcPts val="0"/>
              </a:spcAft>
              <a:buClr>
                <a:schemeClr val="dk1"/>
              </a:buClr>
              <a:buSzPts val="1150"/>
              <a:buFont typeface="Roboto"/>
              <a:buChar char="➔"/>
            </a:pPr>
            <a:r>
              <a:rPr b="1" lang="en" sz="1150">
                <a:solidFill>
                  <a:schemeClr val="dk1"/>
                </a:solidFill>
                <a:latin typeface="Roboto"/>
                <a:ea typeface="Roboto"/>
                <a:cs typeface="Roboto"/>
                <a:sym typeface="Roboto"/>
              </a:rPr>
              <a:t>Our team recommends gathering more data on the super-drivers</a:t>
            </a:r>
            <a:r>
              <a:rPr lang="en" sz="1150">
                <a:solidFill>
                  <a:schemeClr val="dk1"/>
                </a:solidFill>
                <a:latin typeface="Roboto"/>
                <a:ea typeface="Roboto"/>
                <a:cs typeface="Roboto"/>
                <a:sym typeface="Roboto"/>
              </a:rPr>
              <a:t>. It's possible that the reason they’re driving so much is also the reason why the Waze app does not meet their specific set of needs, which may differ from the typical driver.</a:t>
            </a:r>
            <a:endParaRPr sz="1150">
              <a:solidFill>
                <a:schemeClr val="dk1"/>
              </a:solidFill>
              <a:latin typeface="Roboto"/>
              <a:ea typeface="Roboto"/>
              <a:cs typeface="Roboto"/>
              <a:sym typeface="Roboto"/>
            </a:endParaRPr>
          </a:p>
          <a:p>
            <a:pPr indent="-187325" lvl="0" marL="285750" rtl="0" algn="l">
              <a:spcBef>
                <a:spcPts val="1000"/>
              </a:spcBef>
              <a:spcAft>
                <a:spcPts val="1000"/>
              </a:spcAft>
              <a:buClr>
                <a:schemeClr val="dk1"/>
              </a:buClr>
              <a:buSzPts val="1150"/>
              <a:buFont typeface="Roboto"/>
              <a:buChar char="➔"/>
            </a:pPr>
            <a:r>
              <a:rPr b="1" lang="en" sz="1150">
                <a:solidFill>
                  <a:schemeClr val="dk1"/>
                </a:solidFill>
                <a:latin typeface="Roboto"/>
                <a:ea typeface="Roboto"/>
                <a:cs typeface="Roboto"/>
                <a:sym typeface="Roboto"/>
              </a:rPr>
              <a:t>The immediate next step is to conduct thorough EDA and develop data visualizations</a:t>
            </a:r>
            <a:r>
              <a:rPr lang="en" sz="1150">
                <a:solidFill>
                  <a:schemeClr val="dk1"/>
                </a:solidFill>
                <a:latin typeface="Roboto"/>
                <a:ea typeface="Roboto"/>
                <a:cs typeface="Roboto"/>
                <a:sym typeface="Roboto"/>
              </a:rPr>
              <a:t> to illustrate the narrative behind the data and guide future project decisions. </a:t>
            </a:r>
            <a:endParaRPr sz="115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