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3"/>
  </p:notesMasterIdLst>
  <p:sldIdLst>
    <p:sldId id="256" r:id="rId2"/>
    <p:sldId id="263" r:id="rId3"/>
    <p:sldId id="257" r:id="rId4"/>
    <p:sldId id="286" r:id="rId5"/>
    <p:sldId id="265" r:id="rId6"/>
    <p:sldId id="258" r:id="rId7"/>
    <p:sldId id="276" r:id="rId8"/>
    <p:sldId id="269" r:id="rId9"/>
    <p:sldId id="275" r:id="rId10"/>
    <p:sldId id="270" r:id="rId11"/>
    <p:sldId id="274" r:id="rId12"/>
    <p:sldId id="261" r:id="rId13"/>
    <p:sldId id="285" r:id="rId14"/>
    <p:sldId id="266" r:id="rId15"/>
    <p:sldId id="259" r:id="rId16"/>
    <p:sldId id="277" r:id="rId17"/>
    <p:sldId id="278" r:id="rId18"/>
    <p:sldId id="279" r:id="rId19"/>
    <p:sldId id="271" r:id="rId20"/>
    <p:sldId id="284" r:id="rId21"/>
    <p:sldId id="267" r:id="rId22"/>
    <p:sldId id="260" r:id="rId23"/>
    <p:sldId id="287" r:id="rId24"/>
    <p:sldId id="280" r:id="rId25"/>
    <p:sldId id="281" r:id="rId26"/>
    <p:sldId id="282" r:id="rId27"/>
    <p:sldId id="283" r:id="rId28"/>
    <p:sldId id="272" r:id="rId29"/>
    <p:sldId id="273" r:id="rId30"/>
    <p:sldId id="262" r:id="rId31"/>
    <p:sldId id="26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E26FD-F558-4AC5-B9C7-43825C53DFE9}"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DE45A-8008-4D0C-A98C-53BC4E54B1A9}" type="slidenum">
              <a:rPr lang="en-US" smtClean="0"/>
              <a:t>‹#›</a:t>
            </a:fld>
            <a:endParaRPr lang="en-US"/>
          </a:p>
        </p:txBody>
      </p:sp>
    </p:spTree>
    <p:extLst>
      <p:ext uri="{BB962C8B-B14F-4D97-AF65-F5344CB8AC3E}">
        <p14:creationId xmlns:p14="http://schemas.microsoft.com/office/powerpoint/2010/main" val="2880960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preferred when labeled data is difficult to obtain or inefficient</a:t>
            </a:r>
          </a:p>
        </p:txBody>
      </p:sp>
      <p:sp>
        <p:nvSpPr>
          <p:cNvPr id="4" name="Slide Number Placeholder 3"/>
          <p:cNvSpPr>
            <a:spLocks noGrp="1"/>
          </p:cNvSpPr>
          <p:nvPr>
            <p:ph type="sldNum" sz="quarter" idx="5"/>
          </p:nvPr>
        </p:nvSpPr>
        <p:spPr/>
        <p:txBody>
          <a:bodyPr/>
          <a:lstStyle/>
          <a:p>
            <a:fld id="{40EDE45A-8008-4D0C-A98C-53BC4E54B1A9}" type="slidenum">
              <a:rPr lang="en-US" smtClean="0"/>
              <a:t>2</a:t>
            </a:fld>
            <a:endParaRPr lang="en-US"/>
          </a:p>
        </p:txBody>
      </p:sp>
    </p:spTree>
    <p:extLst>
      <p:ext uri="{BB962C8B-B14F-4D97-AF65-F5344CB8AC3E}">
        <p14:creationId xmlns:p14="http://schemas.microsoft.com/office/powerpoint/2010/main" val="1855424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Volume representation</a:t>
            </a:r>
          </a:p>
        </p:txBody>
      </p:sp>
      <p:sp>
        <p:nvSpPr>
          <p:cNvPr id="4" name="Slide Number Placeholder 3"/>
          <p:cNvSpPr>
            <a:spLocks noGrp="1"/>
          </p:cNvSpPr>
          <p:nvPr>
            <p:ph type="sldNum" sz="quarter" idx="5"/>
          </p:nvPr>
        </p:nvSpPr>
        <p:spPr/>
        <p:txBody>
          <a:bodyPr/>
          <a:lstStyle/>
          <a:p>
            <a:fld id="{40EDE45A-8008-4D0C-A98C-53BC4E54B1A9}" type="slidenum">
              <a:rPr lang="en-US" smtClean="0"/>
              <a:t>25</a:t>
            </a:fld>
            <a:endParaRPr lang="en-US"/>
          </a:p>
        </p:txBody>
      </p:sp>
    </p:spTree>
    <p:extLst>
      <p:ext uri="{BB962C8B-B14F-4D97-AF65-F5344CB8AC3E}">
        <p14:creationId xmlns:p14="http://schemas.microsoft.com/office/powerpoint/2010/main" val="252984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EDE45A-8008-4D0C-A98C-53BC4E54B1A9}" type="slidenum">
              <a:rPr lang="en-US" smtClean="0"/>
              <a:t>26</a:t>
            </a:fld>
            <a:endParaRPr lang="en-US"/>
          </a:p>
        </p:txBody>
      </p:sp>
    </p:spTree>
    <p:extLst>
      <p:ext uri="{BB962C8B-B14F-4D97-AF65-F5344CB8AC3E}">
        <p14:creationId xmlns:p14="http://schemas.microsoft.com/office/powerpoint/2010/main" val="239162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Mesh Representation</a:t>
            </a:r>
          </a:p>
        </p:txBody>
      </p:sp>
      <p:sp>
        <p:nvSpPr>
          <p:cNvPr id="4" name="Slide Number Placeholder 3"/>
          <p:cNvSpPr>
            <a:spLocks noGrp="1"/>
          </p:cNvSpPr>
          <p:nvPr>
            <p:ph type="sldNum" sz="quarter" idx="5"/>
          </p:nvPr>
        </p:nvSpPr>
        <p:spPr/>
        <p:txBody>
          <a:bodyPr/>
          <a:lstStyle/>
          <a:p>
            <a:fld id="{40EDE45A-8008-4D0C-A98C-53BC4E54B1A9}" type="slidenum">
              <a:rPr lang="en-US" smtClean="0"/>
              <a:t>27</a:t>
            </a:fld>
            <a:endParaRPr lang="en-US"/>
          </a:p>
        </p:txBody>
      </p:sp>
    </p:spTree>
    <p:extLst>
      <p:ext uri="{BB962C8B-B14F-4D97-AF65-F5344CB8AC3E}">
        <p14:creationId xmlns:p14="http://schemas.microsoft.com/office/powerpoint/2010/main" val="1561837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EDE45A-8008-4D0C-A98C-53BC4E54B1A9}" type="slidenum">
              <a:rPr lang="en-US" smtClean="0"/>
              <a:t>28</a:t>
            </a:fld>
            <a:endParaRPr lang="en-US"/>
          </a:p>
        </p:txBody>
      </p:sp>
    </p:spTree>
    <p:extLst>
      <p:ext uri="{BB962C8B-B14F-4D97-AF65-F5344CB8AC3E}">
        <p14:creationId xmlns:p14="http://schemas.microsoft.com/office/powerpoint/2010/main" val="582276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PCA = Principle Component Analysis</a:t>
            </a:r>
          </a:p>
          <a:p>
            <a:br>
              <a:rPr lang="en-US" dirty="0"/>
            </a:br>
            <a:r>
              <a:rPr lang="en-US" dirty="0"/>
              <a:t>Latent Variable Model works by converting observable variable into inferred latent variables, thus reducing dimensionality.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Types of traffic: Sensitive traffic, best-effort traffic, and undesired traffic</a:t>
            </a:r>
          </a:p>
          <a:p>
            <a:endParaRPr lang="en-US" dirty="0"/>
          </a:p>
        </p:txBody>
      </p:sp>
      <p:sp>
        <p:nvSpPr>
          <p:cNvPr id="4" name="Slide Number Placeholder 3"/>
          <p:cNvSpPr>
            <a:spLocks noGrp="1"/>
          </p:cNvSpPr>
          <p:nvPr>
            <p:ph type="sldNum" sz="quarter" idx="5"/>
          </p:nvPr>
        </p:nvSpPr>
        <p:spPr/>
        <p:txBody>
          <a:bodyPr/>
          <a:lstStyle/>
          <a:p>
            <a:fld id="{40EDE45A-8008-4D0C-A98C-53BC4E54B1A9}" type="slidenum">
              <a:rPr lang="en-US" smtClean="0"/>
              <a:t>6</a:t>
            </a:fld>
            <a:endParaRPr lang="en-US"/>
          </a:p>
        </p:txBody>
      </p:sp>
    </p:spTree>
    <p:extLst>
      <p:ext uri="{BB962C8B-B14F-4D97-AF65-F5344CB8AC3E}">
        <p14:creationId xmlns:p14="http://schemas.microsoft.com/office/powerpoint/2010/main" val="2511666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 bit about how K-Medoids could look here</a:t>
            </a:r>
          </a:p>
        </p:txBody>
      </p:sp>
      <p:sp>
        <p:nvSpPr>
          <p:cNvPr id="4" name="Slide Number Placeholder 3"/>
          <p:cNvSpPr>
            <a:spLocks noGrp="1"/>
          </p:cNvSpPr>
          <p:nvPr>
            <p:ph type="sldNum" sz="quarter" idx="5"/>
          </p:nvPr>
        </p:nvSpPr>
        <p:spPr/>
        <p:txBody>
          <a:bodyPr/>
          <a:lstStyle/>
          <a:p>
            <a:fld id="{40EDE45A-8008-4D0C-A98C-53BC4E54B1A9}" type="slidenum">
              <a:rPr lang="en-US" smtClean="0"/>
              <a:t>7</a:t>
            </a:fld>
            <a:endParaRPr lang="en-US"/>
          </a:p>
        </p:txBody>
      </p:sp>
    </p:spTree>
    <p:extLst>
      <p:ext uri="{BB962C8B-B14F-4D97-AF65-F5344CB8AC3E}">
        <p14:creationId xmlns:p14="http://schemas.microsoft.com/office/powerpoint/2010/main" val="2640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Packet Inspection (DPI) recommended for handling encrypted data.</a:t>
            </a:r>
          </a:p>
          <a:p>
            <a:endParaRPr lang="en-US" dirty="0"/>
          </a:p>
          <a:p>
            <a:r>
              <a:rPr lang="en-US" dirty="0"/>
              <a:t>Principal curves is a nonlinear dataset summarizing technique where non-parametric curves passes through the middle of multi-dimensional dataset providing the summary of the dataset. These smooth curves minimize the average squared orthogonal distance between data points, this process also resembles to the maximum likelihood for nonlinear regression in the presence of Gaussian noise.</a:t>
            </a:r>
          </a:p>
          <a:p>
            <a:endParaRPr lang="en-US" dirty="0"/>
          </a:p>
          <a:p>
            <a:r>
              <a:rPr lang="en-US" sz="1200" b="1" i="0" kern="1200" dirty="0">
                <a:solidFill>
                  <a:schemeClr val="tx1"/>
                </a:solidFill>
                <a:effectLst/>
                <a:latin typeface="+mn-lt"/>
                <a:ea typeface="+mn-ea"/>
                <a:cs typeface="+mn-cs"/>
              </a:rPr>
              <a:t>Manifold learning</a:t>
            </a:r>
            <a:r>
              <a:rPr lang="en-US" sz="1200" b="0" i="0" kern="1200" dirty="0">
                <a:solidFill>
                  <a:schemeClr val="tx1"/>
                </a:solidFill>
                <a:effectLst/>
                <a:latin typeface="+mn-lt"/>
                <a:ea typeface="+mn-ea"/>
                <a:cs typeface="+mn-cs"/>
              </a:rPr>
              <a:t> is an approach to non-linear dimensionality reduction. Algorithms for this task are based on the idea that the dimensionality of many data sets is only artificially high.</a:t>
            </a:r>
            <a:endParaRPr lang="en-US" dirty="0"/>
          </a:p>
        </p:txBody>
      </p:sp>
      <p:sp>
        <p:nvSpPr>
          <p:cNvPr id="4" name="Slide Number Placeholder 3"/>
          <p:cNvSpPr>
            <a:spLocks noGrp="1"/>
          </p:cNvSpPr>
          <p:nvPr>
            <p:ph type="sldNum" sz="quarter" idx="5"/>
          </p:nvPr>
        </p:nvSpPr>
        <p:spPr/>
        <p:txBody>
          <a:bodyPr/>
          <a:lstStyle/>
          <a:p>
            <a:fld id="{40EDE45A-8008-4D0C-A98C-53BC4E54B1A9}" type="slidenum">
              <a:rPr lang="en-US" smtClean="0"/>
              <a:t>8</a:t>
            </a:fld>
            <a:endParaRPr lang="en-US"/>
          </a:p>
        </p:txBody>
      </p:sp>
    </p:spTree>
    <p:extLst>
      <p:ext uri="{BB962C8B-B14F-4D97-AF65-F5344CB8AC3E}">
        <p14:creationId xmlns:p14="http://schemas.microsoft.com/office/powerpoint/2010/main" val="349789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Types of traffic: Sensitive traffic, best-effort traffic, and undesired traffic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Manifold learning is better than clustering for linear frameworks from non-linear datasets (treating non-linear data as linear data).</a:t>
            </a:r>
          </a:p>
          <a:p>
            <a:endParaRPr lang="en-US" dirty="0"/>
          </a:p>
        </p:txBody>
      </p:sp>
      <p:sp>
        <p:nvSpPr>
          <p:cNvPr id="4" name="Slide Number Placeholder 3"/>
          <p:cNvSpPr>
            <a:spLocks noGrp="1"/>
          </p:cNvSpPr>
          <p:nvPr>
            <p:ph type="sldNum" sz="quarter" idx="5"/>
          </p:nvPr>
        </p:nvSpPr>
        <p:spPr/>
        <p:txBody>
          <a:bodyPr/>
          <a:lstStyle/>
          <a:p>
            <a:fld id="{40EDE45A-8008-4D0C-A98C-53BC4E54B1A9}" type="slidenum">
              <a:rPr lang="en-US" smtClean="0"/>
              <a:t>12</a:t>
            </a:fld>
            <a:endParaRPr lang="en-US"/>
          </a:p>
        </p:txBody>
      </p:sp>
    </p:spTree>
    <p:extLst>
      <p:ext uri="{BB962C8B-B14F-4D97-AF65-F5344CB8AC3E}">
        <p14:creationId xmlns:p14="http://schemas.microsoft.com/office/powerpoint/2010/main" val="3749074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Depth View</a:t>
            </a:r>
          </a:p>
          <a:p>
            <a:endParaRPr lang="en-US" dirty="0"/>
          </a:p>
          <a:p>
            <a:r>
              <a:rPr lang="en-US" dirty="0"/>
              <a:t>Bottom two rows show typical failures caused by open scenes or objects close to the front of the camera</a:t>
            </a:r>
          </a:p>
          <a:p>
            <a:endParaRPr lang="en-US" dirty="0"/>
          </a:p>
          <a:p>
            <a:r>
              <a:rPr lang="en-US" dirty="0"/>
              <a:t>Important to note that Ground truth only used for comparison</a:t>
            </a:r>
          </a:p>
        </p:txBody>
      </p:sp>
      <p:sp>
        <p:nvSpPr>
          <p:cNvPr id="4" name="Slide Number Placeholder 3"/>
          <p:cNvSpPr>
            <a:spLocks noGrp="1"/>
          </p:cNvSpPr>
          <p:nvPr>
            <p:ph type="sldNum" sz="quarter" idx="5"/>
          </p:nvPr>
        </p:nvSpPr>
        <p:spPr/>
        <p:txBody>
          <a:bodyPr/>
          <a:lstStyle/>
          <a:p>
            <a:fld id="{40EDE45A-8008-4D0C-A98C-53BC4E54B1A9}" type="slidenum">
              <a:rPr lang="en-US" smtClean="0"/>
              <a:t>17</a:t>
            </a:fld>
            <a:endParaRPr lang="en-US"/>
          </a:p>
        </p:txBody>
      </p:sp>
    </p:spTree>
    <p:extLst>
      <p:ext uri="{BB962C8B-B14F-4D97-AF65-F5344CB8AC3E}">
        <p14:creationId xmlns:p14="http://schemas.microsoft.com/office/powerpoint/2010/main" val="2639089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Pose Results</a:t>
            </a:r>
          </a:p>
          <a:p>
            <a:endParaRPr lang="en-US" dirty="0"/>
          </a:p>
          <a:p>
            <a:r>
              <a:rPr lang="en-US" dirty="0"/>
              <a:t>Highlighted pixels are predicted to be unexplainable by the network due to motion (rows 1–3), occlusion/visibility (rows 4–5), or other factors (rows 7–8). </a:t>
            </a:r>
          </a:p>
        </p:txBody>
      </p:sp>
      <p:sp>
        <p:nvSpPr>
          <p:cNvPr id="4" name="Slide Number Placeholder 3"/>
          <p:cNvSpPr>
            <a:spLocks noGrp="1"/>
          </p:cNvSpPr>
          <p:nvPr>
            <p:ph type="sldNum" sz="quarter" idx="5"/>
          </p:nvPr>
        </p:nvSpPr>
        <p:spPr/>
        <p:txBody>
          <a:bodyPr/>
          <a:lstStyle/>
          <a:p>
            <a:fld id="{40EDE45A-8008-4D0C-A98C-53BC4E54B1A9}" type="slidenum">
              <a:rPr lang="en-US" smtClean="0"/>
              <a:t>18</a:t>
            </a:fld>
            <a:endParaRPr lang="en-US"/>
          </a:p>
        </p:txBody>
      </p:sp>
    </p:spTree>
    <p:extLst>
      <p:ext uri="{BB962C8B-B14F-4D97-AF65-F5344CB8AC3E}">
        <p14:creationId xmlns:p14="http://schemas.microsoft.com/office/powerpoint/2010/main" val="223372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their notes, this MNIST3D dataset was generated by the team by extruding the MNIST dataset.</a:t>
            </a:r>
          </a:p>
          <a:p>
            <a:endParaRPr lang="en-US" dirty="0"/>
          </a:p>
          <a:p>
            <a:r>
              <a:rPr lang="en-US" dirty="0"/>
              <a:t>All rotations are applied at the time of testing.</a:t>
            </a:r>
          </a:p>
        </p:txBody>
      </p:sp>
      <p:sp>
        <p:nvSpPr>
          <p:cNvPr id="4" name="Slide Number Placeholder 3"/>
          <p:cNvSpPr>
            <a:spLocks noGrp="1"/>
          </p:cNvSpPr>
          <p:nvPr>
            <p:ph type="sldNum" sz="quarter" idx="5"/>
          </p:nvPr>
        </p:nvSpPr>
        <p:spPr/>
        <p:txBody>
          <a:bodyPr/>
          <a:lstStyle/>
          <a:p>
            <a:fld id="{40EDE45A-8008-4D0C-A98C-53BC4E54B1A9}" type="slidenum">
              <a:rPr lang="en-US" smtClean="0"/>
              <a:t>22</a:t>
            </a:fld>
            <a:endParaRPr lang="en-US"/>
          </a:p>
        </p:txBody>
      </p:sp>
    </p:spTree>
    <p:extLst>
      <p:ext uri="{BB962C8B-B14F-4D97-AF65-F5344CB8AC3E}">
        <p14:creationId xmlns:p14="http://schemas.microsoft.com/office/powerpoint/2010/main" val="3698366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Utilization of probabilistic volume completion</a:t>
            </a:r>
          </a:p>
          <a:p>
            <a:endParaRPr lang="en-US" dirty="0"/>
          </a:p>
          <a:p>
            <a:r>
              <a:rPr lang="en-US" dirty="0"/>
              <a:t>Left column is 100</a:t>
            </a:r>
            <a:r>
              <a:rPr lang="en-US" baseline="30000" dirty="0"/>
              <a:t>th</a:t>
            </a:r>
            <a:r>
              <a:rPr lang="en-US" dirty="0"/>
              <a:t> iteration of generative model</a:t>
            </a:r>
          </a:p>
        </p:txBody>
      </p:sp>
      <p:sp>
        <p:nvSpPr>
          <p:cNvPr id="4" name="Slide Number Placeholder 3"/>
          <p:cNvSpPr>
            <a:spLocks noGrp="1"/>
          </p:cNvSpPr>
          <p:nvPr>
            <p:ph type="sldNum" sz="quarter" idx="5"/>
          </p:nvPr>
        </p:nvSpPr>
        <p:spPr/>
        <p:txBody>
          <a:bodyPr/>
          <a:lstStyle/>
          <a:p>
            <a:fld id="{40EDE45A-8008-4D0C-A98C-53BC4E54B1A9}" type="slidenum">
              <a:rPr lang="en-US" smtClean="0"/>
              <a:t>24</a:t>
            </a:fld>
            <a:endParaRPr lang="en-US"/>
          </a:p>
        </p:txBody>
      </p:sp>
    </p:spTree>
    <p:extLst>
      <p:ext uri="{BB962C8B-B14F-4D97-AF65-F5344CB8AC3E}">
        <p14:creationId xmlns:p14="http://schemas.microsoft.com/office/powerpoint/2010/main" val="281798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C12E7A-D947-461B-9F52-DEBA7B37F76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DDAA-2019-47D2-8044-FA1A8D36E8E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35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12E7A-D947-461B-9F52-DEBA7B37F76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DDAA-2019-47D2-8044-FA1A8D36E8EF}" type="slidenum">
              <a:rPr lang="en-US" smtClean="0"/>
              <a:t>‹#›</a:t>
            </a:fld>
            <a:endParaRPr lang="en-US"/>
          </a:p>
        </p:txBody>
      </p:sp>
    </p:spTree>
    <p:extLst>
      <p:ext uri="{BB962C8B-B14F-4D97-AF65-F5344CB8AC3E}">
        <p14:creationId xmlns:p14="http://schemas.microsoft.com/office/powerpoint/2010/main" val="330868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12E7A-D947-461B-9F52-DEBA7B37F76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DDAA-2019-47D2-8044-FA1A8D36E8EF}" type="slidenum">
              <a:rPr lang="en-US" smtClean="0"/>
              <a:t>‹#›</a:t>
            </a:fld>
            <a:endParaRPr lang="en-US"/>
          </a:p>
        </p:txBody>
      </p:sp>
    </p:spTree>
    <p:extLst>
      <p:ext uri="{BB962C8B-B14F-4D97-AF65-F5344CB8AC3E}">
        <p14:creationId xmlns:p14="http://schemas.microsoft.com/office/powerpoint/2010/main" val="263690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12E7A-D947-461B-9F52-DEBA7B37F76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DDAA-2019-47D2-8044-FA1A8D36E8EF}" type="slidenum">
              <a:rPr lang="en-US" smtClean="0"/>
              <a:t>‹#›</a:t>
            </a:fld>
            <a:endParaRPr lang="en-US"/>
          </a:p>
        </p:txBody>
      </p:sp>
    </p:spTree>
    <p:extLst>
      <p:ext uri="{BB962C8B-B14F-4D97-AF65-F5344CB8AC3E}">
        <p14:creationId xmlns:p14="http://schemas.microsoft.com/office/powerpoint/2010/main" val="21517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2E7A-D947-461B-9F52-DEBA7B37F76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DDAA-2019-47D2-8044-FA1A8D36E8E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1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C12E7A-D947-461B-9F52-DEBA7B37F765}"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DDAA-2019-47D2-8044-FA1A8D36E8EF}" type="slidenum">
              <a:rPr lang="en-US" smtClean="0"/>
              <a:t>‹#›</a:t>
            </a:fld>
            <a:endParaRPr lang="en-US"/>
          </a:p>
        </p:txBody>
      </p:sp>
    </p:spTree>
    <p:extLst>
      <p:ext uri="{BB962C8B-B14F-4D97-AF65-F5344CB8AC3E}">
        <p14:creationId xmlns:p14="http://schemas.microsoft.com/office/powerpoint/2010/main" val="135692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C12E7A-D947-461B-9F52-DEBA7B37F765}"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4DDAA-2019-47D2-8044-FA1A8D36E8EF}" type="slidenum">
              <a:rPr lang="en-US" smtClean="0"/>
              <a:t>‹#›</a:t>
            </a:fld>
            <a:endParaRPr lang="en-US"/>
          </a:p>
        </p:txBody>
      </p:sp>
    </p:spTree>
    <p:extLst>
      <p:ext uri="{BB962C8B-B14F-4D97-AF65-F5344CB8AC3E}">
        <p14:creationId xmlns:p14="http://schemas.microsoft.com/office/powerpoint/2010/main" val="125826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C12E7A-D947-461B-9F52-DEBA7B37F765}"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DDAA-2019-47D2-8044-FA1A8D36E8EF}" type="slidenum">
              <a:rPr lang="en-US" smtClean="0"/>
              <a:t>‹#›</a:t>
            </a:fld>
            <a:endParaRPr lang="en-US"/>
          </a:p>
        </p:txBody>
      </p:sp>
    </p:spTree>
    <p:extLst>
      <p:ext uri="{BB962C8B-B14F-4D97-AF65-F5344CB8AC3E}">
        <p14:creationId xmlns:p14="http://schemas.microsoft.com/office/powerpoint/2010/main" val="138297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C12E7A-D947-461B-9F52-DEBA7B37F765}" type="datetimeFigureOut">
              <a:rPr lang="en-US" smtClean="0"/>
              <a:t>12/1/2020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034DDAA-2019-47D2-8044-FA1A8D36E8EF}" type="slidenum">
              <a:rPr lang="en-US" smtClean="0"/>
              <a:t>‹#›</a:t>
            </a:fld>
            <a:endParaRPr lang="en-US"/>
          </a:p>
        </p:txBody>
      </p:sp>
    </p:spTree>
    <p:extLst>
      <p:ext uri="{BB962C8B-B14F-4D97-AF65-F5344CB8AC3E}">
        <p14:creationId xmlns:p14="http://schemas.microsoft.com/office/powerpoint/2010/main" val="346398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AC12E7A-D947-461B-9F52-DEBA7B37F765}" type="datetimeFigureOut">
              <a:rPr lang="en-US" smtClean="0"/>
              <a:t>12/1/2020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34DDAA-2019-47D2-8044-FA1A8D36E8EF}" type="slidenum">
              <a:rPr lang="en-US" smtClean="0"/>
              <a:t>‹#›</a:t>
            </a:fld>
            <a:endParaRPr lang="en-US"/>
          </a:p>
        </p:txBody>
      </p:sp>
    </p:spTree>
    <p:extLst>
      <p:ext uri="{BB962C8B-B14F-4D97-AF65-F5344CB8AC3E}">
        <p14:creationId xmlns:p14="http://schemas.microsoft.com/office/powerpoint/2010/main" val="1824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C12E7A-D947-461B-9F52-DEBA7B37F765}"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DDAA-2019-47D2-8044-FA1A8D36E8EF}" type="slidenum">
              <a:rPr lang="en-US" smtClean="0"/>
              <a:t>‹#›</a:t>
            </a:fld>
            <a:endParaRPr lang="en-US"/>
          </a:p>
        </p:txBody>
      </p:sp>
    </p:spTree>
    <p:extLst>
      <p:ext uri="{BB962C8B-B14F-4D97-AF65-F5344CB8AC3E}">
        <p14:creationId xmlns:p14="http://schemas.microsoft.com/office/powerpoint/2010/main" val="24500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AC12E7A-D947-461B-9F52-DEBA7B37F765}" type="datetimeFigureOut">
              <a:rPr lang="en-US" smtClean="0"/>
              <a:t>12/1/2020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34DDAA-2019-47D2-8044-FA1A8D36E8E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7522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Unsupervised_learning#:~:text=Unsupervised%20learning%20is%20a%20type,a%20minimum%20of%20human%20supervision" TargetMode="External"/><Relationship Id="rId2" Type="http://schemas.openxmlformats.org/officeDocument/2006/relationships/hyperlink" Target="https://en.wikipedia.org/wiki/Principal_component_analysis" TargetMode="External"/><Relationship Id="rId1" Type="http://schemas.openxmlformats.org/officeDocument/2006/relationships/slideLayout" Target="../slideLayouts/slideLayout2.xml"/><Relationship Id="rId4" Type="http://schemas.openxmlformats.org/officeDocument/2006/relationships/hyperlink" Target="https://en.wikipedia.org/wiki/Traffic_classification#:~:text=Traffic%20classification%20is%20an%20automated,a%20number%20of%20traffic%20class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6BED8-13B2-4377-A6D7-D5D19A41CCB7}"/>
              </a:ext>
            </a:extLst>
          </p:cNvPr>
          <p:cNvSpPr>
            <a:spLocks noGrp="1"/>
          </p:cNvSpPr>
          <p:nvPr>
            <p:ph type="ctrTitle"/>
          </p:nvPr>
        </p:nvSpPr>
        <p:spPr>
          <a:xfrm>
            <a:off x="1097280" y="758952"/>
            <a:ext cx="10058400" cy="3892168"/>
          </a:xfrm>
        </p:spPr>
        <p:txBody>
          <a:bodyPr>
            <a:normAutofit/>
          </a:bodyPr>
          <a:lstStyle/>
          <a:p>
            <a:r>
              <a:rPr lang="en-US" dirty="0"/>
              <a:t>Unsupervised Learning</a:t>
            </a:r>
          </a:p>
        </p:txBody>
      </p:sp>
      <p:sp>
        <p:nvSpPr>
          <p:cNvPr id="18"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AA60D734-90FB-4A4F-B510-AC9FB51F0881}"/>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By: Brandon Shumin</a:t>
            </a:r>
          </a:p>
          <a:p>
            <a:r>
              <a:rPr lang="en-US">
                <a:solidFill>
                  <a:srgbClr val="FFFFFF"/>
                </a:solidFill>
              </a:rPr>
              <a:t>ECE 6420</a:t>
            </a:r>
          </a:p>
        </p:txBody>
      </p:sp>
      <p:sp>
        <p:nvSpPr>
          <p:cNvPr id="19"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8833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9EB8-B66C-4BA0-8AFF-25374065562C}"/>
              </a:ext>
            </a:extLst>
          </p:cNvPr>
          <p:cNvSpPr>
            <a:spLocks noGrp="1"/>
          </p:cNvSpPr>
          <p:nvPr>
            <p:ph type="title"/>
          </p:nvPr>
        </p:nvSpPr>
        <p:spPr/>
        <p:txBody>
          <a:bodyPr/>
          <a:lstStyle/>
          <a:p>
            <a:r>
              <a:rPr lang="en-US" dirty="0"/>
              <a:t>Networking – Quality of Service</a:t>
            </a:r>
          </a:p>
        </p:txBody>
      </p:sp>
      <p:sp>
        <p:nvSpPr>
          <p:cNvPr id="3" name="Content Placeholder 2">
            <a:extLst>
              <a:ext uri="{FF2B5EF4-FFF2-40B4-BE49-F238E27FC236}">
                <a16:creationId xmlns:a16="http://schemas.microsoft.com/office/drawing/2014/main" id="{9E775D63-BB38-4B85-AF9B-5942E423A651}"/>
              </a:ext>
            </a:extLst>
          </p:cNvPr>
          <p:cNvSpPr>
            <a:spLocks noGrp="1"/>
          </p:cNvSpPr>
          <p:nvPr>
            <p:ph idx="1"/>
          </p:nvPr>
        </p:nvSpPr>
        <p:spPr/>
        <p:txBody>
          <a:bodyPr/>
          <a:lstStyle/>
          <a:p>
            <a:r>
              <a:rPr lang="en-US" b="1" u="sng" dirty="0"/>
              <a:t>Deep Neural Networks (DNNs)</a:t>
            </a:r>
          </a:p>
          <a:p>
            <a:pPr lvl="1"/>
            <a:r>
              <a:rPr lang="en-US" dirty="0"/>
              <a:t>Used heavily in determining resource allocation when resources are scarce</a:t>
            </a:r>
          </a:p>
          <a:p>
            <a:pPr lvl="1"/>
            <a:r>
              <a:rPr lang="en-US" dirty="0"/>
              <a:t>Hybrid NNs using multiple trained models are also recommended to combine the advantages of multiple models (see below)</a:t>
            </a:r>
          </a:p>
          <a:p>
            <a:pPr lvl="1"/>
            <a:r>
              <a:rPr lang="en-US" dirty="0"/>
              <a:t>These models excel at predicting traffic volume in a network at runtime, which allows for predictive resource allocation</a:t>
            </a:r>
          </a:p>
          <a:p>
            <a:r>
              <a:rPr lang="en-US" b="1" u="sng" dirty="0"/>
              <a:t>Convolutional Deep Belief Network</a:t>
            </a:r>
          </a:p>
          <a:p>
            <a:pPr lvl="1"/>
            <a:r>
              <a:rPr lang="en-US" dirty="0"/>
              <a:t>Composed of multiple layers of NNs that scale extremely well with data sets of high-dimensions, as QoS has</a:t>
            </a:r>
          </a:p>
          <a:p>
            <a:pPr lvl="1"/>
            <a:r>
              <a:rPr lang="en-US" dirty="0"/>
              <a:t>Allows for the most probabilistically productive action to be taken by the network to improve QoS, which, on average, should improve the network’s QoS performance</a:t>
            </a:r>
          </a:p>
          <a:p>
            <a:r>
              <a:rPr lang="en-US" dirty="0"/>
              <a:t>(Usama, 2017)</a:t>
            </a:r>
          </a:p>
        </p:txBody>
      </p:sp>
    </p:spTree>
    <p:extLst>
      <p:ext uri="{BB962C8B-B14F-4D97-AF65-F5344CB8AC3E}">
        <p14:creationId xmlns:p14="http://schemas.microsoft.com/office/powerpoint/2010/main" val="383234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927-DA99-4983-B789-DBE4A1401102}"/>
              </a:ext>
            </a:extLst>
          </p:cNvPr>
          <p:cNvSpPr>
            <a:spLocks noGrp="1"/>
          </p:cNvSpPr>
          <p:nvPr>
            <p:ph type="title"/>
          </p:nvPr>
        </p:nvSpPr>
        <p:spPr/>
        <p:txBody>
          <a:bodyPr/>
          <a:lstStyle/>
          <a:p>
            <a:r>
              <a:rPr lang="en-US" dirty="0"/>
              <a:t>CDBN</a:t>
            </a:r>
          </a:p>
        </p:txBody>
      </p:sp>
      <p:pic>
        <p:nvPicPr>
          <p:cNvPr id="4" name="Picture 4" descr="DeepChart: Combining deep convolutional networks and deep belief networks  in chart classification - ScienceDirect">
            <a:extLst>
              <a:ext uri="{FF2B5EF4-FFF2-40B4-BE49-F238E27FC236}">
                <a16:creationId xmlns:a16="http://schemas.microsoft.com/office/drawing/2014/main" id="{A537B450-8548-4C05-AA60-C6EF352C77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9680" y="2248678"/>
            <a:ext cx="10992640" cy="3268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55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64B9-22F8-4563-8467-0C286A20CA01}"/>
              </a:ext>
            </a:extLst>
          </p:cNvPr>
          <p:cNvSpPr>
            <a:spLocks noGrp="1"/>
          </p:cNvSpPr>
          <p:nvPr>
            <p:ph type="title"/>
          </p:nvPr>
        </p:nvSpPr>
        <p:spPr/>
        <p:txBody>
          <a:bodyPr/>
          <a:lstStyle/>
          <a:p>
            <a:r>
              <a:rPr lang="en-US" dirty="0"/>
              <a:t>Conclusions – Networking</a:t>
            </a:r>
          </a:p>
        </p:txBody>
      </p:sp>
      <p:sp>
        <p:nvSpPr>
          <p:cNvPr id="3" name="Content Placeholder 2">
            <a:extLst>
              <a:ext uri="{FF2B5EF4-FFF2-40B4-BE49-F238E27FC236}">
                <a16:creationId xmlns:a16="http://schemas.microsoft.com/office/drawing/2014/main" id="{DBEF1EF8-B8C7-4B87-957E-5210E28678D6}"/>
              </a:ext>
            </a:extLst>
          </p:cNvPr>
          <p:cNvSpPr>
            <a:spLocks noGrp="1"/>
          </p:cNvSpPr>
          <p:nvPr>
            <p:ph idx="1"/>
          </p:nvPr>
        </p:nvSpPr>
        <p:spPr/>
        <p:txBody>
          <a:bodyPr/>
          <a:lstStyle/>
          <a:p>
            <a:r>
              <a:rPr lang="en-US" dirty="0"/>
              <a:t> Clustering offers valuable solutions to both Traffic Classification and Anomaly Detection problems through K-Means/K-</a:t>
            </a:r>
            <a:r>
              <a:rPr lang="en-US" dirty="0" err="1"/>
              <a:t>Mediods</a:t>
            </a:r>
            <a:r>
              <a:rPr lang="en-US" dirty="0"/>
              <a:t> clustering.</a:t>
            </a:r>
          </a:p>
          <a:p>
            <a:pPr lvl="1"/>
            <a:r>
              <a:rPr lang="en-US" dirty="0"/>
              <a:t>K-Means is an extremely effective (90% correct) way to cluster network traffic</a:t>
            </a:r>
          </a:p>
          <a:p>
            <a:pPr lvl="1"/>
            <a:r>
              <a:rPr lang="en-US" dirty="0"/>
              <a:t>K-</a:t>
            </a:r>
            <a:r>
              <a:rPr lang="en-US" dirty="0" err="1"/>
              <a:t>Mediods</a:t>
            </a:r>
            <a:r>
              <a:rPr lang="en-US" dirty="0"/>
              <a:t> offers a similar approach to K-Means for outlier/anomaly detection </a:t>
            </a:r>
          </a:p>
          <a:p>
            <a:pPr lvl="1"/>
            <a:r>
              <a:rPr lang="en-US" dirty="0"/>
              <a:t>Simplicity of these models makes them desirable for implementation, however the amount of expected clusters must be known for these methods</a:t>
            </a:r>
          </a:p>
          <a:p>
            <a:r>
              <a:rPr lang="en-US" dirty="0"/>
              <a:t>Manifold Learning offers an alternative to Anomaly Detection</a:t>
            </a:r>
          </a:p>
          <a:p>
            <a:pPr lvl="1"/>
            <a:r>
              <a:rPr lang="en-US" dirty="0"/>
              <a:t>Principle curves and </a:t>
            </a:r>
            <a:r>
              <a:rPr lang="en-US" dirty="0" err="1"/>
              <a:t>Isomaps</a:t>
            </a:r>
            <a:r>
              <a:rPr lang="en-US" dirty="0"/>
              <a:t> allow for easier outlier identification without incorporation of supervised learning to K-Means or use of K-</a:t>
            </a:r>
            <a:r>
              <a:rPr lang="en-US" dirty="0" err="1"/>
              <a:t>Mediods</a:t>
            </a:r>
            <a:r>
              <a:rPr lang="en-US" dirty="0"/>
              <a:t>, which can have variability due to the initial k-</a:t>
            </a:r>
            <a:r>
              <a:rPr lang="en-US" dirty="0" err="1"/>
              <a:t>mediods</a:t>
            </a:r>
            <a:r>
              <a:rPr lang="en-US" dirty="0"/>
              <a:t> being randomly chosen </a:t>
            </a:r>
          </a:p>
          <a:p>
            <a:r>
              <a:rPr lang="en-US" dirty="0"/>
              <a:t>Quality of Service improvements are restricted to NNs for the most part due to the complex nature of the features required to make accurate adjustments/predictions.</a:t>
            </a:r>
          </a:p>
          <a:p>
            <a:pPr lvl="1"/>
            <a:endParaRPr lang="en-US" dirty="0"/>
          </a:p>
        </p:txBody>
      </p:sp>
    </p:spTree>
    <p:extLst>
      <p:ext uri="{BB962C8B-B14F-4D97-AF65-F5344CB8AC3E}">
        <p14:creationId xmlns:p14="http://schemas.microsoft.com/office/powerpoint/2010/main" val="117225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B8B6FD-D039-4FB3-9A12-365FB8C4C98C}"/>
              </a:ext>
            </a:extLst>
          </p:cNvPr>
          <p:cNvSpPr>
            <a:spLocks noGrp="1"/>
          </p:cNvSpPr>
          <p:nvPr>
            <p:ph type="ctrTitle"/>
          </p:nvPr>
        </p:nvSpPr>
        <p:spPr/>
        <p:txBody>
          <a:bodyPr/>
          <a:lstStyle/>
          <a:p>
            <a:r>
              <a:rPr lang="en-US" dirty="0"/>
              <a:t>Unsupervised Learning of Depth and Ego-Motion from Video</a:t>
            </a:r>
          </a:p>
        </p:txBody>
      </p:sp>
      <p:sp>
        <p:nvSpPr>
          <p:cNvPr id="5" name="Subtitle 4">
            <a:extLst>
              <a:ext uri="{FF2B5EF4-FFF2-40B4-BE49-F238E27FC236}">
                <a16:creationId xmlns:a16="http://schemas.microsoft.com/office/drawing/2014/main" id="{0B6DF12E-E31E-4896-81BD-0BB0A579FFE1}"/>
              </a:ext>
            </a:extLst>
          </p:cNvPr>
          <p:cNvSpPr>
            <a:spLocks noGrp="1"/>
          </p:cNvSpPr>
          <p:nvPr>
            <p:ph type="subTitle" idx="1"/>
          </p:nvPr>
        </p:nvSpPr>
        <p:spPr/>
        <p:txBody>
          <a:bodyPr/>
          <a:lstStyle/>
          <a:p>
            <a:r>
              <a:rPr lang="en-US" dirty="0"/>
              <a:t>Zhou, T., Brown, M., Snavely, N., &amp; Lowe, D. G. (2017). Unsupervised Learning of Depth and Ego-Motion from Video</a:t>
            </a:r>
          </a:p>
        </p:txBody>
      </p:sp>
    </p:spTree>
    <p:extLst>
      <p:ext uri="{BB962C8B-B14F-4D97-AF65-F5344CB8AC3E}">
        <p14:creationId xmlns:p14="http://schemas.microsoft.com/office/powerpoint/2010/main" val="275679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60E1-EEF5-4734-8D23-80BB874E8D5D}"/>
              </a:ext>
            </a:extLst>
          </p:cNvPr>
          <p:cNvSpPr>
            <a:spLocks noGrp="1"/>
          </p:cNvSpPr>
          <p:nvPr>
            <p:ph type="title"/>
          </p:nvPr>
        </p:nvSpPr>
        <p:spPr/>
        <p:txBody>
          <a:bodyPr/>
          <a:lstStyle/>
          <a:p>
            <a:r>
              <a:rPr lang="en-US" dirty="0"/>
              <a:t>Research Background – Ego-Motion</a:t>
            </a:r>
          </a:p>
        </p:txBody>
      </p:sp>
      <p:sp>
        <p:nvSpPr>
          <p:cNvPr id="3" name="Content Placeholder 2">
            <a:extLst>
              <a:ext uri="{FF2B5EF4-FFF2-40B4-BE49-F238E27FC236}">
                <a16:creationId xmlns:a16="http://schemas.microsoft.com/office/drawing/2014/main" id="{44FA3027-016B-4E01-8A51-7DAB47EDC00D}"/>
              </a:ext>
            </a:extLst>
          </p:cNvPr>
          <p:cNvSpPr>
            <a:spLocks noGrp="1"/>
          </p:cNvSpPr>
          <p:nvPr>
            <p:ph idx="1"/>
          </p:nvPr>
        </p:nvSpPr>
        <p:spPr/>
        <p:txBody>
          <a:bodyPr/>
          <a:lstStyle/>
          <a:p>
            <a:r>
              <a:rPr lang="en-US" dirty="0"/>
              <a:t>Ego-motion: motion of a camera in 3-dimensions within an environment</a:t>
            </a:r>
          </a:p>
          <a:p>
            <a:pPr lvl="1"/>
            <a:r>
              <a:rPr lang="en-US" dirty="0"/>
              <a:t>In this case, we care about the motion of object within a camera’s view in 3-dimensions</a:t>
            </a:r>
          </a:p>
          <a:p>
            <a:r>
              <a:rPr lang="en-US" dirty="0"/>
              <a:t>Unsupervised learning offers an alternative approach to this problem over geometric view synthesis without requiring a ground-truth to train.</a:t>
            </a:r>
          </a:p>
          <a:p>
            <a:r>
              <a:rPr lang="en-US" dirty="0"/>
              <a:t>This unsupervised model consists of 2 CNNs</a:t>
            </a:r>
          </a:p>
          <a:p>
            <a:pPr lvl="1"/>
            <a:r>
              <a:rPr lang="en-US" dirty="0"/>
              <a:t>A depth CNN for determining the depth of objects in the image</a:t>
            </a:r>
          </a:p>
          <a:p>
            <a:pPr lvl="1"/>
            <a:r>
              <a:rPr lang="en-US" dirty="0"/>
              <a:t>A pose CNN for determining change in motion between frames</a:t>
            </a:r>
          </a:p>
          <a:p>
            <a:pPr lvl="1"/>
            <a:r>
              <a:rPr lang="en-US" dirty="0"/>
              <a:t>Note that these two CNNs are trained separately and can be used individually</a:t>
            </a:r>
          </a:p>
          <a:p>
            <a:endParaRPr lang="en-US" dirty="0"/>
          </a:p>
          <a:p>
            <a:r>
              <a:rPr lang="en-US" dirty="0"/>
              <a:t>(Zhou, 2017)</a:t>
            </a:r>
          </a:p>
        </p:txBody>
      </p:sp>
      <p:pic>
        <p:nvPicPr>
          <p:cNvPr id="5" name="Picture 4" descr="A picture containing equipment, ball, room, sitting&#10;&#10;Description automatically generated">
            <a:extLst>
              <a:ext uri="{FF2B5EF4-FFF2-40B4-BE49-F238E27FC236}">
                <a16:creationId xmlns:a16="http://schemas.microsoft.com/office/drawing/2014/main" id="{B4928277-1124-439F-ACC0-FDF846207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882" y="3582098"/>
            <a:ext cx="3463117" cy="2770493"/>
          </a:xfrm>
          <a:prstGeom prst="rect">
            <a:avLst/>
          </a:prstGeom>
        </p:spPr>
      </p:pic>
    </p:spTree>
    <p:extLst>
      <p:ext uri="{BB962C8B-B14F-4D97-AF65-F5344CB8AC3E}">
        <p14:creationId xmlns:p14="http://schemas.microsoft.com/office/powerpoint/2010/main" val="305025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4CC5-3488-49E0-991E-9507ED0FCFD6}"/>
              </a:ext>
            </a:extLst>
          </p:cNvPr>
          <p:cNvSpPr>
            <a:spLocks noGrp="1"/>
          </p:cNvSpPr>
          <p:nvPr>
            <p:ph type="title"/>
          </p:nvPr>
        </p:nvSpPr>
        <p:spPr/>
        <p:txBody>
          <a:bodyPr/>
          <a:lstStyle/>
          <a:p>
            <a:r>
              <a:rPr lang="en-US" dirty="0"/>
              <a:t>Ego-Motion</a:t>
            </a:r>
          </a:p>
        </p:txBody>
      </p:sp>
      <p:sp>
        <p:nvSpPr>
          <p:cNvPr id="3" name="Content Placeholder 2">
            <a:extLst>
              <a:ext uri="{FF2B5EF4-FFF2-40B4-BE49-F238E27FC236}">
                <a16:creationId xmlns:a16="http://schemas.microsoft.com/office/drawing/2014/main" id="{DCDBA278-5A6C-479F-B0B8-260E0AC124FC}"/>
              </a:ext>
            </a:extLst>
          </p:cNvPr>
          <p:cNvSpPr>
            <a:spLocks noGrp="1"/>
          </p:cNvSpPr>
          <p:nvPr>
            <p:ph idx="1"/>
          </p:nvPr>
        </p:nvSpPr>
        <p:spPr/>
        <p:txBody>
          <a:bodyPr>
            <a:normAutofit/>
          </a:bodyPr>
          <a:lstStyle/>
          <a:p>
            <a:r>
              <a:rPr lang="en-US" b="1" u="sng" dirty="0"/>
              <a:t>Approach:</a:t>
            </a:r>
          </a:p>
          <a:p>
            <a:pPr lvl="1"/>
            <a:r>
              <a:rPr lang="en-US" dirty="0"/>
              <a:t>Train 2 independent CNNs to determine pose and depth of a scene, and predict camera motion (ego-motion) and detect objects between scenes</a:t>
            </a:r>
          </a:p>
          <a:p>
            <a:pPr lvl="1"/>
            <a:r>
              <a:rPr lang="en-US" dirty="0"/>
              <a:t>Only cameras with known calibrations and types may be used to simplify modeling, but restricts use of many videos</a:t>
            </a:r>
          </a:p>
          <a:p>
            <a:r>
              <a:rPr lang="en-US" b="1" u="sng" dirty="0"/>
              <a:t>Advantages Over Existing Methods:</a:t>
            </a:r>
          </a:p>
          <a:p>
            <a:pPr lvl="1"/>
            <a:r>
              <a:rPr lang="en-US" dirty="0"/>
              <a:t>Current schemes using geometric computer vision fail to work with scenes where non-rigidity or lack of texture</a:t>
            </a:r>
          </a:p>
          <a:p>
            <a:pPr lvl="1"/>
            <a:r>
              <a:rPr lang="en-US" dirty="0"/>
              <a:t>Decoupling of the CNNs allows for possible independent applications of the unique CNNs for other projects</a:t>
            </a:r>
          </a:p>
          <a:p>
            <a:pPr lvl="1"/>
            <a:r>
              <a:rPr lang="en-US" dirty="0"/>
              <a:t>Much improved performance over geometric computer vision</a:t>
            </a:r>
          </a:p>
          <a:p>
            <a:r>
              <a:rPr lang="en-US" dirty="0"/>
              <a:t>(Zhou, 2017)</a:t>
            </a:r>
          </a:p>
        </p:txBody>
      </p:sp>
    </p:spTree>
    <p:extLst>
      <p:ext uri="{BB962C8B-B14F-4D97-AF65-F5344CB8AC3E}">
        <p14:creationId xmlns:p14="http://schemas.microsoft.com/office/powerpoint/2010/main" val="362551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9CE0-D1D7-47EA-9FD2-0976BDC49F6B}"/>
              </a:ext>
            </a:extLst>
          </p:cNvPr>
          <p:cNvSpPr>
            <a:spLocks noGrp="1"/>
          </p:cNvSpPr>
          <p:nvPr>
            <p:ph type="title"/>
          </p:nvPr>
        </p:nvSpPr>
        <p:spPr/>
        <p:txBody>
          <a:bodyPr/>
          <a:lstStyle/>
          <a:p>
            <a:r>
              <a:rPr lang="en-US" dirty="0"/>
              <a:t>Ego-Motion  Approach</a:t>
            </a:r>
          </a:p>
        </p:txBody>
      </p:sp>
      <p:sp>
        <p:nvSpPr>
          <p:cNvPr id="3" name="Content Placeholder 2">
            <a:extLst>
              <a:ext uri="{FF2B5EF4-FFF2-40B4-BE49-F238E27FC236}">
                <a16:creationId xmlns:a16="http://schemas.microsoft.com/office/drawing/2014/main" id="{10577DA0-D8A2-43C2-9A7C-6144953A30F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C220830-981A-4EFD-89AD-A49FFAE5D41F}"/>
              </a:ext>
            </a:extLst>
          </p:cNvPr>
          <p:cNvPicPr>
            <a:picLocks noChangeAspect="1"/>
          </p:cNvPicPr>
          <p:nvPr/>
        </p:nvPicPr>
        <p:blipFill>
          <a:blip r:embed="rId2"/>
          <a:stretch>
            <a:fillRect/>
          </a:stretch>
        </p:blipFill>
        <p:spPr>
          <a:xfrm>
            <a:off x="2932001" y="1985233"/>
            <a:ext cx="6327998" cy="2887533"/>
          </a:xfrm>
          <a:prstGeom prst="rect">
            <a:avLst/>
          </a:prstGeom>
        </p:spPr>
      </p:pic>
    </p:spTree>
    <p:extLst>
      <p:ext uri="{BB962C8B-B14F-4D97-AF65-F5344CB8AC3E}">
        <p14:creationId xmlns:p14="http://schemas.microsoft.com/office/powerpoint/2010/main" val="19596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5DC4-730E-4102-A469-5723B1B14233}"/>
              </a:ext>
            </a:extLst>
          </p:cNvPr>
          <p:cNvSpPr>
            <a:spLocks noGrp="1"/>
          </p:cNvSpPr>
          <p:nvPr>
            <p:ph type="title"/>
          </p:nvPr>
        </p:nvSpPr>
        <p:spPr/>
        <p:txBody>
          <a:bodyPr/>
          <a:lstStyle/>
          <a:p>
            <a:r>
              <a:rPr lang="en-US" dirty="0"/>
              <a:t>Ego-Motion Results</a:t>
            </a:r>
          </a:p>
        </p:txBody>
      </p:sp>
      <p:pic>
        <p:nvPicPr>
          <p:cNvPr id="6" name="Picture 5">
            <a:extLst>
              <a:ext uri="{FF2B5EF4-FFF2-40B4-BE49-F238E27FC236}">
                <a16:creationId xmlns:a16="http://schemas.microsoft.com/office/drawing/2014/main" id="{8D295E50-7823-4034-80FF-4167F6FAB37D}"/>
              </a:ext>
            </a:extLst>
          </p:cNvPr>
          <p:cNvPicPr>
            <a:picLocks noChangeAspect="1"/>
          </p:cNvPicPr>
          <p:nvPr/>
        </p:nvPicPr>
        <p:blipFill>
          <a:blip r:embed="rId3"/>
          <a:stretch>
            <a:fillRect/>
          </a:stretch>
        </p:blipFill>
        <p:spPr>
          <a:xfrm>
            <a:off x="3381812" y="1837667"/>
            <a:ext cx="5428376" cy="4534580"/>
          </a:xfrm>
          <a:prstGeom prst="rect">
            <a:avLst/>
          </a:prstGeom>
        </p:spPr>
      </p:pic>
    </p:spTree>
    <p:extLst>
      <p:ext uri="{BB962C8B-B14F-4D97-AF65-F5344CB8AC3E}">
        <p14:creationId xmlns:p14="http://schemas.microsoft.com/office/powerpoint/2010/main" val="312037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6085-0B49-46B2-A99C-4188434427DE}"/>
              </a:ext>
            </a:extLst>
          </p:cNvPr>
          <p:cNvSpPr>
            <a:spLocks noGrp="1"/>
          </p:cNvSpPr>
          <p:nvPr>
            <p:ph type="title"/>
          </p:nvPr>
        </p:nvSpPr>
        <p:spPr/>
        <p:txBody>
          <a:bodyPr/>
          <a:lstStyle/>
          <a:p>
            <a:r>
              <a:rPr lang="en-US" dirty="0"/>
              <a:t>Ego-Motion Results</a:t>
            </a:r>
          </a:p>
        </p:txBody>
      </p:sp>
      <p:pic>
        <p:nvPicPr>
          <p:cNvPr id="4" name="Picture 3">
            <a:extLst>
              <a:ext uri="{FF2B5EF4-FFF2-40B4-BE49-F238E27FC236}">
                <a16:creationId xmlns:a16="http://schemas.microsoft.com/office/drawing/2014/main" id="{A1268FAC-95C3-4E41-A06B-47612A6B0F3F}"/>
              </a:ext>
            </a:extLst>
          </p:cNvPr>
          <p:cNvPicPr>
            <a:picLocks noChangeAspect="1"/>
          </p:cNvPicPr>
          <p:nvPr/>
        </p:nvPicPr>
        <p:blipFill>
          <a:blip r:embed="rId3"/>
          <a:stretch>
            <a:fillRect/>
          </a:stretch>
        </p:blipFill>
        <p:spPr>
          <a:xfrm>
            <a:off x="4087751" y="1817743"/>
            <a:ext cx="4016498" cy="4563637"/>
          </a:xfrm>
          <a:prstGeom prst="rect">
            <a:avLst/>
          </a:prstGeom>
        </p:spPr>
      </p:pic>
    </p:spTree>
    <p:extLst>
      <p:ext uri="{BB962C8B-B14F-4D97-AF65-F5344CB8AC3E}">
        <p14:creationId xmlns:p14="http://schemas.microsoft.com/office/powerpoint/2010/main" val="1415254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A334-637D-4A65-8BE6-FADBF2961870}"/>
              </a:ext>
            </a:extLst>
          </p:cNvPr>
          <p:cNvSpPr>
            <a:spLocks noGrp="1"/>
          </p:cNvSpPr>
          <p:nvPr>
            <p:ph type="title"/>
          </p:nvPr>
        </p:nvSpPr>
        <p:spPr/>
        <p:txBody>
          <a:bodyPr/>
          <a:lstStyle/>
          <a:p>
            <a:r>
              <a:rPr lang="en-US" dirty="0"/>
              <a:t>Conclusions – Ego-Motion</a:t>
            </a:r>
          </a:p>
        </p:txBody>
      </p:sp>
      <p:sp>
        <p:nvSpPr>
          <p:cNvPr id="3" name="Content Placeholder 2">
            <a:extLst>
              <a:ext uri="{FF2B5EF4-FFF2-40B4-BE49-F238E27FC236}">
                <a16:creationId xmlns:a16="http://schemas.microsoft.com/office/drawing/2014/main" id="{80B3ED04-C26D-4B0B-90D9-F501187A1A6D}"/>
              </a:ext>
            </a:extLst>
          </p:cNvPr>
          <p:cNvSpPr>
            <a:spLocks noGrp="1"/>
          </p:cNvSpPr>
          <p:nvPr>
            <p:ph idx="1"/>
          </p:nvPr>
        </p:nvSpPr>
        <p:spPr/>
        <p:txBody>
          <a:bodyPr/>
          <a:lstStyle/>
          <a:p>
            <a:r>
              <a:rPr lang="en-US" dirty="0"/>
              <a:t>An end-to-end learning model was created that utilizes pose and depth without labeled data or ground truth data for training.</a:t>
            </a:r>
          </a:p>
          <a:p>
            <a:r>
              <a:rPr lang="en-US" dirty="0"/>
              <a:t>The model does fall short of some current supervision models but is still comparable in terms of accuracy except in more fringe cases.</a:t>
            </a:r>
          </a:p>
          <a:p>
            <a:pPr lvl="1"/>
            <a:r>
              <a:rPr lang="en-US" dirty="0"/>
              <a:t>Occlusion, independent motion, and various other factors can create large errors in the network especially with respect to the pose CNN</a:t>
            </a:r>
          </a:p>
          <a:p>
            <a:pPr lvl="1"/>
            <a:r>
              <a:rPr lang="en-US" dirty="0"/>
              <a:t>The failure of the model with objects near the camera as well as with vast open spaces is an area where the authors seek to improve in the future</a:t>
            </a:r>
          </a:p>
          <a:p>
            <a:r>
              <a:rPr lang="en-US" dirty="0"/>
              <a:t>Overall, while the model fails in a few areas, the researchers believe that the model’s performance compared to current models is noteworthy and perhaps even more usable due to the lack of labeled data required.</a:t>
            </a:r>
          </a:p>
          <a:p>
            <a:pPr lvl="1"/>
            <a:endParaRPr lang="en-US" dirty="0"/>
          </a:p>
        </p:txBody>
      </p:sp>
    </p:spTree>
    <p:extLst>
      <p:ext uri="{BB962C8B-B14F-4D97-AF65-F5344CB8AC3E}">
        <p14:creationId xmlns:p14="http://schemas.microsoft.com/office/powerpoint/2010/main" val="414115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6D8C-9453-43B1-9DB5-4DDDFE0ADE5A}"/>
              </a:ext>
            </a:extLst>
          </p:cNvPr>
          <p:cNvSpPr>
            <a:spLocks noGrp="1"/>
          </p:cNvSpPr>
          <p:nvPr>
            <p:ph type="title"/>
          </p:nvPr>
        </p:nvSpPr>
        <p:spPr/>
        <p:txBody>
          <a:bodyPr/>
          <a:lstStyle/>
          <a:p>
            <a:r>
              <a:rPr lang="en-US" dirty="0"/>
              <a:t>Unsupervised Learning in General</a:t>
            </a:r>
          </a:p>
        </p:txBody>
      </p:sp>
      <p:sp>
        <p:nvSpPr>
          <p:cNvPr id="3" name="Content Placeholder 2">
            <a:extLst>
              <a:ext uri="{FF2B5EF4-FFF2-40B4-BE49-F238E27FC236}">
                <a16:creationId xmlns:a16="http://schemas.microsoft.com/office/drawing/2014/main" id="{3BAE1455-0707-4BB5-A51C-83E25A7A1DAC}"/>
              </a:ext>
            </a:extLst>
          </p:cNvPr>
          <p:cNvSpPr>
            <a:spLocks noGrp="1"/>
          </p:cNvSpPr>
          <p:nvPr>
            <p:ph idx="1"/>
          </p:nvPr>
        </p:nvSpPr>
        <p:spPr/>
        <p:txBody>
          <a:bodyPr/>
          <a:lstStyle/>
          <a:p>
            <a:r>
              <a:rPr lang="en-US" dirty="0"/>
              <a:t>Qualities of unsupervised learning models:</a:t>
            </a:r>
          </a:p>
          <a:p>
            <a:pPr lvl="1"/>
            <a:r>
              <a:rPr lang="en-US" sz="2000" dirty="0"/>
              <a:t>Able to be trained on unlabeled data</a:t>
            </a:r>
          </a:p>
          <a:p>
            <a:pPr lvl="1"/>
            <a:r>
              <a:rPr lang="en-US" sz="2000" dirty="0"/>
              <a:t>Excels at clustering groups of unlabeled data</a:t>
            </a:r>
          </a:p>
          <a:p>
            <a:pPr lvl="1"/>
            <a:r>
              <a:rPr lang="en-US" sz="2000" dirty="0"/>
              <a:t>Two main methods of unsupervised learning include:</a:t>
            </a:r>
          </a:p>
          <a:p>
            <a:pPr lvl="2"/>
            <a:r>
              <a:rPr lang="en-US" sz="1800" dirty="0"/>
              <a:t>Principal component analysis (PCA): computes principal components to perform a change of basis on the data; great for dimension reduction</a:t>
            </a:r>
          </a:p>
          <a:p>
            <a:pPr lvl="2"/>
            <a:r>
              <a:rPr lang="en-US" sz="1800" dirty="0"/>
              <a:t>Cluster analysis: finds commonalities in data sets to categorize by; good for anomaly detection</a:t>
            </a:r>
          </a:p>
          <a:p>
            <a:pPr lvl="1"/>
            <a:endParaRPr lang="en-US" dirty="0"/>
          </a:p>
        </p:txBody>
      </p:sp>
      <p:pic>
        <p:nvPicPr>
          <p:cNvPr id="1026" name="Picture 2" descr="Why Unsupervised Machine Learning is the Future of Cybersecurity –  TechNative">
            <a:extLst>
              <a:ext uri="{FF2B5EF4-FFF2-40B4-BE49-F238E27FC236}">
                <a16:creationId xmlns:a16="http://schemas.microsoft.com/office/drawing/2014/main" id="{3569E4FA-5A00-44DC-B8CD-ACB7C1215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521" y="4089045"/>
            <a:ext cx="4839479" cy="276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99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C3F47-6007-4E10-ABFA-6281337926FF}"/>
              </a:ext>
            </a:extLst>
          </p:cNvPr>
          <p:cNvSpPr>
            <a:spLocks noGrp="1"/>
          </p:cNvSpPr>
          <p:nvPr>
            <p:ph type="ctrTitle"/>
          </p:nvPr>
        </p:nvSpPr>
        <p:spPr/>
        <p:txBody>
          <a:bodyPr/>
          <a:lstStyle/>
          <a:p>
            <a:r>
              <a:rPr lang="en-US" dirty="0"/>
              <a:t>Unsupervised Learning of 3D Structure from Images</a:t>
            </a:r>
          </a:p>
        </p:txBody>
      </p:sp>
      <p:sp>
        <p:nvSpPr>
          <p:cNvPr id="5" name="Subtitle 4">
            <a:extLst>
              <a:ext uri="{FF2B5EF4-FFF2-40B4-BE49-F238E27FC236}">
                <a16:creationId xmlns:a16="http://schemas.microsoft.com/office/drawing/2014/main" id="{9A1849A7-8FFD-4754-8926-ACA260E568B7}"/>
              </a:ext>
            </a:extLst>
          </p:cNvPr>
          <p:cNvSpPr>
            <a:spLocks noGrp="1"/>
          </p:cNvSpPr>
          <p:nvPr>
            <p:ph type="subTitle" idx="1"/>
          </p:nvPr>
        </p:nvSpPr>
        <p:spPr/>
        <p:txBody>
          <a:bodyPr/>
          <a:lstStyle/>
          <a:p>
            <a:r>
              <a:rPr lang="en-US" dirty="0"/>
              <a:t>Rezende, D. J., </a:t>
            </a:r>
            <a:r>
              <a:rPr lang="en-US" dirty="0" err="1"/>
              <a:t>Eslami</a:t>
            </a:r>
            <a:r>
              <a:rPr lang="en-US" dirty="0"/>
              <a:t>, S. M. A., Mohamed, S., Battaglia, P., </a:t>
            </a:r>
            <a:r>
              <a:rPr lang="en-US" dirty="0" err="1"/>
              <a:t>Jaderberg</a:t>
            </a:r>
            <a:r>
              <a:rPr lang="en-US" dirty="0"/>
              <a:t>, M., &amp; </a:t>
            </a:r>
            <a:r>
              <a:rPr lang="en-US" dirty="0" err="1"/>
              <a:t>Heess</a:t>
            </a:r>
            <a:r>
              <a:rPr lang="en-US" dirty="0"/>
              <a:t>, N</a:t>
            </a:r>
          </a:p>
        </p:txBody>
      </p:sp>
    </p:spTree>
    <p:extLst>
      <p:ext uri="{BB962C8B-B14F-4D97-AF65-F5344CB8AC3E}">
        <p14:creationId xmlns:p14="http://schemas.microsoft.com/office/powerpoint/2010/main" val="2236581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74C6-6993-4FD8-8915-C32253230521}"/>
              </a:ext>
            </a:extLst>
          </p:cNvPr>
          <p:cNvSpPr>
            <a:spLocks noGrp="1"/>
          </p:cNvSpPr>
          <p:nvPr>
            <p:ph type="title"/>
          </p:nvPr>
        </p:nvSpPr>
        <p:spPr/>
        <p:txBody>
          <a:bodyPr/>
          <a:lstStyle/>
          <a:p>
            <a:r>
              <a:rPr lang="en-US" dirty="0"/>
              <a:t>Research Background – 3D Structures from Images</a:t>
            </a:r>
          </a:p>
        </p:txBody>
      </p:sp>
      <p:sp>
        <p:nvSpPr>
          <p:cNvPr id="3" name="Content Placeholder 2">
            <a:extLst>
              <a:ext uri="{FF2B5EF4-FFF2-40B4-BE49-F238E27FC236}">
                <a16:creationId xmlns:a16="http://schemas.microsoft.com/office/drawing/2014/main" id="{E0891590-9F51-44F3-A07A-373BA5D7A93E}"/>
              </a:ext>
            </a:extLst>
          </p:cNvPr>
          <p:cNvSpPr>
            <a:spLocks noGrp="1"/>
          </p:cNvSpPr>
          <p:nvPr>
            <p:ph idx="1"/>
          </p:nvPr>
        </p:nvSpPr>
        <p:spPr/>
        <p:txBody>
          <a:bodyPr>
            <a:normAutofit/>
          </a:bodyPr>
          <a:lstStyle/>
          <a:p>
            <a:r>
              <a:rPr lang="en-US" dirty="0"/>
              <a:t>Having the ability to understand 3D structures in a ML context is invaluable as it allows for abstracting away complex relations in a 2D image.</a:t>
            </a:r>
          </a:p>
          <a:p>
            <a:r>
              <a:rPr lang="en-US" dirty="0"/>
              <a:t>The steps for training the models in this paper were as follows:</a:t>
            </a:r>
          </a:p>
          <a:p>
            <a:pPr lvl="1"/>
            <a:r>
              <a:rPr lang="en-US" dirty="0"/>
              <a:t>Using generative models to create 3D structures (some from the MNIST3D dataset)</a:t>
            </a:r>
          </a:p>
          <a:p>
            <a:pPr lvl="1"/>
            <a:r>
              <a:rPr lang="en-US" dirty="0"/>
              <a:t>Use conditional training to infer plausible 3D structures given a 2D image of the generated object</a:t>
            </a:r>
          </a:p>
          <a:p>
            <a:pPr lvl="1"/>
            <a:r>
              <a:rPr lang="en-US" dirty="0"/>
              <a:t>Ensure training can be completed end-to-end with unlabeled 2D data with no ground truth</a:t>
            </a:r>
          </a:p>
          <a:p>
            <a:r>
              <a:rPr lang="en-US" dirty="0"/>
              <a:t>To achieve the above results, the model is first tested on reconstructing volume on 3D objects and then inference from 2D images is later trained.</a:t>
            </a:r>
          </a:p>
          <a:p>
            <a:endParaRPr lang="en-US" dirty="0"/>
          </a:p>
          <a:p>
            <a:r>
              <a:rPr lang="en-US" dirty="0"/>
              <a:t>(Rezende, 2016)</a:t>
            </a:r>
          </a:p>
        </p:txBody>
      </p:sp>
      <p:pic>
        <p:nvPicPr>
          <p:cNvPr id="4" name="Picture 3">
            <a:extLst>
              <a:ext uri="{FF2B5EF4-FFF2-40B4-BE49-F238E27FC236}">
                <a16:creationId xmlns:a16="http://schemas.microsoft.com/office/drawing/2014/main" id="{510E8694-C3F8-4A06-B113-E661AB027F3E}"/>
              </a:ext>
            </a:extLst>
          </p:cNvPr>
          <p:cNvPicPr>
            <a:picLocks noChangeAspect="1"/>
          </p:cNvPicPr>
          <p:nvPr/>
        </p:nvPicPr>
        <p:blipFill>
          <a:blip r:embed="rId2"/>
          <a:stretch>
            <a:fillRect/>
          </a:stretch>
        </p:blipFill>
        <p:spPr>
          <a:xfrm>
            <a:off x="9241155" y="2181443"/>
            <a:ext cx="1914525" cy="733425"/>
          </a:xfrm>
          <a:prstGeom prst="rect">
            <a:avLst/>
          </a:prstGeom>
        </p:spPr>
      </p:pic>
    </p:spTree>
    <p:extLst>
      <p:ext uri="{BB962C8B-B14F-4D97-AF65-F5344CB8AC3E}">
        <p14:creationId xmlns:p14="http://schemas.microsoft.com/office/powerpoint/2010/main" val="1843312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FB7A-0B7F-4B19-97E4-444690B4BA3F}"/>
              </a:ext>
            </a:extLst>
          </p:cNvPr>
          <p:cNvSpPr>
            <a:spLocks noGrp="1"/>
          </p:cNvSpPr>
          <p:nvPr>
            <p:ph type="title"/>
          </p:nvPr>
        </p:nvSpPr>
        <p:spPr/>
        <p:txBody>
          <a:bodyPr/>
          <a:lstStyle/>
          <a:p>
            <a:r>
              <a:rPr lang="en-US" dirty="0"/>
              <a:t>3D Structures from Images</a:t>
            </a:r>
          </a:p>
        </p:txBody>
      </p:sp>
      <p:sp>
        <p:nvSpPr>
          <p:cNvPr id="3" name="Content Placeholder 2">
            <a:extLst>
              <a:ext uri="{FF2B5EF4-FFF2-40B4-BE49-F238E27FC236}">
                <a16:creationId xmlns:a16="http://schemas.microsoft.com/office/drawing/2014/main" id="{4D4141D8-7A44-42FF-8DF5-6E7C8C202C63}"/>
              </a:ext>
            </a:extLst>
          </p:cNvPr>
          <p:cNvSpPr>
            <a:spLocks noGrp="1"/>
          </p:cNvSpPr>
          <p:nvPr>
            <p:ph idx="1"/>
          </p:nvPr>
        </p:nvSpPr>
        <p:spPr/>
        <p:txBody>
          <a:bodyPr>
            <a:normAutofit lnSpcReduction="10000"/>
          </a:bodyPr>
          <a:lstStyle/>
          <a:p>
            <a:r>
              <a:rPr lang="en-US" dirty="0"/>
              <a:t>Sequential generative models were used to create 3D structures to train off at different poses.</a:t>
            </a:r>
          </a:p>
          <a:p>
            <a:r>
              <a:rPr lang="en-US" dirty="0"/>
              <a:t>The model was initially trained using Necker Cubes of size, primitive shapes of size, and MNIST3D objects. </a:t>
            </a:r>
          </a:p>
          <a:p>
            <a:pPr lvl="1"/>
            <a:r>
              <a:rPr lang="en-US" dirty="0"/>
              <a:t>The Necker Cubes were always positioned such that one corner overlapped another to prove depth perception of the model was correct</a:t>
            </a:r>
          </a:p>
          <a:p>
            <a:pPr lvl="1"/>
            <a:r>
              <a:rPr lang="en-US" dirty="0"/>
              <a:t>Primitives and MNIST3D images were rotated randomly within a range to train for different poses</a:t>
            </a:r>
          </a:p>
          <a:p>
            <a:r>
              <a:rPr lang="en-US" dirty="0"/>
              <a:t>Both volume models created from the sequential generative model and mesh models from the OpenGL library were tested separately using conditional.</a:t>
            </a:r>
          </a:p>
          <a:p>
            <a:r>
              <a:rPr lang="en-US" dirty="0"/>
              <a:t>The unsupervised model of choice for this research was probabilistic inference. Stochastic gradient descent was also used on the model to smooth the prediction and improve performance.</a:t>
            </a:r>
          </a:p>
          <a:p>
            <a:r>
              <a:rPr lang="en-US" dirty="0"/>
              <a:t>(Rezende, 2016)</a:t>
            </a:r>
          </a:p>
        </p:txBody>
      </p:sp>
    </p:spTree>
    <p:extLst>
      <p:ext uri="{BB962C8B-B14F-4D97-AF65-F5344CB8AC3E}">
        <p14:creationId xmlns:p14="http://schemas.microsoft.com/office/powerpoint/2010/main" val="657326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2C4E-6806-405A-A419-7CFC6888033E}"/>
              </a:ext>
            </a:extLst>
          </p:cNvPr>
          <p:cNvSpPr>
            <a:spLocks noGrp="1"/>
          </p:cNvSpPr>
          <p:nvPr>
            <p:ph type="title"/>
          </p:nvPr>
        </p:nvSpPr>
        <p:spPr/>
        <p:txBody>
          <a:bodyPr/>
          <a:lstStyle/>
          <a:p>
            <a:r>
              <a:rPr lang="en-US" dirty="0"/>
              <a:t>3D Structures from Images – Model</a:t>
            </a:r>
          </a:p>
        </p:txBody>
      </p:sp>
      <p:sp>
        <p:nvSpPr>
          <p:cNvPr id="3" name="Content Placeholder 2">
            <a:extLst>
              <a:ext uri="{FF2B5EF4-FFF2-40B4-BE49-F238E27FC236}">
                <a16:creationId xmlns:a16="http://schemas.microsoft.com/office/drawing/2014/main" id="{19F85183-22A6-454B-A6E3-FE5F30E4930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0BF5242-2F52-4499-B978-8A45D50CFB6A}"/>
              </a:ext>
            </a:extLst>
          </p:cNvPr>
          <p:cNvPicPr>
            <a:picLocks noChangeAspect="1"/>
          </p:cNvPicPr>
          <p:nvPr/>
        </p:nvPicPr>
        <p:blipFill>
          <a:blip r:embed="rId2"/>
          <a:stretch>
            <a:fillRect/>
          </a:stretch>
        </p:blipFill>
        <p:spPr>
          <a:xfrm>
            <a:off x="1807758" y="2058364"/>
            <a:ext cx="8576484" cy="3599244"/>
          </a:xfrm>
          <a:prstGeom prst="rect">
            <a:avLst/>
          </a:prstGeom>
        </p:spPr>
      </p:pic>
    </p:spTree>
    <p:extLst>
      <p:ext uri="{BB962C8B-B14F-4D97-AF65-F5344CB8AC3E}">
        <p14:creationId xmlns:p14="http://schemas.microsoft.com/office/powerpoint/2010/main" val="153998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F90C-7886-47BC-8D23-ABF5F52D99FC}"/>
              </a:ext>
            </a:extLst>
          </p:cNvPr>
          <p:cNvSpPr>
            <a:spLocks noGrp="1"/>
          </p:cNvSpPr>
          <p:nvPr>
            <p:ph type="title"/>
          </p:nvPr>
        </p:nvSpPr>
        <p:spPr/>
        <p:txBody>
          <a:bodyPr>
            <a:normAutofit/>
          </a:bodyPr>
          <a:lstStyle/>
          <a:p>
            <a:r>
              <a:rPr lang="en-US" sz="4400" dirty="0"/>
              <a:t>3D Structures from Images – Generative Data</a:t>
            </a:r>
          </a:p>
        </p:txBody>
      </p:sp>
      <p:pic>
        <p:nvPicPr>
          <p:cNvPr id="4" name="Picture 3">
            <a:extLst>
              <a:ext uri="{FF2B5EF4-FFF2-40B4-BE49-F238E27FC236}">
                <a16:creationId xmlns:a16="http://schemas.microsoft.com/office/drawing/2014/main" id="{D1318E23-BFC1-4D5E-988C-D07420C92010}"/>
              </a:ext>
            </a:extLst>
          </p:cNvPr>
          <p:cNvPicPr>
            <a:picLocks noChangeAspect="1"/>
          </p:cNvPicPr>
          <p:nvPr/>
        </p:nvPicPr>
        <p:blipFill>
          <a:blip r:embed="rId3"/>
          <a:stretch>
            <a:fillRect/>
          </a:stretch>
        </p:blipFill>
        <p:spPr>
          <a:xfrm>
            <a:off x="1280336" y="2407299"/>
            <a:ext cx="9631328" cy="2713342"/>
          </a:xfrm>
          <a:prstGeom prst="rect">
            <a:avLst/>
          </a:prstGeom>
        </p:spPr>
      </p:pic>
    </p:spTree>
    <p:extLst>
      <p:ext uri="{BB962C8B-B14F-4D97-AF65-F5344CB8AC3E}">
        <p14:creationId xmlns:p14="http://schemas.microsoft.com/office/powerpoint/2010/main" val="2341282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0292-7E45-4828-AFAF-0D41EF24E33E}"/>
              </a:ext>
            </a:extLst>
          </p:cNvPr>
          <p:cNvSpPr>
            <a:spLocks noGrp="1"/>
          </p:cNvSpPr>
          <p:nvPr>
            <p:ph type="title"/>
          </p:nvPr>
        </p:nvSpPr>
        <p:spPr/>
        <p:txBody>
          <a:bodyPr/>
          <a:lstStyle/>
          <a:p>
            <a:r>
              <a:rPr lang="en-US" dirty="0"/>
              <a:t>3D Structures from Images – Results</a:t>
            </a:r>
          </a:p>
        </p:txBody>
      </p:sp>
      <p:pic>
        <p:nvPicPr>
          <p:cNvPr id="4" name="Picture 3">
            <a:extLst>
              <a:ext uri="{FF2B5EF4-FFF2-40B4-BE49-F238E27FC236}">
                <a16:creationId xmlns:a16="http://schemas.microsoft.com/office/drawing/2014/main" id="{1897A2F4-5C34-4971-BF2A-0BDE7454407C}"/>
              </a:ext>
            </a:extLst>
          </p:cNvPr>
          <p:cNvPicPr>
            <a:picLocks noChangeAspect="1"/>
          </p:cNvPicPr>
          <p:nvPr/>
        </p:nvPicPr>
        <p:blipFill>
          <a:blip r:embed="rId3"/>
          <a:stretch>
            <a:fillRect/>
          </a:stretch>
        </p:blipFill>
        <p:spPr>
          <a:xfrm>
            <a:off x="1327302" y="1922009"/>
            <a:ext cx="9537395" cy="3013982"/>
          </a:xfrm>
          <a:prstGeom prst="rect">
            <a:avLst/>
          </a:prstGeom>
        </p:spPr>
      </p:pic>
    </p:spTree>
    <p:extLst>
      <p:ext uri="{BB962C8B-B14F-4D97-AF65-F5344CB8AC3E}">
        <p14:creationId xmlns:p14="http://schemas.microsoft.com/office/powerpoint/2010/main" val="227350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A11A-B912-4015-A733-08EB30A9A8E5}"/>
              </a:ext>
            </a:extLst>
          </p:cNvPr>
          <p:cNvSpPr>
            <a:spLocks noGrp="1"/>
          </p:cNvSpPr>
          <p:nvPr>
            <p:ph type="title"/>
          </p:nvPr>
        </p:nvSpPr>
        <p:spPr/>
        <p:txBody>
          <a:bodyPr/>
          <a:lstStyle/>
          <a:p>
            <a:r>
              <a:rPr lang="en-US" dirty="0"/>
              <a:t>3D Structures from Images – Results</a:t>
            </a:r>
          </a:p>
        </p:txBody>
      </p:sp>
      <p:pic>
        <p:nvPicPr>
          <p:cNvPr id="4" name="Picture 3">
            <a:extLst>
              <a:ext uri="{FF2B5EF4-FFF2-40B4-BE49-F238E27FC236}">
                <a16:creationId xmlns:a16="http://schemas.microsoft.com/office/drawing/2014/main" id="{BFF7C111-EAD0-4A91-ABAD-30B5D6054832}"/>
              </a:ext>
            </a:extLst>
          </p:cNvPr>
          <p:cNvPicPr>
            <a:picLocks noChangeAspect="1"/>
          </p:cNvPicPr>
          <p:nvPr/>
        </p:nvPicPr>
        <p:blipFill>
          <a:blip r:embed="rId3"/>
          <a:stretch>
            <a:fillRect/>
          </a:stretch>
        </p:blipFill>
        <p:spPr>
          <a:xfrm>
            <a:off x="1271700" y="1922038"/>
            <a:ext cx="9648600" cy="3013923"/>
          </a:xfrm>
          <a:prstGeom prst="rect">
            <a:avLst/>
          </a:prstGeom>
        </p:spPr>
      </p:pic>
    </p:spTree>
    <p:extLst>
      <p:ext uri="{BB962C8B-B14F-4D97-AF65-F5344CB8AC3E}">
        <p14:creationId xmlns:p14="http://schemas.microsoft.com/office/powerpoint/2010/main" val="3389799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D08E-4350-4842-B93B-09BBEC08AFE6}"/>
              </a:ext>
            </a:extLst>
          </p:cNvPr>
          <p:cNvSpPr>
            <a:spLocks noGrp="1"/>
          </p:cNvSpPr>
          <p:nvPr>
            <p:ph type="title"/>
          </p:nvPr>
        </p:nvSpPr>
        <p:spPr/>
        <p:txBody>
          <a:bodyPr/>
          <a:lstStyle/>
          <a:p>
            <a:r>
              <a:rPr lang="en-US" dirty="0"/>
              <a:t>3D Structures from Images – Results</a:t>
            </a:r>
          </a:p>
        </p:txBody>
      </p:sp>
      <p:pic>
        <p:nvPicPr>
          <p:cNvPr id="4" name="Picture 3">
            <a:extLst>
              <a:ext uri="{FF2B5EF4-FFF2-40B4-BE49-F238E27FC236}">
                <a16:creationId xmlns:a16="http://schemas.microsoft.com/office/drawing/2014/main" id="{B15888C8-FB42-4844-AD45-3B26F30EC8CA}"/>
              </a:ext>
            </a:extLst>
          </p:cNvPr>
          <p:cNvPicPr>
            <a:picLocks noChangeAspect="1"/>
          </p:cNvPicPr>
          <p:nvPr/>
        </p:nvPicPr>
        <p:blipFill>
          <a:blip r:embed="rId3"/>
          <a:stretch>
            <a:fillRect/>
          </a:stretch>
        </p:blipFill>
        <p:spPr>
          <a:xfrm>
            <a:off x="2054289" y="1820915"/>
            <a:ext cx="8083421" cy="3216170"/>
          </a:xfrm>
          <a:prstGeom prst="rect">
            <a:avLst/>
          </a:prstGeom>
        </p:spPr>
      </p:pic>
    </p:spTree>
    <p:extLst>
      <p:ext uri="{BB962C8B-B14F-4D97-AF65-F5344CB8AC3E}">
        <p14:creationId xmlns:p14="http://schemas.microsoft.com/office/powerpoint/2010/main" val="2541243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F1FD-9C6C-43BD-83FA-9B33CE955F39}"/>
              </a:ext>
            </a:extLst>
          </p:cNvPr>
          <p:cNvSpPr>
            <a:spLocks noGrp="1"/>
          </p:cNvSpPr>
          <p:nvPr>
            <p:ph type="title"/>
          </p:nvPr>
        </p:nvSpPr>
        <p:spPr/>
        <p:txBody>
          <a:bodyPr/>
          <a:lstStyle/>
          <a:p>
            <a:r>
              <a:rPr lang="en-US" dirty="0"/>
              <a:t>Conclusions – 3D Structures from Images</a:t>
            </a:r>
          </a:p>
        </p:txBody>
      </p:sp>
      <p:sp>
        <p:nvSpPr>
          <p:cNvPr id="3" name="Content Placeholder 2">
            <a:extLst>
              <a:ext uri="{FF2B5EF4-FFF2-40B4-BE49-F238E27FC236}">
                <a16:creationId xmlns:a16="http://schemas.microsoft.com/office/drawing/2014/main" id="{DD38FC7E-C28B-47EA-AA0B-AFAA8D841C9B}"/>
              </a:ext>
            </a:extLst>
          </p:cNvPr>
          <p:cNvSpPr>
            <a:spLocks noGrp="1"/>
          </p:cNvSpPr>
          <p:nvPr>
            <p:ph idx="1"/>
          </p:nvPr>
        </p:nvSpPr>
        <p:spPr/>
        <p:txBody>
          <a:bodyPr/>
          <a:lstStyle/>
          <a:p>
            <a:r>
              <a:rPr lang="en-US" b="1" u="sng" dirty="0"/>
              <a:t>Volume Representations</a:t>
            </a:r>
          </a:p>
          <a:p>
            <a:pPr lvl="1"/>
            <a:r>
              <a:rPr lang="en-US" dirty="0"/>
              <a:t>Flexible and can capture a larger variety of objects (i.e. chairs and computer examples)</a:t>
            </a:r>
          </a:p>
          <a:p>
            <a:pPr lvl="1"/>
            <a:r>
              <a:rPr lang="en-US" dirty="0"/>
              <a:t>Computationally intensive due to higher dimensionality vs. mesh</a:t>
            </a:r>
          </a:p>
          <a:p>
            <a:r>
              <a:rPr lang="en-US" b="1" u="sng" dirty="0"/>
              <a:t>Mesh Representation</a:t>
            </a:r>
          </a:p>
          <a:p>
            <a:pPr lvl="1"/>
            <a:r>
              <a:rPr lang="en-US" dirty="0"/>
              <a:t>Significantly smaller range of shapes that can be modeled, generally primitives</a:t>
            </a:r>
          </a:p>
          <a:p>
            <a:pPr lvl="1"/>
            <a:r>
              <a:rPr lang="en-US" dirty="0"/>
              <a:t>Lower dimensionality, so higher rates of success and easier to train</a:t>
            </a:r>
          </a:p>
          <a:p>
            <a:r>
              <a:rPr lang="en-US" dirty="0"/>
              <a:t>Overall, reconstruction of 3D models from snapshots of generated structures was successful with slightly better reconstruction being attributed to mesh models over volume models.</a:t>
            </a:r>
          </a:p>
          <a:p>
            <a:r>
              <a:rPr lang="en-US" dirty="0"/>
              <a:t>It is stated that testing with volume-to-mesh conversion algorithms would be of great interest to future research.</a:t>
            </a:r>
          </a:p>
          <a:p>
            <a:endParaRPr lang="en-US" dirty="0"/>
          </a:p>
        </p:txBody>
      </p:sp>
    </p:spTree>
    <p:extLst>
      <p:ext uri="{BB962C8B-B14F-4D97-AF65-F5344CB8AC3E}">
        <p14:creationId xmlns:p14="http://schemas.microsoft.com/office/powerpoint/2010/main" val="36640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6660D4-BB35-47E8-AB09-E3E7AAD89F74}"/>
              </a:ext>
            </a:extLst>
          </p:cNvPr>
          <p:cNvSpPr>
            <a:spLocks noGrp="1"/>
          </p:cNvSpPr>
          <p:nvPr>
            <p:ph type="ctrTitle"/>
          </p:nvPr>
        </p:nvSpPr>
        <p:spPr/>
        <p:txBody>
          <a:bodyPr>
            <a:normAutofit/>
          </a:bodyPr>
          <a:lstStyle/>
          <a:p>
            <a:r>
              <a:rPr lang="en-US" dirty="0"/>
              <a:t>Questions/Comments?</a:t>
            </a:r>
          </a:p>
        </p:txBody>
      </p:sp>
      <p:sp>
        <p:nvSpPr>
          <p:cNvPr id="5" name="Subtitle 4">
            <a:extLst>
              <a:ext uri="{FF2B5EF4-FFF2-40B4-BE49-F238E27FC236}">
                <a16:creationId xmlns:a16="http://schemas.microsoft.com/office/drawing/2014/main" id="{0945A228-3F1B-4EB4-9CE7-20B2FDB67C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978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029D-C15D-4FE9-AB9D-7614B6F3631B}"/>
              </a:ext>
            </a:extLst>
          </p:cNvPr>
          <p:cNvSpPr>
            <a:spLocks noGrp="1"/>
          </p:cNvSpPr>
          <p:nvPr>
            <p:ph type="title"/>
          </p:nvPr>
        </p:nvSpPr>
        <p:spPr/>
        <p:txBody>
          <a:bodyPr/>
          <a:lstStyle/>
          <a:p>
            <a:r>
              <a:rPr lang="en-US" dirty="0"/>
              <a:t>Research Background – Overview</a:t>
            </a:r>
          </a:p>
        </p:txBody>
      </p:sp>
      <p:sp>
        <p:nvSpPr>
          <p:cNvPr id="3" name="Content Placeholder 2">
            <a:extLst>
              <a:ext uri="{FF2B5EF4-FFF2-40B4-BE49-F238E27FC236}">
                <a16:creationId xmlns:a16="http://schemas.microsoft.com/office/drawing/2014/main" id="{DBEAE213-7322-48CE-9749-F539B2403C44}"/>
              </a:ext>
            </a:extLst>
          </p:cNvPr>
          <p:cNvSpPr>
            <a:spLocks noGrp="1"/>
          </p:cNvSpPr>
          <p:nvPr>
            <p:ph idx="1"/>
          </p:nvPr>
        </p:nvSpPr>
        <p:spPr/>
        <p:txBody>
          <a:bodyPr>
            <a:normAutofit/>
          </a:bodyPr>
          <a:lstStyle/>
          <a:p>
            <a:r>
              <a:rPr lang="en-US" sz="2800" dirty="0"/>
              <a:t>Sources and topics covered:</a:t>
            </a:r>
          </a:p>
          <a:p>
            <a:pPr lvl="1"/>
            <a:r>
              <a:rPr lang="en-US" sz="2400" dirty="0"/>
              <a:t>Unsupervised learning for network traffic, anomaly detection, and network optimization (Usama, 2017)</a:t>
            </a:r>
          </a:p>
          <a:p>
            <a:pPr lvl="1"/>
            <a:r>
              <a:rPr lang="en-US" sz="2400" dirty="0"/>
              <a:t>Unsupervised learning for determining ego-motion from video (Zhou, 2017)</a:t>
            </a:r>
          </a:p>
          <a:p>
            <a:pPr lvl="1"/>
            <a:r>
              <a:rPr lang="en-US" sz="2400" dirty="0"/>
              <a:t>Unsupervised learning for determining 3D structures from 2D images (Rezende, 2016)</a:t>
            </a:r>
          </a:p>
        </p:txBody>
      </p:sp>
    </p:spTree>
    <p:extLst>
      <p:ext uri="{BB962C8B-B14F-4D97-AF65-F5344CB8AC3E}">
        <p14:creationId xmlns:p14="http://schemas.microsoft.com/office/powerpoint/2010/main" val="418615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5E3B-8E7F-4374-85FB-ADAA689CB3F8}"/>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0A1DE301-4AFC-409C-B3B9-9F03AA8E1AAC}"/>
              </a:ext>
            </a:extLst>
          </p:cNvPr>
          <p:cNvSpPr>
            <a:spLocks noGrp="1"/>
          </p:cNvSpPr>
          <p:nvPr>
            <p:ph idx="1"/>
          </p:nvPr>
        </p:nvSpPr>
        <p:spPr/>
        <p:txBody>
          <a:bodyPr>
            <a:normAutofit fontScale="92500" lnSpcReduction="20000"/>
          </a:bodyPr>
          <a:lstStyle/>
          <a:p>
            <a:br>
              <a:rPr lang="en-US" dirty="0"/>
            </a:br>
            <a:r>
              <a:rPr lang="en-US" dirty="0"/>
              <a:t>Rezende, D. J., </a:t>
            </a:r>
            <a:r>
              <a:rPr lang="en-US" dirty="0" err="1"/>
              <a:t>Eslami</a:t>
            </a:r>
            <a:r>
              <a:rPr lang="en-US" dirty="0"/>
              <a:t>, S. M. A., Mohamed, S., Battaglia, P., </a:t>
            </a:r>
            <a:r>
              <a:rPr lang="en-US" dirty="0" err="1"/>
              <a:t>Jaderberg</a:t>
            </a:r>
            <a:r>
              <a:rPr lang="en-US" dirty="0"/>
              <a:t>, M., &amp; </a:t>
            </a:r>
            <a:r>
              <a:rPr lang="en-US" dirty="0" err="1"/>
              <a:t>Heess</a:t>
            </a:r>
            <a:r>
              <a:rPr lang="en-US" dirty="0"/>
              <a:t>, N. (2016). Unsupervised Learning of 3D Structure from Images. https://proceedings.neurips.cc/paper/2016/file/1d94108e907bb8311d8802b48fd54b4a-Paper.pdf.</a:t>
            </a:r>
          </a:p>
          <a:p>
            <a:br>
              <a:rPr lang="en-US" dirty="0"/>
            </a:br>
            <a:r>
              <a:rPr lang="en-US" dirty="0"/>
              <a:t>Usama, M., Qadir, J., Raza, A., </a:t>
            </a:r>
            <a:r>
              <a:rPr lang="en-US" dirty="0" err="1"/>
              <a:t>Arif</a:t>
            </a:r>
            <a:r>
              <a:rPr lang="en-US" dirty="0"/>
              <a:t>, H., </a:t>
            </a:r>
            <a:r>
              <a:rPr lang="en-US" dirty="0" err="1"/>
              <a:t>Yau</a:t>
            </a:r>
            <a:r>
              <a:rPr lang="en-US" dirty="0"/>
              <a:t>, K. A., </a:t>
            </a:r>
            <a:r>
              <a:rPr lang="en-US" dirty="0" err="1"/>
              <a:t>Elkhatib</a:t>
            </a:r>
            <a:r>
              <a:rPr lang="en-US" dirty="0"/>
              <a:t>, Y., Hussain, A., &amp; Al-Fuqaha, A. (Sept 19, 2017).  Unsupervised Machine Learning for Networking: Techniques, Applications and Research Challenges. https://arxiv.org/pdf/1709.06599.pdf.</a:t>
            </a:r>
          </a:p>
          <a:p>
            <a:br>
              <a:rPr lang="en-US" dirty="0"/>
            </a:br>
            <a:r>
              <a:rPr lang="en-US" dirty="0"/>
              <a:t>Zhou, T., Brown, M., Snavely, N., &amp; Lowe, D. G. (2017). Unsupervised Learning of Depth and Ego-Motion from Video. https://openaccess.thecvf.com/content_cvpr_2017/papers/Zhou_Unsupervised_Learning_of_CVPR_2017_paper.pdf.</a:t>
            </a:r>
          </a:p>
          <a:p>
            <a:br>
              <a:rPr lang="en-US" dirty="0"/>
            </a:br>
            <a:endParaRPr lang="en-US" dirty="0"/>
          </a:p>
        </p:txBody>
      </p:sp>
    </p:spTree>
    <p:extLst>
      <p:ext uri="{BB962C8B-B14F-4D97-AF65-F5344CB8AC3E}">
        <p14:creationId xmlns:p14="http://schemas.microsoft.com/office/powerpoint/2010/main" val="2343212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86D3-648B-42CD-B344-D9717A64D29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3FCD3D-24BA-49FD-A03C-74D56853B1B3}"/>
              </a:ext>
            </a:extLst>
          </p:cNvPr>
          <p:cNvSpPr>
            <a:spLocks noGrp="1"/>
          </p:cNvSpPr>
          <p:nvPr>
            <p:ph idx="1"/>
          </p:nvPr>
        </p:nvSpPr>
        <p:spPr/>
        <p:txBody>
          <a:bodyPr/>
          <a:lstStyle/>
          <a:p>
            <a:r>
              <a:rPr lang="en-US" dirty="0">
                <a:hlinkClick r:id="rId2"/>
              </a:rPr>
              <a:t>https://en.wikipedia.org/wiki/Principal_component_analysis</a:t>
            </a:r>
            <a:endParaRPr lang="en-US" dirty="0"/>
          </a:p>
          <a:p>
            <a:r>
              <a:rPr lang="en-US" dirty="0">
                <a:hlinkClick r:id="rId3"/>
              </a:rPr>
              <a:t>https://en.wikipedia.org/wiki/Unsupervised_learning#:~:text=Unsupervised%20learning%20is%20a%20type,a%20minimum%20of%20human%20supervision</a:t>
            </a:r>
            <a:endParaRPr lang="en-US" dirty="0"/>
          </a:p>
          <a:p>
            <a:r>
              <a:rPr lang="en-US" dirty="0">
                <a:hlinkClick r:id="rId4"/>
              </a:rPr>
              <a:t>https://en.wikipedia.org/wiki/Traffic_classification#:~:text=Traffic%20classification%20is%20an%20automated,a%20number%20of%20traffic%20classes</a:t>
            </a:r>
            <a:endParaRPr lang="en-US" dirty="0"/>
          </a:p>
          <a:p>
            <a:endParaRPr lang="en-US" dirty="0"/>
          </a:p>
          <a:p>
            <a:endParaRPr lang="en-US" dirty="0"/>
          </a:p>
        </p:txBody>
      </p:sp>
    </p:spTree>
    <p:extLst>
      <p:ext uri="{BB962C8B-B14F-4D97-AF65-F5344CB8AC3E}">
        <p14:creationId xmlns:p14="http://schemas.microsoft.com/office/powerpoint/2010/main" val="99614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E8F0A7-4B73-421A-B62A-B5A394D6ACC1}"/>
              </a:ext>
            </a:extLst>
          </p:cNvPr>
          <p:cNvSpPr>
            <a:spLocks noGrp="1"/>
          </p:cNvSpPr>
          <p:nvPr>
            <p:ph type="ctrTitle"/>
          </p:nvPr>
        </p:nvSpPr>
        <p:spPr/>
        <p:txBody>
          <a:bodyPr>
            <a:noAutofit/>
          </a:bodyPr>
          <a:lstStyle/>
          <a:p>
            <a:r>
              <a:rPr lang="en-US" sz="6600" dirty="0"/>
              <a:t>Unsupervised Machine Learning for Networking: Techniques, Applications and Research Challenges</a:t>
            </a:r>
          </a:p>
        </p:txBody>
      </p:sp>
      <p:sp>
        <p:nvSpPr>
          <p:cNvPr id="5" name="Subtitle 4">
            <a:extLst>
              <a:ext uri="{FF2B5EF4-FFF2-40B4-BE49-F238E27FC236}">
                <a16:creationId xmlns:a16="http://schemas.microsoft.com/office/drawing/2014/main" id="{74BFA42C-8777-4143-A61D-A0A62B8DB8BE}"/>
              </a:ext>
            </a:extLst>
          </p:cNvPr>
          <p:cNvSpPr>
            <a:spLocks noGrp="1"/>
          </p:cNvSpPr>
          <p:nvPr>
            <p:ph type="subTitle" idx="1"/>
          </p:nvPr>
        </p:nvSpPr>
        <p:spPr/>
        <p:txBody>
          <a:bodyPr/>
          <a:lstStyle/>
          <a:p>
            <a:r>
              <a:rPr lang="en-US" dirty="0"/>
              <a:t>Usama, M., Qadir, J., Raza, A., </a:t>
            </a:r>
            <a:r>
              <a:rPr lang="en-US" dirty="0" err="1"/>
              <a:t>Arif</a:t>
            </a:r>
            <a:r>
              <a:rPr lang="en-US" dirty="0"/>
              <a:t>, H., </a:t>
            </a:r>
            <a:r>
              <a:rPr lang="en-US" dirty="0" err="1"/>
              <a:t>Yau</a:t>
            </a:r>
            <a:r>
              <a:rPr lang="en-US" dirty="0"/>
              <a:t>, K. A., </a:t>
            </a:r>
            <a:r>
              <a:rPr lang="en-US" dirty="0" err="1"/>
              <a:t>Elkhatib</a:t>
            </a:r>
            <a:r>
              <a:rPr lang="en-US" dirty="0"/>
              <a:t>, Y., Hussain, A., &amp; Al-Fuqaha, A</a:t>
            </a:r>
          </a:p>
        </p:txBody>
      </p:sp>
    </p:spTree>
    <p:extLst>
      <p:ext uri="{BB962C8B-B14F-4D97-AF65-F5344CB8AC3E}">
        <p14:creationId xmlns:p14="http://schemas.microsoft.com/office/powerpoint/2010/main" val="291146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B16E-441B-4F39-82D8-1E55B9DE1B41}"/>
              </a:ext>
            </a:extLst>
          </p:cNvPr>
          <p:cNvSpPr>
            <a:spLocks noGrp="1"/>
          </p:cNvSpPr>
          <p:nvPr>
            <p:ph type="title"/>
          </p:nvPr>
        </p:nvSpPr>
        <p:spPr/>
        <p:txBody>
          <a:bodyPr/>
          <a:lstStyle/>
          <a:p>
            <a:r>
              <a:rPr lang="en-US" dirty="0"/>
              <a:t>Research Background – Networking</a:t>
            </a:r>
          </a:p>
        </p:txBody>
      </p:sp>
      <p:sp>
        <p:nvSpPr>
          <p:cNvPr id="3" name="Content Placeholder 2">
            <a:extLst>
              <a:ext uri="{FF2B5EF4-FFF2-40B4-BE49-F238E27FC236}">
                <a16:creationId xmlns:a16="http://schemas.microsoft.com/office/drawing/2014/main" id="{DF7EB173-7D10-4203-88BE-105D4221DF2A}"/>
              </a:ext>
            </a:extLst>
          </p:cNvPr>
          <p:cNvSpPr>
            <a:spLocks noGrp="1"/>
          </p:cNvSpPr>
          <p:nvPr>
            <p:ph idx="1"/>
          </p:nvPr>
        </p:nvSpPr>
        <p:spPr/>
        <p:txBody>
          <a:bodyPr>
            <a:normAutofit fontScale="77500" lnSpcReduction="20000"/>
          </a:bodyPr>
          <a:lstStyle/>
          <a:p>
            <a:r>
              <a:rPr lang="en-US" sz="2600" dirty="0"/>
              <a:t>Survey to provide insight into uses of unsupervised learning in the field of networking. Specifically the following categories:</a:t>
            </a:r>
          </a:p>
          <a:p>
            <a:pPr marL="0" indent="0">
              <a:buNone/>
            </a:pPr>
            <a:endParaRPr lang="en-US" sz="2600" dirty="0"/>
          </a:p>
          <a:p>
            <a:pPr lvl="1"/>
            <a:r>
              <a:rPr lang="en-US" sz="2300" dirty="0"/>
              <a:t>Traffic engineering/classification – organizing internet traffic into specific traffic classes based on factors such as port number or incoming protocol</a:t>
            </a:r>
          </a:p>
          <a:p>
            <a:pPr lvl="2"/>
            <a:r>
              <a:rPr lang="en-US" sz="2100" dirty="0"/>
              <a:t>Examples of unlabeled data used in traffic classification are sensitive traffic, best-effort traffic, and undesired traffic</a:t>
            </a:r>
          </a:p>
          <a:p>
            <a:pPr marL="384048" lvl="2" indent="0">
              <a:buNone/>
            </a:pPr>
            <a:endParaRPr lang="en-US" sz="2100" dirty="0"/>
          </a:p>
          <a:p>
            <a:pPr lvl="1"/>
            <a:r>
              <a:rPr lang="en-US" sz="2300" dirty="0"/>
              <a:t>Anomaly detection – detection of possible malicious security threats to a network</a:t>
            </a:r>
          </a:p>
          <a:p>
            <a:pPr lvl="2"/>
            <a:r>
              <a:rPr lang="en-US" sz="2100" dirty="0"/>
              <a:t>Some anomalies include IP spoofing, MAC spoofing, and bandwidth anomalies</a:t>
            </a:r>
          </a:p>
          <a:p>
            <a:pPr marL="384048" lvl="2" indent="0">
              <a:buNone/>
            </a:pPr>
            <a:endParaRPr lang="en-US" sz="2100" dirty="0"/>
          </a:p>
          <a:p>
            <a:pPr lvl="1"/>
            <a:r>
              <a:rPr lang="en-US" sz="2300" dirty="0"/>
              <a:t>Quality of service (QoS) optimization – using efficient resource allocation to provide best possible user experience on a given network</a:t>
            </a:r>
          </a:p>
          <a:p>
            <a:pPr lvl="2"/>
            <a:r>
              <a:rPr lang="en-US" sz="2100" dirty="0"/>
              <a:t>QoS metrics include bit rate, error rates, throughput pf the network, transmission delay, resource availability, etc.</a:t>
            </a:r>
            <a:endParaRPr lang="en-US" sz="2600" dirty="0"/>
          </a:p>
          <a:p>
            <a:r>
              <a:rPr lang="en-US" sz="2600" dirty="0"/>
              <a:t>(Usama, 2017)</a:t>
            </a:r>
            <a:endParaRPr lang="en-US" dirty="0"/>
          </a:p>
          <a:p>
            <a:pPr marL="201168" lvl="1" indent="0">
              <a:buNone/>
            </a:pPr>
            <a:endParaRPr lang="en-US" dirty="0"/>
          </a:p>
        </p:txBody>
      </p:sp>
    </p:spTree>
    <p:extLst>
      <p:ext uri="{BB962C8B-B14F-4D97-AF65-F5344CB8AC3E}">
        <p14:creationId xmlns:p14="http://schemas.microsoft.com/office/powerpoint/2010/main" val="229470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33B3-2D47-4858-869E-6DCFBCAC2C27}"/>
              </a:ext>
            </a:extLst>
          </p:cNvPr>
          <p:cNvSpPr>
            <a:spLocks noGrp="1"/>
          </p:cNvSpPr>
          <p:nvPr>
            <p:ph type="title"/>
          </p:nvPr>
        </p:nvSpPr>
        <p:spPr/>
        <p:txBody>
          <a:bodyPr/>
          <a:lstStyle/>
          <a:p>
            <a:r>
              <a:rPr lang="en-US" dirty="0"/>
              <a:t>Networking – Traffic Engineering/Classification</a:t>
            </a:r>
          </a:p>
        </p:txBody>
      </p:sp>
      <p:sp>
        <p:nvSpPr>
          <p:cNvPr id="3" name="Content Placeholder 2">
            <a:extLst>
              <a:ext uri="{FF2B5EF4-FFF2-40B4-BE49-F238E27FC236}">
                <a16:creationId xmlns:a16="http://schemas.microsoft.com/office/drawing/2014/main" id="{1089AE19-CB2A-4EEA-BF02-BA042E8A9E6C}"/>
              </a:ext>
            </a:extLst>
          </p:cNvPr>
          <p:cNvSpPr>
            <a:spLocks noGrp="1"/>
          </p:cNvSpPr>
          <p:nvPr>
            <p:ph idx="1"/>
          </p:nvPr>
        </p:nvSpPr>
        <p:spPr/>
        <p:txBody>
          <a:bodyPr>
            <a:normAutofit/>
          </a:bodyPr>
          <a:lstStyle/>
          <a:p>
            <a:r>
              <a:rPr lang="en-US" b="1" u="sng" dirty="0"/>
              <a:t>K-Means Clustering</a:t>
            </a:r>
          </a:p>
          <a:p>
            <a:pPr lvl="1"/>
            <a:r>
              <a:rPr lang="en-US" dirty="0"/>
              <a:t>Clusters </a:t>
            </a:r>
            <a:r>
              <a:rPr lang="en-US" i="1" dirty="0"/>
              <a:t>m</a:t>
            </a:r>
            <a:r>
              <a:rPr lang="en-US" dirty="0"/>
              <a:t> datapoints into </a:t>
            </a:r>
            <a:r>
              <a:rPr lang="en-US" i="1" dirty="0"/>
              <a:t>n </a:t>
            </a:r>
            <a:r>
              <a:rPr lang="en-US" dirty="0"/>
              <a:t>clusters with datapoints classified into the nearest cluster</a:t>
            </a:r>
          </a:p>
          <a:p>
            <a:pPr lvl="1"/>
            <a:r>
              <a:rPr lang="en-US" dirty="0"/>
              <a:t>Can be used in conjunction with supervised learning to add outlier detection to a single model</a:t>
            </a:r>
          </a:p>
          <a:p>
            <a:pPr lvl="1"/>
            <a:r>
              <a:rPr lang="en-US" dirty="0"/>
              <a:t>90% classification accuracy experimentally</a:t>
            </a:r>
          </a:p>
          <a:p>
            <a:r>
              <a:rPr lang="en-US" b="1" u="sng" dirty="0"/>
              <a:t>Latent Variable Models (LVM)</a:t>
            </a:r>
          </a:p>
          <a:p>
            <a:pPr lvl="1"/>
            <a:r>
              <a:rPr lang="en-US" dirty="0"/>
              <a:t>Great for dimensionality reduction which can improve performance and reduce risk of overfitting through inference of latent variables from observable variables</a:t>
            </a:r>
          </a:p>
          <a:p>
            <a:pPr lvl="1"/>
            <a:r>
              <a:rPr lang="en-US" dirty="0"/>
              <a:t>Since different types of traffic have different characteristics, this method easily identifies categories through the latent variable signatures these types of traffic have</a:t>
            </a:r>
          </a:p>
          <a:p>
            <a:pPr lvl="1"/>
            <a:r>
              <a:rPr lang="en-US" dirty="0"/>
              <a:t>Used on network packet stream data, LVM can detect types of “traffic flows” and the underlying characteristics of how traffic is being sent to ascertain the type of traffic being </a:t>
            </a:r>
            <a:r>
              <a:rPr lang="en-US"/>
              <a:t>observed </a:t>
            </a:r>
          </a:p>
          <a:p>
            <a:r>
              <a:rPr lang="en-US"/>
              <a:t>(Usama, 2017)</a:t>
            </a:r>
            <a:endParaRPr lang="en-US" dirty="0"/>
          </a:p>
        </p:txBody>
      </p:sp>
    </p:spTree>
    <p:extLst>
      <p:ext uri="{BB962C8B-B14F-4D97-AF65-F5344CB8AC3E}">
        <p14:creationId xmlns:p14="http://schemas.microsoft.com/office/powerpoint/2010/main" val="212513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1673-E977-42FE-90CC-66A4491BC341}"/>
              </a:ext>
            </a:extLst>
          </p:cNvPr>
          <p:cNvSpPr>
            <a:spLocks noGrp="1"/>
          </p:cNvSpPr>
          <p:nvPr>
            <p:ph type="title"/>
          </p:nvPr>
        </p:nvSpPr>
        <p:spPr/>
        <p:txBody>
          <a:bodyPr/>
          <a:lstStyle/>
          <a:p>
            <a:r>
              <a:rPr lang="en-US" dirty="0"/>
              <a:t>K-Means Clustering</a:t>
            </a:r>
          </a:p>
        </p:txBody>
      </p:sp>
      <p:pic>
        <p:nvPicPr>
          <p:cNvPr id="4" name="Picture 2" descr="K-means clustering ">
            <a:extLst>
              <a:ext uri="{FF2B5EF4-FFF2-40B4-BE49-F238E27FC236}">
                <a16:creationId xmlns:a16="http://schemas.microsoft.com/office/drawing/2014/main" id="{88B33F14-9F8F-4C68-942C-FE5E94E5268C}"/>
              </a:ext>
              <a:ext uri="{C183D7F6-B498-43B3-948B-1728B52AA6E4}">
                <adec:decorative xmlns:adec="http://schemas.microsoft.com/office/drawing/2017/decorative" val="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2310" r="11193" b="8967"/>
          <a:stretch/>
        </p:blipFill>
        <p:spPr bwMode="auto">
          <a:xfrm>
            <a:off x="4290589" y="2106757"/>
            <a:ext cx="3671148" cy="350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61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39A9-B068-4D1F-8199-82D9B2A1613D}"/>
              </a:ext>
            </a:extLst>
          </p:cNvPr>
          <p:cNvSpPr>
            <a:spLocks noGrp="1"/>
          </p:cNvSpPr>
          <p:nvPr>
            <p:ph type="title"/>
          </p:nvPr>
        </p:nvSpPr>
        <p:spPr/>
        <p:txBody>
          <a:bodyPr/>
          <a:lstStyle/>
          <a:p>
            <a:r>
              <a:rPr lang="en-US" dirty="0"/>
              <a:t>Networking – Anomaly Detection</a:t>
            </a:r>
          </a:p>
        </p:txBody>
      </p:sp>
      <p:sp>
        <p:nvSpPr>
          <p:cNvPr id="3" name="Content Placeholder 2">
            <a:extLst>
              <a:ext uri="{FF2B5EF4-FFF2-40B4-BE49-F238E27FC236}">
                <a16:creationId xmlns:a16="http://schemas.microsoft.com/office/drawing/2014/main" id="{8E0DE67B-9E24-4DCB-A1E0-E13B9889D6FE}"/>
              </a:ext>
            </a:extLst>
          </p:cNvPr>
          <p:cNvSpPr>
            <a:spLocks noGrp="1"/>
          </p:cNvSpPr>
          <p:nvPr>
            <p:ph idx="1"/>
          </p:nvPr>
        </p:nvSpPr>
        <p:spPr/>
        <p:txBody>
          <a:bodyPr>
            <a:normAutofit lnSpcReduction="10000"/>
          </a:bodyPr>
          <a:lstStyle/>
          <a:p>
            <a:r>
              <a:rPr lang="en-US" dirty="0"/>
              <a:t>Dimensionality reduction such as PCAs are recommended to ease cost of feature extraction. This helps with separating anomalous traffic from normal traffic signatures.</a:t>
            </a:r>
          </a:p>
          <a:p>
            <a:r>
              <a:rPr lang="en-US" b="1" u="sng" dirty="0"/>
              <a:t>Manifold Learning</a:t>
            </a:r>
          </a:p>
          <a:p>
            <a:pPr lvl="1"/>
            <a:r>
              <a:rPr lang="en-US" dirty="0"/>
              <a:t>Can be supervised, but unsupervised in this case is desirable due to volume of the data and the high-dimensionality of data. Also helps with dimensionality reduction</a:t>
            </a:r>
          </a:p>
          <a:p>
            <a:pPr lvl="1"/>
            <a:r>
              <a:rPr lang="en-US" dirty="0"/>
              <a:t>Principle Curves can be used to probabilistically determine which points are likely to be outliers within the data when considering Gaussian noise</a:t>
            </a:r>
          </a:p>
          <a:p>
            <a:pPr lvl="1"/>
            <a:r>
              <a:rPr lang="en-US" dirty="0" err="1"/>
              <a:t>Isomaps</a:t>
            </a:r>
            <a:r>
              <a:rPr lang="en-US" dirty="0"/>
              <a:t> search for the lower-dimensional embeddings that keep the same distance between all data points, this is also a valid approach for outlier detection</a:t>
            </a:r>
          </a:p>
          <a:p>
            <a:r>
              <a:rPr lang="en-US" b="1" u="sng" dirty="0"/>
              <a:t>Clustering</a:t>
            </a:r>
          </a:p>
          <a:p>
            <a:pPr lvl="1"/>
            <a:r>
              <a:rPr lang="en-US" dirty="0"/>
              <a:t>K-Means also viable when used as K-</a:t>
            </a:r>
            <a:r>
              <a:rPr lang="en-US" dirty="0" err="1"/>
              <a:t>Mediods</a:t>
            </a:r>
            <a:r>
              <a:rPr lang="en-US" dirty="0"/>
              <a:t>, where a central median point of the cluster is considered for detecting points in a cluster, making outlier detection easier</a:t>
            </a:r>
          </a:p>
          <a:p>
            <a:r>
              <a:rPr lang="en-US" dirty="0"/>
              <a:t>(Usama, 2017)</a:t>
            </a:r>
          </a:p>
        </p:txBody>
      </p:sp>
    </p:spTree>
    <p:extLst>
      <p:ext uri="{BB962C8B-B14F-4D97-AF65-F5344CB8AC3E}">
        <p14:creationId xmlns:p14="http://schemas.microsoft.com/office/powerpoint/2010/main" val="309017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3E2A-2795-4A89-A65E-6CAA18CAA998}"/>
              </a:ext>
            </a:extLst>
          </p:cNvPr>
          <p:cNvSpPr>
            <a:spLocks noGrp="1"/>
          </p:cNvSpPr>
          <p:nvPr>
            <p:ph type="title"/>
          </p:nvPr>
        </p:nvSpPr>
        <p:spPr/>
        <p:txBody>
          <a:bodyPr/>
          <a:lstStyle/>
          <a:p>
            <a:r>
              <a:rPr lang="en-US" dirty="0"/>
              <a:t>Principle Curve</a:t>
            </a:r>
          </a:p>
        </p:txBody>
      </p:sp>
      <p:pic>
        <p:nvPicPr>
          <p:cNvPr id="4" name="Picture 2" descr="Figure 1 from Principal Curves as Skeletons of Tubular Objects | Semantic  Scholar">
            <a:extLst>
              <a:ext uri="{FF2B5EF4-FFF2-40B4-BE49-F238E27FC236}">
                <a16:creationId xmlns:a16="http://schemas.microsoft.com/office/drawing/2014/main" id="{3ABE4288-B18A-4D98-B409-A2564B7FC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1920378"/>
            <a:ext cx="55245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822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2249</Words>
  <Application>Microsoft Office PowerPoint</Application>
  <PresentationFormat>Widescreen</PresentationFormat>
  <Paragraphs>184</Paragraphs>
  <Slides>31</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Unsupervised Learning</vt:lpstr>
      <vt:lpstr>Unsupervised Learning in General</vt:lpstr>
      <vt:lpstr>Research Background – Overview</vt:lpstr>
      <vt:lpstr>Unsupervised Machine Learning for Networking: Techniques, Applications and Research Challenges</vt:lpstr>
      <vt:lpstr>Research Background – Networking</vt:lpstr>
      <vt:lpstr>Networking – Traffic Engineering/Classification</vt:lpstr>
      <vt:lpstr>K-Means Clustering</vt:lpstr>
      <vt:lpstr>Networking – Anomaly Detection</vt:lpstr>
      <vt:lpstr>Principle Curve</vt:lpstr>
      <vt:lpstr>Networking – Quality of Service</vt:lpstr>
      <vt:lpstr>CDBN</vt:lpstr>
      <vt:lpstr>Conclusions – Networking</vt:lpstr>
      <vt:lpstr>Unsupervised Learning of Depth and Ego-Motion from Video</vt:lpstr>
      <vt:lpstr>Research Background – Ego-Motion</vt:lpstr>
      <vt:lpstr>Ego-Motion</vt:lpstr>
      <vt:lpstr>Ego-Motion  Approach</vt:lpstr>
      <vt:lpstr>Ego-Motion Results</vt:lpstr>
      <vt:lpstr>Ego-Motion Results</vt:lpstr>
      <vt:lpstr>Conclusions – Ego-Motion</vt:lpstr>
      <vt:lpstr>Unsupervised Learning of 3D Structure from Images</vt:lpstr>
      <vt:lpstr>Research Background – 3D Structures from Images</vt:lpstr>
      <vt:lpstr>3D Structures from Images</vt:lpstr>
      <vt:lpstr>3D Structures from Images – Model</vt:lpstr>
      <vt:lpstr>3D Structures from Images – Generative Data</vt:lpstr>
      <vt:lpstr>3D Structures from Images – Results</vt:lpstr>
      <vt:lpstr>3D Structures from Images – Results</vt:lpstr>
      <vt:lpstr>3D Structures from Images – Results</vt:lpstr>
      <vt:lpstr>Conclusions – 3D Structures from Images</vt:lpstr>
      <vt:lpstr>Questions/Comments?</vt:lpstr>
      <vt:lpstr>Sources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Brandon Shumin</dc:creator>
  <cp:lastModifiedBy>Brandon Shumin</cp:lastModifiedBy>
  <cp:revision>3</cp:revision>
  <dcterms:created xsi:type="dcterms:W3CDTF">2020-12-01T13:26:51Z</dcterms:created>
  <dcterms:modified xsi:type="dcterms:W3CDTF">2020-12-01T14:19:06Z</dcterms:modified>
</cp:coreProperties>
</file>