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ndon Shuric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1922-6403-514D-90BE-1962EEB4A9B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6A06-8C68-154A-853B-A5123CD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2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6034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328166" y="1295400"/>
            <a:ext cx="6487667" cy="315288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DB7D7"/>
              </a:buClr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322920" y="1523999"/>
            <a:ext cx="6498157" cy="1724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22920" y="3299012"/>
            <a:ext cx="6498159" cy="916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33397" y="611872"/>
            <a:ext cx="4079545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3600" b="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33397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600"/>
              </a:spcBef>
              <a:buFont typeface="Source Sans Pro"/>
              <a:buNone/>
              <a:defRPr sz="1800"/>
            </a:lvl1pPr>
            <a:lvl2pPr marL="457200" lvl="1" indent="0" rtl="0">
              <a:spcBef>
                <a:spcPts val="0"/>
              </a:spcBef>
              <a:buFont typeface="Source Sans Pro"/>
              <a:buNone/>
              <a:defRPr sz="1200"/>
            </a:lvl2pPr>
            <a:lvl3pPr marL="914400" lvl="2" indent="0" rtl="0">
              <a:spcBef>
                <a:spcPts val="0"/>
              </a:spcBef>
              <a:buFont typeface="Source Sans Pro"/>
              <a:buNone/>
              <a:defRPr sz="1000"/>
            </a:lvl3pPr>
            <a:lvl4pPr marL="1371600" lvl="3" indent="0" rtl="0">
              <a:spcBef>
                <a:spcPts val="0"/>
              </a:spcBef>
              <a:buFont typeface="Source Sans Pro"/>
              <a:buNone/>
              <a:defRPr sz="900"/>
            </a:lvl4pPr>
            <a:lvl5pPr marL="1828800" lvl="4" indent="0" rtl="0">
              <a:spcBef>
                <a:spcPts val="0"/>
              </a:spcBef>
              <a:buFont typeface="Source Sans Pro"/>
              <a:buNone/>
              <a:defRPr sz="900"/>
            </a:lvl5pPr>
            <a:lvl6pPr marL="2286000" lvl="5" indent="0" rtl="0">
              <a:spcBef>
                <a:spcPts val="0"/>
              </a:spcBef>
              <a:buFont typeface="Source Sans Pro"/>
              <a:buNone/>
              <a:defRPr sz="900"/>
            </a:lvl6pPr>
            <a:lvl7pPr marL="2743200" lvl="6" indent="0" rtl="0">
              <a:spcBef>
                <a:spcPts val="0"/>
              </a:spcBef>
              <a:buFont typeface="Source Sans Pro"/>
              <a:buNone/>
              <a:defRPr sz="900"/>
            </a:lvl7pPr>
            <a:lvl8pPr marL="3200400" lvl="7" indent="0" rtl="0">
              <a:spcBef>
                <a:spcPts val="0"/>
              </a:spcBef>
              <a:buFont typeface="Source Sans Pro"/>
              <a:buNone/>
              <a:defRPr sz="900"/>
            </a:lvl8pPr>
            <a:lvl9pPr marL="3657600" lvl="8" indent="0" rtl="0">
              <a:spcBef>
                <a:spcPts val="0"/>
              </a:spcBef>
              <a:buFont typeface="Source Sans Pro"/>
              <a:buNone/>
              <a:defRPr sz="9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5090617" y="359391"/>
            <a:ext cx="3657600" cy="531807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2398712" y="-249237"/>
            <a:ext cx="4343400" cy="804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defRPr sz="22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1106486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defRPr sz="22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defRPr sz="22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363537" y="3352801"/>
            <a:ext cx="8416924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363537" y="4771028"/>
            <a:ext cx="8416924" cy="972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370980" y="363537"/>
            <a:ext cx="8402039" cy="283686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275" y="2403143"/>
            <a:ext cx="8056562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4600" b="0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2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300"/>
              </a:spcBef>
              <a:buClr>
                <a:srgbClr val="888888"/>
              </a:buClr>
              <a:buFont typeface="Source Sans Pro"/>
              <a:buNone/>
              <a:defRPr sz="18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384047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60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751071" y="1600200"/>
            <a:ext cx="384047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60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79" cy="750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Clr>
                <a:srgbClr val="6DB7D7"/>
              </a:buClr>
              <a:buFont typeface="Source Sans Pro"/>
              <a:buNone/>
              <a:defRPr sz="2400" b="0">
                <a:solidFill>
                  <a:srgbClr val="6DB7D7"/>
                </a:solidFill>
              </a:defRPr>
            </a:lvl1pPr>
            <a:lvl2pPr marL="457200" lvl="1" indent="0" rtl="0">
              <a:spcBef>
                <a:spcPts val="0"/>
              </a:spcBef>
              <a:buFont typeface="Source Sans Pro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Source Sans Pro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Source Sans Pro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Source Sans Pro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Source Sans Pro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Source Sans Pro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Source Sans Pro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Source Sans Pro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79" cy="3596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60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751069" y="1453224"/>
            <a:ext cx="3840479" cy="750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Clr>
                <a:srgbClr val="6DB7D7"/>
              </a:buClr>
              <a:buFont typeface="Source Sans Pro"/>
              <a:buNone/>
              <a:defRPr sz="2400" b="0">
                <a:solidFill>
                  <a:srgbClr val="6DB7D7"/>
                </a:solidFill>
              </a:defRPr>
            </a:lvl1pPr>
            <a:lvl2pPr marL="457200" lvl="1" indent="0" rtl="0">
              <a:spcBef>
                <a:spcPts val="0"/>
              </a:spcBef>
              <a:buFont typeface="Source Sans Pro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Source Sans Pro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Source Sans Pro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Source Sans Pro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Source Sans Pro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Source Sans Pro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Source Sans Pro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Source Sans Pro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751069" y="2347415"/>
            <a:ext cx="3840479" cy="3596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60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7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3600" b="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742823" y="368300"/>
            <a:ext cx="3840479" cy="55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2000"/>
              </a:spcBef>
              <a:defRPr sz="22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79" cy="3720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600"/>
              </a:spcBef>
              <a:buFont typeface="Source Sans Pro"/>
              <a:buNone/>
              <a:defRPr sz="1800"/>
            </a:lvl1pPr>
            <a:lvl2pPr marL="457200" lvl="1" indent="0" rtl="0">
              <a:spcBef>
                <a:spcPts val="0"/>
              </a:spcBef>
              <a:buFont typeface="Source Sans Pro"/>
              <a:buNone/>
              <a:defRPr sz="1200"/>
            </a:lvl2pPr>
            <a:lvl3pPr marL="914400" lvl="2" indent="0" rtl="0">
              <a:spcBef>
                <a:spcPts val="0"/>
              </a:spcBef>
              <a:buFont typeface="Source Sans Pro"/>
              <a:buNone/>
              <a:defRPr sz="1000"/>
            </a:lvl3pPr>
            <a:lvl4pPr marL="1371600" lvl="3" indent="0" rtl="0">
              <a:spcBef>
                <a:spcPts val="0"/>
              </a:spcBef>
              <a:buFont typeface="Source Sans Pro"/>
              <a:buNone/>
              <a:defRPr sz="900"/>
            </a:lvl4pPr>
            <a:lvl5pPr marL="1828800" lvl="4" indent="0" rtl="0">
              <a:spcBef>
                <a:spcPts val="0"/>
              </a:spcBef>
              <a:buFont typeface="Source Sans Pro"/>
              <a:buNone/>
              <a:defRPr sz="900"/>
            </a:lvl5pPr>
            <a:lvl6pPr marL="2286000" lvl="5" indent="0" rtl="0">
              <a:spcBef>
                <a:spcPts val="0"/>
              </a:spcBef>
              <a:buFont typeface="Source Sans Pro"/>
              <a:buNone/>
              <a:defRPr sz="900"/>
            </a:lvl6pPr>
            <a:lvl7pPr marL="2743200" lvl="6" indent="0" rtl="0">
              <a:spcBef>
                <a:spcPts val="0"/>
              </a:spcBef>
              <a:buFont typeface="Source Sans Pro"/>
              <a:buNone/>
              <a:defRPr sz="900"/>
            </a:lvl7pPr>
            <a:lvl8pPr marL="3200400" lvl="7" indent="0" rtl="0">
              <a:spcBef>
                <a:spcPts val="0"/>
              </a:spcBef>
              <a:buFont typeface="Source Sans Pro"/>
              <a:buNone/>
              <a:defRPr sz="900"/>
            </a:lvl8pPr>
            <a:lvl9pPr marL="3657600" lvl="8" indent="0" rtl="0">
              <a:spcBef>
                <a:spcPts val="0"/>
              </a:spcBef>
              <a:buFont typeface="Source Sans Pro"/>
              <a:buNone/>
              <a:defRPr sz="9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9250" marR="0" lvl="0" indent="-181610" algn="l" rtl="0">
              <a:spcBef>
                <a:spcPts val="2000"/>
              </a:spcBef>
              <a:buClr>
                <a:srgbClr val="6DB7D7"/>
              </a:buClr>
              <a:buFont typeface="Noto Sans Symbols"/>
              <a:buChar char="●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85800" marR="0" lvl="1" indent="-189230" algn="l" rtl="0">
              <a:spcBef>
                <a:spcPts val="600"/>
              </a:spcBef>
              <a:buClr>
                <a:srgbClr val="205C77"/>
              </a:buClr>
              <a:buFont typeface="Noto Sans Symbols"/>
              <a:buChar char="●"/>
              <a:defRPr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68375" marR="0" lvl="2" indent="-142875" algn="l" rtl="0">
              <a:spcBef>
                <a:spcPts val="600"/>
              </a:spcBef>
              <a:buClr>
                <a:srgbClr val="6DB7D7"/>
              </a:buClr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263650" marR="0" lvl="3" indent="-172719" algn="l" rtl="0">
              <a:spcBef>
                <a:spcPts val="600"/>
              </a:spcBef>
              <a:buClr>
                <a:srgbClr val="205C77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546225" marR="0" lvl="4" indent="-163194" algn="l" rtl="0">
              <a:spcBef>
                <a:spcPts val="600"/>
              </a:spcBef>
              <a:buClr>
                <a:srgbClr val="6DB7D7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828800" marR="0" lvl="5" indent="-166370" algn="l" rtl="0">
              <a:spcBef>
                <a:spcPts val="360"/>
              </a:spcBef>
              <a:buClr>
                <a:schemeClr val="accent2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117725" marR="0" lvl="6" indent="-163195" algn="l" rtl="0">
              <a:spcBef>
                <a:spcPts val="360"/>
              </a:spcBef>
              <a:buClr>
                <a:srgbClr val="6DB7D7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398713" marR="0" lvl="7" indent="-164783" algn="l" rtl="0">
              <a:spcBef>
                <a:spcPts val="360"/>
              </a:spcBef>
              <a:buClr>
                <a:schemeClr val="accent2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689225" marR="0" lvl="8" indent="-163195" algn="l" rtl="0">
              <a:spcBef>
                <a:spcPts val="360"/>
              </a:spcBef>
              <a:buClr>
                <a:srgbClr val="6DB7D7"/>
              </a:buClr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629835" y="627566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64458" y="6275667"/>
            <a:ext cx="4840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897906" y="6275667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1322920" y="1575482"/>
            <a:ext cx="6498157" cy="1307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lang="en-US" dirty="0"/>
              <a:t>Big Data Linguistics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1322920" y="3895568"/>
            <a:ext cx="6498159" cy="1648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W205.1 Group Project</a:t>
            </a:r>
          </a:p>
          <a:p>
            <a:pPr marL="0" marR="0" lvl="0" indent="0" algn="ctr" rtl="0">
              <a:spcBef>
                <a:spcPts val="30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Week 15 Presentation: 12/18/2015</a:t>
            </a:r>
          </a:p>
          <a:p>
            <a:pPr marL="0" marR="0" lvl="0" indent="0" algn="ctr" rtl="0">
              <a:spcBef>
                <a:spcPts val="300"/>
              </a:spcBef>
              <a:buClr>
                <a:srgbClr val="6DB7D7"/>
              </a:buClr>
              <a:buSzPct val="25000"/>
              <a:buFont typeface="Noto Sans Symbols"/>
              <a:buNone/>
            </a:pPr>
            <a:endParaRPr sz="1800" b="1" i="0" u="none" strike="noStrike" cap="none" dirty="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spcBef>
                <a:spcPts val="300"/>
              </a:spcBef>
              <a:buClr>
                <a:srgbClr val="6DB7D7"/>
              </a:buClr>
              <a:buSzPct val="25000"/>
              <a:buFont typeface="Noto Sans Symbols"/>
              <a:buNone/>
            </a:pPr>
            <a:endParaRPr sz="1800" b="1" i="0" u="none" strike="noStrike" cap="none" dirty="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spcBef>
                <a:spcPts val="30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Brandon </a:t>
            </a:r>
            <a:r>
              <a:rPr lang="en-US" sz="2000" b="1" i="0" u="none" strike="noStrike" cap="none" dirty="0" err="1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Shurick</a:t>
            </a:r>
            <a:r>
              <a:rPr lang="en-US" sz="2000" b="1" i="0" u="none" strike="noStrike" cap="none" dirty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&amp; Jared Maslin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49275" y="2096126"/>
            <a:ext cx="8042399" cy="133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49275" y="-7553"/>
            <a:ext cx="8042399" cy="114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Case &amp; Motivation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549275" y="1346883"/>
            <a:ext cx="8042399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90000"/>
              </a:lnSpc>
              <a:spcBef>
                <a:spcPts val="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Traveling to a foreign country soon? 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will you communicate with native citizens?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tools are available to help you?</a:t>
            </a:r>
          </a:p>
          <a:p>
            <a:pPr marL="968375" marR="0" lvl="2" indent="-2825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Options available today fall into a few basic buckets:</a:t>
            </a:r>
          </a:p>
          <a:p>
            <a:pPr marL="1263650" marR="0" lvl="3" indent="-298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05C77"/>
              </a:buClr>
              <a:buSzPct val="109999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Language software (i.e., </a:t>
            </a:r>
            <a:r>
              <a:rPr lang="en-US" sz="1800" b="0" i="0" u="none" strike="noStrike" cap="none" dirty="0" smtClean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Dragon,</a:t>
            </a:r>
            <a:r>
              <a:rPr lang="en-US" dirty="0" smtClean="0"/>
              <a:t> </a:t>
            </a:r>
            <a:r>
              <a:rPr lang="en-US" dirty="0"/>
              <a:t>Rosetta Stone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1263650" marR="0" lvl="3" indent="-298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05C77"/>
              </a:buClr>
              <a:buSzPct val="109999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Coursework from an online institution or a university</a:t>
            </a:r>
          </a:p>
          <a:p>
            <a:pPr marL="1263650" marR="0" lvl="3" indent="-298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05C77"/>
              </a:buClr>
              <a:buSzPct val="109999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books</a:t>
            </a:r>
          </a:p>
          <a:p>
            <a:pPr marL="968375" marR="0" lvl="2" indent="-2825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themes -- Time-consuming and often expensive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6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dirty="0" smtClean="0"/>
              <a:t>Are there any other alternatives?</a:t>
            </a:r>
            <a:endParaRPr lang="en-US" sz="2400" b="0" i="0" u="none" strike="noStrike" cap="none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49275" y="35665"/>
            <a:ext cx="8042399" cy="11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Solution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49275" y="1299725"/>
            <a:ext cx="8042399" cy="476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Objective: 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05C77"/>
              </a:buClr>
              <a:buSzPct val="111925"/>
              <a:buFont typeface="Noto Sans Symbols"/>
              <a:buChar char="●"/>
            </a:pPr>
            <a:r>
              <a:rPr lang="en-US" sz="2035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offer an approachable platform for self-driven learning of a new language, directly from native writers/speakers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05C77"/>
              </a:buClr>
              <a:buSzPct val="111925"/>
              <a:buFont typeface="Noto Sans Symbols"/>
              <a:buChar char="●"/>
            </a:pPr>
            <a:r>
              <a:rPr lang="en-US" sz="2035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our prototype, we chose to focus on </a:t>
            </a:r>
            <a:r>
              <a:rPr lang="en-US" sz="2035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Spanish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Traditional learning methods often spend too much time on conjugation/syntax, which is often unimportant 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Real-time social media data can quickly and effectively identify common words and phrases that an average person can digest in a reasonable period of time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600"/>
              </a:spcBef>
              <a:spcAft>
                <a:spcPts val="600"/>
              </a:spcAft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Gain relevant information about the language and its native speakers in an easily accessible manner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49275" y="154451"/>
            <a:ext cx="8042276" cy="1013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Approach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49275" y="1377106"/>
            <a:ext cx="8042399" cy="514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order to address this gap in language education, we chose t</a:t>
            </a:r>
            <a:r>
              <a:rPr lang="en-US" dirty="0"/>
              <a:t>wo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/>
              <a:t>data sources to start with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685800" marR="0" lvl="1" indent="-342900" algn="l" rtl="0">
              <a:spcBef>
                <a:spcPts val="12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 API</a:t>
            </a:r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dirty="0"/>
              <a:t>A proxy for informal / conversational speech </a:t>
            </a:r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 and retrieve vast amounts of data based on the language of each tweet</a:t>
            </a:r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Analyze and summarize data for prioritizing to the user</a:t>
            </a:r>
          </a:p>
          <a:p>
            <a:pPr marL="685800" marR="0" lvl="1" indent="-342900" algn="l" rtl="0">
              <a:spcBef>
                <a:spcPts val="12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Wikipedia public data (available via </a:t>
            </a:r>
            <a:r>
              <a:rPr lang="en-US" dirty="0"/>
              <a:t>EBS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volume)</a:t>
            </a:r>
          </a:p>
          <a:p>
            <a:pPr marL="968375" marR="0" lvl="2" indent="-282575" algn="l" rtl="0">
              <a:spcBef>
                <a:spcPts val="1200"/>
              </a:spcBef>
              <a:spcAft>
                <a:spcPts val="60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dirty="0"/>
              <a:t>More formal language in Wikipedia documents</a:t>
            </a:r>
          </a:p>
          <a:p>
            <a:pPr marL="968375" marR="0" lvl="2" indent="-282575" algn="l" rtl="0">
              <a:spcBef>
                <a:spcPts val="1200"/>
              </a:spcBef>
              <a:spcAft>
                <a:spcPts val="60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 datasets available to summarize popular searches by language/location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549275" y="147500"/>
            <a:ext cx="8042399" cy="107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Laying the Foundation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549275" y="1586040"/>
            <a:ext cx="8042399" cy="470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a streaming Twitter application (27+ million tweets</a:t>
            </a:r>
            <a:r>
              <a:rPr lang="en-US" sz="2220" dirty="0"/>
              <a:t>)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600"/>
              </a:spcBef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Loaded a stream of Spanish-language tweets into local files, then </a:t>
            </a:r>
            <a:r>
              <a:rPr lang="en-US" sz="2220" dirty="0"/>
              <a:t>compiling</a:t>
            </a:r>
            <a:r>
              <a:rPr lang="en-US" sz="222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loading data to HDFS every hour 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dirty="0"/>
              <a:t>Increment real-time word counts in</a:t>
            </a:r>
            <a:r>
              <a:rPr lang="en-US" sz="222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220" dirty="0" err="1"/>
              <a:t>Redis</a:t>
            </a:r>
            <a:endParaRPr lang="en-US" sz="2220" dirty="0"/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dirty="0"/>
              <a:t>Attach EBS volume with 787k Spanish Wikipedia documents 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dirty="0"/>
              <a:t>E</a:t>
            </a:r>
            <a:r>
              <a:rPr lang="en-US" sz="222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TLs to load tweet </a:t>
            </a:r>
            <a:r>
              <a:rPr lang="en-US" sz="2220" dirty="0"/>
              <a:t>and Wikipedia data </a:t>
            </a:r>
            <a:r>
              <a:rPr lang="en-US" sz="222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raw formats</a:t>
            </a:r>
          </a:p>
          <a:p>
            <a:pPr marL="349250" marR="0" lvl="0" indent="-335153" algn="l" rtl="0">
              <a:lnSpc>
                <a:spcPct val="80000"/>
              </a:lnSpc>
              <a:spcBef>
                <a:spcPts val="2000"/>
              </a:spcBef>
              <a:buClr>
                <a:srgbClr val="6DB7D7"/>
              </a:buClr>
              <a:buSzPct val="100909"/>
              <a:buFont typeface="Noto Sans Symbols"/>
              <a:buChar char="●"/>
            </a:pPr>
            <a:r>
              <a:rPr lang="en-US" sz="2220" dirty="0"/>
              <a:t>Combined table with words from documents across all data sources and languages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49275" y="19371"/>
            <a:ext cx="8042399" cy="88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/>
              <a:t>Architecture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28" y="1235473"/>
            <a:ext cx="8172165" cy="477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49275" y="19371"/>
            <a:ext cx="8042276" cy="880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ERD At a Glance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976" y="950583"/>
            <a:ext cx="5609436" cy="5833366"/>
          </a:xfrm>
          <a:prstGeom prst="rect">
            <a:avLst/>
          </a:prstGeom>
          <a:noFill/>
          <a:ln w="9525" cap="flat" cmpd="sng">
            <a:solidFill>
              <a:srgbClr val="2C7C9F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549275" y="72007"/>
            <a:ext cx="8042276" cy="1109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dirty="0"/>
              <a:t>Main</a:t>
            </a:r>
            <a:r>
              <a:rPr lang="en-US" sz="4600" b="0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Challenges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49275" y="1531556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Handling unicode data from the Spanish-language tweets</a:t>
            </a:r>
          </a:p>
          <a:p>
            <a:pPr marL="349250" marR="0" lvl="0" indent="-349250" algn="l" rtl="0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/>
              <a:t>Parsing out words &amp; characters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shouldn't be included</a:t>
            </a:r>
          </a:p>
          <a:p>
            <a:pPr marR="0" lvl="1" algn="l" rtl="0">
              <a:spcBef>
                <a:spcPts val="2000"/>
              </a:spcBef>
            </a:pPr>
            <a:r>
              <a:rPr lang="en-US"/>
              <a:t>URLs, hashtags, usernames (tweets)</a:t>
            </a:r>
          </a:p>
          <a:p>
            <a:pPr marR="0" lvl="1" algn="l" rtl="0">
              <a:spcBef>
                <a:spcPts val="2000"/>
              </a:spcBef>
            </a:pPr>
            <a:r>
              <a:rPr lang="en-US"/>
              <a:t>Markup language code (wikipedia) </a:t>
            </a:r>
          </a:p>
          <a:p>
            <a:pPr marL="349250" marR="0" lvl="0" indent="-349250" algn="l" rtl="0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Parsing different formats (</a:t>
            </a:r>
            <a:r>
              <a:rPr lang="en-US"/>
              <a:t>JSON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XML)</a:t>
            </a:r>
          </a:p>
          <a:p>
            <a:pPr marL="349250" marR="0" lvl="0" indent="-349250" algn="l" rtl="0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/>
              <a:t>Running on a single node &amp; minimizing cost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549275" y="92335"/>
            <a:ext cx="8042276" cy="9861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Next Steps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49275" y="1308463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26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dirty="0"/>
              <a:t>Linguistics analysis and presentation layer with emphasis on analysis for developing language instruction </a:t>
            </a:r>
          </a:p>
          <a:p>
            <a:pPr marL="349250" marR="0" lvl="0" indent="-349250" algn="l" rtl="0">
              <a:spcBef>
                <a:spcPts val="26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other languages to include going forward</a:t>
            </a:r>
          </a:p>
          <a:p>
            <a:pPr marL="685800" marR="0" lvl="1" indent="-342900" algn="l" rtl="0">
              <a:spcBef>
                <a:spcPts val="1200"/>
              </a:spcBef>
              <a:spcAft>
                <a:spcPts val="60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Current model was designed to shift easily from one language to the next</a:t>
            </a:r>
          </a:p>
          <a:p>
            <a:pPr marR="0" lvl="0" algn="l" rtl="0">
              <a:spcBef>
                <a:spcPts val="1200"/>
              </a:spcBef>
              <a:spcAft>
                <a:spcPts val="60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dirty="0"/>
              <a:t>Extend to other data sources </a:t>
            </a:r>
          </a:p>
          <a:p>
            <a:pPr marR="0" lvl="1" algn="l" rtl="0">
              <a:spcBef>
                <a:spcPts val="1200"/>
              </a:spcBef>
              <a:spcAft>
                <a:spcPts val="60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dirty="0"/>
              <a:t>Model is also extendible to additional data sources (ex: Facebook, web as a corpus, Google news, academic journals)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424</Words>
  <Application>Microsoft Macintosh PowerPoint</Application>
  <PresentationFormat>On-screen Show (4:3)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Source Sans Pro</vt:lpstr>
      <vt:lpstr>Breeze</vt:lpstr>
      <vt:lpstr>Big Data Linguistics</vt:lpstr>
      <vt:lpstr>User Case &amp; Motivation</vt:lpstr>
      <vt:lpstr>Our Solution</vt:lpstr>
      <vt:lpstr>The Approach</vt:lpstr>
      <vt:lpstr>Laying the Foundation</vt:lpstr>
      <vt:lpstr>Architecture</vt:lpstr>
      <vt:lpstr>Our ERD At a Glance</vt:lpstr>
      <vt:lpstr>Main Challenges</vt:lpstr>
      <vt:lpstr>Next Steps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Linguistics</dc:title>
  <cp:lastModifiedBy>Jared Maslin</cp:lastModifiedBy>
  <cp:revision>2</cp:revision>
  <dcterms:modified xsi:type="dcterms:W3CDTF">2015-12-15T01:29:10Z</dcterms:modified>
</cp:coreProperties>
</file>