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28"/>
  </p:notesMasterIdLst>
  <p:sldIdLst>
    <p:sldId id="256" r:id="rId2"/>
    <p:sldId id="260" r:id="rId3"/>
    <p:sldId id="257" r:id="rId4"/>
    <p:sldId id="282" r:id="rId5"/>
    <p:sldId id="261" r:id="rId6"/>
    <p:sldId id="258" r:id="rId7"/>
    <p:sldId id="259" r:id="rId8"/>
    <p:sldId id="263" r:id="rId9"/>
    <p:sldId id="264" r:id="rId10"/>
    <p:sldId id="265" r:id="rId11"/>
    <p:sldId id="276" r:id="rId12"/>
    <p:sldId id="266" r:id="rId13"/>
    <p:sldId id="267" r:id="rId14"/>
    <p:sldId id="268" r:id="rId15"/>
    <p:sldId id="269" r:id="rId16"/>
    <p:sldId id="273" r:id="rId17"/>
    <p:sldId id="270" r:id="rId18"/>
    <p:sldId id="271" r:id="rId19"/>
    <p:sldId id="272" r:id="rId20"/>
    <p:sldId id="277" r:id="rId21"/>
    <p:sldId id="274" r:id="rId22"/>
    <p:sldId id="278" r:id="rId23"/>
    <p:sldId id="279" r:id="rId24"/>
    <p:sldId id="283"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70"/>
    <p:restoredTop sz="94774"/>
  </p:normalViewPr>
  <p:slideViewPr>
    <p:cSldViewPr snapToGrid="0" snapToObjects="1">
      <p:cViewPr varScale="1">
        <p:scale>
          <a:sx n="190" d="100"/>
          <a:sy n="190" d="100"/>
        </p:scale>
        <p:origin x="2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4E706-BE0E-8E44-AAE7-8EA13ACD217E}"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0AD9F4DD-35E0-C344-A2F3-788FC2DAE3D0}">
      <dgm:prSet phldrT="[Text]" custT="1"/>
      <dgm:spPr/>
      <dgm:t>
        <a:bodyPr/>
        <a:lstStyle/>
        <a:p>
          <a:r>
            <a:rPr lang="en-US" sz="900" b="1" dirty="0">
              <a:solidFill>
                <a:schemeClr val="accent3">
                  <a:alpha val="91089"/>
                </a:schemeClr>
              </a:solidFill>
            </a:rPr>
            <a:t>Experiments</a:t>
          </a:r>
          <a:endParaRPr lang="en-US" sz="900" b="0" dirty="0">
            <a:solidFill>
              <a:schemeClr val="accent3">
                <a:alpha val="91089"/>
              </a:schemeClr>
            </a:solidFill>
          </a:endParaRPr>
        </a:p>
      </dgm:t>
    </dgm:pt>
    <dgm:pt modelId="{941D1C3F-7896-CC4A-8165-4B469DD06831}" type="parTrans" cxnId="{1FA06E70-0746-5F41-8AE1-52D0CA06DA17}">
      <dgm:prSet/>
      <dgm:spPr/>
      <dgm:t>
        <a:bodyPr/>
        <a:lstStyle/>
        <a:p>
          <a:endParaRPr lang="en-US">
            <a:solidFill>
              <a:schemeClr val="accent3">
                <a:alpha val="91089"/>
              </a:schemeClr>
            </a:solidFill>
          </a:endParaRPr>
        </a:p>
      </dgm:t>
    </dgm:pt>
    <dgm:pt modelId="{AED36018-D99F-5640-84F3-95C9BA3D5364}" type="sibTrans" cxnId="{1FA06E70-0746-5F41-8AE1-52D0CA06DA17}">
      <dgm:prSet custT="1"/>
      <dgm:spPr/>
      <dgm:t>
        <a:bodyPr/>
        <a:lstStyle/>
        <a:p>
          <a:endParaRPr lang="en-US" sz="1200">
            <a:solidFill>
              <a:schemeClr val="accent3">
                <a:alpha val="91089"/>
              </a:schemeClr>
            </a:solidFill>
          </a:endParaRPr>
        </a:p>
      </dgm:t>
    </dgm:pt>
    <dgm:pt modelId="{BB5165A7-9CF8-DF46-818F-E21C0666A514}">
      <dgm:prSet phldrT="[Text]" custT="1"/>
      <dgm:spPr/>
      <dgm:t>
        <a:bodyPr/>
        <a:lstStyle/>
        <a:p>
          <a:r>
            <a:rPr lang="en-US" sz="900" b="1" dirty="0">
              <a:solidFill>
                <a:schemeClr val="accent3">
                  <a:alpha val="91089"/>
                </a:schemeClr>
              </a:solidFill>
            </a:rPr>
            <a:t>Breakthrough</a:t>
          </a:r>
        </a:p>
      </dgm:t>
    </dgm:pt>
    <dgm:pt modelId="{0BD2B6C9-F338-8C4A-9E26-8BCF46815F76}" type="parTrans" cxnId="{86AF3ED6-C8C6-954D-9226-4D0D10EBDECA}">
      <dgm:prSet/>
      <dgm:spPr/>
      <dgm:t>
        <a:bodyPr/>
        <a:lstStyle/>
        <a:p>
          <a:endParaRPr lang="en-US">
            <a:solidFill>
              <a:schemeClr val="accent3">
                <a:alpha val="91089"/>
              </a:schemeClr>
            </a:solidFill>
          </a:endParaRPr>
        </a:p>
      </dgm:t>
    </dgm:pt>
    <dgm:pt modelId="{0C45DD73-2B59-5A40-9CC0-67AD896427BC}" type="sibTrans" cxnId="{86AF3ED6-C8C6-954D-9226-4D0D10EBDECA}">
      <dgm:prSet/>
      <dgm:spPr/>
      <dgm:t>
        <a:bodyPr/>
        <a:lstStyle/>
        <a:p>
          <a:endParaRPr lang="en-US">
            <a:solidFill>
              <a:schemeClr val="accent3">
                <a:alpha val="91089"/>
              </a:schemeClr>
            </a:solidFill>
          </a:endParaRPr>
        </a:p>
      </dgm:t>
    </dgm:pt>
    <dgm:pt modelId="{749CDB4C-E4A4-134E-9A2A-60C50FAA163A}">
      <dgm:prSet phldrT="[Text]" custT="1"/>
      <dgm:spPr/>
      <dgm:t>
        <a:bodyPr/>
        <a:lstStyle/>
        <a:p>
          <a:r>
            <a:rPr lang="en-US" sz="900" b="1" dirty="0">
              <a:solidFill>
                <a:schemeClr val="accent3">
                  <a:alpha val="91089"/>
                </a:schemeClr>
              </a:solidFill>
            </a:rPr>
            <a:t>Science Review</a:t>
          </a:r>
          <a:endParaRPr lang="en-US" sz="900" dirty="0">
            <a:solidFill>
              <a:schemeClr val="accent3">
                <a:alpha val="91089"/>
              </a:schemeClr>
            </a:solidFill>
          </a:endParaRPr>
        </a:p>
      </dgm:t>
    </dgm:pt>
    <dgm:pt modelId="{2AFB0711-4420-314C-834D-067E8217A052}" type="parTrans" cxnId="{5759A770-E7A5-D84F-B21A-FB45C82B9D89}">
      <dgm:prSet/>
      <dgm:spPr/>
      <dgm:t>
        <a:bodyPr/>
        <a:lstStyle/>
        <a:p>
          <a:endParaRPr lang="en-US">
            <a:solidFill>
              <a:schemeClr val="accent3">
                <a:alpha val="91089"/>
              </a:schemeClr>
            </a:solidFill>
          </a:endParaRPr>
        </a:p>
      </dgm:t>
    </dgm:pt>
    <dgm:pt modelId="{E25673A6-6E58-5D4D-833D-69D1F2B6057F}" type="sibTrans" cxnId="{5759A770-E7A5-D84F-B21A-FB45C82B9D89}">
      <dgm:prSet/>
      <dgm:spPr/>
      <dgm:t>
        <a:bodyPr/>
        <a:lstStyle/>
        <a:p>
          <a:endParaRPr lang="en-US">
            <a:solidFill>
              <a:schemeClr val="accent3">
                <a:alpha val="91089"/>
              </a:schemeClr>
            </a:solidFill>
          </a:endParaRPr>
        </a:p>
      </dgm:t>
    </dgm:pt>
    <dgm:pt modelId="{0963AE3B-E7E0-964B-B578-22949BFCBB2A}">
      <dgm:prSet phldrT="[Text]" custT="1"/>
      <dgm:spPr/>
      <dgm:t>
        <a:bodyPr/>
        <a:lstStyle/>
        <a:p>
          <a:r>
            <a:rPr lang="en-US" sz="900" b="1" dirty="0">
              <a:solidFill>
                <a:schemeClr val="accent3">
                  <a:alpha val="91089"/>
                </a:schemeClr>
              </a:solidFill>
            </a:rPr>
            <a:t>Packaging</a:t>
          </a:r>
        </a:p>
      </dgm:t>
    </dgm:pt>
    <dgm:pt modelId="{060D841B-BD34-EB47-9D5E-DDD50EE76252}" type="parTrans" cxnId="{E6FA2747-FA87-E84F-9073-781DD4738C4B}">
      <dgm:prSet/>
      <dgm:spPr/>
      <dgm:t>
        <a:bodyPr/>
        <a:lstStyle/>
        <a:p>
          <a:endParaRPr lang="en-US">
            <a:solidFill>
              <a:schemeClr val="accent3">
                <a:alpha val="91089"/>
              </a:schemeClr>
            </a:solidFill>
          </a:endParaRPr>
        </a:p>
      </dgm:t>
    </dgm:pt>
    <dgm:pt modelId="{D6987705-C454-4E4F-B230-DDC18F5C17B2}" type="sibTrans" cxnId="{E6FA2747-FA87-E84F-9073-781DD4738C4B}">
      <dgm:prSet/>
      <dgm:spPr/>
      <dgm:t>
        <a:bodyPr/>
        <a:lstStyle/>
        <a:p>
          <a:endParaRPr lang="en-US">
            <a:solidFill>
              <a:schemeClr val="accent3">
                <a:alpha val="91089"/>
              </a:schemeClr>
            </a:solidFill>
          </a:endParaRPr>
        </a:p>
      </dgm:t>
    </dgm:pt>
    <dgm:pt modelId="{B7D00E94-E007-C444-8145-2A5480AF22F1}">
      <dgm:prSet phldrT="[Text]" custT="1"/>
      <dgm:spPr/>
      <dgm:t>
        <a:bodyPr/>
        <a:lstStyle/>
        <a:p>
          <a:r>
            <a:rPr lang="en-US" sz="900" b="1" dirty="0">
              <a:solidFill>
                <a:schemeClr val="accent3">
                  <a:alpha val="91089"/>
                </a:schemeClr>
              </a:solidFill>
            </a:rPr>
            <a:t>Code Review</a:t>
          </a:r>
        </a:p>
      </dgm:t>
    </dgm:pt>
    <dgm:pt modelId="{A15ED494-87ED-3845-90D9-CBE8292A15F2}" type="parTrans" cxnId="{58E72189-3A00-F948-A195-5008A668938E}">
      <dgm:prSet/>
      <dgm:spPr/>
      <dgm:t>
        <a:bodyPr/>
        <a:lstStyle/>
        <a:p>
          <a:endParaRPr lang="en-US">
            <a:solidFill>
              <a:schemeClr val="accent3">
                <a:alpha val="91089"/>
              </a:schemeClr>
            </a:solidFill>
          </a:endParaRPr>
        </a:p>
      </dgm:t>
    </dgm:pt>
    <dgm:pt modelId="{75FF720E-0541-374F-828F-2E8ABCB55424}" type="sibTrans" cxnId="{58E72189-3A00-F948-A195-5008A668938E}">
      <dgm:prSet/>
      <dgm:spPr/>
      <dgm:t>
        <a:bodyPr/>
        <a:lstStyle/>
        <a:p>
          <a:endParaRPr lang="en-US">
            <a:solidFill>
              <a:schemeClr val="accent3">
                <a:alpha val="91089"/>
              </a:schemeClr>
            </a:solidFill>
          </a:endParaRPr>
        </a:p>
      </dgm:t>
    </dgm:pt>
    <dgm:pt modelId="{556FB27C-621A-454B-8227-88F4297F12DF}">
      <dgm:prSet custT="1"/>
      <dgm:spPr/>
      <dgm:t>
        <a:bodyPr/>
        <a:lstStyle/>
        <a:p>
          <a:r>
            <a:rPr lang="en-US" sz="900" b="1" dirty="0">
              <a:solidFill>
                <a:schemeClr val="accent3">
                  <a:alpha val="91089"/>
                </a:schemeClr>
              </a:solidFill>
            </a:rPr>
            <a:t>Release </a:t>
          </a:r>
        </a:p>
      </dgm:t>
    </dgm:pt>
    <dgm:pt modelId="{5F2A408C-33E7-9E49-9526-2C50693F17F1}" type="parTrans" cxnId="{57B2216E-B43B-9D43-98C1-F594274C2400}">
      <dgm:prSet/>
      <dgm:spPr/>
      <dgm:t>
        <a:bodyPr/>
        <a:lstStyle/>
        <a:p>
          <a:endParaRPr lang="en-US">
            <a:solidFill>
              <a:schemeClr val="accent3">
                <a:alpha val="91089"/>
              </a:schemeClr>
            </a:solidFill>
          </a:endParaRPr>
        </a:p>
      </dgm:t>
    </dgm:pt>
    <dgm:pt modelId="{DB08BACE-10ED-3948-B3D2-6C915B79BA1C}" type="sibTrans" cxnId="{57B2216E-B43B-9D43-98C1-F594274C2400}">
      <dgm:prSet/>
      <dgm:spPr/>
      <dgm:t>
        <a:bodyPr/>
        <a:lstStyle/>
        <a:p>
          <a:endParaRPr lang="en-US">
            <a:solidFill>
              <a:schemeClr val="accent3">
                <a:alpha val="91089"/>
              </a:schemeClr>
            </a:solidFill>
          </a:endParaRPr>
        </a:p>
      </dgm:t>
    </dgm:pt>
    <dgm:pt modelId="{3D341A48-6C3F-F549-A50C-F1E39C13DF58}">
      <dgm:prSet phldrT="[Text]" custT="1"/>
      <dgm:spPr/>
      <dgm:t>
        <a:bodyPr/>
        <a:lstStyle/>
        <a:p>
          <a:r>
            <a:rPr lang="en-US" sz="900" b="1" dirty="0">
              <a:solidFill>
                <a:schemeClr val="accent3">
                  <a:alpha val="91089"/>
                </a:schemeClr>
              </a:solidFill>
            </a:rPr>
            <a:t>Tests</a:t>
          </a:r>
        </a:p>
      </dgm:t>
    </dgm:pt>
    <dgm:pt modelId="{562310EB-8EA4-4547-A958-54062FB1A740}" type="parTrans" cxnId="{C3A6D91A-BC48-DE40-BF85-1684220F9BAB}">
      <dgm:prSet/>
      <dgm:spPr/>
      <dgm:t>
        <a:bodyPr/>
        <a:lstStyle/>
        <a:p>
          <a:endParaRPr lang="en-US"/>
        </a:p>
      </dgm:t>
    </dgm:pt>
    <dgm:pt modelId="{453228AA-E599-9A48-B8F8-DB32BF67307B}" type="sibTrans" cxnId="{C3A6D91A-BC48-DE40-BF85-1684220F9BAB}">
      <dgm:prSet/>
      <dgm:spPr/>
      <dgm:t>
        <a:bodyPr/>
        <a:lstStyle/>
        <a:p>
          <a:endParaRPr lang="en-US"/>
        </a:p>
      </dgm:t>
    </dgm:pt>
    <dgm:pt modelId="{839D45F7-DCF2-AD4E-B8C0-B947B5324B34}" type="pres">
      <dgm:prSet presAssocID="{8C44E706-BE0E-8E44-AAE7-8EA13ACD217E}" presName="cycle" presStyleCnt="0">
        <dgm:presLayoutVars>
          <dgm:dir/>
          <dgm:resizeHandles val="exact"/>
        </dgm:presLayoutVars>
      </dgm:prSet>
      <dgm:spPr/>
    </dgm:pt>
    <dgm:pt modelId="{56469813-A360-9849-ADFE-33F431B4E813}" type="pres">
      <dgm:prSet presAssocID="{0AD9F4DD-35E0-C344-A2F3-788FC2DAE3D0}" presName="dummy" presStyleCnt="0"/>
      <dgm:spPr/>
    </dgm:pt>
    <dgm:pt modelId="{50254687-A494-3548-B2CA-AC13F89A715A}" type="pres">
      <dgm:prSet presAssocID="{0AD9F4DD-35E0-C344-A2F3-788FC2DAE3D0}" presName="node" presStyleLbl="revTx" presStyleIdx="0" presStyleCnt="7" custScaleX="184297">
        <dgm:presLayoutVars>
          <dgm:bulletEnabled val="1"/>
        </dgm:presLayoutVars>
      </dgm:prSet>
      <dgm:spPr/>
    </dgm:pt>
    <dgm:pt modelId="{1816F4C4-6D42-1F4B-8EBF-DD2E09153926}" type="pres">
      <dgm:prSet presAssocID="{AED36018-D99F-5640-84F3-95C9BA3D5364}" presName="sibTrans" presStyleLbl="node1" presStyleIdx="0" presStyleCnt="7"/>
      <dgm:spPr/>
    </dgm:pt>
    <dgm:pt modelId="{0134DFE5-2858-BF40-B9C7-9F7B2A345A2F}" type="pres">
      <dgm:prSet presAssocID="{BB5165A7-9CF8-DF46-818F-E21C0666A514}" presName="dummy" presStyleCnt="0"/>
      <dgm:spPr/>
    </dgm:pt>
    <dgm:pt modelId="{6EB74737-B895-184F-BD13-0BB6B38CB498}" type="pres">
      <dgm:prSet presAssocID="{BB5165A7-9CF8-DF46-818F-E21C0666A514}" presName="node" presStyleLbl="revTx" presStyleIdx="1" presStyleCnt="7" custScaleX="196249">
        <dgm:presLayoutVars>
          <dgm:bulletEnabled val="1"/>
        </dgm:presLayoutVars>
      </dgm:prSet>
      <dgm:spPr/>
    </dgm:pt>
    <dgm:pt modelId="{E450DA60-8E71-F34E-99B3-B82E9B77EA63}" type="pres">
      <dgm:prSet presAssocID="{0C45DD73-2B59-5A40-9CC0-67AD896427BC}" presName="sibTrans" presStyleLbl="node1" presStyleIdx="1" presStyleCnt="7"/>
      <dgm:spPr/>
    </dgm:pt>
    <dgm:pt modelId="{ABDD2291-9419-4D46-BE38-51FB71E951EF}" type="pres">
      <dgm:prSet presAssocID="{749CDB4C-E4A4-134E-9A2A-60C50FAA163A}" presName="dummy" presStyleCnt="0"/>
      <dgm:spPr/>
    </dgm:pt>
    <dgm:pt modelId="{A142C4A4-AC8A-C944-9116-D214F3D2DFB9}" type="pres">
      <dgm:prSet presAssocID="{749CDB4C-E4A4-134E-9A2A-60C50FAA163A}" presName="node" presStyleLbl="revTx" presStyleIdx="2" presStyleCnt="7">
        <dgm:presLayoutVars>
          <dgm:bulletEnabled val="1"/>
        </dgm:presLayoutVars>
      </dgm:prSet>
      <dgm:spPr/>
    </dgm:pt>
    <dgm:pt modelId="{1088A5AF-BA8A-B548-8CA7-C1C3B5349CF7}" type="pres">
      <dgm:prSet presAssocID="{E25673A6-6E58-5D4D-833D-69D1F2B6057F}" presName="sibTrans" presStyleLbl="node1" presStyleIdx="2" presStyleCnt="7"/>
      <dgm:spPr/>
    </dgm:pt>
    <dgm:pt modelId="{5B3BFD71-EDD6-E643-A366-D95CCBA7E613}" type="pres">
      <dgm:prSet presAssocID="{0963AE3B-E7E0-964B-B578-22949BFCBB2A}" presName="dummy" presStyleCnt="0"/>
      <dgm:spPr/>
    </dgm:pt>
    <dgm:pt modelId="{21310A80-C524-2F4A-BA9A-71C42151B244}" type="pres">
      <dgm:prSet presAssocID="{0963AE3B-E7E0-964B-B578-22949BFCBB2A}" presName="node" presStyleLbl="revTx" presStyleIdx="3" presStyleCnt="7" custScaleX="131477" custScaleY="52215">
        <dgm:presLayoutVars>
          <dgm:bulletEnabled val="1"/>
        </dgm:presLayoutVars>
      </dgm:prSet>
      <dgm:spPr/>
    </dgm:pt>
    <dgm:pt modelId="{42CDFA1E-5DBE-9A4E-A50C-3D426B57AC6F}" type="pres">
      <dgm:prSet presAssocID="{D6987705-C454-4E4F-B230-DDC18F5C17B2}" presName="sibTrans" presStyleLbl="node1" presStyleIdx="3" presStyleCnt="7"/>
      <dgm:spPr/>
    </dgm:pt>
    <dgm:pt modelId="{ACC11D44-2717-4343-BE3D-B1D5573F073C}" type="pres">
      <dgm:prSet presAssocID="{B7D00E94-E007-C444-8145-2A5480AF22F1}" presName="dummy" presStyleCnt="0"/>
      <dgm:spPr/>
    </dgm:pt>
    <dgm:pt modelId="{7035E02E-B2F8-2A44-8A3C-F93F26041A29}" type="pres">
      <dgm:prSet presAssocID="{B7D00E94-E007-C444-8145-2A5480AF22F1}" presName="node" presStyleLbl="revTx" presStyleIdx="4" presStyleCnt="7">
        <dgm:presLayoutVars>
          <dgm:bulletEnabled val="1"/>
        </dgm:presLayoutVars>
      </dgm:prSet>
      <dgm:spPr/>
    </dgm:pt>
    <dgm:pt modelId="{DC590240-72A6-4E4D-949E-D73530015F84}" type="pres">
      <dgm:prSet presAssocID="{75FF720E-0541-374F-828F-2E8ABCB55424}" presName="sibTrans" presStyleLbl="node1" presStyleIdx="4" presStyleCnt="7"/>
      <dgm:spPr/>
    </dgm:pt>
    <dgm:pt modelId="{DBE12841-81C8-6748-9249-32F9117A2193}" type="pres">
      <dgm:prSet presAssocID="{3D341A48-6C3F-F549-A50C-F1E39C13DF58}" presName="dummy" presStyleCnt="0"/>
      <dgm:spPr/>
    </dgm:pt>
    <dgm:pt modelId="{042C6C2E-D5B7-3349-89DA-5EF740F26D8E}" type="pres">
      <dgm:prSet presAssocID="{3D341A48-6C3F-F549-A50C-F1E39C13DF58}" presName="node" presStyleLbl="revTx" presStyleIdx="5" presStyleCnt="7">
        <dgm:presLayoutVars>
          <dgm:bulletEnabled val="1"/>
        </dgm:presLayoutVars>
      </dgm:prSet>
      <dgm:spPr/>
    </dgm:pt>
    <dgm:pt modelId="{C6619CAD-DE80-A347-B073-7049470D1358}" type="pres">
      <dgm:prSet presAssocID="{453228AA-E599-9A48-B8F8-DB32BF67307B}" presName="sibTrans" presStyleLbl="node1" presStyleIdx="5" presStyleCnt="7"/>
      <dgm:spPr/>
    </dgm:pt>
    <dgm:pt modelId="{CF3B51A9-4531-294F-973E-E874A3659C2A}" type="pres">
      <dgm:prSet presAssocID="{556FB27C-621A-454B-8227-88F4297F12DF}" presName="dummy" presStyleCnt="0"/>
      <dgm:spPr/>
    </dgm:pt>
    <dgm:pt modelId="{E0FB2193-749C-D942-9392-F6289E7B720B}" type="pres">
      <dgm:prSet presAssocID="{556FB27C-621A-454B-8227-88F4297F12DF}" presName="node" presStyleLbl="revTx" presStyleIdx="6" presStyleCnt="7">
        <dgm:presLayoutVars>
          <dgm:bulletEnabled val="1"/>
        </dgm:presLayoutVars>
      </dgm:prSet>
      <dgm:spPr/>
    </dgm:pt>
    <dgm:pt modelId="{34058B30-BBDF-624C-9525-5627667DE5E2}" type="pres">
      <dgm:prSet presAssocID="{DB08BACE-10ED-3948-B3D2-6C915B79BA1C}" presName="sibTrans" presStyleLbl="node1" presStyleIdx="6" presStyleCnt="7"/>
      <dgm:spPr/>
    </dgm:pt>
  </dgm:ptLst>
  <dgm:cxnLst>
    <dgm:cxn modelId="{F55C0500-C871-AB44-AC4F-FD7A55A9E8BD}" type="presOf" srcId="{AED36018-D99F-5640-84F3-95C9BA3D5364}" destId="{1816F4C4-6D42-1F4B-8EBF-DD2E09153926}" srcOrd="0" destOrd="0" presId="urn:microsoft.com/office/officeart/2005/8/layout/cycle1"/>
    <dgm:cxn modelId="{77475603-FBCE-AE43-A9F6-CD2D4C021407}" type="presOf" srcId="{DB08BACE-10ED-3948-B3D2-6C915B79BA1C}" destId="{34058B30-BBDF-624C-9525-5627667DE5E2}" srcOrd="0" destOrd="0" presId="urn:microsoft.com/office/officeart/2005/8/layout/cycle1"/>
    <dgm:cxn modelId="{B5317506-3409-7846-B02C-7ED68F57FE26}" type="presOf" srcId="{E25673A6-6E58-5D4D-833D-69D1F2B6057F}" destId="{1088A5AF-BA8A-B548-8CA7-C1C3B5349CF7}" srcOrd="0" destOrd="0" presId="urn:microsoft.com/office/officeart/2005/8/layout/cycle1"/>
    <dgm:cxn modelId="{C3A6D91A-BC48-DE40-BF85-1684220F9BAB}" srcId="{8C44E706-BE0E-8E44-AAE7-8EA13ACD217E}" destId="{3D341A48-6C3F-F549-A50C-F1E39C13DF58}" srcOrd="5" destOrd="0" parTransId="{562310EB-8EA4-4547-A958-54062FB1A740}" sibTransId="{453228AA-E599-9A48-B8F8-DB32BF67307B}"/>
    <dgm:cxn modelId="{46D1C922-4559-F74C-87D4-EFBD722FC4D5}" type="presOf" srcId="{75FF720E-0541-374F-828F-2E8ABCB55424}" destId="{DC590240-72A6-4E4D-949E-D73530015F84}" srcOrd="0" destOrd="0" presId="urn:microsoft.com/office/officeart/2005/8/layout/cycle1"/>
    <dgm:cxn modelId="{B23D913C-1714-794F-90AE-8C1A7A973CD4}" type="presOf" srcId="{0963AE3B-E7E0-964B-B578-22949BFCBB2A}" destId="{21310A80-C524-2F4A-BA9A-71C42151B244}" srcOrd="0" destOrd="0" presId="urn:microsoft.com/office/officeart/2005/8/layout/cycle1"/>
    <dgm:cxn modelId="{3EA15F45-5DB2-8247-9C68-1B97A5C8D69B}" type="presOf" srcId="{B7D00E94-E007-C444-8145-2A5480AF22F1}" destId="{7035E02E-B2F8-2A44-8A3C-F93F26041A29}" srcOrd="0" destOrd="0" presId="urn:microsoft.com/office/officeart/2005/8/layout/cycle1"/>
    <dgm:cxn modelId="{E6FA2747-FA87-E84F-9073-781DD4738C4B}" srcId="{8C44E706-BE0E-8E44-AAE7-8EA13ACD217E}" destId="{0963AE3B-E7E0-964B-B578-22949BFCBB2A}" srcOrd="3" destOrd="0" parTransId="{060D841B-BD34-EB47-9D5E-DDD50EE76252}" sibTransId="{D6987705-C454-4E4F-B230-DDC18F5C17B2}"/>
    <dgm:cxn modelId="{FAA0344E-9EF9-FA4F-8CF3-3AF9426A2848}" type="presOf" srcId="{0AD9F4DD-35E0-C344-A2F3-788FC2DAE3D0}" destId="{50254687-A494-3548-B2CA-AC13F89A715A}" srcOrd="0" destOrd="0" presId="urn:microsoft.com/office/officeart/2005/8/layout/cycle1"/>
    <dgm:cxn modelId="{1CB07553-805B-CE42-8B26-E0C0D920DF23}" type="presOf" srcId="{3D341A48-6C3F-F549-A50C-F1E39C13DF58}" destId="{042C6C2E-D5B7-3349-89DA-5EF740F26D8E}" srcOrd="0" destOrd="0" presId="urn:microsoft.com/office/officeart/2005/8/layout/cycle1"/>
    <dgm:cxn modelId="{57B2216E-B43B-9D43-98C1-F594274C2400}" srcId="{8C44E706-BE0E-8E44-AAE7-8EA13ACD217E}" destId="{556FB27C-621A-454B-8227-88F4297F12DF}" srcOrd="6" destOrd="0" parTransId="{5F2A408C-33E7-9E49-9526-2C50693F17F1}" sibTransId="{DB08BACE-10ED-3948-B3D2-6C915B79BA1C}"/>
    <dgm:cxn modelId="{1FA06E70-0746-5F41-8AE1-52D0CA06DA17}" srcId="{8C44E706-BE0E-8E44-AAE7-8EA13ACD217E}" destId="{0AD9F4DD-35E0-C344-A2F3-788FC2DAE3D0}" srcOrd="0" destOrd="0" parTransId="{941D1C3F-7896-CC4A-8165-4B469DD06831}" sibTransId="{AED36018-D99F-5640-84F3-95C9BA3D5364}"/>
    <dgm:cxn modelId="{5759A770-E7A5-D84F-B21A-FB45C82B9D89}" srcId="{8C44E706-BE0E-8E44-AAE7-8EA13ACD217E}" destId="{749CDB4C-E4A4-134E-9A2A-60C50FAA163A}" srcOrd="2" destOrd="0" parTransId="{2AFB0711-4420-314C-834D-067E8217A052}" sibTransId="{E25673A6-6E58-5D4D-833D-69D1F2B6057F}"/>
    <dgm:cxn modelId="{9EA1DE88-4A12-514E-8994-209B046924A0}" type="presOf" srcId="{BB5165A7-9CF8-DF46-818F-E21C0666A514}" destId="{6EB74737-B895-184F-BD13-0BB6B38CB498}" srcOrd="0" destOrd="0" presId="urn:microsoft.com/office/officeart/2005/8/layout/cycle1"/>
    <dgm:cxn modelId="{58E72189-3A00-F948-A195-5008A668938E}" srcId="{8C44E706-BE0E-8E44-AAE7-8EA13ACD217E}" destId="{B7D00E94-E007-C444-8145-2A5480AF22F1}" srcOrd="4" destOrd="0" parTransId="{A15ED494-87ED-3845-90D9-CBE8292A15F2}" sibTransId="{75FF720E-0541-374F-828F-2E8ABCB55424}"/>
    <dgm:cxn modelId="{DA396D8C-EDA1-6840-939B-7F1DB2D4DD8C}" type="presOf" srcId="{0C45DD73-2B59-5A40-9CC0-67AD896427BC}" destId="{E450DA60-8E71-F34E-99B3-B82E9B77EA63}" srcOrd="0" destOrd="0" presId="urn:microsoft.com/office/officeart/2005/8/layout/cycle1"/>
    <dgm:cxn modelId="{8F40C99A-63D9-BA48-BED2-C6F95F5385BB}" type="presOf" srcId="{8C44E706-BE0E-8E44-AAE7-8EA13ACD217E}" destId="{839D45F7-DCF2-AD4E-B8C0-B947B5324B34}" srcOrd="0" destOrd="0" presId="urn:microsoft.com/office/officeart/2005/8/layout/cycle1"/>
    <dgm:cxn modelId="{F151ADB5-C549-1B44-AC88-EAAA2EB935F1}" type="presOf" srcId="{749CDB4C-E4A4-134E-9A2A-60C50FAA163A}" destId="{A142C4A4-AC8A-C944-9116-D214F3D2DFB9}" srcOrd="0" destOrd="0" presId="urn:microsoft.com/office/officeart/2005/8/layout/cycle1"/>
    <dgm:cxn modelId="{43A96EC5-5B5C-4A4D-9B04-02CD2E0947EC}" type="presOf" srcId="{453228AA-E599-9A48-B8F8-DB32BF67307B}" destId="{C6619CAD-DE80-A347-B073-7049470D1358}" srcOrd="0" destOrd="0" presId="urn:microsoft.com/office/officeart/2005/8/layout/cycle1"/>
    <dgm:cxn modelId="{86AF3ED6-C8C6-954D-9226-4D0D10EBDECA}" srcId="{8C44E706-BE0E-8E44-AAE7-8EA13ACD217E}" destId="{BB5165A7-9CF8-DF46-818F-E21C0666A514}" srcOrd="1" destOrd="0" parTransId="{0BD2B6C9-F338-8C4A-9E26-8BCF46815F76}" sibTransId="{0C45DD73-2B59-5A40-9CC0-67AD896427BC}"/>
    <dgm:cxn modelId="{36005AEA-72B8-E64D-AB2B-E6F3FAD7BD57}" type="presOf" srcId="{D6987705-C454-4E4F-B230-DDC18F5C17B2}" destId="{42CDFA1E-5DBE-9A4E-A50C-3D426B57AC6F}" srcOrd="0" destOrd="0" presId="urn:microsoft.com/office/officeart/2005/8/layout/cycle1"/>
    <dgm:cxn modelId="{4E854AFF-EF44-E043-B0CC-17A2EE93D469}" type="presOf" srcId="{556FB27C-621A-454B-8227-88F4297F12DF}" destId="{E0FB2193-749C-D942-9392-F6289E7B720B}" srcOrd="0" destOrd="0" presId="urn:microsoft.com/office/officeart/2005/8/layout/cycle1"/>
    <dgm:cxn modelId="{5E1F7C0C-6FB3-7048-BEF8-7DFC6DB5A81B}" type="presParOf" srcId="{839D45F7-DCF2-AD4E-B8C0-B947B5324B34}" destId="{56469813-A360-9849-ADFE-33F431B4E813}" srcOrd="0" destOrd="0" presId="urn:microsoft.com/office/officeart/2005/8/layout/cycle1"/>
    <dgm:cxn modelId="{67A8BB42-B2A2-4845-B1DC-DB9996A2FA62}" type="presParOf" srcId="{839D45F7-DCF2-AD4E-B8C0-B947B5324B34}" destId="{50254687-A494-3548-B2CA-AC13F89A715A}" srcOrd="1" destOrd="0" presId="urn:microsoft.com/office/officeart/2005/8/layout/cycle1"/>
    <dgm:cxn modelId="{ECDC794F-E10B-9444-BB9F-53D3AA1D4EA3}" type="presParOf" srcId="{839D45F7-DCF2-AD4E-B8C0-B947B5324B34}" destId="{1816F4C4-6D42-1F4B-8EBF-DD2E09153926}" srcOrd="2" destOrd="0" presId="urn:microsoft.com/office/officeart/2005/8/layout/cycle1"/>
    <dgm:cxn modelId="{18CDE834-9BCA-764C-A7E0-521D0A022D07}" type="presParOf" srcId="{839D45F7-DCF2-AD4E-B8C0-B947B5324B34}" destId="{0134DFE5-2858-BF40-B9C7-9F7B2A345A2F}" srcOrd="3" destOrd="0" presId="urn:microsoft.com/office/officeart/2005/8/layout/cycle1"/>
    <dgm:cxn modelId="{A8F6A685-A0CE-2249-8DC4-EF4C243DFB20}" type="presParOf" srcId="{839D45F7-DCF2-AD4E-B8C0-B947B5324B34}" destId="{6EB74737-B895-184F-BD13-0BB6B38CB498}" srcOrd="4" destOrd="0" presId="urn:microsoft.com/office/officeart/2005/8/layout/cycle1"/>
    <dgm:cxn modelId="{9C8929B1-2A43-954F-9E36-BB83899D81F9}" type="presParOf" srcId="{839D45F7-DCF2-AD4E-B8C0-B947B5324B34}" destId="{E450DA60-8E71-F34E-99B3-B82E9B77EA63}" srcOrd="5" destOrd="0" presId="urn:microsoft.com/office/officeart/2005/8/layout/cycle1"/>
    <dgm:cxn modelId="{5E5BF617-164E-A543-A4E8-43F259ECF561}" type="presParOf" srcId="{839D45F7-DCF2-AD4E-B8C0-B947B5324B34}" destId="{ABDD2291-9419-4D46-BE38-51FB71E951EF}" srcOrd="6" destOrd="0" presId="urn:microsoft.com/office/officeart/2005/8/layout/cycle1"/>
    <dgm:cxn modelId="{730F008E-5418-A843-900D-5350AD82595B}" type="presParOf" srcId="{839D45F7-DCF2-AD4E-B8C0-B947B5324B34}" destId="{A142C4A4-AC8A-C944-9116-D214F3D2DFB9}" srcOrd="7" destOrd="0" presId="urn:microsoft.com/office/officeart/2005/8/layout/cycle1"/>
    <dgm:cxn modelId="{B682E291-AE46-9141-AD59-9C8BA9ACC268}" type="presParOf" srcId="{839D45F7-DCF2-AD4E-B8C0-B947B5324B34}" destId="{1088A5AF-BA8A-B548-8CA7-C1C3B5349CF7}" srcOrd="8" destOrd="0" presId="urn:microsoft.com/office/officeart/2005/8/layout/cycle1"/>
    <dgm:cxn modelId="{8706F8BD-B365-0C45-A0C6-5A9298C71794}" type="presParOf" srcId="{839D45F7-DCF2-AD4E-B8C0-B947B5324B34}" destId="{5B3BFD71-EDD6-E643-A366-D95CCBA7E613}" srcOrd="9" destOrd="0" presId="urn:microsoft.com/office/officeart/2005/8/layout/cycle1"/>
    <dgm:cxn modelId="{E7B17C37-84B4-7E4C-A44D-FA7F8DFECFD6}" type="presParOf" srcId="{839D45F7-DCF2-AD4E-B8C0-B947B5324B34}" destId="{21310A80-C524-2F4A-BA9A-71C42151B244}" srcOrd="10" destOrd="0" presId="urn:microsoft.com/office/officeart/2005/8/layout/cycle1"/>
    <dgm:cxn modelId="{7E4C8ADE-02B2-2C41-97F9-48B605F0BE41}" type="presParOf" srcId="{839D45F7-DCF2-AD4E-B8C0-B947B5324B34}" destId="{42CDFA1E-5DBE-9A4E-A50C-3D426B57AC6F}" srcOrd="11" destOrd="0" presId="urn:microsoft.com/office/officeart/2005/8/layout/cycle1"/>
    <dgm:cxn modelId="{5084F6F7-4F6C-3E4D-9A94-3ED06A65051C}" type="presParOf" srcId="{839D45F7-DCF2-AD4E-B8C0-B947B5324B34}" destId="{ACC11D44-2717-4343-BE3D-B1D5573F073C}" srcOrd="12" destOrd="0" presId="urn:microsoft.com/office/officeart/2005/8/layout/cycle1"/>
    <dgm:cxn modelId="{59E656E7-C146-3340-AAD2-22B8D58DC159}" type="presParOf" srcId="{839D45F7-DCF2-AD4E-B8C0-B947B5324B34}" destId="{7035E02E-B2F8-2A44-8A3C-F93F26041A29}" srcOrd="13" destOrd="0" presId="urn:microsoft.com/office/officeart/2005/8/layout/cycle1"/>
    <dgm:cxn modelId="{DB168DF3-BD53-724E-849E-445CDE1899C7}" type="presParOf" srcId="{839D45F7-DCF2-AD4E-B8C0-B947B5324B34}" destId="{DC590240-72A6-4E4D-949E-D73530015F84}" srcOrd="14" destOrd="0" presId="urn:microsoft.com/office/officeart/2005/8/layout/cycle1"/>
    <dgm:cxn modelId="{5E2913FE-30B1-A74C-ABAE-3CDE029D0185}" type="presParOf" srcId="{839D45F7-DCF2-AD4E-B8C0-B947B5324B34}" destId="{DBE12841-81C8-6748-9249-32F9117A2193}" srcOrd="15" destOrd="0" presId="urn:microsoft.com/office/officeart/2005/8/layout/cycle1"/>
    <dgm:cxn modelId="{B4FA9851-0B90-454A-BC29-B402E3A30F41}" type="presParOf" srcId="{839D45F7-DCF2-AD4E-B8C0-B947B5324B34}" destId="{042C6C2E-D5B7-3349-89DA-5EF740F26D8E}" srcOrd="16" destOrd="0" presId="urn:microsoft.com/office/officeart/2005/8/layout/cycle1"/>
    <dgm:cxn modelId="{FDC117D5-B34D-F640-9E20-20AAF8D0B8AD}" type="presParOf" srcId="{839D45F7-DCF2-AD4E-B8C0-B947B5324B34}" destId="{C6619CAD-DE80-A347-B073-7049470D1358}" srcOrd="17" destOrd="0" presId="urn:microsoft.com/office/officeart/2005/8/layout/cycle1"/>
    <dgm:cxn modelId="{408CCB2A-892F-4943-BAF2-51229C1AF3FD}" type="presParOf" srcId="{839D45F7-DCF2-AD4E-B8C0-B947B5324B34}" destId="{CF3B51A9-4531-294F-973E-E874A3659C2A}" srcOrd="18" destOrd="0" presId="urn:microsoft.com/office/officeart/2005/8/layout/cycle1"/>
    <dgm:cxn modelId="{93B88F31-0629-274C-AE5E-C381A39C0511}" type="presParOf" srcId="{839D45F7-DCF2-AD4E-B8C0-B947B5324B34}" destId="{E0FB2193-749C-D942-9392-F6289E7B720B}" srcOrd="19" destOrd="0" presId="urn:microsoft.com/office/officeart/2005/8/layout/cycle1"/>
    <dgm:cxn modelId="{C89A68EF-4BAD-9246-A029-B450B5FC4897}" type="presParOf" srcId="{839D45F7-DCF2-AD4E-B8C0-B947B5324B34}" destId="{34058B30-BBDF-624C-9525-5627667DE5E2}" srcOrd="20"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44E706-BE0E-8E44-AAE7-8EA13ACD217E}"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0AD9F4DD-35E0-C344-A2F3-788FC2DAE3D0}">
      <dgm:prSet phldrT="[Text]" custT="1"/>
      <dgm:spPr/>
      <dgm:t>
        <a:bodyPr/>
        <a:lstStyle/>
        <a:p>
          <a:r>
            <a:rPr lang="en-US" sz="1100" b="1" dirty="0"/>
            <a:t>Science!</a:t>
          </a:r>
        </a:p>
        <a:p>
          <a:r>
            <a:rPr lang="en-US" sz="900" dirty="0"/>
            <a:t>Ongoing experiments and analyses</a:t>
          </a:r>
        </a:p>
      </dgm:t>
    </dgm:pt>
    <dgm:pt modelId="{941D1C3F-7896-CC4A-8165-4B469DD06831}" type="parTrans" cxnId="{1FA06E70-0746-5F41-8AE1-52D0CA06DA17}">
      <dgm:prSet/>
      <dgm:spPr/>
      <dgm:t>
        <a:bodyPr/>
        <a:lstStyle/>
        <a:p>
          <a:endParaRPr lang="en-US"/>
        </a:p>
      </dgm:t>
    </dgm:pt>
    <dgm:pt modelId="{AED36018-D99F-5640-84F3-95C9BA3D5364}" type="sibTrans" cxnId="{1FA06E70-0746-5F41-8AE1-52D0CA06DA17}">
      <dgm:prSet/>
      <dgm:spPr/>
      <dgm:t>
        <a:bodyPr/>
        <a:lstStyle/>
        <a:p>
          <a:endParaRPr lang="en-US"/>
        </a:p>
      </dgm:t>
    </dgm:pt>
    <dgm:pt modelId="{BB5165A7-9CF8-DF46-818F-E21C0666A514}">
      <dgm:prSet phldrT="[Text]" custT="1"/>
      <dgm:spPr/>
      <dgm:t>
        <a:bodyPr/>
        <a:lstStyle/>
        <a:p>
          <a:r>
            <a:rPr lang="en-US" sz="1100" b="1" dirty="0"/>
            <a:t>Breakthrough!</a:t>
          </a:r>
          <a:endParaRPr lang="en-US" sz="900" dirty="0"/>
        </a:p>
        <a:p>
          <a:r>
            <a:rPr lang="en-US" sz="900" dirty="0"/>
            <a:t>Compile mini-publication, initiate science review</a:t>
          </a:r>
        </a:p>
      </dgm:t>
    </dgm:pt>
    <dgm:pt modelId="{0BD2B6C9-F338-8C4A-9E26-8BCF46815F76}" type="parTrans" cxnId="{86AF3ED6-C8C6-954D-9226-4D0D10EBDECA}">
      <dgm:prSet/>
      <dgm:spPr/>
      <dgm:t>
        <a:bodyPr/>
        <a:lstStyle/>
        <a:p>
          <a:endParaRPr lang="en-US"/>
        </a:p>
      </dgm:t>
    </dgm:pt>
    <dgm:pt modelId="{0C45DD73-2B59-5A40-9CC0-67AD896427BC}" type="sibTrans" cxnId="{86AF3ED6-C8C6-954D-9226-4D0D10EBDECA}">
      <dgm:prSet/>
      <dgm:spPr/>
      <dgm:t>
        <a:bodyPr/>
        <a:lstStyle/>
        <a:p>
          <a:endParaRPr lang="en-US"/>
        </a:p>
      </dgm:t>
    </dgm:pt>
    <dgm:pt modelId="{749CDB4C-E4A4-134E-9A2A-60C50FAA163A}">
      <dgm:prSet phldrT="[Text]" custT="1"/>
      <dgm:spPr/>
      <dgm:t>
        <a:bodyPr/>
        <a:lstStyle/>
        <a:p>
          <a:r>
            <a:rPr lang="en-US" sz="1100" b="1" dirty="0"/>
            <a:t>Approved!</a:t>
          </a:r>
          <a:r>
            <a:rPr lang="en-US" sz="900" dirty="0"/>
            <a:t> </a:t>
          </a:r>
        </a:p>
        <a:p>
          <a:r>
            <a:rPr lang="en-US" sz="900" dirty="0"/>
            <a:t>Move notebook code into a code package, add unit tests</a:t>
          </a:r>
        </a:p>
      </dgm:t>
    </dgm:pt>
    <dgm:pt modelId="{2AFB0711-4420-314C-834D-067E8217A052}" type="parTrans" cxnId="{5759A770-E7A5-D84F-B21A-FB45C82B9D89}">
      <dgm:prSet/>
      <dgm:spPr/>
      <dgm:t>
        <a:bodyPr/>
        <a:lstStyle/>
        <a:p>
          <a:endParaRPr lang="en-US"/>
        </a:p>
      </dgm:t>
    </dgm:pt>
    <dgm:pt modelId="{E25673A6-6E58-5D4D-833D-69D1F2B6057F}" type="sibTrans" cxnId="{5759A770-E7A5-D84F-B21A-FB45C82B9D89}">
      <dgm:prSet/>
      <dgm:spPr/>
      <dgm:t>
        <a:bodyPr/>
        <a:lstStyle/>
        <a:p>
          <a:endParaRPr lang="en-US"/>
        </a:p>
      </dgm:t>
    </dgm:pt>
    <dgm:pt modelId="{0963AE3B-E7E0-964B-B578-22949BFCBB2A}">
      <dgm:prSet phldrT="[Text]" custT="1"/>
      <dgm:spPr/>
      <dgm:t>
        <a:bodyPr/>
        <a:lstStyle/>
        <a:p>
          <a:r>
            <a:rPr lang="en-US" sz="1100" b="1" dirty="0"/>
            <a:t>Hold up!</a:t>
          </a:r>
        </a:p>
        <a:p>
          <a:r>
            <a:rPr lang="en-US" sz="900" dirty="0"/>
            <a:t>Create or update integration tests</a:t>
          </a:r>
        </a:p>
      </dgm:t>
    </dgm:pt>
    <dgm:pt modelId="{060D841B-BD34-EB47-9D5E-DDD50EE76252}" type="parTrans" cxnId="{E6FA2747-FA87-E84F-9073-781DD4738C4B}">
      <dgm:prSet/>
      <dgm:spPr/>
      <dgm:t>
        <a:bodyPr/>
        <a:lstStyle/>
        <a:p>
          <a:endParaRPr lang="en-US"/>
        </a:p>
      </dgm:t>
    </dgm:pt>
    <dgm:pt modelId="{D6987705-C454-4E4F-B230-DDC18F5C17B2}" type="sibTrans" cxnId="{E6FA2747-FA87-E84F-9073-781DD4738C4B}">
      <dgm:prSet/>
      <dgm:spPr/>
      <dgm:t>
        <a:bodyPr/>
        <a:lstStyle/>
        <a:p>
          <a:endParaRPr lang="en-US"/>
        </a:p>
      </dgm:t>
    </dgm:pt>
    <dgm:pt modelId="{B7D00E94-E007-C444-8145-2A5480AF22F1}">
      <dgm:prSet phldrT="[Text]" custT="1"/>
      <dgm:spPr/>
      <dgm:t>
        <a:bodyPr/>
        <a:lstStyle/>
        <a:p>
          <a:r>
            <a:rPr lang="en-US" sz="1100" b="1" dirty="0"/>
            <a:t>Code review! </a:t>
          </a:r>
        </a:p>
        <a:p>
          <a:r>
            <a:rPr lang="en-US" sz="900" dirty="0"/>
            <a:t>CI tool catches issues, reviewers comment &amp; approve</a:t>
          </a:r>
        </a:p>
      </dgm:t>
    </dgm:pt>
    <dgm:pt modelId="{A15ED494-87ED-3845-90D9-CBE8292A15F2}" type="parTrans" cxnId="{58E72189-3A00-F948-A195-5008A668938E}">
      <dgm:prSet/>
      <dgm:spPr/>
      <dgm:t>
        <a:bodyPr/>
        <a:lstStyle/>
        <a:p>
          <a:endParaRPr lang="en-US"/>
        </a:p>
      </dgm:t>
    </dgm:pt>
    <dgm:pt modelId="{75FF720E-0541-374F-828F-2E8ABCB55424}" type="sibTrans" cxnId="{58E72189-3A00-F948-A195-5008A668938E}">
      <dgm:prSet/>
      <dgm:spPr/>
      <dgm:t>
        <a:bodyPr/>
        <a:lstStyle/>
        <a:p>
          <a:endParaRPr lang="en-US"/>
        </a:p>
      </dgm:t>
    </dgm:pt>
    <dgm:pt modelId="{556FB27C-621A-454B-8227-88F4297F12DF}">
      <dgm:prSet custT="1"/>
      <dgm:spPr/>
      <dgm:t>
        <a:bodyPr/>
        <a:lstStyle/>
        <a:p>
          <a:r>
            <a:rPr lang="en-US" sz="1100" b="1" dirty="0"/>
            <a:t>Ship it! </a:t>
          </a:r>
        </a:p>
        <a:p>
          <a:r>
            <a:rPr lang="en-US" sz="900" dirty="0"/>
            <a:t>Merge into main line, deploy through pipeline</a:t>
          </a:r>
        </a:p>
      </dgm:t>
    </dgm:pt>
    <dgm:pt modelId="{5F2A408C-33E7-9E49-9526-2C50693F17F1}" type="parTrans" cxnId="{57B2216E-B43B-9D43-98C1-F594274C2400}">
      <dgm:prSet/>
      <dgm:spPr/>
      <dgm:t>
        <a:bodyPr/>
        <a:lstStyle/>
        <a:p>
          <a:endParaRPr lang="en-US"/>
        </a:p>
      </dgm:t>
    </dgm:pt>
    <dgm:pt modelId="{DB08BACE-10ED-3948-B3D2-6C915B79BA1C}" type="sibTrans" cxnId="{57B2216E-B43B-9D43-98C1-F594274C2400}">
      <dgm:prSet/>
      <dgm:spPr/>
      <dgm:t>
        <a:bodyPr/>
        <a:lstStyle/>
        <a:p>
          <a:endParaRPr lang="en-US"/>
        </a:p>
      </dgm:t>
    </dgm:pt>
    <dgm:pt modelId="{D0BC1D63-FB75-C84F-BC0B-C90E226E3634}" type="pres">
      <dgm:prSet presAssocID="{8C44E706-BE0E-8E44-AAE7-8EA13ACD217E}" presName="cycle" presStyleCnt="0">
        <dgm:presLayoutVars>
          <dgm:dir/>
          <dgm:resizeHandles val="exact"/>
        </dgm:presLayoutVars>
      </dgm:prSet>
      <dgm:spPr/>
    </dgm:pt>
    <dgm:pt modelId="{2F068AAD-3921-7944-9928-E9E38AB0B9B8}" type="pres">
      <dgm:prSet presAssocID="{0AD9F4DD-35E0-C344-A2F3-788FC2DAE3D0}" presName="node" presStyleLbl="node1" presStyleIdx="0" presStyleCnt="6">
        <dgm:presLayoutVars>
          <dgm:bulletEnabled val="1"/>
        </dgm:presLayoutVars>
      </dgm:prSet>
      <dgm:spPr/>
    </dgm:pt>
    <dgm:pt modelId="{384407B8-FA60-7A49-AF9E-4A56E9103A60}" type="pres">
      <dgm:prSet presAssocID="{AED36018-D99F-5640-84F3-95C9BA3D5364}" presName="sibTrans" presStyleLbl="sibTrans2D1" presStyleIdx="0" presStyleCnt="6"/>
      <dgm:spPr/>
    </dgm:pt>
    <dgm:pt modelId="{951FB865-CB0F-244F-8030-B40F5B8CB2AD}" type="pres">
      <dgm:prSet presAssocID="{AED36018-D99F-5640-84F3-95C9BA3D5364}" presName="connectorText" presStyleLbl="sibTrans2D1" presStyleIdx="0" presStyleCnt="6"/>
      <dgm:spPr/>
    </dgm:pt>
    <dgm:pt modelId="{DAA7F8EA-8101-2146-A8E2-3C232E234682}" type="pres">
      <dgm:prSet presAssocID="{BB5165A7-9CF8-DF46-818F-E21C0666A514}" presName="node" presStyleLbl="node1" presStyleIdx="1" presStyleCnt="6" custScaleX="104871" custScaleY="102928">
        <dgm:presLayoutVars>
          <dgm:bulletEnabled val="1"/>
        </dgm:presLayoutVars>
      </dgm:prSet>
      <dgm:spPr/>
    </dgm:pt>
    <dgm:pt modelId="{93884B9C-8604-2C42-8F3A-DA5BFB55D333}" type="pres">
      <dgm:prSet presAssocID="{0C45DD73-2B59-5A40-9CC0-67AD896427BC}" presName="sibTrans" presStyleLbl="sibTrans2D1" presStyleIdx="1" presStyleCnt="6"/>
      <dgm:spPr/>
    </dgm:pt>
    <dgm:pt modelId="{F36821F6-6C50-3D42-B9A0-E4A074D043FD}" type="pres">
      <dgm:prSet presAssocID="{0C45DD73-2B59-5A40-9CC0-67AD896427BC}" presName="connectorText" presStyleLbl="sibTrans2D1" presStyleIdx="1" presStyleCnt="6"/>
      <dgm:spPr/>
    </dgm:pt>
    <dgm:pt modelId="{7E759A54-0BBE-764F-A860-4147D07350A5}" type="pres">
      <dgm:prSet presAssocID="{749CDB4C-E4A4-134E-9A2A-60C50FAA163A}" presName="node" presStyleLbl="node1" presStyleIdx="2" presStyleCnt="6">
        <dgm:presLayoutVars>
          <dgm:bulletEnabled val="1"/>
        </dgm:presLayoutVars>
      </dgm:prSet>
      <dgm:spPr/>
    </dgm:pt>
    <dgm:pt modelId="{5E3DF4E1-78CF-F944-A429-6E406F31CDC7}" type="pres">
      <dgm:prSet presAssocID="{E25673A6-6E58-5D4D-833D-69D1F2B6057F}" presName="sibTrans" presStyleLbl="sibTrans2D1" presStyleIdx="2" presStyleCnt="6"/>
      <dgm:spPr/>
    </dgm:pt>
    <dgm:pt modelId="{40A84889-3117-F041-A304-86414C83E77F}" type="pres">
      <dgm:prSet presAssocID="{E25673A6-6E58-5D4D-833D-69D1F2B6057F}" presName="connectorText" presStyleLbl="sibTrans2D1" presStyleIdx="2" presStyleCnt="6"/>
      <dgm:spPr/>
    </dgm:pt>
    <dgm:pt modelId="{C7CA1E58-4E7C-7C4A-B8DC-5B38D0BD66CD}" type="pres">
      <dgm:prSet presAssocID="{0963AE3B-E7E0-964B-B578-22949BFCBB2A}" presName="node" presStyleLbl="node1" presStyleIdx="3" presStyleCnt="6">
        <dgm:presLayoutVars>
          <dgm:bulletEnabled val="1"/>
        </dgm:presLayoutVars>
      </dgm:prSet>
      <dgm:spPr/>
    </dgm:pt>
    <dgm:pt modelId="{C2CB5693-9E57-2540-BD72-7A25B56564D9}" type="pres">
      <dgm:prSet presAssocID="{D6987705-C454-4E4F-B230-DDC18F5C17B2}" presName="sibTrans" presStyleLbl="sibTrans2D1" presStyleIdx="3" presStyleCnt="6"/>
      <dgm:spPr/>
    </dgm:pt>
    <dgm:pt modelId="{F107F9A3-8768-CB4F-94E7-E5EE5AEFC34A}" type="pres">
      <dgm:prSet presAssocID="{D6987705-C454-4E4F-B230-DDC18F5C17B2}" presName="connectorText" presStyleLbl="sibTrans2D1" presStyleIdx="3" presStyleCnt="6"/>
      <dgm:spPr/>
    </dgm:pt>
    <dgm:pt modelId="{066F8B12-FC76-564E-8EDF-6C9304E4250E}" type="pres">
      <dgm:prSet presAssocID="{B7D00E94-E007-C444-8145-2A5480AF22F1}" presName="node" presStyleLbl="node1" presStyleIdx="4" presStyleCnt="6">
        <dgm:presLayoutVars>
          <dgm:bulletEnabled val="1"/>
        </dgm:presLayoutVars>
      </dgm:prSet>
      <dgm:spPr/>
    </dgm:pt>
    <dgm:pt modelId="{C0BAD585-377C-2F45-9CB3-22CB1F9EEB50}" type="pres">
      <dgm:prSet presAssocID="{75FF720E-0541-374F-828F-2E8ABCB55424}" presName="sibTrans" presStyleLbl="sibTrans2D1" presStyleIdx="4" presStyleCnt="6"/>
      <dgm:spPr/>
    </dgm:pt>
    <dgm:pt modelId="{307D58CA-ECFE-954E-9FB7-900D540FC58A}" type="pres">
      <dgm:prSet presAssocID="{75FF720E-0541-374F-828F-2E8ABCB55424}" presName="connectorText" presStyleLbl="sibTrans2D1" presStyleIdx="4" presStyleCnt="6"/>
      <dgm:spPr/>
    </dgm:pt>
    <dgm:pt modelId="{5A0773F8-84E5-594E-83B7-E08A2E912D56}" type="pres">
      <dgm:prSet presAssocID="{556FB27C-621A-454B-8227-88F4297F12DF}" presName="node" presStyleLbl="node1" presStyleIdx="5" presStyleCnt="6">
        <dgm:presLayoutVars>
          <dgm:bulletEnabled val="1"/>
        </dgm:presLayoutVars>
      </dgm:prSet>
      <dgm:spPr/>
    </dgm:pt>
    <dgm:pt modelId="{5321AAD4-D75B-C04F-8E24-2BA4BFEB1932}" type="pres">
      <dgm:prSet presAssocID="{DB08BACE-10ED-3948-B3D2-6C915B79BA1C}" presName="sibTrans" presStyleLbl="sibTrans2D1" presStyleIdx="5" presStyleCnt="6"/>
      <dgm:spPr/>
    </dgm:pt>
    <dgm:pt modelId="{E0C90EC4-A57F-B94A-9AEC-6F5D83FD431C}" type="pres">
      <dgm:prSet presAssocID="{DB08BACE-10ED-3948-B3D2-6C915B79BA1C}" presName="connectorText" presStyleLbl="sibTrans2D1" presStyleIdx="5" presStyleCnt="6"/>
      <dgm:spPr/>
    </dgm:pt>
  </dgm:ptLst>
  <dgm:cxnLst>
    <dgm:cxn modelId="{13540A17-3E01-3341-9F46-440550724061}" type="presOf" srcId="{E25673A6-6E58-5D4D-833D-69D1F2B6057F}" destId="{40A84889-3117-F041-A304-86414C83E77F}" srcOrd="1" destOrd="0" presId="urn:microsoft.com/office/officeart/2005/8/layout/cycle2"/>
    <dgm:cxn modelId="{D2C94317-5E48-2E4A-A1C2-0BD2683DD890}" type="presOf" srcId="{DB08BACE-10ED-3948-B3D2-6C915B79BA1C}" destId="{5321AAD4-D75B-C04F-8E24-2BA4BFEB1932}" srcOrd="0" destOrd="0" presId="urn:microsoft.com/office/officeart/2005/8/layout/cycle2"/>
    <dgm:cxn modelId="{C93A221F-EF8E-394A-9038-00EB4907BDF9}" type="presOf" srcId="{749CDB4C-E4A4-134E-9A2A-60C50FAA163A}" destId="{7E759A54-0BBE-764F-A860-4147D07350A5}" srcOrd="0" destOrd="0" presId="urn:microsoft.com/office/officeart/2005/8/layout/cycle2"/>
    <dgm:cxn modelId="{9A2A4825-8978-6C46-BE46-A2FC8C12B0DB}" type="presOf" srcId="{75FF720E-0541-374F-828F-2E8ABCB55424}" destId="{C0BAD585-377C-2F45-9CB3-22CB1F9EEB50}" srcOrd="0" destOrd="0" presId="urn:microsoft.com/office/officeart/2005/8/layout/cycle2"/>
    <dgm:cxn modelId="{F300292C-D8C1-AF4C-B507-47F69456BACD}" type="presOf" srcId="{E25673A6-6E58-5D4D-833D-69D1F2B6057F}" destId="{5E3DF4E1-78CF-F944-A429-6E406F31CDC7}" srcOrd="0" destOrd="0" presId="urn:microsoft.com/office/officeart/2005/8/layout/cycle2"/>
    <dgm:cxn modelId="{DF57992D-7C0C-E147-B53C-B33515576B0B}" type="presOf" srcId="{75FF720E-0541-374F-828F-2E8ABCB55424}" destId="{307D58CA-ECFE-954E-9FB7-900D540FC58A}" srcOrd="1" destOrd="0" presId="urn:microsoft.com/office/officeart/2005/8/layout/cycle2"/>
    <dgm:cxn modelId="{AC628931-F0A1-6543-A6BE-B41D1951FAA1}" type="presOf" srcId="{0C45DD73-2B59-5A40-9CC0-67AD896427BC}" destId="{F36821F6-6C50-3D42-B9A0-E4A074D043FD}" srcOrd="1" destOrd="0" presId="urn:microsoft.com/office/officeart/2005/8/layout/cycle2"/>
    <dgm:cxn modelId="{12A6BD3F-3FA0-9C4B-8EAE-8067F539414C}" type="presOf" srcId="{B7D00E94-E007-C444-8145-2A5480AF22F1}" destId="{066F8B12-FC76-564E-8EDF-6C9304E4250E}" srcOrd="0" destOrd="0" presId="urn:microsoft.com/office/officeart/2005/8/layout/cycle2"/>
    <dgm:cxn modelId="{E6FA2747-FA87-E84F-9073-781DD4738C4B}" srcId="{8C44E706-BE0E-8E44-AAE7-8EA13ACD217E}" destId="{0963AE3B-E7E0-964B-B578-22949BFCBB2A}" srcOrd="3" destOrd="0" parTransId="{060D841B-BD34-EB47-9D5E-DDD50EE76252}" sibTransId="{D6987705-C454-4E4F-B230-DDC18F5C17B2}"/>
    <dgm:cxn modelId="{3C480E57-0AE0-A647-AFD7-5318CD996385}" type="presOf" srcId="{8C44E706-BE0E-8E44-AAE7-8EA13ACD217E}" destId="{D0BC1D63-FB75-C84F-BC0B-C90E226E3634}" srcOrd="0" destOrd="0" presId="urn:microsoft.com/office/officeart/2005/8/layout/cycle2"/>
    <dgm:cxn modelId="{8D39C95A-37C6-2147-B673-576A37D57B56}" type="presOf" srcId="{AED36018-D99F-5640-84F3-95C9BA3D5364}" destId="{951FB865-CB0F-244F-8030-B40F5B8CB2AD}" srcOrd="1" destOrd="0" presId="urn:microsoft.com/office/officeart/2005/8/layout/cycle2"/>
    <dgm:cxn modelId="{57B2216E-B43B-9D43-98C1-F594274C2400}" srcId="{8C44E706-BE0E-8E44-AAE7-8EA13ACD217E}" destId="{556FB27C-621A-454B-8227-88F4297F12DF}" srcOrd="5" destOrd="0" parTransId="{5F2A408C-33E7-9E49-9526-2C50693F17F1}" sibTransId="{DB08BACE-10ED-3948-B3D2-6C915B79BA1C}"/>
    <dgm:cxn modelId="{1FA06E70-0746-5F41-8AE1-52D0CA06DA17}" srcId="{8C44E706-BE0E-8E44-AAE7-8EA13ACD217E}" destId="{0AD9F4DD-35E0-C344-A2F3-788FC2DAE3D0}" srcOrd="0" destOrd="0" parTransId="{941D1C3F-7896-CC4A-8165-4B469DD06831}" sibTransId="{AED36018-D99F-5640-84F3-95C9BA3D5364}"/>
    <dgm:cxn modelId="{5759A770-E7A5-D84F-B21A-FB45C82B9D89}" srcId="{8C44E706-BE0E-8E44-AAE7-8EA13ACD217E}" destId="{749CDB4C-E4A4-134E-9A2A-60C50FAA163A}" srcOrd="2" destOrd="0" parTransId="{2AFB0711-4420-314C-834D-067E8217A052}" sibTransId="{E25673A6-6E58-5D4D-833D-69D1F2B6057F}"/>
    <dgm:cxn modelId="{4CC2CF77-DB4F-444E-A076-EBC587189423}" type="presOf" srcId="{D6987705-C454-4E4F-B230-DDC18F5C17B2}" destId="{F107F9A3-8768-CB4F-94E7-E5EE5AEFC34A}" srcOrd="1" destOrd="0" presId="urn:microsoft.com/office/officeart/2005/8/layout/cycle2"/>
    <dgm:cxn modelId="{58E72189-3A00-F948-A195-5008A668938E}" srcId="{8C44E706-BE0E-8E44-AAE7-8EA13ACD217E}" destId="{B7D00E94-E007-C444-8145-2A5480AF22F1}" srcOrd="4" destOrd="0" parTransId="{A15ED494-87ED-3845-90D9-CBE8292A15F2}" sibTransId="{75FF720E-0541-374F-828F-2E8ABCB55424}"/>
    <dgm:cxn modelId="{56008BAB-36EE-A643-B035-68C2E3F50722}" type="presOf" srcId="{0AD9F4DD-35E0-C344-A2F3-788FC2DAE3D0}" destId="{2F068AAD-3921-7944-9928-E9E38AB0B9B8}" srcOrd="0" destOrd="0" presId="urn:microsoft.com/office/officeart/2005/8/layout/cycle2"/>
    <dgm:cxn modelId="{7031BEAC-B344-5146-9595-93367B266394}" type="presOf" srcId="{556FB27C-621A-454B-8227-88F4297F12DF}" destId="{5A0773F8-84E5-594E-83B7-E08A2E912D56}" srcOrd="0" destOrd="0" presId="urn:microsoft.com/office/officeart/2005/8/layout/cycle2"/>
    <dgm:cxn modelId="{EC74DABA-9B73-3B42-B225-4D8679E585C3}" type="presOf" srcId="{0C45DD73-2B59-5A40-9CC0-67AD896427BC}" destId="{93884B9C-8604-2C42-8F3A-DA5BFB55D333}" srcOrd="0" destOrd="0" presId="urn:microsoft.com/office/officeart/2005/8/layout/cycle2"/>
    <dgm:cxn modelId="{0D266BC9-A1D8-EF4D-81B9-6547BE669027}" type="presOf" srcId="{AED36018-D99F-5640-84F3-95C9BA3D5364}" destId="{384407B8-FA60-7A49-AF9E-4A56E9103A60}" srcOrd="0" destOrd="0" presId="urn:microsoft.com/office/officeart/2005/8/layout/cycle2"/>
    <dgm:cxn modelId="{86AF3ED6-C8C6-954D-9226-4D0D10EBDECA}" srcId="{8C44E706-BE0E-8E44-AAE7-8EA13ACD217E}" destId="{BB5165A7-9CF8-DF46-818F-E21C0666A514}" srcOrd="1" destOrd="0" parTransId="{0BD2B6C9-F338-8C4A-9E26-8BCF46815F76}" sibTransId="{0C45DD73-2B59-5A40-9CC0-67AD896427BC}"/>
    <dgm:cxn modelId="{B0E59DE4-487D-D84F-A10B-861499C2C182}" type="presOf" srcId="{BB5165A7-9CF8-DF46-818F-E21C0666A514}" destId="{DAA7F8EA-8101-2146-A8E2-3C232E234682}" srcOrd="0" destOrd="0" presId="urn:microsoft.com/office/officeart/2005/8/layout/cycle2"/>
    <dgm:cxn modelId="{B1FF94E6-3CBC-734D-9132-0E57502E4EF2}" type="presOf" srcId="{DB08BACE-10ED-3948-B3D2-6C915B79BA1C}" destId="{E0C90EC4-A57F-B94A-9AEC-6F5D83FD431C}" srcOrd="1" destOrd="0" presId="urn:microsoft.com/office/officeart/2005/8/layout/cycle2"/>
    <dgm:cxn modelId="{0E31DBE8-8268-894A-9393-9E9431E79F79}" type="presOf" srcId="{0963AE3B-E7E0-964B-B578-22949BFCBB2A}" destId="{C7CA1E58-4E7C-7C4A-B8DC-5B38D0BD66CD}" srcOrd="0" destOrd="0" presId="urn:microsoft.com/office/officeart/2005/8/layout/cycle2"/>
    <dgm:cxn modelId="{419A87EF-A1F7-C748-BCEA-197E3CB86CA4}" type="presOf" srcId="{D6987705-C454-4E4F-B230-DDC18F5C17B2}" destId="{C2CB5693-9E57-2540-BD72-7A25B56564D9}" srcOrd="0" destOrd="0" presId="urn:microsoft.com/office/officeart/2005/8/layout/cycle2"/>
    <dgm:cxn modelId="{7C481B25-A762-5A4C-BD85-3CEF5D2BE3FC}" type="presParOf" srcId="{D0BC1D63-FB75-C84F-BC0B-C90E226E3634}" destId="{2F068AAD-3921-7944-9928-E9E38AB0B9B8}" srcOrd="0" destOrd="0" presId="urn:microsoft.com/office/officeart/2005/8/layout/cycle2"/>
    <dgm:cxn modelId="{6697C3F1-CFCA-C34A-B7E3-603DD1DCBFD1}" type="presParOf" srcId="{D0BC1D63-FB75-C84F-BC0B-C90E226E3634}" destId="{384407B8-FA60-7A49-AF9E-4A56E9103A60}" srcOrd="1" destOrd="0" presId="urn:microsoft.com/office/officeart/2005/8/layout/cycle2"/>
    <dgm:cxn modelId="{DBB0904D-91AE-734A-B011-9102502A30E5}" type="presParOf" srcId="{384407B8-FA60-7A49-AF9E-4A56E9103A60}" destId="{951FB865-CB0F-244F-8030-B40F5B8CB2AD}" srcOrd="0" destOrd="0" presId="urn:microsoft.com/office/officeart/2005/8/layout/cycle2"/>
    <dgm:cxn modelId="{D9A9066C-6D08-3140-BAE3-CD1D1E849B01}" type="presParOf" srcId="{D0BC1D63-FB75-C84F-BC0B-C90E226E3634}" destId="{DAA7F8EA-8101-2146-A8E2-3C232E234682}" srcOrd="2" destOrd="0" presId="urn:microsoft.com/office/officeart/2005/8/layout/cycle2"/>
    <dgm:cxn modelId="{63E62382-C222-1347-BA5C-DF58AC753A51}" type="presParOf" srcId="{D0BC1D63-FB75-C84F-BC0B-C90E226E3634}" destId="{93884B9C-8604-2C42-8F3A-DA5BFB55D333}" srcOrd="3" destOrd="0" presId="urn:microsoft.com/office/officeart/2005/8/layout/cycle2"/>
    <dgm:cxn modelId="{8052C833-C080-AF41-9775-DCE8345B678D}" type="presParOf" srcId="{93884B9C-8604-2C42-8F3A-DA5BFB55D333}" destId="{F36821F6-6C50-3D42-B9A0-E4A074D043FD}" srcOrd="0" destOrd="0" presId="urn:microsoft.com/office/officeart/2005/8/layout/cycle2"/>
    <dgm:cxn modelId="{A346BA04-F350-8D48-8E75-6867A081929C}" type="presParOf" srcId="{D0BC1D63-FB75-C84F-BC0B-C90E226E3634}" destId="{7E759A54-0BBE-764F-A860-4147D07350A5}" srcOrd="4" destOrd="0" presId="urn:microsoft.com/office/officeart/2005/8/layout/cycle2"/>
    <dgm:cxn modelId="{2F74AC3A-6BB4-104A-8988-8F6E90BC5A59}" type="presParOf" srcId="{D0BC1D63-FB75-C84F-BC0B-C90E226E3634}" destId="{5E3DF4E1-78CF-F944-A429-6E406F31CDC7}" srcOrd="5" destOrd="0" presId="urn:microsoft.com/office/officeart/2005/8/layout/cycle2"/>
    <dgm:cxn modelId="{7268C416-40F2-144B-A712-05B2DE8DFF1D}" type="presParOf" srcId="{5E3DF4E1-78CF-F944-A429-6E406F31CDC7}" destId="{40A84889-3117-F041-A304-86414C83E77F}" srcOrd="0" destOrd="0" presId="urn:microsoft.com/office/officeart/2005/8/layout/cycle2"/>
    <dgm:cxn modelId="{66E528B5-292A-C241-8D76-8C36277CBE91}" type="presParOf" srcId="{D0BC1D63-FB75-C84F-BC0B-C90E226E3634}" destId="{C7CA1E58-4E7C-7C4A-B8DC-5B38D0BD66CD}" srcOrd="6" destOrd="0" presId="urn:microsoft.com/office/officeart/2005/8/layout/cycle2"/>
    <dgm:cxn modelId="{77C1FEAB-33E7-3B4D-A5BB-8F57FAAA16C2}" type="presParOf" srcId="{D0BC1D63-FB75-C84F-BC0B-C90E226E3634}" destId="{C2CB5693-9E57-2540-BD72-7A25B56564D9}" srcOrd="7" destOrd="0" presId="urn:microsoft.com/office/officeart/2005/8/layout/cycle2"/>
    <dgm:cxn modelId="{F88A9C5F-22C9-B343-930A-710F3C2F3430}" type="presParOf" srcId="{C2CB5693-9E57-2540-BD72-7A25B56564D9}" destId="{F107F9A3-8768-CB4F-94E7-E5EE5AEFC34A}" srcOrd="0" destOrd="0" presId="urn:microsoft.com/office/officeart/2005/8/layout/cycle2"/>
    <dgm:cxn modelId="{CB0E29E3-29A8-F442-ADC0-815E80541A4C}" type="presParOf" srcId="{D0BC1D63-FB75-C84F-BC0B-C90E226E3634}" destId="{066F8B12-FC76-564E-8EDF-6C9304E4250E}" srcOrd="8" destOrd="0" presId="urn:microsoft.com/office/officeart/2005/8/layout/cycle2"/>
    <dgm:cxn modelId="{86069623-1B2A-3340-93B9-3DACDD000DCE}" type="presParOf" srcId="{D0BC1D63-FB75-C84F-BC0B-C90E226E3634}" destId="{C0BAD585-377C-2F45-9CB3-22CB1F9EEB50}" srcOrd="9" destOrd="0" presId="urn:microsoft.com/office/officeart/2005/8/layout/cycle2"/>
    <dgm:cxn modelId="{AB655335-4BFD-EA40-BE86-0276116FD16E}" type="presParOf" srcId="{C0BAD585-377C-2F45-9CB3-22CB1F9EEB50}" destId="{307D58CA-ECFE-954E-9FB7-900D540FC58A}" srcOrd="0" destOrd="0" presId="urn:microsoft.com/office/officeart/2005/8/layout/cycle2"/>
    <dgm:cxn modelId="{2114E473-9E9E-5C47-A533-ADB9C4A0162A}" type="presParOf" srcId="{D0BC1D63-FB75-C84F-BC0B-C90E226E3634}" destId="{5A0773F8-84E5-594E-83B7-E08A2E912D56}" srcOrd="10" destOrd="0" presId="urn:microsoft.com/office/officeart/2005/8/layout/cycle2"/>
    <dgm:cxn modelId="{52E48625-DC0D-6D4F-B21A-99CEA25124A7}" type="presParOf" srcId="{D0BC1D63-FB75-C84F-BC0B-C90E226E3634}" destId="{5321AAD4-D75B-C04F-8E24-2BA4BFEB1932}" srcOrd="11" destOrd="0" presId="urn:microsoft.com/office/officeart/2005/8/layout/cycle2"/>
    <dgm:cxn modelId="{D89B4BC7-79F1-F14E-BEA3-974050F6FF80}" type="presParOf" srcId="{5321AAD4-D75B-C04F-8E24-2BA4BFEB1932}" destId="{E0C90EC4-A57F-B94A-9AEC-6F5D83FD431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54687-A494-3548-B2CA-AC13F89A715A}">
      <dsp:nvSpPr>
        <dsp:cNvPr id="0" name=""/>
        <dsp:cNvSpPr/>
      </dsp:nvSpPr>
      <dsp:spPr>
        <a:xfrm>
          <a:off x="2640237" y="57275"/>
          <a:ext cx="866536"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Experiments</a:t>
          </a:r>
          <a:endParaRPr lang="en-US" sz="900" b="0" kern="1200" dirty="0">
            <a:solidFill>
              <a:schemeClr val="accent3">
                <a:alpha val="91089"/>
              </a:schemeClr>
            </a:solidFill>
          </a:endParaRPr>
        </a:p>
      </dsp:txBody>
      <dsp:txXfrm>
        <a:off x="2640237" y="57275"/>
        <a:ext cx="866536" cy="470184"/>
      </dsp:txXfrm>
    </dsp:sp>
    <dsp:sp modelId="{1816F4C4-6D42-1F4B-8EBF-DD2E09153926}">
      <dsp:nvSpPr>
        <dsp:cNvPr id="0" name=""/>
        <dsp:cNvSpPr/>
      </dsp:nvSpPr>
      <dsp:spPr>
        <a:xfrm>
          <a:off x="1369542" y="82217"/>
          <a:ext cx="2436821" cy="2436821"/>
        </a:xfrm>
        <a:prstGeom prst="circularArrow">
          <a:avLst>
            <a:gd name="adj1" fmla="val 3763"/>
            <a:gd name="adj2" fmla="val 234756"/>
            <a:gd name="adj3" fmla="val 19827296"/>
            <a:gd name="adj4" fmla="val 18977949"/>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74737-B895-184F-BD13-0BB6B38CB498}">
      <dsp:nvSpPr>
        <dsp:cNvPr id="0" name=""/>
        <dsp:cNvSpPr/>
      </dsp:nvSpPr>
      <dsp:spPr>
        <a:xfrm>
          <a:off x="3217613" y="816516"/>
          <a:ext cx="922733"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Breakthrough</a:t>
          </a:r>
        </a:p>
      </dsp:txBody>
      <dsp:txXfrm>
        <a:off x="3217613" y="816516"/>
        <a:ext cx="922733" cy="470184"/>
      </dsp:txXfrm>
    </dsp:sp>
    <dsp:sp modelId="{E450DA60-8E71-F34E-99B3-B82E9B77EA63}">
      <dsp:nvSpPr>
        <dsp:cNvPr id="0" name=""/>
        <dsp:cNvSpPr/>
      </dsp:nvSpPr>
      <dsp:spPr>
        <a:xfrm>
          <a:off x="1369542" y="82217"/>
          <a:ext cx="2436821" cy="2436821"/>
        </a:xfrm>
        <a:prstGeom prst="circularArrow">
          <a:avLst>
            <a:gd name="adj1" fmla="val 3763"/>
            <a:gd name="adj2" fmla="val 234756"/>
            <a:gd name="adj3" fmla="val 1230412"/>
            <a:gd name="adj4" fmla="val 21557215"/>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2C4A4-AC8A-C944-9116-D214F3D2DFB9}">
      <dsp:nvSpPr>
        <dsp:cNvPr id="0" name=""/>
        <dsp:cNvSpPr/>
      </dsp:nvSpPr>
      <dsp:spPr>
        <a:xfrm>
          <a:off x="3227796" y="1763273"/>
          <a:ext cx="470184"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Science Review</a:t>
          </a:r>
          <a:endParaRPr lang="en-US" sz="900" kern="1200" dirty="0">
            <a:solidFill>
              <a:schemeClr val="accent3">
                <a:alpha val="91089"/>
              </a:schemeClr>
            </a:solidFill>
          </a:endParaRPr>
        </a:p>
      </dsp:txBody>
      <dsp:txXfrm>
        <a:off x="3227796" y="1763273"/>
        <a:ext cx="470184" cy="470184"/>
      </dsp:txXfrm>
    </dsp:sp>
    <dsp:sp modelId="{1088A5AF-BA8A-B548-8CA7-C1C3B5349CF7}">
      <dsp:nvSpPr>
        <dsp:cNvPr id="0" name=""/>
        <dsp:cNvSpPr/>
      </dsp:nvSpPr>
      <dsp:spPr>
        <a:xfrm>
          <a:off x="1369542" y="82217"/>
          <a:ext cx="2436821" cy="2436821"/>
        </a:xfrm>
        <a:prstGeom prst="circularArrow">
          <a:avLst>
            <a:gd name="adj1" fmla="val 3763"/>
            <a:gd name="adj2" fmla="val 234756"/>
            <a:gd name="adj3" fmla="val 4203227"/>
            <a:gd name="adj4" fmla="val 3307635"/>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10A80-C524-2F4A-BA9A-71C42151B244}">
      <dsp:nvSpPr>
        <dsp:cNvPr id="0" name=""/>
        <dsp:cNvSpPr/>
      </dsp:nvSpPr>
      <dsp:spPr>
        <a:xfrm>
          <a:off x="2278860" y="2296959"/>
          <a:ext cx="618185" cy="245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Packaging</a:t>
          </a:r>
        </a:p>
      </dsp:txBody>
      <dsp:txXfrm>
        <a:off x="2278860" y="2296959"/>
        <a:ext cx="618185" cy="245507"/>
      </dsp:txXfrm>
    </dsp:sp>
    <dsp:sp modelId="{42CDFA1E-5DBE-9A4E-A50C-3D426B57AC6F}">
      <dsp:nvSpPr>
        <dsp:cNvPr id="0" name=""/>
        <dsp:cNvSpPr/>
      </dsp:nvSpPr>
      <dsp:spPr>
        <a:xfrm>
          <a:off x="1369542" y="82217"/>
          <a:ext cx="2436821" cy="2436821"/>
        </a:xfrm>
        <a:prstGeom prst="circularArrow">
          <a:avLst>
            <a:gd name="adj1" fmla="val 3763"/>
            <a:gd name="adj2" fmla="val 234756"/>
            <a:gd name="adj3" fmla="val 7257609"/>
            <a:gd name="adj4" fmla="val 6362017"/>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5E02E-B2F8-2A44-8A3C-F93F26041A29}">
      <dsp:nvSpPr>
        <dsp:cNvPr id="0" name=""/>
        <dsp:cNvSpPr/>
      </dsp:nvSpPr>
      <dsp:spPr>
        <a:xfrm>
          <a:off x="1477925" y="1763273"/>
          <a:ext cx="470184"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Code Review</a:t>
          </a:r>
        </a:p>
      </dsp:txBody>
      <dsp:txXfrm>
        <a:off x="1477925" y="1763273"/>
        <a:ext cx="470184" cy="470184"/>
      </dsp:txXfrm>
    </dsp:sp>
    <dsp:sp modelId="{DC590240-72A6-4E4D-949E-D73530015F84}">
      <dsp:nvSpPr>
        <dsp:cNvPr id="0" name=""/>
        <dsp:cNvSpPr/>
      </dsp:nvSpPr>
      <dsp:spPr>
        <a:xfrm>
          <a:off x="1369542" y="82217"/>
          <a:ext cx="2436821" cy="2436821"/>
        </a:xfrm>
        <a:prstGeom prst="circularArrow">
          <a:avLst>
            <a:gd name="adj1" fmla="val 3763"/>
            <a:gd name="adj2" fmla="val 234756"/>
            <a:gd name="adj3" fmla="val 10608028"/>
            <a:gd name="adj4" fmla="val 9334831"/>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C6C2E-D5B7-3349-89DA-5EF740F26D8E}">
      <dsp:nvSpPr>
        <dsp:cNvPr id="0" name=""/>
        <dsp:cNvSpPr/>
      </dsp:nvSpPr>
      <dsp:spPr>
        <a:xfrm>
          <a:off x="1261834" y="816516"/>
          <a:ext cx="470184"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Tests</a:t>
          </a:r>
        </a:p>
      </dsp:txBody>
      <dsp:txXfrm>
        <a:off x="1261834" y="816516"/>
        <a:ext cx="470184" cy="470184"/>
      </dsp:txXfrm>
    </dsp:sp>
    <dsp:sp modelId="{C6619CAD-DE80-A347-B073-7049470D1358}">
      <dsp:nvSpPr>
        <dsp:cNvPr id="0" name=""/>
        <dsp:cNvSpPr/>
      </dsp:nvSpPr>
      <dsp:spPr>
        <a:xfrm>
          <a:off x="1369542" y="82217"/>
          <a:ext cx="2436821" cy="2436821"/>
        </a:xfrm>
        <a:prstGeom prst="circularArrow">
          <a:avLst>
            <a:gd name="adj1" fmla="val 3763"/>
            <a:gd name="adj2" fmla="val 234756"/>
            <a:gd name="adj3" fmla="val 13559981"/>
            <a:gd name="adj4" fmla="val 12337948"/>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FB2193-749C-D942-9392-F6289E7B720B}">
      <dsp:nvSpPr>
        <dsp:cNvPr id="0" name=""/>
        <dsp:cNvSpPr/>
      </dsp:nvSpPr>
      <dsp:spPr>
        <a:xfrm>
          <a:off x="1867308" y="57275"/>
          <a:ext cx="470184" cy="47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accent3">
                  <a:alpha val="91089"/>
                </a:schemeClr>
              </a:solidFill>
            </a:rPr>
            <a:t>Release </a:t>
          </a:r>
        </a:p>
      </dsp:txBody>
      <dsp:txXfrm>
        <a:off x="1867308" y="57275"/>
        <a:ext cx="470184" cy="470184"/>
      </dsp:txXfrm>
    </dsp:sp>
    <dsp:sp modelId="{34058B30-BBDF-624C-9525-5627667DE5E2}">
      <dsp:nvSpPr>
        <dsp:cNvPr id="0" name=""/>
        <dsp:cNvSpPr/>
      </dsp:nvSpPr>
      <dsp:spPr>
        <a:xfrm>
          <a:off x="1369542" y="82217"/>
          <a:ext cx="2436821" cy="2436821"/>
        </a:xfrm>
        <a:prstGeom prst="circularArrow">
          <a:avLst>
            <a:gd name="adj1" fmla="val 3763"/>
            <a:gd name="adj2" fmla="val 234756"/>
            <a:gd name="adj3" fmla="val 16125915"/>
            <a:gd name="adj4" fmla="val 15424032"/>
            <a:gd name="adj5" fmla="val 439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68AAD-3921-7944-9928-E9E38AB0B9B8}">
      <dsp:nvSpPr>
        <dsp:cNvPr id="0" name=""/>
        <dsp:cNvSpPr/>
      </dsp:nvSpPr>
      <dsp:spPr>
        <a:xfrm>
          <a:off x="1898816" y="539"/>
          <a:ext cx="1351061" cy="13510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Science!</a:t>
          </a:r>
        </a:p>
        <a:p>
          <a:pPr marL="0" lvl="0" indent="0" algn="ctr" defTabSz="488950">
            <a:lnSpc>
              <a:spcPct val="90000"/>
            </a:lnSpc>
            <a:spcBef>
              <a:spcPct val="0"/>
            </a:spcBef>
            <a:spcAft>
              <a:spcPct val="35000"/>
            </a:spcAft>
            <a:buNone/>
          </a:pPr>
          <a:r>
            <a:rPr lang="en-US" sz="900" kern="1200" dirty="0"/>
            <a:t>Ongoing experiments and analyses</a:t>
          </a:r>
        </a:p>
      </dsp:txBody>
      <dsp:txXfrm>
        <a:off x="2096674" y="198397"/>
        <a:ext cx="955345" cy="955345"/>
      </dsp:txXfrm>
    </dsp:sp>
    <dsp:sp modelId="{384407B8-FA60-7A49-AF9E-4A56E9103A60}">
      <dsp:nvSpPr>
        <dsp:cNvPr id="0" name=""/>
        <dsp:cNvSpPr/>
      </dsp:nvSpPr>
      <dsp:spPr>
        <a:xfrm rot="1800000">
          <a:off x="3260262" y="943661"/>
          <a:ext cx="344921"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267194" y="1008989"/>
        <a:ext cx="241445" cy="273589"/>
      </dsp:txXfrm>
    </dsp:sp>
    <dsp:sp modelId="{DAA7F8EA-8101-2146-A8E2-3C232E234682}">
      <dsp:nvSpPr>
        <dsp:cNvPr id="0" name=""/>
        <dsp:cNvSpPr/>
      </dsp:nvSpPr>
      <dsp:spPr>
        <a:xfrm>
          <a:off x="3625165" y="996465"/>
          <a:ext cx="1416871" cy="13906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Breakthrough!</a:t>
          </a:r>
          <a:endParaRPr lang="en-US" sz="900" kern="1200" dirty="0"/>
        </a:p>
        <a:p>
          <a:pPr marL="0" lvl="0" indent="0" algn="ctr" defTabSz="488950">
            <a:lnSpc>
              <a:spcPct val="90000"/>
            </a:lnSpc>
            <a:spcBef>
              <a:spcPct val="0"/>
            </a:spcBef>
            <a:spcAft>
              <a:spcPct val="35000"/>
            </a:spcAft>
            <a:buNone/>
          </a:pPr>
          <a:r>
            <a:rPr lang="en-US" sz="900" kern="1200" dirty="0"/>
            <a:t>Compile mini-publication, initiate science review</a:t>
          </a:r>
        </a:p>
      </dsp:txBody>
      <dsp:txXfrm>
        <a:off x="3832661" y="1200117"/>
        <a:ext cx="1001879" cy="983316"/>
      </dsp:txXfrm>
    </dsp:sp>
    <dsp:sp modelId="{93884B9C-8604-2C42-8F3A-DA5BFB55D333}">
      <dsp:nvSpPr>
        <dsp:cNvPr id="0" name=""/>
        <dsp:cNvSpPr/>
      </dsp:nvSpPr>
      <dsp:spPr>
        <a:xfrm rot="5400000">
          <a:off x="4158549" y="2479470"/>
          <a:ext cx="350101"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211064" y="2518152"/>
        <a:ext cx="245071" cy="273589"/>
      </dsp:txXfrm>
    </dsp:sp>
    <dsp:sp modelId="{7E759A54-0BBE-764F-A860-4147D07350A5}">
      <dsp:nvSpPr>
        <dsp:cNvPr id="0" name=""/>
        <dsp:cNvSpPr/>
      </dsp:nvSpPr>
      <dsp:spPr>
        <a:xfrm>
          <a:off x="3658070" y="3047655"/>
          <a:ext cx="1351061" cy="13510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Approved!</a:t>
          </a:r>
          <a:r>
            <a:rPr lang="en-US" sz="900" kern="1200" dirty="0"/>
            <a:t> </a:t>
          </a:r>
        </a:p>
        <a:p>
          <a:pPr marL="0" lvl="0" indent="0" algn="ctr" defTabSz="488950">
            <a:lnSpc>
              <a:spcPct val="90000"/>
            </a:lnSpc>
            <a:spcBef>
              <a:spcPct val="0"/>
            </a:spcBef>
            <a:spcAft>
              <a:spcPct val="35000"/>
            </a:spcAft>
            <a:buNone/>
          </a:pPr>
          <a:r>
            <a:rPr lang="en-US" sz="900" kern="1200" dirty="0"/>
            <a:t>Move notebook code into a code package, add unit tests</a:t>
          </a:r>
        </a:p>
      </dsp:txBody>
      <dsp:txXfrm>
        <a:off x="3855928" y="3245513"/>
        <a:ext cx="955345" cy="955345"/>
      </dsp:txXfrm>
    </dsp:sp>
    <dsp:sp modelId="{5E3DF4E1-78CF-F944-A429-6E406F31CDC7}">
      <dsp:nvSpPr>
        <dsp:cNvPr id="0" name=""/>
        <dsp:cNvSpPr/>
      </dsp:nvSpPr>
      <dsp:spPr>
        <a:xfrm rot="9000000">
          <a:off x="3282519" y="3997944"/>
          <a:ext cx="360585"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383448" y="4062097"/>
        <a:ext cx="252410" cy="273589"/>
      </dsp:txXfrm>
    </dsp:sp>
    <dsp:sp modelId="{C7CA1E58-4E7C-7C4A-B8DC-5B38D0BD66CD}">
      <dsp:nvSpPr>
        <dsp:cNvPr id="0" name=""/>
        <dsp:cNvSpPr/>
      </dsp:nvSpPr>
      <dsp:spPr>
        <a:xfrm>
          <a:off x="1898816" y="4063361"/>
          <a:ext cx="1351061" cy="13510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Hold up!</a:t>
          </a:r>
        </a:p>
        <a:p>
          <a:pPr marL="0" lvl="0" indent="0" algn="ctr" defTabSz="488950">
            <a:lnSpc>
              <a:spcPct val="90000"/>
            </a:lnSpc>
            <a:spcBef>
              <a:spcPct val="0"/>
            </a:spcBef>
            <a:spcAft>
              <a:spcPct val="35000"/>
            </a:spcAft>
            <a:buNone/>
          </a:pPr>
          <a:r>
            <a:rPr lang="en-US" sz="900" kern="1200" dirty="0"/>
            <a:t>Create or update integration tests</a:t>
          </a:r>
        </a:p>
      </dsp:txBody>
      <dsp:txXfrm>
        <a:off x="2096674" y="4261219"/>
        <a:ext cx="955345" cy="955345"/>
      </dsp:txXfrm>
    </dsp:sp>
    <dsp:sp modelId="{C2CB5693-9E57-2540-BD72-7A25B56564D9}">
      <dsp:nvSpPr>
        <dsp:cNvPr id="0" name=""/>
        <dsp:cNvSpPr/>
      </dsp:nvSpPr>
      <dsp:spPr>
        <a:xfrm rot="12600000">
          <a:off x="1523266" y="4008150"/>
          <a:ext cx="360585"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1624195" y="4126391"/>
        <a:ext cx="252410" cy="273589"/>
      </dsp:txXfrm>
    </dsp:sp>
    <dsp:sp modelId="{066F8B12-FC76-564E-8EDF-6C9304E4250E}">
      <dsp:nvSpPr>
        <dsp:cNvPr id="0" name=""/>
        <dsp:cNvSpPr/>
      </dsp:nvSpPr>
      <dsp:spPr>
        <a:xfrm>
          <a:off x="139563" y="3047655"/>
          <a:ext cx="1351061" cy="13510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Code review! </a:t>
          </a:r>
        </a:p>
        <a:p>
          <a:pPr marL="0" lvl="0" indent="0" algn="ctr" defTabSz="488950">
            <a:lnSpc>
              <a:spcPct val="90000"/>
            </a:lnSpc>
            <a:spcBef>
              <a:spcPct val="0"/>
            </a:spcBef>
            <a:spcAft>
              <a:spcPct val="35000"/>
            </a:spcAft>
            <a:buNone/>
          </a:pPr>
          <a:r>
            <a:rPr lang="en-US" sz="900" kern="1200" dirty="0"/>
            <a:t>CI tool catches issues, reviewers comment &amp; approve</a:t>
          </a:r>
        </a:p>
      </dsp:txBody>
      <dsp:txXfrm>
        <a:off x="337421" y="3245513"/>
        <a:ext cx="955345" cy="955345"/>
      </dsp:txXfrm>
    </dsp:sp>
    <dsp:sp modelId="{C0BAD585-377C-2F45-9CB3-22CB1F9EEB50}">
      <dsp:nvSpPr>
        <dsp:cNvPr id="0" name=""/>
        <dsp:cNvSpPr/>
      </dsp:nvSpPr>
      <dsp:spPr>
        <a:xfrm rot="16200000">
          <a:off x="634801" y="2489694"/>
          <a:ext cx="360585"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88889" y="2634979"/>
        <a:ext cx="252410" cy="273589"/>
      </dsp:txXfrm>
    </dsp:sp>
    <dsp:sp modelId="{5A0773F8-84E5-594E-83B7-E08A2E912D56}">
      <dsp:nvSpPr>
        <dsp:cNvPr id="0" name=""/>
        <dsp:cNvSpPr/>
      </dsp:nvSpPr>
      <dsp:spPr>
        <a:xfrm>
          <a:off x="139563" y="1016244"/>
          <a:ext cx="1351061" cy="13510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Ship it! </a:t>
          </a:r>
        </a:p>
        <a:p>
          <a:pPr marL="0" lvl="0" indent="0" algn="ctr" defTabSz="488950">
            <a:lnSpc>
              <a:spcPct val="90000"/>
            </a:lnSpc>
            <a:spcBef>
              <a:spcPct val="0"/>
            </a:spcBef>
            <a:spcAft>
              <a:spcPct val="35000"/>
            </a:spcAft>
            <a:buNone/>
          </a:pPr>
          <a:r>
            <a:rPr lang="en-US" sz="900" kern="1200" dirty="0"/>
            <a:t>Merge into main line, deploy through pipeline</a:t>
          </a:r>
        </a:p>
      </dsp:txBody>
      <dsp:txXfrm>
        <a:off x="337421" y="1214102"/>
        <a:ext cx="955345" cy="955345"/>
      </dsp:txXfrm>
    </dsp:sp>
    <dsp:sp modelId="{5321AAD4-D75B-C04F-8E24-2BA4BFEB1932}">
      <dsp:nvSpPr>
        <dsp:cNvPr id="0" name=""/>
        <dsp:cNvSpPr/>
      </dsp:nvSpPr>
      <dsp:spPr>
        <a:xfrm rot="19800000">
          <a:off x="1505590" y="961033"/>
          <a:ext cx="360585" cy="45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512836" y="1079274"/>
        <a:ext cx="252410" cy="273589"/>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603EA-7316-5046-8B8C-23C59FD3A5DE}" type="datetimeFigureOut">
              <a:rPr lang="en-US" smtClean="0"/>
              <a:t>5/6/22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DDB90-CCBB-F04F-8F65-F29311C57AFC}" type="slidenum">
              <a:rPr lang="en-US" smtClean="0"/>
              <a:t>‹#›</a:t>
            </a:fld>
            <a:endParaRPr lang="en-US"/>
          </a:p>
        </p:txBody>
      </p:sp>
    </p:spTree>
    <p:extLst>
      <p:ext uri="{BB962C8B-B14F-4D97-AF65-F5344CB8AC3E}">
        <p14:creationId xmlns:p14="http://schemas.microsoft.com/office/powerpoint/2010/main" val="83237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first two are essential components of the third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CI/CD = Versioning + Testing + Reviews + Deployments in an automated, continuous process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1DDB90-CCBB-F04F-8F65-F29311C57AFC}" type="slidenum">
              <a:rPr lang="en-US" smtClean="0"/>
              <a:t>3</a:t>
            </a:fld>
            <a:endParaRPr lang="en-US"/>
          </a:p>
        </p:txBody>
      </p:sp>
    </p:spTree>
    <p:extLst>
      <p:ext uri="{BB962C8B-B14F-4D97-AF65-F5344CB8AC3E}">
        <p14:creationId xmlns:p14="http://schemas.microsoft.com/office/powerpoint/2010/main" val="203852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solutions by better aligning science and tech team processes, while also improving collaboration within your own team. </a:t>
            </a:r>
          </a:p>
        </p:txBody>
      </p:sp>
      <p:sp>
        <p:nvSpPr>
          <p:cNvPr id="4" name="Slide Number Placeholder 3"/>
          <p:cNvSpPr>
            <a:spLocks noGrp="1"/>
          </p:cNvSpPr>
          <p:nvPr>
            <p:ph type="sldNum" sz="quarter" idx="5"/>
          </p:nvPr>
        </p:nvSpPr>
        <p:spPr/>
        <p:txBody>
          <a:bodyPr/>
          <a:lstStyle/>
          <a:p>
            <a:fld id="{4C1DDB90-CCBB-F04F-8F65-F29311C57AFC}" type="slidenum">
              <a:rPr lang="en-US" smtClean="0"/>
              <a:t>5</a:t>
            </a:fld>
            <a:endParaRPr lang="en-US"/>
          </a:p>
        </p:txBody>
      </p:sp>
    </p:spTree>
    <p:extLst>
      <p:ext uri="{BB962C8B-B14F-4D97-AF65-F5344CB8AC3E}">
        <p14:creationId xmlns:p14="http://schemas.microsoft.com/office/powerpoint/2010/main" val="817429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r>
              <a:rPr lang="en-US"/>
              <a:t>Click to edit Master title style</a:t>
            </a:r>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0789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43993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542-9D22-F14B-BC4D-F4A002AD70FE}"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4529540"/>
            <a:ext cx="779767" cy="365125"/>
          </a:xfrm>
        </p:spPr>
        <p:txBody>
          <a:bodyPr/>
          <a:lstStyle/>
          <a:p>
            <a:fld id="{1D14E513-CD98-4A47-8111-86963F4E3401}" type="slidenum">
              <a:rPr lang="en-US" smtClean="0"/>
              <a:t>‹#›</a:t>
            </a:fld>
            <a:endParaRPr lang="en-US"/>
          </a:p>
        </p:txBody>
      </p:sp>
    </p:spTree>
    <p:extLst>
      <p:ext uri="{BB962C8B-B14F-4D97-AF65-F5344CB8AC3E}">
        <p14:creationId xmlns:p14="http://schemas.microsoft.com/office/powerpoint/2010/main" val="193555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542-9D22-F14B-BC4D-F4A002AD70FE}"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1D14E513-CD98-4A47-8111-86963F4E3401}" type="slidenum">
              <a:rPr lang="en-US" smtClean="0"/>
              <a:t>‹#›</a:t>
            </a:fld>
            <a:endParaRPr lang="en-US"/>
          </a:p>
        </p:txBody>
      </p:sp>
    </p:spTree>
    <p:extLst>
      <p:ext uri="{BB962C8B-B14F-4D97-AF65-F5344CB8AC3E}">
        <p14:creationId xmlns:p14="http://schemas.microsoft.com/office/powerpoint/2010/main" val="172651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542-9D22-F14B-BC4D-F4A002AD70FE}" type="datetimeFigureOut">
              <a:rPr lang="en-US" smtClean="0"/>
              <a:t>5/6/22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E513-CD98-4A47-8111-86963F4E3401}" type="slidenum">
              <a:rPr lang="en-US" smtClean="0"/>
              <a:t>‹#›</a:t>
            </a:fld>
            <a:endParaRPr lang="en-US"/>
          </a:p>
        </p:txBody>
      </p:sp>
    </p:spTree>
    <p:extLst>
      <p:ext uri="{BB962C8B-B14F-4D97-AF65-F5344CB8AC3E}">
        <p14:creationId xmlns:p14="http://schemas.microsoft.com/office/powerpoint/2010/main" val="4286382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542-9D22-F14B-BC4D-F4A002AD70FE}"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531812" y="4983087"/>
            <a:ext cx="779767" cy="365125"/>
          </a:xfrm>
        </p:spPr>
        <p:txBody>
          <a:bodyPr/>
          <a:lstStyle/>
          <a:p>
            <a:fld id="{1D14E513-CD98-4A47-8111-86963F4E3401}" type="slidenum">
              <a:rPr lang="en-US" smtClean="0"/>
              <a:t>‹#›</a:t>
            </a:fld>
            <a:endParaRPr lang="en-US"/>
          </a:p>
        </p:txBody>
      </p:sp>
    </p:spTree>
    <p:extLst>
      <p:ext uri="{BB962C8B-B14F-4D97-AF65-F5344CB8AC3E}">
        <p14:creationId xmlns:p14="http://schemas.microsoft.com/office/powerpoint/2010/main" val="4261845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542-9D22-F14B-BC4D-F4A002AD70FE}" type="datetimeFigureOut">
              <a:rPr lang="en-US" smtClean="0"/>
              <a:t>5/6/22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4E513-CD98-4A47-8111-86963F4E3401}" type="slidenum">
              <a:rPr lang="en-US" smtClean="0"/>
              <a:t>‹#›</a:t>
            </a:fld>
            <a:endParaRPr lang="en-US"/>
          </a:p>
        </p:txBody>
      </p:sp>
    </p:spTree>
    <p:extLst>
      <p:ext uri="{BB962C8B-B14F-4D97-AF65-F5344CB8AC3E}">
        <p14:creationId xmlns:p14="http://schemas.microsoft.com/office/powerpoint/2010/main" val="14178062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316750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414150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272317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329544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73830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208283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27515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142556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1D14E513-CD98-4A47-8111-86963F4E3401}" type="slidenum">
              <a:rPr lang="en-US" smtClean="0"/>
              <a:t>‹#›</a:t>
            </a:fld>
            <a:endParaRPr lang="en-US"/>
          </a:p>
        </p:txBody>
      </p:sp>
    </p:spTree>
    <p:extLst>
      <p:ext uri="{BB962C8B-B14F-4D97-AF65-F5344CB8AC3E}">
        <p14:creationId xmlns:p14="http://schemas.microsoft.com/office/powerpoint/2010/main" val="1358683932"/>
      </p:ext>
    </p:extLst>
  </p:cSld>
  <p:clrMap bg1="lt1" tx1="dk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shurick/production-demo/blob/main/test/test_service.py" TargetMode="External"/><Relationship Id="rId2" Type="http://schemas.openxmlformats.org/officeDocument/2006/relationships/hyperlink" Target="https://docs.python.org/3/library/unittest.mock.html"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hyperlink" Target="https://github.com/bshurick/production-demo/runs/5780078252?check_suite_focus=tru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bshurick/production-demo/blob/main/test_integ/test_local_endpoint.py"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hurick.github.io/production-demo/#how-can-i-set-up-a-continuous-deployment-pipeline" TargetMode="External"/><Relationship Id="rId1" Type="http://schemas.openxmlformats.org/officeDocument/2006/relationships/slideLayout" Target="../slideLayouts/slideLayout7.xml"/><Relationship Id="rId5" Type="http://schemas.openxmlformats.org/officeDocument/2006/relationships/hyperlink" Target="https://github.com/bshurick/production-demo" TargetMode="External"/><Relationship Id="rId4" Type="http://schemas.openxmlformats.org/officeDocument/2006/relationships/hyperlink" Target="http://gocd.org/"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google.github.io/snappy/" TargetMode="External"/><Relationship Id="rId13" Type="http://schemas.openxmlformats.org/officeDocument/2006/relationships/hyperlink" Target="https://prestodb.io/" TargetMode="External"/><Relationship Id="rId3" Type="http://schemas.openxmlformats.org/officeDocument/2006/relationships/hyperlink" Target="https://aws.amazon.com/s3/" TargetMode="External"/><Relationship Id="rId7" Type="http://schemas.openxmlformats.org/officeDocument/2006/relationships/hyperlink" Target="https://orc.apache.org/" TargetMode="External"/><Relationship Id="rId12" Type="http://schemas.openxmlformats.org/officeDocument/2006/relationships/hyperlink" Target="https://aws.amazon.com/big-data/what-is-hive/" TargetMode="External"/><Relationship Id="rId17" Type="http://schemas.openxmlformats.org/officeDocument/2006/relationships/hyperlink" Target="https://cloud.google.com/bigquery" TargetMode="External"/><Relationship Id="rId2" Type="http://schemas.openxmlformats.org/officeDocument/2006/relationships/hyperlink" Target="https://hadoop.apache.org/docs/r1.2.1/hdfs_design.html" TargetMode="External"/><Relationship Id="rId16" Type="http://schemas.openxmlformats.org/officeDocument/2006/relationships/hyperlink" Target="https://impala.apache.org/" TargetMode="External"/><Relationship Id="rId1" Type="http://schemas.openxmlformats.org/officeDocument/2006/relationships/slideLayout" Target="../slideLayouts/slideLayout13.xml"/><Relationship Id="rId6" Type="http://schemas.openxmlformats.org/officeDocument/2006/relationships/hyperlink" Target="https://parquet.apache.org/" TargetMode="External"/><Relationship Id="rId11" Type="http://schemas.openxmlformats.org/officeDocument/2006/relationships/hyperlink" Target="https://spark.apache.org/sql/" TargetMode="External"/><Relationship Id="rId5" Type="http://schemas.openxmlformats.org/officeDocument/2006/relationships/hyperlink" Target="https://docs.microsoft.com/en-us/azure/architecture/aws-professional/storage" TargetMode="External"/><Relationship Id="rId15" Type="http://schemas.openxmlformats.org/officeDocument/2006/relationships/hyperlink" Target="https://drill.apache.org/" TargetMode="External"/><Relationship Id="rId10" Type="http://schemas.openxmlformats.org/officeDocument/2006/relationships/hyperlink" Target="https://hadoop.apache.org/docs/stable/hadoop-yarn/hadoop-yarn-site/YARN.html" TargetMode="External"/><Relationship Id="rId4" Type="http://schemas.openxmlformats.org/officeDocument/2006/relationships/hyperlink" Target="https://cloud.google.com/storage" TargetMode="External"/><Relationship Id="rId9" Type="http://schemas.openxmlformats.org/officeDocument/2006/relationships/hyperlink" Target="https://spark.apache.org/" TargetMode="External"/><Relationship Id="rId14" Type="http://schemas.openxmlformats.org/officeDocument/2006/relationships/hyperlink" Target="https://aws.amazon.com/athena/?whats-new-cards.sort-by=item.additionalFields.postDateTime&amp;whats-new-cards.sort-order=desc"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datastore-choices-sql-vs-nosql-database-ebec24d56106"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agile/project-management/user-stories" TargetMode="External"/><Relationship Id="rId2" Type="http://schemas.openxmlformats.org/officeDocument/2006/relationships/hyperlink" Target="https://www.atlassian.com/agile/kanban/kanban-vs-scrum"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apigateway/latest/developerguide/welcome.html" TargetMode="External"/><Relationship Id="rId2" Type="http://schemas.openxmlformats.org/officeDocument/2006/relationships/hyperlink" Target="https://aws.amazon.com/km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shurick.github.io/production-demo/"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71DE-1BD9-434B-9283-E515D569ED31}"/>
              </a:ext>
            </a:extLst>
          </p:cNvPr>
          <p:cNvSpPr>
            <a:spLocks noGrp="1"/>
          </p:cNvSpPr>
          <p:nvPr>
            <p:ph type="ctrTitle"/>
          </p:nvPr>
        </p:nvSpPr>
        <p:spPr/>
        <p:txBody>
          <a:bodyPr>
            <a:normAutofit/>
          </a:bodyPr>
          <a:lstStyle/>
          <a:p>
            <a:r>
              <a:rPr lang="en-US" dirty="0"/>
              <a:t>Foundations of a Production Science Product</a:t>
            </a:r>
          </a:p>
        </p:txBody>
      </p:sp>
      <p:sp>
        <p:nvSpPr>
          <p:cNvPr id="3" name="Subtitle 2">
            <a:extLst>
              <a:ext uri="{FF2B5EF4-FFF2-40B4-BE49-F238E27FC236}">
                <a16:creationId xmlns:a16="http://schemas.microsoft.com/office/drawing/2014/main" id="{3678C99B-84B8-D245-9C81-A126AD22089B}"/>
              </a:ext>
            </a:extLst>
          </p:cNvPr>
          <p:cNvSpPr>
            <a:spLocks noGrp="1"/>
          </p:cNvSpPr>
          <p:nvPr>
            <p:ph type="subTitle" idx="1"/>
          </p:nvPr>
        </p:nvSpPr>
        <p:spPr/>
        <p:txBody>
          <a:bodyPr>
            <a:normAutofit fontScale="92500" lnSpcReduction="10000"/>
          </a:bodyPr>
          <a:lstStyle/>
          <a:p>
            <a:r>
              <a:rPr lang="en-US" dirty="0"/>
              <a:t>Brandon </a:t>
            </a:r>
            <a:r>
              <a:rPr lang="en-US" dirty="0" err="1"/>
              <a:t>Shurick</a:t>
            </a:r>
            <a:endParaRPr lang="en-US" dirty="0"/>
          </a:p>
          <a:p>
            <a:r>
              <a:rPr lang="en-US" dirty="0"/>
              <a:t>Senior Data Scientist, Amazon</a:t>
            </a:r>
          </a:p>
        </p:txBody>
      </p:sp>
    </p:spTree>
    <p:extLst>
      <p:ext uri="{BB962C8B-B14F-4D97-AF65-F5344CB8AC3E}">
        <p14:creationId xmlns:p14="http://schemas.microsoft.com/office/powerpoint/2010/main" val="401843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4191-A7A0-D14A-A78A-51A8732B7C13}"/>
              </a:ext>
            </a:extLst>
          </p:cNvPr>
          <p:cNvSpPr>
            <a:spLocks noGrp="1"/>
          </p:cNvSpPr>
          <p:nvPr>
            <p:ph type="title"/>
          </p:nvPr>
        </p:nvSpPr>
        <p:spPr/>
        <p:txBody>
          <a:bodyPr/>
          <a:lstStyle/>
          <a:p>
            <a:r>
              <a:rPr lang="en-US" dirty="0"/>
              <a:t>How can scientists utilize code reviews?</a:t>
            </a:r>
          </a:p>
        </p:txBody>
      </p:sp>
      <p:sp>
        <p:nvSpPr>
          <p:cNvPr id="3" name="Content Placeholder 2">
            <a:extLst>
              <a:ext uri="{FF2B5EF4-FFF2-40B4-BE49-F238E27FC236}">
                <a16:creationId xmlns:a16="http://schemas.microsoft.com/office/drawing/2014/main" id="{DEF623F2-42A7-CA4E-B8B8-BB3FDC74BB41}"/>
              </a:ext>
            </a:extLst>
          </p:cNvPr>
          <p:cNvSpPr>
            <a:spLocks noGrp="1"/>
          </p:cNvSpPr>
          <p:nvPr>
            <p:ph idx="1"/>
          </p:nvPr>
        </p:nvSpPr>
        <p:spPr/>
        <p:txBody>
          <a:bodyPr/>
          <a:lstStyle/>
          <a:p>
            <a:r>
              <a:rPr lang="en-US" dirty="0"/>
              <a:t>Line-by-line commenting for small changes</a:t>
            </a:r>
          </a:p>
          <a:p>
            <a:r>
              <a:rPr lang="en-US" dirty="0"/>
              <a:t>Any code changes to production code</a:t>
            </a:r>
          </a:p>
          <a:p>
            <a:r>
              <a:rPr lang="en-US" dirty="0"/>
              <a:t>Versioning experiments </a:t>
            </a:r>
          </a:p>
          <a:p>
            <a:r>
              <a:rPr lang="en-US" dirty="0"/>
              <a:t>Notebook exports</a:t>
            </a:r>
          </a:p>
        </p:txBody>
      </p:sp>
    </p:spTree>
    <p:extLst>
      <p:ext uri="{BB962C8B-B14F-4D97-AF65-F5344CB8AC3E}">
        <p14:creationId xmlns:p14="http://schemas.microsoft.com/office/powerpoint/2010/main" val="89833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2B64-E942-4347-AD2E-4224DB169D1F}"/>
              </a:ext>
            </a:extLst>
          </p:cNvPr>
          <p:cNvSpPr>
            <a:spLocks noGrp="1"/>
          </p:cNvSpPr>
          <p:nvPr>
            <p:ph type="title"/>
          </p:nvPr>
        </p:nvSpPr>
        <p:spPr/>
        <p:txBody>
          <a:bodyPr/>
          <a:lstStyle/>
          <a:p>
            <a:r>
              <a:rPr lang="en-US" dirty="0"/>
              <a:t>Merge Request (aka “Pull Request”)</a:t>
            </a:r>
          </a:p>
        </p:txBody>
      </p:sp>
      <p:sp>
        <p:nvSpPr>
          <p:cNvPr id="4" name="Text Placeholder 3">
            <a:extLst>
              <a:ext uri="{FF2B5EF4-FFF2-40B4-BE49-F238E27FC236}">
                <a16:creationId xmlns:a16="http://schemas.microsoft.com/office/drawing/2014/main" id="{0E7F3867-BDCC-314E-914D-1BEEB90E0BE3}"/>
              </a:ext>
            </a:extLst>
          </p:cNvPr>
          <p:cNvSpPr>
            <a:spLocks noGrp="1"/>
          </p:cNvSpPr>
          <p:nvPr>
            <p:ph type="body" sz="half" idx="2"/>
          </p:nvPr>
        </p:nvSpPr>
        <p:spPr/>
        <p:txBody>
          <a:bodyPr/>
          <a:lstStyle/>
          <a:p>
            <a:r>
              <a:rPr lang="en-US" dirty="0"/>
              <a:t>Add markdown notebook exports, model performance results, code changes; tag reviewers; leave comments</a:t>
            </a:r>
          </a:p>
        </p:txBody>
      </p:sp>
      <p:pic>
        <p:nvPicPr>
          <p:cNvPr id="7" name="Picture 6">
            <a:extLst>
              <a:ext uri="{FF2B5EF4-FFF2-40B4-BE49-F238E27FC236}">
                <a16:creationId xmlns:a16="http://schemas.microsoft.com/office/drawing/2014/main" id="{600308ED-34A9-EA48-B77A-589613A16A6C}"/>
              </a:ext>
            </a:extLst>
          </p:cNvPr>
          <p:cNvPicPr>
            <a:picLocks noChangeAspect="1"/>
          </p:cNvPicPr>
          <p:nvPr/>
        </p:nvPicPr>
        <p:blipFill>
          <a:blip r:embed="rId2"/>
          <a:stretch>
            <a:fillRect/>
          </a:stretch>
        </p:blipFill>
        <p:spPr>
          <a:xfrm>
            <a:off x="2589213" y="1860716"/>
            <a:ext cx="6541994" cy="2939884"/>
          </a:xfrm>
          <a:prstGeom prst="rect">
            <a:avLst/>
          </a:prstGeom>
        </p:spPr>
      </p:pic>
    </p:spTree>
    <p:extLst>
      <p:ext uri="{BB962C8B-B14F-4D97-AF65-F5344CB8AC3E}">
        <p14:creationId xmlns:p14="http://schemas.microsoft.com/office/powerpoint/2010/main" val="41784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9626-443C-304D-8BBB-69B55A7A7BDA}"/>
              </a:ext>
            </a:extLst>
          </p:cNvPr>
          <p:cNvSpPr>
            <a:spLocks noGrp="1"/>
          </p:cNvSpPr>
          <p:nvPr>
            <p:ph type="title"/>
          </p:nvPr>
        </p:nvSpPr>
        <p:spPr/>
        <p:txBody>
          <a:bodyPr/>
          <a:lstStyle/>
          <a:p>
            <a:r>
              <a:rPr lang="en-US" dirty="0"/>
              <a:t>How are science reviews different from code reviews? </a:t>
            </a:r>
          </a:p>
        </p:txBody>
      </p:sp>
      <p:sp>
        <p:nvSpPr>
          <p:cNvPr id="3" name="Content Placeholder 2">
            <a:extLst>
              <a:ext uri="{FF2B5EF4-FFF2-40B4-BE49-F238E27FC236}">
                <a16:creationId xmlns:a16="http://schemas.microsoft.com/office/drawing/2014/main" id="{469265BE-44D1-A940-A5FD-7A17EC9E1256}"/>
              </a:ext>
            </a:extLst>
          </p:cNvPr>
          <p:cNvSpPr>
            <a:spLocks noGrp="1"/>
          </p:cNvSpPr>
          <p:nvPr>
            <p:ph idx="1"/>
          </p:nvPr>
        </p:nvSpPr>
        <p:spPr/>
        <p:txBody>
          <a:bodyPr/>
          <a:lstStyle/>
          <a:p>
            <a:r>
              <a:rPr lang="en-US" dirty="0"/>
              <a:t>Science reviews are mini peer reviews of research</a:t>
            </a:r>
          </a:p>
          <a:p>
            <a:r>
              <a:rPr lang="en-US" dirty="0"/>
              <a:t>Code reviews are bite-sized evaluations for code quality and performance</a:t>
            </a:r>
          </a:p>
          <a:p>
            <a:pPr marL="38100" indent="0">
              <a:buNone/>
            </a:pPr>
            <a:endParaRPr lang="en-US" dirty="0"/>
          </a:p>
        </p:txBody>
      </p:sp>
      <p:graphicFrame>
        <p:nvGraphicFramePr>
          <p:cNvPr id="4" name="Table 4">
            <a:extLst>
              <a:ext uri="{FF2B5EF4-FFF2-40B4-BE49-F238E27FC236}">
                <a16:creationId xmlns:a16="http://schemas.microsoft.com/office/drawing/2014/main" id="{3977C58D-4958-A848-BA39-43F75EE58C66}"/>
              </a:ext>
            </a:extLst>
          </p:cNvPr>
          <p:cNvGraphicFramePr>
            <a:graphicFrameLocks noGrp="1"/>
          </p:cNvGraphicFramePr>
          <p:nvPr>
            <p:extLst>
              <p:ext uri="{D42A27DB-BD31-4B8C-83A1-F6EECF244321}">
                <p14:modId xmlns:p14="http://schemas.microsoft.com/office/powerpoint/2010/main" val="3895736834"/>
              </p:ext>
            </p:extLst>
          </p:nvPr>
        </p:nvGraphicFramePr>
        <p:xfrm>
          <a:off x="4058784" y="4476727"/>
          <a:ext cx="7445828" cy="1434495"/>
        </p:xfrm>
        <a:graphic>
          <a:graphicData uri="http://schemas.openxmlformats.org/drawingml/2006/table">
            <a:tbl>
              <a:tblPr firstRow="1" bandRow="1">
                <a:tableStyleId>{5C22544A-7EE6-4342-B048-85BDC9FD1C3A}</a:tableStyleId>
              </a:tblPr>
              <a:tblGrid>
                <a:gridCol w="768350">
                  <a:extLst>
                    <a:ext uri="{9D8B030D-6E8A-4147-A177-3AD203B41FA5}">
                      <a16:colId xmlns:a16="http://schemas.microsoft.com/office/drawing/2014/main" val="3406533244"/>
                    </a:ext>
                  </a:extLst>
                </a:gridCol>
                <a:gridCol w="3056455">
                  <a:extLst>
                    <a:ext uri="{9D8B030D-6E8A-4147-A177-3AD203B41FA5}">
                      <a16:colId xmlns:a16="http://schemas.microsoft.com/office/drawing/2014/main" val="22791063"/>
                    </a:ext>
                  </a:extLst>
                </a:gridCol>
                <a:gridCol w="3621023">
                  <a:extLst>
                    <a:ext uri="{9D8B030D-6E8A-4147-A177-3AD203B41FA5}">
                      <a16:colId xmlns:a16="http://schemas.microsoft.com/office/drawing/2014/main" val="4037730550"/>
                    </a:ext>
                  </a:extLst>
                </a:gridCol>
              </a:tblGrid>
              <a:tr h="286899">
                <a:tc>
                  <a:txBody>
                    <a:bodyPr/>
                    <a:lstStyle/>
                    <a:p>
                      <a:endParaRPr lang="en-US" sz="1200" dirty="0"/>
                    </a:p>
                  </a:txBody>
                  <a:tcPr/>
                </a:tc>
                <a:tc>
                  <a:txBody>
                    <a:bodyPr/>
                    <a:lstStyle/>
                    <a:p>
                      <a:r>
                        <a:rPr lang="en-US" sz="1200" dirty="0"/>
                        <a:t>Code Review</a:t>
                      </a:r>
                    </a:p>
                  </a:txBody>
                  <a:tcPr/>
                </a:tc>
                <a:tc>
                  <a:txBody>
                    <a:bodyPr/>
                    <a:lstStyle/>
                    <a:p>
                      <a:r>
                        <a:rPr lang="en-US" sz="1200" dirty="0"/>
                        <a:t>Science Review</a:t>
                      </a:r>
                    </a:p>
                  </a:txBody>
                  <a:tcPr/>
                </a:tc>
                <a:extLst>
                  <a:ext uri="{0D108BD9-81ED-4DB2-BD59-A6C34878D82A}">
                    <a16:rowId xmlns:a16="http://schemas.microsoft.com/office/drawing/2014/main" val="1114272453"/>
                  </a:ext>
                </a:extLst>
              </a:tr>
              <a:tr h="286899">
                <a:tc>
                  <a:txBody>
                    <a:bodyPr/>
                    <a:lstStyle/>
                    <a:p>
                      <a:r>
                        <a:rPr lang="en-US" sz="1200" dirty="0"/>
                        <a:t>Topic</a:t>
                      </a:r>
                    </a:p>
                  </a:txBody>
                  <a:tcPr/>
                </a:tc>
                <a:tc>
                  <a:txBody>
                    <a:bodyPr/>
                    <a:lstStyle/>
                    <a:p>
                      <a:r>
                        <a:rPr lang="en-US" sz="1200" dirty="0"/>
                        <a:t>Refactoring, error fixes, a new feature</a:t>
                      </a:r>
                    </a:p>
                  </a:txBody>
                  <a:tcPr/>
                </a:tc>
                <a:tc>
                  <a:txBody>
                    <a:bodyPr/>
                    <a:lstStyle/>
                    <a:p>
                      <a:r>
                        <a:rPr lang="en-US" sz="1200" dirty="0"/>
                        <a:t>Aiming for a scientific breakthrough</a:t>
                      </a:r>
                    </a:p>
                  </a:txBody>
                  <a:tcPr/>
                </a:tc>
                <a:extLst>
                  <a:ext uri="{0D108BD9-81ED-4DB2-BD59-A6C34878D82A}">
                    <a16:rowId xmlns:a16="http://schemas.microsoft.com/office/drawing/2014/main" val="1987698306"/>
                  </a:ext>
                </a:extLst>
              </a:tr>
              <a:tr h="286899">
                <a:tc>
                  <a:txBody>
                    <a:bodyPr/>
                    <a:lstStyle/>
                    <a:p>
                      <a:r>
                        <a:rPr lang="en-US" sz="1200" dirty="0"/>
                        <a:t>Size</a:t>
                      </a:r>
                    </a:p>
                  </a:txBody>
                  <a:tcPr/>
                </a:tc>
                <a:tc>
                  <a:txBody>
                    <a:bodyPr/>
                    <a:lstStyle/>
                    <a:p>
                      <a:r>
                        <a:rPr lang="en-US" sz="1200" dirty="0"/>
                        <a:t>Small, 200-400 lines of code per reviewer</a:t>
                      </a:r>
                    </a:p>
                  </a:txBody>
                  <a:tcPr/>
                </a:tc>
                <a:tc>
                  <a:txBody>
                    <a:bodyPr/>
                    <a:lstStyle/>
                    <a:p>
                      <a:r>
                        <a:rPr lang="en-US" sz="1200" dirty="0"/>
                        <a:t>Extensive, weeks of research and analysis </a:t>
                      </a:r>
                    </a:p>
                  </a:txBody>
                  <a:tcPr/>
                </a:tc>
                <a:extLst>
                  <a:ext uri="{0D108BD9-81ED-4DB2-BD59-A6C34878D82A}">
                    <a16:rowId xmlns:a16="http://schemas.microsoft.com/office/drawing/2014/main" val="4196634506"/>
                  </a:ext>
                </a:extLst>
              </a:tr>
              <a:tr h="286899">
                <a:tc>
                  <a:txBody>
                    <a:bodyPr/>
                    <a:lstStyle/>
                    <a:p>
                      <a:r>
                        <a:rPr lang="en-US" sz="1200" dirty="0"/>
                        <a:t>Process</a:t>
                      </a:r>
                    </a:p>
                  </a:txBody>
                  <a:tcPr/>
                </a:tc>
                <a:tc>
                  <a:txBody>
                    <a:bodyPr/>
                    <a:lstStyle/>
                    <a:p>
                      <a:r>
                        <a:rPr lang="en-US" sz="1200" dirty="0"/>
                        <a:t>Assign individual reviewers via notification</a:t>
                      </a:r>
                    </a:p>
                  </a:txBody>
                  <a:tcPr/>
                </a:tc>
                <a:tc>
                  <a:txBody>
                    <a:bodyPr/>
                    <a:lstStyle/>
                    <a:p>
                      <a:r>
                        <a:rPr lang="en-US" sz="1200" dirty="0"/>
                        <a:t>Schedule time with a team or panel of experts</a:t>
                      </a:r>
                    </a:p>
                  </a:txBody>
                  <a:tcPr/>
                </a:tc>
                <a:extLst>
                  <a:ext uri="{0D108BD9-81ED-4DB2-BD59-A6C34878D82A}">
                    <a16:rowId xmlns:a16="http://schemas.microsoft.com/office/drawing/2014/main" val="1653116450"/>
                  </a:ext>
                </a:extLst>
              </a:tr>
              <a:tr h="286899">
                <a:tc>
                  <a:txBody>
                    <a:bodyPr/>
                    <a:lstStyle/>
                    <a:p>
                      <a:r>
                        <a:rPr lang="en-US" sz="1200" dirty="0"/>
                        <a:t>Detail</a:t>
                      </a:r>
                    </a:p>
                  </a:txBody>
                  <a:tcPr/>
                </a:tc>
                <a:tc>
                  <a:txBody>
                    <a:bodyPr/>
                    <a:lstStyle/>
                    <a:p>
                      <a:r>
                        <a:rPr lang="en-US" sz="1200" dirty="0"/>
                        <a:t>Descriptive bullets; how it was tested</a:t>
                      </a:r>
                    </a:p>
                  </a:txBody>
                  <a:tcPr/>
                </a:tc>
                <a:tc>
                  <a:txBody>
                    <a:bodyPr/>
                    <a:lstStyle/>
                    <a:p>
                      <a:r>
                        <a:rPr lang="en-US" sz="1200" dirty="0"/>
                        <a:t>Detailed paragraphs and visualizations</a:t>
                      </a:r>
                    </a:p>
                  </a:txBody>
                  <a:tcPr/>
                </a:tc>
                <a:extLst>
                  <a:ext uri="{0D108BD9-81ED-4DB2-BD59-A6C34878D82A}">
                    <a16:rowId xmlns:a16="http://schemas.microsoft.com/office/drawing/2014/main" val="936190157"/>
                  </a:ext>
                </a:extLst>
              </a:tr>
            </a:tbl>
          </a:graphicData>
        </a:graphic>
      </p:graphicFrame>
    </p:spTree>
    <p:extLst>
      <p:ext uri="{BB962C8B-B14F-4D97-AF65-F5344CB8AC3E}">
        <p14:creationId xmlns:p14="http://schemas.microsoft.com/office/powerpoint/2010/main" val="29129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3113-D4AA-7246-A980-8DE0FAAE9B71}"/>
              </a:ext>
            </a:extLst>
          </p:cNvPr>
          <p:cNvSpPr>
            <a:spLocks noGrp="1"/>
          </p:cNvSpPr>
          <p:nvPr>
            <p:ph type="title"/>
          </p:nvPr>
        </p:nvSpPr>
        <p:spPr/>
        <p:txBody>
          <a:bodyPr/>
          <a:lstStyle/>
          <a:p>
            <a:r>
              <a:rPr lang="en-US" dirty="0"/>
              <a:t>Builds and testing</a:t>
            </a:r>
          </a:p>
        </p:txBody>
      </p:sp>
      <p:sp>
        <p:nvSpPr>
          <p:cNvPr id="3" name="Text Placeholder 2">
            <a:extLst>
              <a:ext uri="{FF2B5EF4-FFF2-40B4-BE49-F238E27FC236}">
                <a16:creationId xmlns:a16="http://schemas.microsoft.com/office/drawing/2014/main" id="{1AF416DA-0AB3-B54D-BD7A-8D61DD7E0D7E}"/>
              </a:ext>
            </a:extLst>
          </p:cNvPr>
          <p:cNvSpPr>
            <a:spLocks noGrp="1"/>
          </p:cNvSpPr>
          <p:nvPr>
            <p:ph type="body" idx="1"/>
          </p:nvPr>
        </p:nvSpPr>
        <p:spPr/>
        <p:txBody>
          <a:bodyPr>
            <a:normAutofit lnSpcReduction="10000"/>
          </a:bodyPr>
          <a:lstStyle/>
          <a:p>
            <a:r>
              <a:rPr lang="en-US" dirty="0"/>
              <a:t>What is a build, how should a scientist approach unit tests, and how are integration tests different?</a:t>
            </a:r>
          </a:p>
        </p:txBody>
      </p:sp>
    </p:spTree>
    <p:extLst>
      <p:ext uri="{BB962C8B-B14F-4D97-AF65-F5344CB8AC3E}">
        <p14:creationId xmlns:p14="http://schemas.microsoft.com/office/powerpoint/2010/main" val="8569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A808-2830-E941-822F-C6D7B4482881}"/>
              </a:ext>
            </a:extLst>
          </p:cNvPr>
          <p:cNvSpPr>
            <a:spLocks noGrp="1"/>
          </p:cNvSpPr>
          <p:nvPr>
            <p:ph type="title"/>
          </p:nvPr>
        </p:nvSpPr>
        <p:spPr/>
        <p:txBody>
          <a:bodyPr/>
          <a:lstStyle/>
          <a:p>
            <a:r>
              <a:rPr lang="en-US" dirty="0"/>
              <a:t>What is a build and why should it matter to scientists?</a:t>
            </a:r>
          </a:p>
        </p:txBody>
      </p:sp>
      <p:sp>
        <p:nvSpPr>
          <p:cNvPr id="3" name="Content Placeholder 2">
            <a:extLst>
              <a:ext uri="{FF2B5EF4-FFF2-40B4-BE49-F238E27FC236}">
                <a16:creationId xmlns:a16="http://schemas.microsoft.com/office/drawing/2014/main" id="{5E8B440A-6665-FA4D-AAF6-0749235CA7F4}"/>
              </a:ext>
            </a:extLst>
          </p:cNvPr>
          <p:cNvSpPr>
            <a:spLocks noGrp="1"/>
          </p:cNvSpPr>
          <p:nvPr>
            <p:ph idx="1"/>
          </p:nvPr>
        </p:nvSpPr>
        <p:spPr/>
        <p:txBody>
          <a:bodyPr/>
          <a:lstStyle/>
          <a:p>
            <a:r>
              <a:rPr lang="en-US" dirty="0"/>
              <a:t>A build process compiles code for release</a:t>
            </a:r>
          </a:p>
          <a:p>
            <a:r>
              <a:rPr lang="en-US" dirty="0"/>
              <a:t>Automate tests and documentation</a:t>
            </a:r>
          </a:p>
          <a:p>
            <a:r>
              <a:rPr lang="en-US" dirty="0"/>
              <a:t>Confidently deploy to multiple environments </a:t>
            </a:r>
          </a:p>
        </p:txBody>
      </p:sp>
      <p:pic>
        <p:nvPicPr>
          <p:cNvPr id="5" name="Picture 4" descr="A broken build process due to mismatching dependencies">
            <a:extLst>
              <a:ext uri="{FF2B5EF4-FFF2-40B4-BE49-F238E27FC236}">
                <a16:creationId xmlns:a16="http://schemas.microsoft.com/office/drawing/2014/main" id="{28856413-87AE-0745-BA36-D1B4ECCE315F}"/>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4174936" y="4439939"/>
            <a:ext cx="7278876" cy="1553833"/>
          </a:xfrm>
          <a:prstGeom prst="rect">
            <a:avLst/>
          </a:prstGeom>
        </p:spPr>
      </p:pic>
      <p:sp>
        <p:nvSpPr>
          <p:cNvPr id="6" name="TextBox 5">
            <a:extLst>
              <a:ext uri="{FF2B5EF4-FFF2-40B4-BE49-F238E27FC236}">
                <a16:creationId xmlns:a16="http://schemas.microsoft.com/office/drawing/2014/main" id="{33A65394-E527-084A-B034-136EECC96B5D}"/>
              </a:ext>
            </a:extLst>
          </p:cNvPr>
          <p:cNvSpPr txBox="1"/>
          <p:nvPr/>
        </p:nvSpPr>
        <p:spPr>
          <a:xfrm>
            <a:off x="4174936" y="4211339"/>
            <a:ext cx="7150100" cy="246221"/>
          </a:xfrm>
          <a:prstGeom prst="rect">
            <a:avLst/>
          </a:prstGeom>
          <a:noFill/>
        </p:spPr>
        <p:txBody>
          <a:bodyPr wrap="square" rtlCol="0">
            <a:spAutoFit/>
          </a:bodyPr>
          <a:lstStyle/>
          <a:p>
            <a:pPr algn="ctr"/>
            <a:r>
              <a:rPr lang="en-US" sz="1000" b="1" dirty="0"/>
              <a:t>A broken build process flagged by a Continuous Integration tool due to mismatching dependencies</a:t>
            </a:r>
          </a:p>
        </p:txBody>
      </p:sp>
    </p:spTree>
    <p:extLst>
      <p:ext uri="{BB962C8B-B14F-4D97-AF65-F5344CB8AC3E}">
        <p14:creationId xmlns:p14="http://schemas.microsoft.com/office/powerpoint/2010/main" val="299336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462B-5E06-354D-BCAC-BCAE7129A7E2}"/>
              </a:ext>
            </a:extLst>
          </p:cNvPr>
          <p:cNvSpPr>
            <a:spLocks noGrp="1"/>
          </p:cNvSpPr>
          <p:nvPr>
            <p:ph type="title"/>
          </p:nvPr>
        </p:nvSpPr>
        <p:spPr/>
        <p:txBody>
          <a:bodyPr/>
          <a:lstStyle/>
          <a:p>
            <a:r>
              <a:rPr lang="en-US" dirty="0"/>
              <a:t>How should a scientist approach unit tests?</a:t>
            </a:r>
          </a:p>
        </p:txBody>
      </p:sp>
      <p:sp>
        <p:nvSpPr>
          <p:cNvPr id="3" name="Content Placeholder 2">
            <a:extLst>
              <a:ext uri="{FF2B5EF4-FFF2-40B4-BE49-F238E27FC236}">
                <a16:creationId xmlns:a16="http://schemas.microsoft.com/office/drawing/2014/main" id="{32F52782-E967-7048-8BEF-D7992F449A5B}"/>
              </a:ext>
            </a:extLst>
          </p:cNvPr>
          <p:cNvSpPr>
            <a:spLocks noGrp="1"/>
          </p:cNvSpPr>
          <p:nvPr>
            <p:ph idx="1"/>
          </p:nvPr>
        </p:nvSpPr>
        <p:spPr/>
        <p:txBody>
          <a:bodyPr/>
          <a:lstStyle/>
          <a:p>
            <a:r>
              <a:rPr lang="en-US" dirty="0"/>
              <a:t>Create small, testable classes and functions </a:t>
            </a:r>
          </a:p>
          <a:p>
            <a:r>
              <a:rPr lang="en-US" dirty="0"/>
              <a:t>Think of breaking edge case paths </a:t>
            </a:r>
          </a:p>
          <a:p>
            <a:r>
              <a:rPr lang="en-US" dirty="0"/>
              <a:t>Mock calls to external services (</a:t>
            </a:r>
            <a:r>
              <a:rPr lang="en-US" dirty="0">
                <a:hlinkClick r:id="rId2"/>
              </a:rPr>
              <a:t>unittest.mock</a:t>
            </a:r>
            <a:r>
              <a:rPr lang="en-US" dirty="0"/>
              <a:t>)</a:t>
            </a:r>
          </a:p>
          <a:p>
            <a:endParaRPr lang="en-US" dirty="0"/>
          </a:p>
          <a:p>
            <a:pPr marL="0" indent="0">
              <a:buNone/>
            </a:pPr>
            <a:endParaRPr lang="en-US" dirty="0"/>
          </a:p>
        </p:txBody>
      </p:sp>
      <p:sp>
        <p:nvSpPr>
          <p:cNvPr id="44" name="TextBox 43">
            <a:extLst>
              <a:ext uri="{FF2B5EF4-FFF2-40B4-BE49-F238E27FC236}">
                <a16:creationId xmlns:a16="http://schemas.microsoft.com/office/drawing/2014/main" id="{9970B96B-B151-4C48-B8AA-9BBCF2D47A03}"/>
              </a:ext>
            </a:extLst>
          </p:cNvPr>
          <p:cNvSpPr txBox="1"/>
          <p:nvPr/>
        </p:nvSpPr>
        <p:spPr>
          <a:xfrm flipH="1">
            <a:off x="7374241" y="6492875"/>
            <a:ext cx="4709809" cy="246221"/>
          </a:xfrm>
          <a:prstGeom prst="rect">
            <a:avLst/>
          </a:prstGeom>
          <a:noFill/>
        </p:spPr>
        <p:txBody>
          <a:bodyPr wrap="square">
            <a:spAutoFit/>
          </a:bodyPr>
          <a:lstStyle/>
          <a:p>
            <a:pPr algn="r"/>
            <a:r>
              <a:rPr lang="en-US" sz="1000" dirty="0">
                <a:hlinkClick r:id="rId3"/>
              </a:rPr>
              <a:t>More example tests in the production-demo package</a:t>
            </a:r>
            <a:endParaRPr lang="en-US" sz="1000" dirty="0"/>
          </a:p>
        </p:txBody>
      </p:sp>
      <p:pic>
        <p:nvPicPr>
          <p:cNvPr id="46" name="Picture 45">
            <a:extLst>
              <a:ext uri="{FF2B5EF4-FFF2-40B4-BE49-F238E27FC236}">
                <a16:creationId xmlns:a16="http://schemas.microsoft.com/office/drawing/2014/main" id="{82146DD9-5486-2148-914B-2A35247418D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99300" y="4289506"/>
            <a:ext cx="3342311" cy="2088945"/>
          </a:xfrm>
          <a:prstGeom prst="rect">
            <a:avLst/>
          </a:prstGeom>
        </p:spPr>
      </p:pic>
      <p:sp>
        <p:nvSpPr>
          <p:cNvPr id="48" name="TextBox 47">
            <a:extLst>
              <a:ext uri="{FF2B5EF4-FFF2-40B4-BE49-F238E27FC236}">
                <a16:creationId xmlns:a16="http://schemas.microsoft.com/office/drawing/2014/main" id="{485C3016-6622-E341-AAA6-E9542F85408C}"/>
              </a:ext>
            </a:extLst>
          </p:cNvPr>
          <p:cNvSpPr txBox="1"/>
          <p:nvPr/>
        </p:nvSpPr>
        <p:spPr>
          <a:xfrm>
            <a:off x="6786504" y="4043285"/>
            <a:ext cx="3914854" cy="246221"/>
          </a:xfrm>
          <a:prstGeom prst="rect">
            <a:avLst/>
          </a:prstGeom>
          <a:noFill/>
        </p:spPr>
        <p:txBody>
          <a:bodyPr wrap="none" rtlCol="0">
            <a:spAutoFit/>
          </a:bodyPr>
          <a:lstStyle/>
          <a:p>
            <a:pPr algn="ctr"/>
            <a:r>
              <a:rPr lang="en-US" sz="1000" b="1" dirty="0"/>
              <a:t>A simple test that would break only if the function is changed</a:t>
            </a:r>
          </a:p>
        </p:txBody>
      </p:sp>
    </p:spTree>
    <p:extLst>
      <p:ext uri="{BB962C8B-B14F-4D97-AF65-F5344CB8AC3E}">
        <p14:creationId xmlns:p14="http://schemas.microsoft.com/office/powerpoint/2010/main" val="323263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148A-601F-1544-9302-26120D1F1452}"/>
              </a:ext>
            </a:extLst>
          </p:cNvPr>
          <p:cNvSpPr>
            <a:spLocks noGrp="1"/>
          </p:cNvSpPr>
          <p:nvPr>
            <p:ph type="title"/>
          </p:nvPr>
        </p:nvSpPr>
        <p:spPr/>
        <p:txBody>
          <a:bodyPr/>
          <a:lstStyle/>
          <a:p>
            <a:r>
              <a:rPr lang="en-US" dirty="0"/>
              <a:t>Continuous Integration (CI)</a:t>
            </a:r>
          </a:p>
        </p:txBody>
      </p:sp>
      <p:sp>
        <p:nvSpPr>
          <p:cNvPr id="4" name="Text Placeholder 3">
            <a:extLst>
              <a:ext uri="{FF2B5EF4-FFF2-40B4-BE49-F238E27FC236}">
                <a16:creationId xmlns:a16="http://schemas.microsoft.com/office/drawing/2014/main" id="{B7438DF6-6AD3-3E4C-9F20-949BD5E237B2}"/>
              </a:ext>
            </a:extLst>
          </p:cNvPr>
          <p:cNvSpPr>
            <a:spLocks noGrp="1"/>
          </p:cNvSpPr>
          <p:nvPr>
            <p:ph type="body" sz="half" idx="2"/>
          </p:nvPr>
        </p:nvSpPr>
        <p:spPr/>
        <p:txBody>
          <a:bodyPr>
            <a:normAutofit fontScale="85000" lnSpcReduction="10000"/>
          </a:bodyPr>
          <a:lstStyle/>
          <a:p>
            <a:r>
              <a:rPr lang="en-US" dirty="0"/>
              <a:t>Code commits to a shared git repository should include unit test checks via a CI tool – failing tests block (or strongly advise against) integration into the main line </a:t>
            </a:r>
          </a:p>
        </p:txBody>
      </p:sp>
      <p:pic>
        <p:nvPicPr>
          <p:cNvPr id="8" name="Picture 7">
            <a:extLst>
              <a:ext uri="{FF2B5EF4-FFF2-40B4-BE49-F238E27FC236}">
                <a16:creationId xmlns:a16="http://schemas.microsoft.com/office/drawing/2014/main" id="{D338A206-F4FF-6E49-9171-066EA0D993D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76899" y="1596976"/>
            <a:ext cx="4013363" cy="587426"/>
          </a:xfrm>
          <a:prstGeom prst="rect">
            <a:avLst/>
          </a:prstGeom>
        </p:spPr>
      </p:pic>
      <p:pic>
        <p:nvPicPr>
          <p:cNvPr id="10" name="Picture 9">
            <a:extLst>
              <a:ext uri="{FF2B5EF4-FFF2-40B4-BE49-F238E27FC236}">
                <a16:creationId xmlns:a16="http://schemas.microsoft.com/office/drawing/2014/main" id="{1C9A9329-9632-1E43-8A8E-BFFCCD9445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4784" y="2311401"/>
            <a:ext cx="3583718" cy="2362200"/>
          </a:xfrm>
          <a:prstGeom prst="rect">
            <a:avLst/>
          </a:prstGeom>
        </p:spPr>
      </p:pic>
      <p:cxnSp>
        <p:nvCxnSpPr>
          <p:cNvPr id="12" name="Straight Arrow Connector 11">
            <a:extLst>
              <a:ext uri="{FF2B5EF4-FFF2-40B4-BE49-F238E27FC236}">
                <a16:creationId xmlns:a16="http://schemas.microsoft.com/office/drawing/2014/main" id="{D5B0C045-A90C-3D4A-B446-F54A70501FE8}"/>
              </a:ext>
            </a:extLst>
          </p:cNvPr>
          <p:cNvCxnSpPr>
            <a:cxnSpLocks/>
          </p:cNvCxnSpPr>
          <p:nvPr/>
        </p:nvCxnSpPr>
        <p:spPr>
          <a:xfrm>
            <a:off x="7720012" y="2128521"/>
            <a:ext cx="0" cy="2336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C7FC90-95B1-0745-A986-93DC009914F4}"/>
              </a:ext>
            </a:extLst>
          </p:cNvPr>
          <p:cNvSpPr txBox="1"/>
          <p:nvPr/>
        </p:nvSpPr>
        <p:spPr>
          <a:xfrm>
            <a:off x="5203824" y="1287255"/>
            <a:ext cx="4959512" cy="246221"/>
          </a:xfrm>
          <a:prstGeom prst="rect">
            <a:avLst/>
          </a:prstGeom>
          <a:noFill/>
        </p:spPr>
        <p:txBody>
          <a:bodyPr wrap="square" rtlCol="0">
            <a:spAutoFit/>
          </a:bodyPr>
          <a:lstStyle/>
          <a:p>
            <a:pPr algn="ctr"/>
            <a:r>
              <a:rPr lang="en-US" sz="1000" b="1" dirty="0"/>
              <a:t>Example CI check from the </a:t>
            </a:r>
            <a:r>
              <a:rPr lang="en-US" sz="1000" b="1" dirty="0">
                <a:hlinkClick r:id="rId4"/>
              </a:rPr>
              <a:t>production-demo</a:t>
            </a:r>
            <a:r>
              <a:rPr lang="en-US" sz="1000" b="1" dirty="0"/>
              <a:t> package using </a:t>
            </a:r>
            <a:r>
              <a:rPr lang="en-US" sz="1000" b="1" dirty="0" err="1"/>
              <a:t>Github</a:t>
            </a:r>
            <a:r>
              <a:rPr lang="en-US" sz="1000" b="1" dirty="0"/>
              <a:t> Actions</a:t>
            </a:r>
          </a:p>
        </p:txBody>
      </p:sp>
      <p:sp>
        <p:nvSpPr>
          <p:cNvPr id="15" name="TextBox 14">
            <a:extLst>
              <a:ext uri="{FF2B5EF4-FFF2-40B4-BE49-F238E27FC236}">
                <a16:creationId xmlns:a16="http://schemas.microsoft.com/office/drawing/2014/main" id="{FFAF3257-D8D4-1A43-A145-0A1B2C556273}"/>
              </a:ext>
            </a:extLst>
          </p:cNvPr>
          <p:cNvSpPr txBox="1"/>
          <p:nvPr/>
        </p:nvSpPr>
        <p:spPr>
          <a:xfrm>
            <a:off x="6140452" y="4658847"/>
            <a:ext cx="3462332" cy="246221"/>
          </a:xfrm>
          <a:prstGeom prst="rect">
            <a:avLst/>
          </a:prstGeom>
          <a:noFill/>
        </p:spPr>
        <p:txBody>
          <a:bodyPr wrap="square" rtlCol="0">
            <a:spAutoFit/>
          </a:bodyPr>
          <a:lstStyle/>
          <a:p>
            <a:pPr algn="r"/>
            <a:r>
              <a:rPr lang="en-US" sz="1000" dirty="0"/>
              <a:t>Details log shows a changed output string broke the tests</a:t>
            </a:r>
          </a:p>
        </p:txBody>
      </p:sp>
    </p:spTree>
    <p:extLst>
      <p:ext uri="{BB962C8B-B14F-4D97-AF65-F5344CB8AC3E}">
        <p14:creationId xmlns:p14="http://schemas.microsoft.com/office/powerpoint/2010/main" val="306740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FC1D-EA4E-784D-A2BB-AADD9E262C3F}"/>
              </a:ext>
            </a:extLst>
          </p:cNvPr>
          <p:cNvSpPr>
            <a:spLocks noGrp="1"/>
          </p:cNvSpPr>
          <p:nvPr>
            <p:ph type="title"/>
          </p:nvPr>
        </p:nvSpPr>
        <p:spPr/>
        <p:txBody>
          <a:bodyPr/>
          <a:lstStyle/>
          <a:p>
            <a:r>
              <a:rPr lang="en-US" dirty="0"/>
              <a:t>What is the difference between a unit test and integration test?</a:t>
            </a:r>
          </a:p>
        </p:txBody>
      </p:sp>
      <p:sp>
        <p:nvSpPr>
          <p:cNvPr id="3" name="Content Placeholder 2">
            <a:extLst>
              <a:ext uri="{FF2B5EF4-FFF2-40B4-BE49-F238E27FC236}">
                <a16:creationId xmlns:a16="http://schemas.microsoft.com/office/drawing/2014/main" id="{AA6EAD98-EE45-3648-9348-0CA8BF102215}"/>
              </a:ext>
            </a:extLst>
          </p:cNvPr>
          <p:cNvSpPr>
            <a:spLocks noGrp="1"/>
          </p:cNvSpPr>
          <p:nvPr>
            <p:ph idx="1"/>
          </p:nvPr>
        </p:nvSpPr>
        <p:spPr/>
        <p:txBody>
          <a:bodyPr/>
          <a:lstStyle/>
          <a:p>
            <a:r>
              <a:rPr lang="en-US" dirty="0"/>
              <a:t>Unit tests isolate logic, do not interact with services</a:t>
            </a:r>
          </a:p>
          <a:p>
            <a:r>
              <a:rPr lang="en-US" dirty="0"/>
              <a:t>Integration tests run after code is deployed </a:t>
            </a:r>
          </a:p>
          <a:p>
            <a:pPr lvl="1"/>
            <a:r>
              <a:rPr lang="en-US" dirty="0"/>
              <a:t>Example: send a static input to a hosted model service, receive the expected output </a:t>
            </a:r>
          </a:p>
        </p:txBody>
      </p:sp>
      <p:sp>
        <p:nvSpPr>
          <p:cNvPr id="4" name="TextBox 3">
            <a:extLst>
              <a:ext uri="{FF2B5EF4-FFF2-40B4-BE49-F238E27FC236}">
                <a16:creationId xmlns:a16="http://schemas.microsoft.com/office/drawing/2014/main" id="{B2F36108-0122-3342-B5A4-B7291946D31C}"/>
              </a:ext>
            </a:extLst>
          </p:cNvPr>
          <p:cNvSpPr txBox="1"/>
          <p:nvPr/>
        </p:nvSpPr>
        <p:spPr>
          <a:xfrm>
            <a:off x="7895631" y="6486217"/>
            <a:ext cx="4296369" cy="246221"/>
          </a:xfrm>
          <a:prstGeom prst="rect">
            <a:avLst/>
          </a:prstGeom>
          <a:noFill/>
        </p:spPr>
        <p:txBody>
          <a:bodyPr wrap="square" rtlCol="0">
            <a:spAutoFit/>
          </a:bodyPr>
          <a:lstStyle/>
          <a:p>
            <a:pPr algn="r"/>
            <a:r>
              <a:rPr lang="en-US" sz="1000" dirty="0">
                <a:hlinkClick r:id="rId2"/>
              </a:rPr>
              <a:t>More example integration tests in the production-demo package </a:t>
            </a:r>
            <a:endParaRPr lang="en-US" sz="1000" dirty="0"/>
          </a:p>
        </p:txBody>
      </p:sp>
      <p:pic>
        <p:nvPicPr>
          <p:cNvPr id="6" name="Picture 5">
            <a:extLst>
              <a:ext uri="{FF2B5EF4-FFF2-40B4-BE49-F238E27FC236}">
                <a16:creationId xmlns:a16="http://schemas.microsoft.com/office/drawing/2014/main" id="{D18F9B81-FC81-E349-8523-67E99C9B74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38279" y="4268788"/>
            <a:ext cx="3243342" cy="1908175"/>
          </a:xfrm>
          <a:prstGeom prst="rect">
            <a:avLst/>
          </a:prstGeom>
        </p:spPr>
      </p:pic>
      <p:sp>
        <p:nvSpPr>
          <p:cNvPr id="7" name="TextBox 6">
            <a:extLst>
              <a:ext uri="{FF2B5EF4-FFF2-40B4-BE49-F238E27FC236}">
                <a16:creationId xmlns:a16="http://schemas.microsoft.com/office/drawing/2014/main" id="{00CB66BD-7330-8C4E-9FF3-6743232B1929}"/>
              </a:ext>
            </a:extLst>
          </p:cNvPr>
          <p:cNvSpPr txBox="1"/>
          <p:nvPr/>
        </p:nvSpPr>
        <p:spPr>
          <a:xfrm>
            <a:off x="7655798" y="4022567"/>
            <a:ext cx="3408305" cy="246221"/>
          </a:xfrm>
          <a:prstGeom prst="rect">
            <a:avLst/>
          </a:prstGeom>
          <a:noFill/>
        </p:spPr>
        <p:txBody>
          <a:bodyPr wrap="none" rtlCol="0">
            <a:spAutoFit/>
          </a:bodyPr>
          <a:lstStyle/>
          <a:p>
            <a:pPr algn="ctr"/>
            <a:r>
              <a:rPr lang="en-US" sz="1000" b="1" dirty="0"/>
              <a:t>A simple integration test for a hosted version of “</a:t>
            </a:r>
            <a:r>
              <a:rPr lang="en-US" sz="1000" b="1" dirty="0" err="1"/>
              <a:t>fn</a:t>
            </a:r>
            <a:r>
              <a:rPr lang="en-US" sz="1000" b="1" dirty="0"/>
              <a:t>” </a:t>
            </a:r>
          </a:p>
        </p:txBody>
      </p:sp>
    </p:spTree>
    <p:extLst>
      <p:ext uri="{BB962C8B-B14F-4D97-AF65-F5344CB8AC3E}">
        <p14:creationId xmlns:p14="http://schemas.microsoft.com/office/powerpoint/2010/main" val="44885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1744-C436-AE4C-B253-EA63BE50EF8E}"/>
              </a:ext>
            </a:extLst>
          </p:cNvPr>
          <p:cNvSpPr>
            <a:spLocks noGrp="1"/>
          </p:cNvSpPr>
          <p:nvPr>
            <p:ph type="title"/>
          </p:nvPr>
        </p:nvSpPr>
        <p:spPr/>
        <p:txBody>
          <a:bodyPr/>
          <a:lstStyle/>
          <a:p>
            <a:r>
              <a:rPr lang="en-US" dirty="0"/>
              <a:t>Deployment pipelines</a:t>
            </a:r>
          </a:p>
        </p:txBody>
      </p:sp>
      <p:sp>
        <p:nvSpPr>
          <p:cNvPr id="3" name="Text Placeholder 2">
            <a:extLst>
              <a:ext uri="{FF2B5EF4-FFF2-40B4-BE49-F238E27FC236}">
                <a16:creationId xmlns:a16="http://schemas.microsoft.com/office/drawing/2014/main" id="{B59D9CEC-AF2D-0942-90EA-1E27F444287F}"/>
              </a:ext>
            </a:extLst>
          </p:cNvPr>
          <p:cNvSpPr>
            <a:spLocks noGrp="1"/>
          </p:cNvSpPr>
          <p:nvPr>
            <p:ph type="body" idx="1"/>
          </p:nvPr>
        </p:nvSpPr>
        <p:spPr/>
        <p:txBody>
          <a:bodyPr>
            <a:normAutofit lnSpcReduction="10000"/>
          </a:bodyPr>
          <a:lstStyle/>
          <a:p>
            <a:r>
              <a:rPr lang="en-US" dirty="0"/>
              <a:t>What are deployment stages and why do they matter, and how does everything fit together for a science project? </a:t>
            </a:r>
          </a:p>
        </p:txBody>
      </p:sp>
    </p:spTree>
    <p:extLst>
      <p:ext uri="{BB962C8B-B14F-4D97-AF65-F5344CB8AC3E}">
        <p14:creationId xmlns:p14="http://schemas.microsoft.com/office/powerpoint/2010/main" val="1952063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0FC5-BC67-ED42-B753-208B63DD5D11}"/>
              </a:ext>
            </a:extLst>
          </p:cNvPr>
          <p:cNvSpPr>
            <a:spLocks noGrp="1"/>
          </p:cNvSpPr>
          <p:nvPr>
            <p:ph type="title"/>
          </p:nvPr>
        </p:nvSpPr>
        <p:spPr/>
        <p:txBody>
          <a:bodyPr/>
          <a:lstStyle/>
          <a:p>
            <a:r>
              <a:rPr lang="en-US" dirty="0"/>
              <a:t>Why should a scientist care about deployment stages?</a:t>
            </a:r>
          </a:p>
        </p:txBody>
      </p:sp>
      <p:sp>
        <p:nvSpPr>
          <p:cNvPr id="3" name="Content Placeholder 2">
            <a:extLst>
              <a:ext uri="{FF2B5EF4-FFF2-40B4-BE49-F238E27FC236}">
                <a16:creationId xmlns:a16="http://schemas.microsoft.com/office/drawing/2014/main" id="{ABFB24A9-4F0A-9F4F-9467-6BAB454D8889}"/>
              </a:ext>
            </a:extLst>
          </p:cNvPr>
          <p:cNvSpPr>
            <a:spLocks noGrp="1"/>
          </p:cNvSpPr>
          <p:nvPr>
            <p:ph idx="1"/>
          </p:nvPr>
        </p:nvSpPr>
        <p:spPr/>
        <p:txBody>
          <a:bodyPr/>
          <a:lstStyle/>
          <a:p>
            <a:r>
              <a:rPr lang="en-US" dirty="0"/>
              <a:t>Multiple identical stages; final “Prod” stage </a:t>
            </a:r>
          </a:p>
          <a:p>
            <a:r>
              <a:rPr lang="en-US" dirty="0"/>
              <a:t>New features deploy in sequence</a:t>
            </a:r>
          </a:p>
          <a:p>
            <a:r>
              <a:rPr lang="en-US" dirty="0"/>
              <a:t>Checkpoint tests at each stage</a:t>
            </a:r>
          </a:p>
        </p:txBody>
      </p:sp>
    </p:spTree>
    <p:extLst>
      <p:ext uri="{BB962C8B-B14F-4D97-AF65-F5344CB8AC3E}">
        <p14:creationId xmlns:p14="http://schemas.microsoft.com/office/powerpoint/2010/main" val="146702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BF35E-8A15-6345-A69F-6939A88EC34D}"/>
              </a:ext>
            </a:extLst>
          </p:cNvPr>
          <p:cNvSpPr>
            <a:spLocks noGrp="1"/>
          </p:cNvSpPr>
          <p:nvPr>
            <p:ph type="title"/>
          </p:nvPr>
        </p:nvSpPr>
        <p:spPr/>
        <p:txBody>
          <a:bodyPr/>
          <a:lstStyle/>
          <a:p>
            <a:r>
              <a:rPr lang="en-US" dirty="0"/>
              <a:t>Concepts</a:t>
            </a:r>
          </a:p>
        </p:txBody>
      </p:sp>
      <p:sp>
        <p:nvSpPr>
          <p:cNvPr id="5" name="Text Placeholder 4">
            <a:extLst>
              <a:ext uri="{FF2B5EF4-FFF2-40B4-BE49-F238E27FC236}">
                <a16:creationId xmlns:a16="http://schemas.microsoft.com/office/drawing/2014/main" id="{BE5A93F5-BB3C-0E4C-A608-F440BD2FB776}"/>
              </a:ext>
            </a:extLst>
          </p:cNvPr>
          <p:cNvSpPr>
            <a:spLocks noGrp="1"/>
          </p:cNvSpPr>
          <p:nvPr>
            <p:ph type="body" idx="1"/>
          </p:nvPr>
        </p:nvSpPr>
        <p:spPr/>
        <p:txBody>
          <a:bodyPr>
            <a:normAutofit/>
          </a:bodyPr>
          <a:lstStyle/>
          <a:p>
            <a:r>
              <a:rPr lang="en-US" dirty="0"/>
              <a:t>What is this talk, why is it valuable for scientists, and what is missing?  </a:t>
            </a:r>
          </a:p>
        </p:txBody>
      </p:sp>
      <p:graphicFrame>
        <p:nvGraphicFramePr>
          <p:cNvPr id="6" name="Content Placeholder 7">
            <a:extLst>
              <a:ext uri="{FF2B5EF4-FFF2-40B4-BE49-F238E27FC236}">
                <a16:creationId xmlns:a16="http://schemas.microsoft.com/office/drawing/2014/main" id="{3B90228A-6A97-2946-AA54-8B85D6E217C5}"/>
              </a:ext>
            </a:extLst>
          </p:cNvPr>
          <p:cNvGraphicFramePr>
            <a:graphicFrameLocks/>
          </p:cNvGraphicFramePr>
          <p:nvPr>
            <p:extLst>
              <p:ext uri="{D42A27DB-BD31-4B8C-83A1-F6EECF244321}">
                <p14:modId xmlns:p14="http://schemas.microsoft.com/office/powerpoint/2010/main" val="3640668309"/>
              </p:ext>
            </p:extLst>
          </p:nvPr>
        </p:nvGraphicFramePr>
        <p:xfrm>
          <a:off x="7914903" y="4103617"/>
          <a:ext cx="5402181" cy="259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hord 6">
            <a:extLst>
              <a:ext uri="{FF2B5EF4-FFF2-40B4-BE49-F238E27FC236}">
                <a16:creationId xmlns:a16="http://schemas.microsoft.com/office/drawing/2014/main" id="{6197F693-84EC-C340-B57F-C43D27D2C002}"/>
              </a:ext>
            </a:extLst>
          </p:cNvPr>
          <p:cNvSpPr/>
          <p:nvPr/>
        </p:nvSpPr>
        <p:spPr>
          <a:xfrm>
            <a:off x="9123829" y="4103617"/>
            <a:ext cx="2770096" cy="2644543"/>
          </a:xfrm>
          <a:prstGeom prst="chord">
            <a:avLst>
              <a:gd name="adj1" fmla="val 3915459"/>
              <a:gd name="adj2" fmla="val 15836800"/>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0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7102-3BF1-8B41-A32F-BB844D280686}"/>
              </a:ext>
            </a:extLst>
          </p:cNvPr>
          <p:cNvSpPr>
            <a:spLocks noGrp="1"/>
          </p:cNvSpPr>
          <p:nvPr>
            <p:ph type="title"/>
          </p:nvPr>
        </p:nvSpPr>
        <p:spPr/>
        <p:txBody>
          <a:bodyPr/>
          <a:lstStyle/>
          <a:p>
            <a:r>
              <a:rPr lang="en-US" dirty="0"/>
              <a:t>Continuous Deployment (CD) pipeline </a:t>
            </a:r>
          </a:p>
        </p:txBody>
      </p:sp>
      <p:sp>
        <p:nvSpPr>
          <p:cNvPr id="4" name="TextBox 3">
            <a:extLst>
              <a:ext uri="{FF2B5EF4-FFF2-40B4-BE49-F238E27FC236}">
                <a16:creationId xmlns:a16="http://schemas.microsoft.com/office/drawing/2014/main" id="{8A8DDD26-371A-9E46-9067-8D3D1DD0EF1E}"/>
              </a:ext>
            </a:extLst>
          </p:cNvPr>
          <p:cNvSpPr txBox="1"/>
          <p:nvPr/>
        </p:nvSpPr>
        <p:spPr>
          <a:xfrm>
            <a:off x="2819400" y="4630103"/>
            <a:ext cx="7731604" cy="523220"/>
          </a:xfrm>
          <a:prstGeom prst="rect">
            <a:avLst/>
          </a:prstGeom>
          <a:noFill/>
        </p:spPr>
        <p:txBody>
          <a:bodyPr wrap="none" rtlCol="0">
            <a:spAutoFit/>
          </a:bodyPr>
          <a:lstStyle/>
          <a:p>
            <a:r>
              <a:rPr lang="en-US" dirty="0" err="1"/>
              <a:t>GoCD</a:t>
            </a:r>
            <a:r>
              <a:rPr lang="en-US" dirty="0"/>
              <a:t> pipeline from code:</a:t>
            </a:r>
          </a:p>
          <a:p>
            <a:r>
              <a:rPr lang="en-US" dirty="0">
                <a:hlinkClick r:id="rId2"/>
              </a:rPr>
              <a:t>https://</a:t>
            </a:r>
            <a:r>
              <a:rPr lang="en-US" dirty="0" err="1">
                <a:hlinkClick r:id="rId2"/>
              </a:rPr>
              <a:t>bshurick.github.io</a:t>
            </a:r>
            <a:r>
              <a:rPr lang="en-US" dirty="0">
                <a:hlinkClick r:id="rId2"/>
              </a:rPr>
              <a:t>/production-demo/#how-can-</a:t>
            </a:r>
            <a:r>
              <a:rPr lang="en-US" dirty="0" err="1">
                <a:hlinkClick r:id="rId2"/>
              </a:rPr>
              <a:t>i</a:t>
            </a:r>
            <a:r>
              <a:rPr lang="en-US" dirty="0">
                <a:hlinkClick r:id="rId2"/>
              </a:rPr>
              <a:t>-set-up-a-continuous-deployment-pipeline</a:t>
            </a:r>
            <a:endParaRPr lang="en-US" dirty="0"/>
          </a:p>
        </p:txBody>
      </p:sp>
      <p:pic>
        <p:nvPicPr>
          <p:cNvPr id="5" name="Picture 2">
            <a:extLst>
              <a:ext uri="{FF2B5EF4-FFF2-40B4-BE49-F238E27FC236}">
                <a16:creationId xmlns:a16="http://schemas.microsoft.com/office/drawing/2014/main" id="{62BB11A5-F2F0-D74A-838F-BA751377401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13099" y="2384245"/>
            <a:ext cx="6568371" cy="18482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E3C5D1-2BCF-EE49-B0F5-EB64089A7960}"/>
              </a:ext>
            </a:extLst>
          </p:cNvPr>
          <p:cNvSpPr txBox="1"/>
          <p:nvPr/>
        </p:nvSpPr>
        <p:spPr>
          <a:xfrm>
            <a:off x="3213098" y="2107246"/>
            <a:ext cx="6568372" cy="276999"/>
          </a:xfrm>
          <a:prstGeom prst="rect">
            <a:avLst/>
          </a:prstGeom>
          <a:noFill/>
        </p:spPr>
        <p:txBody>
          <a:bodyPr wrap="square" rtlCol="0">
            <a:spAutoFit/>
          </a:bodyPr>
          <a:lstStyle/>
          <a:p>
            <a:pPr algn="ctr"/>
            <a:r>
              <a:rPr lang="en-US" sz="1200" b="1" dirty="0"/>
              <a:t>Example </a:t>
            </a:r>
            <a:r>
              <a:rPr lang="en-US" sz="1200" b="1" dirty="0" err="1">
                <a:hlinkClick r:id="rId4"/>
              </a:rPr>
              <a:t>GoCD</a:t>
            </a:r>
            <a:r>
              <a:rPr lang="en-US" sz="1200" b="1" dirty="0"/>
              <a:t> pipeline, provided in the </a:t>
            </a:r>
            <a:r>
              <a:rPr lang="en-US" sz="1200" b="1" dirty="0">
                <a:hlinkClick r:id="rId5"/>
              </a:rPr>
              <a:t>production-demo</a:t>
            </a:r>
            <a:r>
              <a:rPr lang="en-US" sz="1200" b="1" dirty="0"/>
              <a:t> package</a:t>
            </a:r>
          </a:p>
        </p:txBody>
      </p:sp>
    </p:spTree>
    <p:extLst>
      <p:ext uri="{BB962C8B-B14F-4D97-AF65-F5344CB8AC3E}">
        <p14:creationId xmlns:p14="http://schemas.microsoft.com/office/powerpoint/2010/main" val="1255726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5174-350E-B248-9E78-5BF5070F5171}"/>
              </a:ext>
            </a:extLst>
          </p:cNvPr>
          <p:cNvSpPr>
            <a:spLocks noGrp="1"/>
          </p:cNvSpPr>
          <p:nvPr>
            <p:ph type="title"/>
          </p:nvPr>
        </p:nvSpPr>
        <p:spPr/>
        <p:txBody>
          <a:bodyPr>
            <a:normAutofit/>
          </a:bodyPr>
          <a:lstStyle/>
          <a:p>
            <a:r>
              <a:rPr lang="en-US" dirty="0"/>
              <a:t>Production Science Deployment Process</a:t>
            </a:r>
          </a:p>
        </p:txBody>
      </p:sp>
      <p:graphicFrame>
        <p:nvGraphicFramePr>
          <p:cNvPr id="8" name="Content Placeholder 7">
            <a:extLst>
              <a:ext uri="{FF2B5EF4-FFF2-40B4-BE49-F238E27FC236}">
                <a16:creationId xmlns:a16="http://schemas.microsoft.com/office/drawing/2014/main" id="{D6030074-828B-9A4C-8ECB-7779823E0D39}"/>
              </a:ext>
            </a:extLst>
          </p:cNvPr>
          <p:cNvGraphicFramePr>
            <a:graphicFrameLocks noGrp="1"/>
          </p:cNvGraphicFramePr>
          <p:nvPr>
            <p:ph idx="1"/>
            <p:extLst>
              <p:ext uri="{D42A27DB-BD31-4B8C-83A1-F6EECF244321}">
                <p14:modId xmlns:p14="http://schemas.microsoft.com/office/powerpoint/2010/main" val="3280412613"/>
              </p:ext>
            </p:extLst>
          </p:nvPr>
        </p:nvGraphicFramePr>
        <p:xfrm>
          <a:off x="6323013" y="446088"/>
          <a:ext cx="5181600"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1C91EFE-26E2-D942-BC4B-FE8DD3992C93}"/>
              </a:ext>
            </a:extLst>
          </p:cNvPr>
          <p:cNvSpPr>
            <a:spLocks noGrp="1"/>
          </p:cNvSpPr>
          <p:nvPr>
            <p:ph type="body" sz="half" idx="2"/>
          </p:nvPr>
        </p:nvSpPr>
        <p:spPr/>
        <p:txBody>
          <a:bodyPr>
            <a:normAutofit fontScale="70000" lnSpcReduction="20000"/>
          </a:bodyPr>
          <a:lstStyle/>
          <a:p>
            <a:pPr marL="342900" indent="-342900">
              <a:buFont typeface="+mj-lt"/>
              <a:buAutoNum type="arabicPeriod"/>
            </a:pPr>
            <a:r>
              <a:rPr lang="en-US" b="1" dirty="0"/>
              <a:t>Science! </a:t>
            </a:r>
            <a:r>
              <a:rPr lang="en-US" dirty="0"/>
              <a:t>A scientist runs experiments in a local environment or in some “Alpha” environment, using standard science tools like </a:t>
            </a:r>
            <a:r>
              <a:rPr lang="en-US" dirty="0" err="1"/>
              <a:t>JupyterLab</a:t>
            </a:r>
            <a:r>
              <a:rPr lang="en-US" dirty="0"/>
              <a:t>, Notebook, RStudio, etc.</a:t>
            </a:r>
          </a:p>
          <a:p>
            <a:pPr marL="342900" indent="-342900">
              <a:buFont typeface="+mj-lt"/>
              <a:buAutoNum type="arabicPeriod"/>
            </a:pPr>
            <a:r>
              <a:rPr lang="en-US" b="1" dirty="0"/>
              <a:t>Breakthrough!</a:t>
            </a:r>
            <a:r>
              <a:rPr lang="en-US" dirty="0"/>
              <a:t> Some scientific breakthrough is achieved, and results are compiled into a clean format to discuss with colleagues in a science review.</a:t>
            </a:r>
          </a:p>
          <a:p>
            <a:pPr marL="342900" indent="-342900">
              <a:buFont typeface="+mj-lt"/>
              <a:buAutoNum type="arabicPeriod"/>
            </a:pPr>
            <a:r>
              <a:rPr lang="en-US" b="1" dirty="0"/>
              <a:t>Approved! </a:t>
            </a:r>
            <a:r>
              <a:rPr lang="en-US" dirty="0"/>
              <a:t>Develop a buildable code package with unit tests to cover all lines of code. For a newly trained model, the code package includes an invoke function; separately, trained model artifacts are replicated into each deployment environment.</a:t>
            </a:r>
          </a:p>
          <a:p>
            <a:pPr marL="342900" indent="-342900">
              <a:buFont typeface="+mj-lt"/>
              <a:buAutoNum type="arabicPeriod"/>
            </a:pPr>
            <a:r>
              <a:rPr lang="en-US" b="1" dirty="0"/>
              <a:t>Hold up! </a:t>
            </a:r>
            <a:r>
              <a:rPr lang="en-US" dirty="0"/>
              <a:t>Integration tests may need to be developed or updated to reflect changes - ideally these tests are held in a separate code package that is part of the same deployment pipeline; the change may also require additional infrastructure, which should be added to an infrastructure-as-code package. </a:t>
            </a:r>
          </a:p>
          <a:p>
            <a:pPr marL="342900" indent="-342900">
              <a:buFont typeface="+mj-lt"/>
              <a:buAutoNum type="arabicPeriod"/>
            </a:pPr>
            <a:r>
              <a:rPr lang="en-US" b="1" dirty="0"/>
              <a:t>Code Review! </a:t>
            </a:r>
            <a:r>
              <a:rPr lang="en-US" dirty="0"/>
              <a:t>The changes are committed to git and a git merge request is created, which automatically generates a code review with at least one reviewer required - large changes should add multiple reviewers with notes in the review that provide areas to focus on.</a:t>
            </a:r>
          </a:p>
          <a:p>
            <a:pPr marL="342900" indent="-342900">
              <a:buFont typeface="+mj-lt"/>
              <a:buAutoNum type="arabicPeriod"/>
            </a:pPr>
            <a:r>
              <a:rPr lang="en-US" b="1" dirty="0"/>
              <a:t>Ship it! </a:t>
            </a:r>
            <a:r>
              <a:rPr lang="en-US" dirty="0"/>
              <a:t>Code is merged into the mainline branch and enters the deployment pipeline, where first the build script and unit tests run, then packaging and deployment to each of 3+ stages in sequence, where integration tests pass in at least one pre-Prod environment before moving into Prod.</a:t>
            </a:r>
          </a:p>
        </p:txBody>
      </p:sp>
      <p:sp>
        <p:nvSpPr>
          <p:cNvPr id="5" name="Left Brace 4">
            <a:extLst>
              <a:ext uri="{FF2B5EF4-FFF2-40B4-BE49-F238E27FC236}">
                <a16:creationId xmlns:a16="http://schemas.microsoft.com/office/drawing/2014/main" id="{D3A41686-5E69-9C44-941F-728E7F3234FB}"/>
              </a:ext>
            </a:extLst>
          </p:cNvPr>
          <p:cNvSpPr/>
          <p:nvPr/>
        </p:nvSpPr>
        <p:spPr>
          <a:xfrm>
            <a:off x="2037229" y="1701053"/>
            <a:ext cx="484095" cy="9278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4646C0FF-B5D6-5B41-B3FC-F83923885A20}"/>
              </a:ext>
            </a:extLst>
          </p:cNvPr>
          <p:cNvSpPr txBox="1"/>
          <p:nvPr/>
        </p:nvSpPr>
        <p:spPr>
          <a:xfrm>
            <a:off x="1048871" y="1813120"/>
            <a:ext cx="988358" cy="461665"/>
          </a:xfrm>
          <a:prstGeom prst="rect">
            <a:avLst/>
          </a:prstGeom>
          <a:noFill/>
        </p:spPr>
        <p:txBody>
          <a:bodyPr wrap="square" rtlCol="0">
            <a:spAutoFit/>
          </a:bodyPr>
          <a:lstStyle/>
          <a:p>
            <a:pPr algn="r"/>
            <a:r>
              <a:rPr lang="en-US" sz="1200" dirty="0">
                <a:solidFill>
                  <a:schemeClr val="accent3"/>
                </a:solidFill>
              </a:rPr>
              <a:t>Science workflow</a:t>
            </a:r>
          </a:p>
        </p:txBody>
      </p:sp>
      <p:sp>
        <p:nvSpPr>
          <p:cNvPr id="9" name="Left Brace 8">
            <a:extLst>
              <a:ext uri="{FF2B5EF4-FFF2-40B4-BE49-F238E27FC236}">
                <a16:creationId xmlns:a16="http://schemas.microsoft.com/office/drawing/2014/main" id="{1FBE2E31-9AB0-884A-9FC9-23022EEFC23F}"/>
              </a:ext>
            </a:extLst>
          </p:cNvPr>
          <p:cNvSpPr/>
          <p:nvPr/>
        </p:nvSpPr>
        <p:spPr>
          <a:xfrm>
            <a:off x="2037229" y="2783541"/>
            <a:ext cx="484095" cy="28037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3DBAF1F0-6592-3846-A2F3-4BC6ABBA3E38}"/>
              </a:ext>
            </a:extLst>
          </p:cNvPr>
          <p:cNvSpPr txBox="1"/>
          <p:nvPr/>
        </p:nvSpPr>
        <p:spPr>
          <a:xfrm>
            <a:off x="349624" y="3916721"/>
            <a:ext cx="1687605" cy="461665"/>
          </a:xfrm>
          <a:prstGeom prst="rect">
            <a:avLst/>
          </a:prstGeom>
          <a:noFill/>
        </p:spPr>
        <p:txBody>
          <a:bodyPr wrap="square" rtlCol="0">
            <a:spAutoFit/>
          </a:bodyPr>
          <a:lstStyle/>
          <a:p>
            <a:pPr algn="r"/>
            <a:r>
              <a:rPr lang="en-US" sz="1200" dirty="0">
                <a:solidFill>
                  <a:schemeClr val="accent3"/>
                </a:solidFill>
              </a:rPr>
              <a:t>Development workflow</a:t>
            </a:r>
          </a:p>
        </p:txBody>
      </p:sp>
    </p:spTree>
    <p:extLst>
      <p:ext uri="{BB962C8B-B14F-4D97-AF65-F5344CB8AC3E}">
        <p14:creationId xmlns:p14="http://schemas.microsoft.com/office/powerpoint/2010/main" val="288683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C991-C782-2D4F-92ED-FB1918E8A8FA}"/>
              </a:ext>
            </a:extLst>
          </p:cNvPr>
          <p:cNvSpPr>
            <a:spLocks noGrp="1"/>
          </p:cNvSpPr>
          <p:nvPr>
            <p:ph type="title"/>
          </p:nvPr>
        </p:nvSpPr>
        <p:spPr/>
        <p:txBody>
          <a:bodyPr/>
          <a:lstStyle/>
          <a:p>
            <a:r>
              <a:rPr lang="en-US" dirty="0"/>
              <a:t>Extra</a:t>
            </a:r>
          </a:p>
        </p:txBody>
      </p:sp>
      <p:sp>
        <p:nvSpPr>
          <p:cNvPr id="3" name="Text Placeholder 2">
            <a:extLst>
              <a:ext uri="{FF2B5EF4-FFF2-40B4-BE49-F238E27FC236}">
                <a16:creationId xmlns:a16="http://schemas.microsoft.com/office/drawing/2014/main" id="{9004B136-8C6B-6248-BC9C-A7179D839F15}"/>
              </a:ext>
            </a:extLst>
          </p:cNvPr>
          <p:cNvSpPr>
            <a:spLocks noGrp="1"/>
          </p:cNvSpPr>
          <p:nvPr>
            <p:ph type="body" idx="1"/>
          </p:nvPr>
        </p:nvSpPr>
        <p:spPr/>
        <p:txBody>
          <a:bodyPr/>
          <a:lstStyle/>
          <a:p>
            <a:r>
              <a:rPr lang="en-US" dirty="0"/>
              <a:t>Aren’t there some steps you’re missing?</a:t>
            </a:r>
          </a:p>
        </p:txBody>
      </p:sp>
    </p:spTree>
    <p:extLst>
      <p:ext uri="{BB962C8B-B14F-4D97-AF65-F5344CB8AC3E}">
        <p14:creationId xmlns:p14="http://schemas.microsoft.com/office/powerpoint/2010/main" val="95437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BEEE-ABB0-A842-B7D6-E1D9EDDF9586}"/>
              </a:ext>
            </a:extLst>
          </p:cNvPr>
          <p:cNvSpPr>
            <a:spLocks noGrp="1"/>
          </p:cNvSpPr>
          <p:nvPr>
            <p:ph type="title"/>
          </p:nvPr>
        </p:nvSpPr>
        <p:spPr/>
        <p:txBody>
          <a:bodyPr/>
          <a:lstStyle/>
          <a:p>
            <a:r>
              <a:rPr lang="en-US" dirty="0"/>
              <a:t>Data Engineering, Not Only SQL</a:t>
            </a:r>
          </a:p>
        </p:txBody>
      </p:sp>
      <p:sp>
        <p:nvSpPr>
          <p:cNvPr id="3" name="Content Placeholder 2">
            <a:extLst>
              <a:ext uri="{FF2B5EF4-FFF2-40B4-BE49-F238E27FC236}">
                <a16:creationId xmlns:a16="http://schemas.microsoft.com/office/drawing/2014/main" id="{0A56AF28-B7F2-4843-974F-885FDE9CE267}"/>
              </a:ext>
            </a:extLst>
          </p:cNvPr>
          <p:cNvSpPr>
            <a:spLocks noGrp="1"/>
          </p:cNvSpPr>
          <p:nvPr>
            <p:ph idx="1"/>
          </p:nvPr>
        </p:nvSpPr>
        <p:spPr/>
        <p:txBody>
          <a:bodyPr/>
          <a:lstStyle/>
          <a:p>
            <a:r>
              <a:rPr lang="en-US" sz="1400" dirty="0"/>
              <a:t>Some teams may have the luxury of using a single production dataset for modeling and can leverage preprocessing utilities from modeling frameworks like </a:t>
            </a:r>
            <a:r>
              <a:rPr lang="en-US" sz="1400" dirty="0" err="1"/>
              <a:t>Sklearn</a:t>
            </a:r>
            <a:r>
              <a:rPr lang="en-US" sz="1400" dirty="0"/>
              <a:t> or TensorFlow; others may need preparation of features from many different data sources</a:t>
            </a:r>
          </a:p>
          <a:p>
            <a:r>
              <a:rPr lang="en-US" sz="1400" dirty="0"/>
              <a:t>If data preparation is required, Data Engineers are angels that may come to bless away data wrangling pain with a litany of tools and skills</a:t>
            </a:r>
          </a:p>
          <a:p>
            <a:r>
              <a:rPr lang="en-US" sz="1400" dirty="0"/>
              <a:t>However, data engineers are in heavy demand and not always available</a:t>
            </a:r>
          </a:p>
          <a:p>
            <a:r>
              <a:rPr lang="en-US" sz="1400" dirty="0"/>
              <a:t>To prevent innovation delay, a scientist may wish to pad their own skills and knowledge in: </a:t>
            </a:r>
          </a:p>
          <a:p>
            <a:pPr lvl="1"/>
            <a:r>
              <a:rPr lang="en-US" sz="1400" dirty="0"/>
              <a:t>[Storage systems] </a:t>
            </a:r>
            <a:r>
              <a:rPr lang="en-US" sz="1400" dirty="0">
                <a:hlinkClick r:id="rId2"/>
              </a:rPr>
              <a:t>HDFS</a:t>
            </a:r>
            <a:r>
              <a:rPr lang="en-US" sz="1400" dirty="0"/>
              <a:t> / </a:t>
            </a:r>
            <a:r>
              <a:rPr lang="en-US" sz="1400" dirty="0">
                <a:hlinkClick r:id="rId3"/>
              </a:rPr>
              <a:t>S3</a:t>
            </a:r>
            <a:r>
              <a:rPr lang="en-US" sz="1400" dirty="0"/>
              <a:t> / </a:t>
            </a:r>
            <a:r>
              <a:rPr lang="en-US" sz="1400" dirty="0">
                <a:hlinkClick r:id="rId4"/>
              </a:rPr>
              <a:t>GCS</a:t>
            </a:r>
            <a:r>
              <a:rPr lang="en-US" sz="1400" dirty="0"/>
              <a:t> / </a:t>
            </a:r>
            <a:r>
              <a:rPr lang="en-US" sz="1400" dirty="0">
                <a:hlinkClick r:id="rId5"/>
              </a:rPr>
              <a:t>Azure Storage</a:t>
            </a:r>
            <a:endParaRPr lang="en-US" sz="1400" dirty="0"/>
          </a:p>
          <a:p>
            <a:pPr lvl="1"/>
            <a:r>
              <a:rPr lang="en-US" sz="1400" dirty="0"/>
              <a:t>[Storage formats] </a:t>
            </a:r>
            <a:r>
              <a:rPr lang="en-US" sz="1400" dirty="0">
                <a:hlinkClick r:id="rId6"/>
              </a:rPr>
              <a:t>Parquet</a:t>
            </a:r>
            <a:r>
              <a:rPr lang="en-US" sz="1400" dirty="0"/>
              <a:t>, </a:t>
            </a:r>
            <a:r>
              <a:rPr lang="en-US" sz="1400" dirty="0">
                <a:hlinkClick r:id="rId7"/>
              </a:rPr>
              <a:t>ORC</a:t>
            </a:r>
            <a:r>
              <a:rPr lang="en-US" sz="1400" dirty="0"/>
              <a:t>, </a:t>
            </a:r>
            <a:r>
              <a:rPr lang="en-US" sz="1400" dirty="0">
                <a:hlinkClick r:id="rId8"/>
              </a:rPr>
              <a:t>Snappy compression</a:t>
            </a:r>
            <a:endParaRPr lang="en-US" sz="1400" dirty="0"/>
          </a:p>
          <a:p>
            <a:pPr lvl="1"/>
            <a:r>
              <a:rPr lang="en-US" sz="1400" dirty="0"/>
              <a:t>[Processing frameworks] </a:t>
            </a:r>
            <a:r>
              <a:rPr lang="en-US" sz="1400" dirty="0">
                <a:hlinkClick r:id="rId9"/>
              </a:rPr>
              <a:t>Spark</a:t>
            </a:r>
            <a:r>
              <a:rPr lang="en-US" sz="1400" dirty="0"/>
              <a:t>, </a:t>
            </a:r>
            <a:r>
              <a:rPr lang="en-US" sz="1400" dirty="0">
                <a:hlinkClick r:id="rId10"/>
              </a:rPr>
              <a:t>Hadoop/YARN</a:t>
            </a:r>
            <a:endParaRPr lang="en-US" sz="1400" dirty="0"/>
          </a:p>
          <a:p>
            <a:pPr lvl="1"/>
            <a:r>
              <a:rPr lang="en-US" sz="1400" dirty="0"/>
              <a:t>[Batch processing] </a:t>
            </a:r>
            <a:r>
              <a:rPr lang="en-US" sz="1400" dirty="0">
                <a:hlinkClick r:id="rId11"/>
              </a:rPr>
              <a:t>Spark</a:t>
            </a:r>
            <a:r>
              <a:rPr lang="en-US" sz="1400" dirty="0"/>
              <a:t>, </a:t>
            </a:r>
            <a:r>
              <a:rPr lang="en-US" sz="1400" dirty="0">
                <a:hlinkClick r:id="rId12"/>
              </a:rPr>
              <a:t>Hive</a:t>
            </a:r>
            <a:endParaRPr lang="en-US" sz="1400" dirty="0"/>
          </a:p>
          <a:p>
            <a:pPr lvl="1"/>
            <a:r>
              <a:rPr lang="en-US" sz="1400" dirty="0"/>
              <a:t>[Fast-response queries from storage] </a:t>
            </a:r>
            <a:r>
              <a:rPr lang="en-US" sz="1400" dirty="0">
                <a:hlinkClick r:id="rId13"/>
              </a:rPr>
              <a:t>PrestoDB</a:t>
            </a:r>
            <a:r>
              <a:rPr lang="en-US" sz="1400" dirty="0"/>
              <a:t> / </a:t>
            </a:r>
            <a:r>
              <a:rPr lang="en-US" sz="1400" dirty="0">
                <a:hlinkClick r:id="rId14"/>
              </a:rPr>
              <a:t>Athena</a:t>
            </a:r>
            <a:r>
              <a:rPr lang="en-US" sz="1400" dirty="0"/>
              <a:t> or </a:t>
            </a:r>
            <a:r>
              <a:rPr lang="en-US" sz="1400" dirty="0">
                <a:hlinkClick r:id="rId15"/>
              </a:rPr>
              <a:t>Drill</a:t>
            </a:r>
            <a:r>
              <a:rPr lang="en-US" sz="1400" dirty="0"/>
              <a:t> / </a:t>
            </a:r>
            <a:r>
              <a:rPr lang="en-US" sz="1400" dirty="0">
                <a:hlinkClick r:id="rId16"/>
              </a:rPr>
              <a:t>Impala</a:t>
            </a:r>
            <a:r>
              <a:rPr lang="en-US" sz="1400" dirty="0"/>
              <a:t> / </a:t>
            </a:r>
            <a:r>
              <a:rPr lang="en-US" sz="1400" dirty="0">
                <a:hlinkClick r:id="rId17"/>
              </a:rPr>
              <a:t>BigQuery</a:t>
            </a:r>
            <a:endParaRPr lang="en-US" sz="1400" dirty="0"/>
          </a:p>
          <a:p>
            <a:endParaRPr lang="en-US" sz="1400" dirty="0"/>
          </a:p>
        </p:txBody>
      </p:sp>
    </p:spTree>
    <p:extLst>
      <p:ext uri="{BB962C8B-B14F-4D97-AF65-F5344CB8AC3E}">
        <p14:creationId xmlns:p14="http://schemas.microsoft.com/office/powerpoint/2010/main" val="281614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en to use SQL vs. NoSQL: Decision tree and cloud cheat sheet for database choices on AWS, Microsoft Azure, Google Cloud Platform, and cloud-agnostic/on-prem/open-source.">
            <a:extLst>
              <a:ext uri="{FF2B5EF4-FFF2-40B4-BE49-F238E27FC236}">
                <a16:creationId xmlns:a16="http://schemas.microsoft.com/office/drawing/2014/main" id="{42780503-1852-2944-B513-98E40E88CBBE}"/>
              </a:ext>
            </a:extLst>
          </p:cNvPr>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3872492" y="421873"/>
            <a:ext cx="4222638" cy="59116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211C48-73E7-C24F-9720-C424AF889CED}"/>
              </a:ext>
            </a:extLst>
          </p:cNvPr>
          <p:cNvSpPr txBox="1"/>
          <p:nvPr/>
        </p:nvSpPr>
        <p:spPr>
          <a:xfrm>
            <a:off x="5528425" y="6333565"/>
            <a:ext cx="2566705" cy="276999"/>
          </a:xfrm>
          <a:prstGeom prst="rect">
            <a:avLst/>
          </a:prstGeom>
          <a:noFill/>
        </p:spPr>
        <p:txBody>
          <a:bodyPr wrap="square">
            <a:spAutoFit/>
          </a:bodyPr>
          <a:lstStyle/>
          <a:p>
            <a:pPr algn="r"/>
            <a:r>
              <a:rPr lang="en-US" sz="1200" dirty="0">
                <a:hlinkClick r:id="rId3"/>
              </a:rPr>
              <a:t>via Satish Chandra Gupta</a:t>
            </a:r>
            <a:endParaRPr lang="en-US" sz="1200" dirty="0"/>
          </a:p>
        </p:txBody>
      </p:sp>
    </p:spTree>
    <p:extLst>
      <p:ext uri="{BB962C8B-B14F-4D97-AF65-F5344CB8AC3E}">
        <p14:creationId xmlns:p14="http://schemas.microsoft.com/office/powerpoint/2010/main" val="61502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4D9A-7008-EF43-BF18-F91E7BE2F333}"/>
              </a:ext>
            </a:extLst>
          </p:cNvPr>
          <p:cNvSpPr>
            <a:spLocks noGrp="1"/>
          </p:cNvSpPr>
          <p:nvPr>
            <p:ph type="title"/>
          </p:nvPr>
        </p:nvSpPr>
        <p:spPr/>
        <p:txBody>
          <a:bodyPr/>
          <a:lstStyle/>
          <a:p>
            <a:r>
              <a:rPr lang="en-US" dirty="0"/>
              <a:t>Agile Project Management</a:t>
            </a:r>
          </a:p>
        </p:txBody>
      </p:sp>
      <p:sp>
        <p:nvSpPr>
          <p:cNvPr id="3" name="Content Placeholder 2">
            <a:extLst>
              <a:ext uri="{FF2B5EF4-FFF2-40B4-BE49-F238E27FC236}">
                <a16:creationId xmlns:a16="http://schemas.microsoft.com/office/drawing/2014/main" id="{51D7FAEB-4EB2-9045-B8AC-B0D2C5DC50BB}"/>
              </a:ext>
            </a:extLst>
          </p:cNvPr>
          <p:cNvSpPr>
            <a:spLocks noGrp="1"/>
          </p:cNvSpPr>
          <p:nvPr>
            <p:ph idx="1"/>
          </p:nvPr>
        </p:nvSpPr>
        <p:spPr/>
        <p:txBody>
          <a:bodyPr/>
          <a:lstStyle/>
          <a:p>
            <a:r>
              <a:rPr lang="en-US" sz="1400" b="1" dirty="0">
                <a:hlinkClick r:id="rId2"/>
              </a:rPr>
              <a:t>Scrum or Kanban</a:t>
            </a:r>
            <a:endParaRPr lang="en-US" sz="1400" b="1" dirty="0"/>
          </a:p>
          <a:p>
            <a:r>
              <a:rPr lang="en-US" sz="1400" dirty="0"/>
              <a:t>While scientific experimentation and analysis is hard to project-manage using software development project management frameworks, it nevertheless helps to implement these frameworks in order to stay aligned with partner teams, which may or may not be brought into any given project for a supporting role</a:t>
            </a:r>
          </a:p>
          <a:p>
            <a:r>
              <a:rPr lang="en-US" sz="1400" dirty="0"/>
              <a:t>For research, the concept of “</a:t>
            </a:r>
            <a:r>
              <a:rPr lang="en-US" sz="1400" dirty="0">
                <a:hlinkClick r:id="rId3"/>
              </a:rPr>
              <a:t>user story</a:t>
            </a:r>
            <a:r>
              <a:rPr lang="en-US" sz="1400" dirty="0"/>
              <a:t>” can be re-framed as “hypothesis test story”</a:t>
            </a:r>
          </a:p>
          <a:p>
            <a:r>
              <a:rPr lang="en-US" sz="1400" dirty="0"/>
              <a:t>For example, an experiment story might be written like “as a scientist, I want to prove that 1 + 1 = 2, so that I can use the result to divide even numbers”, where the definition of story completion becomes “prove or reject the hypothesis that 1 + 1 = 2”</a:t>
            </a:r>
          </a:p>
        </p:txBody>
      </p:sp>
    </p:spTree>
    <p:extLst>
      <p:ext uri="{BB962C8B-B14F-4D97-AF65-F5344CB8AC3E}">
        <p14:creationId xmlns:p14="http://schemas.microsoft.com/office/powerpoint/2010/main" val="291705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C781-6A83-4349-B997-4DED55A3B0BF}"/>
              </a:ext>
            </a:extLst>
          </p:cNvPr>
          <p:cNvSpPr>
            <a:spLocks noGrp="1"/>
          </p:cNvSpPr>
          <p:nvPr>
            <p:ph type="title"/>
          </p:nvPr>
        </p:nvSpPr>
        <p:spPr/>
        <p:txBody>
          <a:bodyPr/>
          <a:lstStyle/>
          <a:p>
            <a:r>
              <a:rPr lang="en-US" b="1" dirty="0"/>
              <a:t>Security: IAM, Encryption, Private VPC</a:t>
            </a:r>
            <a:endParaRPr lang="en-US" dirty="0"/>
          </a:p>
        </p:txBody>
      </p:sp>
      <p:sp>
        <p:nvSpPr>
          <p:cNvPr id="3" name="Content Placeholder 2">
            <a:extLst>
              <a:ext uri="{FF2B5EF4-FFF2-40B4-BE49-F238E27FC236}">
                <a16:creationId xmlns:a16="http://schemas.microsoft.com/office/drawing/2014/main" id="{AB2CB58B-5A1C-614E-832C-D5AD52D0450A}"/>
              </a:ext>
            </a:extLst>
          </p:cNvPr>
          <p:cNvSpPr>
            <a:spLocks noGrp="1"/>
          </p:cNvSpPr>
          <p:nvPr>
            <p:ph idx="1"/>
          </p:nvPr>
        </p:nvSpPr>
        <p:spPr/>
        <p:txBody>
          <a:bodyPr/>
          <a:lstStyle/>
          <a:p>
            <a:r>
              <a:rPr lang="en-US" sz="1400" dirty="0"/>
              <a:t>Science projects should always have security guardrails based on data sensitivity</a:t>
            </a:r>
          </a:p>
          <a:p>
            <a:pPr lvl="1"/>
            <a:r>
              <a:rPr lang="en-US" sz="1000" dirty="0"/>
              <a:t>If this dataset were unintentionally made public, what would be the reaction? </a:t>
            </a:r>
          </a:p>
          <a:p>
            <a:pPr lvl="1"/>
            <a:r>
              <a:rPr lang="en-US" sz="1000" dirty="0"/>
              <a:t>Might it trigger a lawsuit? </a:t>
            </a:r>
          </a:p>
          <a:p>
            <a:pPr lvl="1"/>
            <a:r>
              <a:rPr lang="en-US" sz="1000" dirty="0"/>
              <a:t>Does it expose intellectual property? </a:t>
            </a:r>
          </a:p>
          <a:p>
            <a:r>
              <a:rPr lang="en-US" sz="1400" dirty="0"/>
              <a:t>As a best practice, anything with a person’s identifiable information included should be stored with server-side encryption, using an encryption tool such as </a:t>
            </a:r>
            <a:r>
              <a:rPr lang="en-US" sz="1400" dirty="0">
                <a:hlinkClick r:id="rId2"/>
              </a:rPr>
              <a:t>KMS</a:t>
            </a:r>
            <a:endParaRPr lang="en-US" sz="1400" dirty="0"/>
          </a:p>
          <a:p>
            <a:r>
              <a:rPr lang="en-US" sz="1400" dirty="0"/>
              <a:t>An Identity and Access Management (IAM) system should restrict access to only team members and development partners, and have periodic auditing</a:t>
            </a:r>
          </a:p>
          <a:p>
            <a:r>
              <a:rPr lang="en-US" sz="1400" dirty="0"/>
              <a:t>Endpoints and application environments should reside in private subnets, inaccessible from the public internet, while traffic from internal or external users is securely routed through a gateway service such as </a:t>
            </a:r>
            <a:r>
              <a:rPr lang="en-US" sz="1400" dirty="0">
                <a:hlinkClick r:id="rId3"/>
              </a:rPr>
              <a:t>API Gateway</a:t>
            </a:r>
            <a:endParaRPr lang="en-US" sz="1400" dirty="0"/>
          </a:p>
        </p:txBody>
      </p:sp>
    </p:spTree>
    <p:extLst>
      <p:ext uri="{BB962C8B-B14F-4D97-AF65-F5344CB8AC3E}">
        <p14:creationId xmlns:p14="http://schemas.microsoft.com/office/powerpoint/2010/main" val="6581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FE29-8C17-3C41-85FF-9134E57FAB94}"/>
              </a:ext>
            </a:extLst>
          </p:cNvPr>
          <p:cNvSpPr>
            <a:spLocks noGrp="1"/>
          </p:cNvSpPr>
          <p:nvPr>
            <p:ph type="title"/>
          </p:nvPr>
        </p:nvSpPr>
        <p:spPr/>
        <p:txBody>
          <a:bodyPr/>
          <a:lstStyle/>
          <a:p>
            <a:r>
              <a:rPr lang="en-US" dirty="0"/>
              <a:t>What is this talk?</a:t>
            </a:r>
          </a:p>
        </p:txBody>
      </p:sp>
      <p:sp>
        <p:nvSpPr>
          <p:cNvPr id="3" name="Content Placeholder 2">
            <a:extLst>
              <a:ext uri="{FF2B5EF4-FFF2-40B4-BE49-F238E27FC236}">
                <a16:creationId xmlns:a16="http://schemas.microsoft.com/office/drawing/2014/main" id="{98C1FDA6-11FB-CC44-B846-F9B7D38AB8A5}"/>
              </a:ext>
            </a:extLst>
          </p:cNvPr>
          <p:cNvSpPr>
            <a:spLocks noGrp="1"/>
          </p:cNvSpPr>
          <p:nvPr>
            <p:ph idx="1"/>
          </p:nvPr>
        </p:nvSpPr>
        <p:spPr/>
        <p:txBody>
          <a:bodyPr/>
          <a:lstStyle/>
          <a:p>
            <a:pPr marL="0" indent="0">
              <a:buNone/>
            </a:pPr>
            <a:r>
              <a:rPr lang="en-US" dirty="0"/>
              <a:t>Often overlooked concepts from software development with significant utility for data scientists:</a:t>
            </a:r>
            <a:br>
              <a:rPr lang="en-US" dirty="0"/>
            </a:br>
            <a:endParaRPr lang="en-US" dirty="0"/>
          </a:p>
          <a:p>
            <a:r>
              <a:rPr lang="en-US" dirty="0"/>
              <a:t>Git </a:t>
            </a:r>
            <a:r>
              <a:rPr lang="en-US" b="1" dirty="0"/>
              <a:t>versioning</a:t>
            </a:r>
            <a:r>
              <a:rPr lang="en-US" dirty="0"/>
              <a:t>, code and science </a:t>
            </a:r>
            <a:r>
              <a:rPr lang="en-US" b="1" dirty="0"/>
              <a:t>reviews</a:t>
            </a:r>
          </a:p>
          <a:p>
            <a:r>
              <a:rPr lang="en-US" dirty="0"/>
              <a:t>Unit and integration </a:t>
            </a:r>
            <a:r>
              <a:rPr lang="en-US" b="1" dirty="0"/>
              <a:t>testing</a:t>
            </a:r>
            <a:r>
              <a:rPr lang="en-US" dirty="0"/>
              <a:t> </a:t>
            </a:r>
          </a:p>
          <a:p>
            <a:r>
              <a:rPr lang="en-US" b="1" dirty="0"/>
              <a:t>Continuous</a:t>
            </a:r>
            <a:r>
              <a:rPr lang="en-US" dirty="0"/>
              <a:t> integration &amp; deployment (CI/CD)</a:t>
            </a:r>
          </a:p>
        </p:txBody>
      </p:sp>
      <p:sp>
        <p:nvSpPr>
          <p:cNvPr id="4" name="Wave 3">
            <a:extLst>
              <a:ext uri="{FF2B5EF4-FFF2-40B4-BE49-F238E27FC236}">
                <a16:creationId xmlns:a16="http://schemas.microsoft.com/office/drawing/2014/main" id="{7F2416D5-55AA-D84C-87DE-B0B9AA3BC97A}"/>
              </a:ext>
            </a:extLst>
          </p:cNvPr>
          <p:cNvSpPr/>
          <p:nvPr/>
        </p:nvSpPr>
        <p:spPr>
          <a:xfrm>
            <a:off x="9106396" y="5735782"/>
            <a:ext cx="2697678" cy="935460"/>
          </a:xfrm>
          <a:prstGeom prst="wave">
            <a:avLst>
              <a:gd name="adj1" fmla="val 12500"/>
              <a:gd name="adj2" fmla="val -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Companion code package</a:t>
            </a:r>
          </a:p>
        </p:txBody>
      </p:sp>
    </p:spTree>
    <p:extLst>
      <p:ext uri="{BB962C8B-B14F-4D97-AF65-F5344CB8AC3E}">
        <p14:creationId xmlns:p14="http://schemas.microsoft.com/office/powerpoint/2010/main" val="227539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E4BC6-1D23-B94B-8555-2B60CFF18E10}"/>
              </a:ext>
            </a:extLst>
          </p:cNvPr>
          <p:cNvSpPr>
            <a:spLocks noGrp="1"/>
          </p:cNvSpPr>
          <p:nvPr>
            <p:ph type="title"/>
          </p:nvPr>
        </p:nvSpPr>
        <p:spPr/>
        <p:txBody>
          <a:bodyPr/>
          <a:lstStyle/>
          <a:p>
            <a:r>
              <a:rPr lang="en-US" dirty="0"/>
              <a:t>Functional Companion Package</a:t>
            </a:r>
          </a:p>
        </p:txBody>
      </p:sp>
      <p:sp>
        <p:nvSpPr>
          <p:cNvPr id="2" name="Text Placeholder 1">
            <a:extLst>
              <a:ext uri="{FF2B5EF4-FFF2-40B4-BE49-F238E27FC236}">
                <a16:creationId xmlns:a16="http://schemas.microsoft.com/office/drawing/2014/main" id="{FF7EA772-DE28-AF41-AF92-2AF643055A74}"/>
              </a:ext>
            </a:extLst>
          </p:cNvPr>
          <p:cNvSpPr>
            <a:spLocks noGrp="1"/>
          </p:cNvSpPr>
          <p:nvPr>
            <p:ph type="body" sz="half" idx="2"/>
          </p:nvPr>
        </p:nvSpPr>
        <p:spPr/>
        <p:txBody>
          <a:bodyPr>
            <a:normAutofit fontScale="85000" lnSpcReduction="10000"/>
          </a:bodyPr>
          <a:lstStyle/>
          <a:p>
            <a:r>
              <a:rPr lang="en-US" sz="1800" dirty="0"/>
              <a:t>Check out my companion code package for this talk: </a:t>
            </a:r>
            <a:r>
              <a:rPr lang="en-US" sz="1800" dirty="0">
                <a:hlinkClick r:id="rId2"/>
              </a:rPr>
              <a:t>https://</a:t>
            </a:r>
            <a:r>
              <a:rPr lang="en-US" sz="1800" dirty="0" err="1">
                <a:hlinkClick r:id="rId2"/>
              </a:rPr>
              <a:t>bshurick.github.io</a:t>
            </a:r>
            <a:r>
              <a:rPr lang="en-US" sz="1800" dirty="0">
                <a:hlinkClick r:id="rId2"/>
              </a:rPr>
              <a:t>/production-demo/</a:t>
            </a:r>
            <a:endParaRPr lang="en-US" sz="1800" dirty="0"/>
          </a:p>
        </p:txBody>
      </p:sp>
      <p:pic>
        <p:nvPicPr>
          <p:cNvPr id="9" name="Picture 8">
            <a:extLst>
              <a:ext uri="{FF2B5EF4-FFF2-40B4-BE49-F238E27FC236}">
                <a16:creationId xmlns:a16="http://schemas.microsoft.com/office/drawing/2014/main" id="{6F3F3444-703D-9B4A-9999-5007CB06CD93}"/>
              </a:ext>
            </a:extLst>
          </p:cNvPr>
          <p:cNvPicPr>
            <a:picLocks noChangeAspect="1"/>
          </p:cNvPicPr>
          <p:nvPr/>
        </p:nvPicPr>
        <p:blipFill>
          <a:blip r:embed="rId3"/>
          <a:srcRect/>
          <a:stretch/>
        </p:blipFill>
        <p:spPr>
          <a:xfrm>
            <a:off x="2696091" y="1538303"/>
            <a:ext cx="4524106" cy="2978928"/>
          </a:xfrm>
          <a:prstGeom prst="rect">
            <a:avLst/>
          </a:prstGeom>
        </p:spPr>
      </p:pic>
    </p:spTree>
    <p:extLst>
      <p:ext uri="{BB962C8B-B14F-4D97-AF65-F5344CB8AC3E}">
        <p14:creationId xmlns:p14="http://schemas.microsoft.com/office/powerpoint/2010/main" val="60078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8601-6C60-2D40-B53E-B2CE56757A47}"/>
              </a:ext>
            </a:extLst>
          </p:cNvPr>
          <p:cNvSpPr>
            <a:spLocks noGrp="1"/>
          </p:cNvSpPr>
          <p:nvPr>
            <p:ph type="title"/>
          </p:nvPr>
        </p:nvSpPr>
        <p:spPr/>
        <p:txBody>
          <a:bodyPr/>
          <a:lstStyle/>
          <a:p>
            <a:r>
              <a:rPr lang="en-US" dirty="0"/>
              <a:t>Why is this valuable for scientists?</a:t>
            </a:r>
          </a:p>
        </p:txBody>
      </p:sp>
      <p:sp>
        <p:nvSpPr>
          <p:cNvPr id="3" name="Content Placeholder 2">
            <a:extLst>
              <a:ext uri="{FF2B5EF4-FFF2-40B4-BE49-F238E27FC236}">
                <a16:creationId xmlns:a16="http://schemas.microsoft.com/office/drawing/2014/main" id="{60A99969-2DFE-8449-ACD0-68C295B29F8E}"/>
              </a:ext>
            </a:extLst>
          </p:cNvPr>
          <p:cNvSpPr>
            <a:spLocks noGrp="1"/>
          </p:cNvSpPr>
          <p:nvPr>
            <p:ph idx="1"/>
          </p:nvPr>
        </p:nvSpPr>
        <p:spPr/>
        <p:txBody>
          <a:bodyPr>
            <a:normAutofit/>
          </a:bodyPr>
          <a:lstStyle/>
          <a:p>
            <a:r>
              <a:rPr lang="en-US" dirty="0"/>
              <a:t>Speed solutions to production environments</a:t>
            </a:r>
          </a:p>
          <a:p>
            <a:r>
              <a:rPr lang="en-US" dirty="0"/>
              <a:t>Better align science team and tech team processes</a:t>
            </a:r>
          </a:p>
          <a:p>
            <a:r>
              <a:rPr lang="en-US" dirty="0"/>
              <a:t>Remove resource barriers that delay innovation</a:t>
            </a:r>
          </a:p>
          <a:p>
            <a:r>
              <a:rPr lang="en-US" dirty="0"/>
              <a:t>Work effectively as a science team </a:t>
            </a:r>
          </a:p>
          <a:p>
            <a:pPr marL="0" indent="0">
              <a:buNone/>
            </a:pPr>
            <a:endParaRPr lang="en-US" dirty="0"/>
          </a:p>
        </p:txBody>
      </p:sp>
    </p:spTree>
    <p:extLst>
      <p:ext uri="{BB962C8B-B14F-4D97-AF65-F5344CB8AC3E}">
        <p14:creationId xmlns:p14="http://schemas.microsoft.com/office/powerpoint/2010/main" val="21301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898-A976-B740-A173-32D3D3F4989E}"/>
              </a:ext>
            </a:extLst>
          </p:cNvPr>
          <p:cNvSpPr>
            <a:spLocks noGrp="1"/>
          </p:cNvSpPr>
          <p:nvPr>
            <p:ph type="title"/>
          </p:nvPr>
        </p:nvSpPr>
        <p:spPr/>
        <p:txBody>
          <a:bodyPr/>
          <a:lstStyle/>
          <a:p>
            <a:r>
              <a:rPr lang="en-US" dirty="0"/>
              <a:t>What else would I cover with more time?</a:t>
            </a:r>
          </a:p>
        </p:txBody>
      </p:sp>
      <p:sp>
        <p:nvSpPr>
          <p:cNvPr id="3" name="Content Placeholder 2">
            <a:extLst>
              <a:ext uri="{FF2B5EF4-FFF2-40B4-BE49-F238E27FC236}">
                <a16:creationId xmlns:a16="http://schemas.microsoft.com/office/drawing/2014/main" id="{B037FF56-4B56-F042-B502-45D9B4B7584C}"/>
              </a:ext>
            </a:extLst>
          </p:cNvPr>
          <p:cNvSpPr>
            <a:spLocks noGrp="1"/>
          </p:cNvSpPr>
          <p:nvPr>
            <p:ph idx="1"/>
          </p:nvPr>
        </p:nvSpPr>
        <p:spPr/>
        <p:txBody>
          <a:bodyPr>
            <a:normAutofit fontScale="92500" lnSpcReduction="20000"/>
          </a:bodyPr>
          <a:lstStyle/>
          <a:p>
            <a:pPr marL="0" indent="0">
              <a:buNone/>
            </a:pPr>
            <a:r>
              <a:rPr lang="en-US" dirty="0"/>
              <a:t>Additional software concepts…</a:t>
            </a:r>
          </a:p>
          <a:p>
            <a:endParaRPr lang="en-US" dirty="0"/>
          </a:p>
          <a:p>
            <a:r>
              <a:rPr lang="en-US" dirty="0"/>
              <a:t>Data Engineering, not only SQL</a:t>
            </a:r>
          </a:p>
          <a:p>
            <a:r>
              <a:rPr lang="en-US" dirty="0"/>
              <a:t>Agile project management with with Scrum or Kanban</a:t>
            </a:r>
          </a:p>
          <a:p>
            <a:r>
              <a:rPr lang="en-US" dirty="0"/>
              <a:t>Security: IAM, Encryption, Private/public subnets</a:t>
            </a:r>
          </a:p>
          <a:p>
            <a:endParaRPr lang="en-US" dirty="0"/>
          </a:p>
          <a:p>
            <a:pPr marL="0" indent="0">
              <a:buNone/>
            </a:pPr>
            <a:r>
              <a:rPr lang="en-US" dirty="0"/>
              <a:t>At minimum, the end of this deck has some valuable links I’ve collected</a:t>
            </a:r>
          </a:p>
          <a:p>
            <a:pPr marL="0" indent="0">
              <a:buNone/>
            </a:pPr>
            <a:endParaRPr lang="en-US" dirty="0"/>
          </a:p>
        </p:txBody>
      </p:sp>
    </p:spTree>
    <p:extLst>
      <p:ext uri="{BB962C8B-B14F-4D97-AF65-F5344CB8AC3E}">
        <p14:creationId xmlns:p14="http://schemas.microsoft.com/office/powerpoint/2010/main" val="65188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6FE7-699E-6F40-9430-F90D446267D1}"/>
              </a:ext>
            </a:extLst>
          </p:cNvPr>
          <p:cNvSpPr>
            <a:spLocks noGrp="1"/>
          </p:cNvSpPr>
          <p:nvPr>
            <p:ph type="title"/>
          </p:nvPr>
        </p:nvSpPr>
        <p:spPr/>
        <p:txBody>
          <a:bodyPr/>
          <a:lstStyle/>
          <a:p>
            <a:r>
              <a:rPr lang="en-US" dirty="0"/>
              <a:t>What else would I cover with more time (2)?</a:t>
            </a:r>
          </a:p>
        </p:txBody>
      </p:sp>
      <p:sp>
        <p:nvSpPr>
          <p:cNvPr id="3" name="Content Placeholder 2">
            <a:extLst>
              <a:ext uri="{FF2B5EF4-FFF2-40B4-BE49-F238E27FC236}">
                <a16:creationId xmlns:a16="http://schemas.microsoft.com/office/drawing/2014/main" id="{1E6BCE1B-843F-C346-8385-8CC7F4F7A9B8}"/>
              </a:ext>
            </a:extLst>
          </p:cNvPr>
          <p:cNvSpPr>
            <a:spLocks noGrp="1"/>
          </p:cNvSpPr>
          <p:nvPr>
            <p:ph idx="1"/>
          </p:nvPr>
        </p:nvSpPr>
        <p:spPr/>
        <p:txBody>
          <a:bodyPr/>
          <a:lstStyle/>
          <a:p>
            <a:pPr marL="0" indent="0">
              <a:buNone/>
            </a:pPr>
            <a:r>
              <a:rPr lang="en-US" sz="2600" dirty="0"/>
              <a:t>Additional production science topics…</a:t>
            </a:r>
          </a:p>
          <a:p>
            <a:pPr marL="0" indent="0">
              <a:buNone/>
            </a:pPr>
            <a:endParaRPr lang="en-US" sz="2600" dirty="0"/>
          </a:p>
          <a:p>
            <a:r>
              <a:rPr lang="en-US" sz="2600" dirty="0"/>
              <a:t>Monitoring and alerts </a:t>
            </a:r>
          </a:p>
          <a:p>
            <a:r>
              <a:rPr lang="en-US" sz="2600" dirty="0"/>
              <a:t>Slippage; automated retraining </a:t>
            </a:r>
          </a:p>
          <a:p>
            <a:r>
              <a:rPr lang="en-US" sz="2600" dirty="0"/>
              <a:t>Efficient serving</a:t>
            </a:r>
          </a:p>
          <a:p>
            <a:r>
              <a:rPr lang="en-US" sz="2600" dirty="0"/>
              <a:t>Infrastructure as code</a:t>
            </a:r>
          </a:p>
          <a:p>
            <a:r>
              <a:rPr lang="en-US" sz="2600" dirty="0"/>
              <a:t>Microservices vs. standardized artifacts </a:t>
            </a:r>
          </a:p>
        </p:txBody>
      </p:sp>
    </p:spTree>
    <p:extLst>
      <p:ext uri="{BB962C8B-B14F-4D97-AF65-F5344CB8AC3E}">
        <p14:creationId xmlns:p14="http://schemas.microsoft.com/office/powerpoint/2010/main" val="231408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EDF9-5418-7045-8AB7-DCB77F8E5300}"/>
              </a:ext>
            </a:extLst>
          </p:cNvPr>
          <p:cNvSpPr>
            <a:spLocks noGrp="1"/>
          </p:cNvSpPr>
          <p:nvPr>
            <p:ph type="title"/>
          </p:nvPr>
        </p:nvSpPr>
        <p:spPr/>
        <p:txBody>
          <a:bodyPr/>
          <a:lstStyle/>
          <a:p>
            <a:r>
              <a:rPr lang="en-US" dirty="0"/>
              <a:t>Versioning and Reviews</a:t>
            </a:r>
          </a:p>
        </p:txBody>
      </p:sp>
      <p:sp>
        <p:nvSpPr>
          <p:cNvPr id="3" name="Text Placeholder 2">
            <a:extLst>
              <a:ext uri="{FF2B5EF4-FFF2-40B4-BE49-F238E27FC236}">
                <a16:creationId xmlns:a16="http://schemas.microsoft.com/office/drawing/2014/main" id="{A0C142B2-3D57-094F-8F83-A0301FCC6D99}"/>
              </a:ext>
            </a:extLst>
          </p:cNvPr>
          <p:cNvSpPr>
            <a:spLocks noGrp="1"/>
          </p:cNvSpPr>
          <p:nvPr>
            <p:ph type="body" idx="1"/>
          </p:nvPr>
        </p:nvSpPr>
        <p:spPr/>
        <p:txBody>
          <a:bodyPr/>
          <a:lstStyle/>
          <a:p>
            <a:r>
              <a:rPr lang="en-US" dirty="0"/>
              <a:t>What is git, and how can scientists use reviews? </a:t>
            </a:r>
          </a:p>
        </p:txBody>
      </p:sp>
    </p:spTree>
    <p:extLst>
      <p:ext uri="{BB962C8B-B14F-4D97-AF65-F5344CB8AC3E}">
        <p14:creationId xmlns:p14="http://schemas.microsoft.com/office/powerpoint/2010/main" val="397747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208F-BBA0-E842-AF87-145ED16AA71C}"/>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2196E591-DD69-7043-8F88-31E2EF132F7F}"/>
              </a:ext>
            </a:extLst>
          </p:cNvPr>
          <p:cNvSpPr>
            <a:spLocks noGrp="1"/>
          </p:cNvSpPr>
          <p:nvPr>
            <p:ph idx="1"/>
          </p:nvPr>
        </p:nvSpPr>
        <p:spPr/>
        <p:txBody>
          <a:bodyPr/>
          <a:lstStyle/>
          <a:p>
            <a:r>
              <a:rPr lang="en-US" dirty="0"/>
              <a:t>(Free) Lightweight versioning tool</a:t>
            </a:r>
          </a:p>
          <a:p>
            <a:r>
              <a:rPr lang="en-US" dirty="0"/>
              <a:t>Version any file, with notes and tags</a:t>
            </a:r>
          </a:p>
          <a:p>
            <a:r>
              <a:rPr lang="en-US" dirty="0"/>
              <a:t>Revert or compare to any point in history </a:t>
            </a:r>
          </a:p>
          <a:p>
            <a:r>
              <a:rPr lang="en-US" dirty="0"/>
              <a:t>Feature branches</a:t>
            </a:r>
          </a:p>
          <a:p>
            <a:r>
              <a:rPr lang="en-US" dirty="0"/>
              <a:t>Shared server main line</a:t>
            </a:r>
          </a:p>
        </p:txBody>
      </p:sp>
      <p:pic>
        <p:nvPicPr>
          <p:cNvPr id="6" name="Picture 5">
            <a:extLst>
              <a:ext uri="{FF2B5EF4-FFF2-40B4-BE49-F238E27FC236}">
                <a16:creationId xmlns:a16="http://schemas.microsoft.com/office/drawing/2014/main" id="{FC94928D-AA77-F649-921D-C946FA7262FA}"/>
              </a:ext>
            </a:extLst>
          </p:cNvPr>
          <p:cNvPicPr>
            <a:picLocks noChangeAspect="1"/>
          </p:cNvPicPr>
          <p:nvPr/>
        </p:nvPicPr>
        <p:blipFill>
          <a:blip r:embed="rId2"/>
          <a:stretch>
            <a:fillRect/>
          </a:stretch>
        </p:blipFill>
        <p:spPr>
          <a:xfrm>
            <a:off x="7355541" y="4289486"/>
            <a:ext cx="4594412" cy="2118535"/>
          </a:xfrm>
          <a:prstGeom prst="rect">
            <a:avLst/>
          </a:prstGeom>
        </p:spPr>
      </p:pic>
    </p:spTree>
    <p:extLst>
      <p:ext uri="{BB962C8B-B14F-4D97-AF65-F5344CB8AC3E}">
        <p14:creationId xmlns:p14="http://schemas.microsoft.com/office/powerpoint/2010/main" val="161156004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Cordelia · SlidesCarnival</Template>
  <TotalTime>1865</TotalTime>
  <Words>1512</Words>
  <Application>Microsoft Macintosh PowerPoint</Application>
  <PresentationFormat>Widescreen</PresentationFormat>
  <Paragraphs>158</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Roboto Slab</vt:lpstr>
      <vt:lpstr>Source Sans Pro</vt:lpstr>
      <vt:lpstr>Cordelia template</vt:lpstr>
      <vt:lpstr>Foundations of a Production Science Product</vt:lpstr>
      <vt:lpstr>Concepts</vt:lpstr>
      <vt:lpstr>What is this talk?</vt:lpstr>
      <vt:lpstr>Functional Companion Package</vt:lpstr>
      <vt:lpstr>Why is this valuable for scientists?</vt:lpstr>
      <vt:lpstr>What else would I cover with more time?</vt:lpstr>
      <vt:lpstr>What else would I cover with more time (2)?</vt:lpstr>
      <vt:lpstr>Versioning and Reviews</vt:lpstr>
      <vt:lpstr>What is git?</vt:lpstr>
      <vt:lpstr>How can scientists utilize code reviews?</vt:lpstr>
      <vt:lpstr>Merge Request (aka “Pull Request”)</vt:lpstr>
      <vt:lpstr>How are science reviews different from code reviews? </vt:lpstr>
      <vt:lpstr>Builds and testing</vt:lpstr>
      <vt:lpstr>What is a build and why should it matter to scientists?</vt:lpstr>
      <vt:lpstr>How should a scientist approach unit tests?</vt:lpstr>
      <vt:lpstr>Continuous Integration (CI)</vt:lpstr>
      <vt:lpstr>What is the difference between a unit test and integration test?</vt:lpstr>
      <vt:lpstr>Deployment pipelines</vt:lpstr>
      <vt:lpstr>Why should a scientist care about deployment stages?</vt:lpstr>
      <vt:lpstr>Continuous Deployment (CD) pipeline </vt:lpstr>
      <vt:lpstr>Production Science Deployment Process</vt:lpstr>
      <vt:lpstr>Extra</vt:lpstr>
      <vt:lpstr>Data Engineering, Not Only SQL</vt:lpstr>
      <vt:lpstr>PowerPoint Presentation</vt:lpstr>
      <vt:lpstr>Agile Project Management</vt:lpstr>
      <vt:lpstr>Security: IAM, Encryption, Private VPC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Notebooks to Deployment Pipelines - Foundations of a Production Science Product</dc:title>
  <dc:creator>Microsoft Office User</dc:creator>
  <cp:lastModifiedBy>Microsoft Office User</cp:lastModifiedBy>
  <cp:revision>39</cp:revision>
  <dcterms:created xsi:type="dcterms:W3CDTF">2022-04-04T18:28:51Z</dcterms:created>
  <dcterms:modified xsi:type="dcterms:W3CDTF">2022-05-06T23:34:20Z</dcterms:modified>
</cp:coreProperties>
</file>