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58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49D0A-73DF-854C-BD57-FFA8D16768D1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96AE5-29E4-6B45-A795-789BDAB207F1}">
      <dgm:prSet phldrT="[Text]"/>
      <dgm:spPr/>
      <dgm:t>
        <a:bodyPr/>
        <a:lstStyle/>
        <a:p>
          <a:r>
            <a:rPr lang="en-US" dirty="0" smtClean="0"/>
            <a:t>Circuit Design</a:t>
          </a:r>
          <a:endParaRPr lang="en-US" dirty="0"/>
        </a:p>
      </dgm:t>
    </dgm:pt>
    <dgm:pt modelId="{7AB1129A-2B84-5B47-8743-F7FF600E6631}" type="parTrans" cxnId="{F217180D-3391-4D4F-9A5A-579E4F71AC8A}">
      <dgm:prSet/>
      <dgm:spPr/>
      <dgm:t>
        <a:bodyPr/>
        <a:lstStyle/>
        <a:p>
          <a:endParaRPr lang="en-US"/>
        </a:p>
      </dgm:t>
    </dgm:pt>
    <dgm:pt modelId="{983EFF2F-BACD-E240-9417-7723FB0E987A}" type="sibTrans" cxnId="{F217180D-3391-4D4F-9A5A-579E4F71AC8A}">
      <dgm:prSet/>
      <dgm:spPr/>
      <dgm:t>
        <a:bodyPr/>
        <a:lstStyle/>
        <a:p>
          <a:endParaRPr lang="en-US"/>
        </a:p>
      </dgm:t>
    </dgm:pt>
    <dgm:pt modelId="{44B1869C-C296-284F-A415-454445B42AE1}">
      <dgm:prSet phldrT="[Text]"/>
      <dgm:spPr/>
      <dgm:t>
        <a:bodyPr/>
        <a:lstStyle/>
        <a:p>
          <a:r>
            <a:rPr lang="en-US" dirty="0" smtClean="0"/>
            <a:t>Start with Simple Model (Left Ventricle only)</a:t>
          </a:r>
          <a:endParaRPr lang="en-US" dirty="0"/>
        </a:p>
      </dgm:t>
    </dgm:pt>
    <dgm:pt modelId="{B0414678-CB26-804A-A358-A676C4DEC69F}" type="parTrans" cxnId="{C35220A2-2171-A146-AC12-086878BE13D4}">
      <dgm:prSet/>
      <dgm:spPr/>
      <dgm:t>
        <a:bodyPr/>
        <a:lstStyle/>
        <a:p>
          <a:endParaRPr lang="en-US"/>
        </a:p>
      </dgm:t>
    </dgm:pt>
    <dgm:pt modelId="{0CC5D912-3BB1-594B-952D-1A0A9098202E}" type="sibTrans" cxnId="{C35220A2-2171-A146-AC12-086878BE13D4}">
      <dgm:prSet/>
      <dgm:spPr/>
      <dgm:t>
        <a:bodyPr/>
        <a:lstStyle/>
        <a:p>
          <a:endParaRPr lang="en-US"/>
        </a:p>
      </dgm:t>
    </dgm:pt>
    <dgm:pt modelId="{B9DD1761-0D7B-894A-BABF-0053AF1D5752}">
      <dgm:prSet phldrT="[Text]"/>
      <dgm:spPr/>
      <dgm:t>
        <a:bodyPr/>
        <a:lstStyle/>
        <a:p>
          <a:r>
            <a:rPr lang="en-US" dirty="0" smtClean="0"/>
            <a:t>Parameter Adjustment</a:t>
          </a:r>
          <a:endParaRPr lang="en-US" dirty="0"/>
        </a:p>
      </dgm:t>
    </dgm:pt>
    <dgm:pt modelId="{96DE5149-9F96-A145-9640-7DDC63DDB7DD}" type="parTrans" cxnId="{1F655C9C-74C9-0A4F-8E9A-BD4E4695DDDB}">
      <dgm:prSet/>
      <dgm:spPr/>
      <dgm:t>
        <a:bodyPr/>
        <a:lstStyle/>
        <a:p>
          <a:endParaRPr lang="en-US"/>
        </a:p>
      </dgm:t>
    </dgm:pt>
    <dgm:pt modelId="{D3642029-E325-3B4A-A9BF-71226FE156C5}" type="sibTrans" cxnId="{1F655C9C-74C9-0A4F-8E9A-BD4E4695DDDB}">
      <dgm:prSet/>
      <dgm:spPr/>
      <dgm:t>
        <a:bodyPr/>
        <a:lstStyle/>
        <a:p>
          <a:endParaRPr lang="en-US"/>
        </a:p>
      </dgm:t>
    </dgm:pt>
    <dgm:pt modelId="{F7131622-89FD-FE4A-A4AA-327E06BC6155}">
      <dgm:prSet phldrT="[Text]"/>
      <dgm:spPr/>
      <dgm:t>
        <a:bodyPr/>
        <a:lstStyle/>
        <a:p>
          <a:r>
            <a:rPr lang="en-US" dirty="0" smtClean="0"/>
            <a:t>Ensure model matches normal </a:t>
          </a:r>
          <a:r>
            <a:rPr lang="en-US" dirty="0" smtClean="0"/>
            <a:t>physiological measurements:</a:t>
          </a:r>
          <a:endParaRPr lang="en-US" dirty="0"/>
        </a:p>
      </dgm:t>
    </dgm:pt>
    <dgm:pt modelId="{304C5E29-98FD-FC47-BE3B-C8F3A3EEAAD1}" type="parTrans" cxnId="{9ACD63AC-0E4E-BC41-A49A-EEDEC69EEB3D}">
      <dgm:prSet/>
      <dgm:spPr/>
      <dgm:t>
        <a:bodyPr/>
        <a:lstStyle/>
        <a:p>
          <a:endParaRPr lang="en-US"/>
        </a:p>
      </dgm:t>
    </dgm:pt>
    <dgm:pt modelId="{0BC4C6F3-8011-0547-B1A8-B95ACEF28DB1}" type="sibTrans" cxnId="{9ACD63AC-0E4E-BC41-A49A-EEDEC69EEB3D}">
      <dgm:prSet/>
      <dgm:spPr/>
      <dgm:t>
        <a:bodyPr/>
        <a:lstStyle/>
        <a:p>
          <a:endParaRPr lang="en-US"/>
        </a:p>
      </dgm:t>
    </dgm:pt>
    <dgm:pt modelId="{D817ED1F-1526-CF4E-84E6-CDEE8F470928}">
      <dgm:prSet phldrT="[Text]"/>
      <dgm:spPr/>
      <dgm:t>
        <a:bodyPr/>
        <a:lstStyle/>
        <a:p>
          <a:endParaRPr lang="en-US" dirty="0"/>
        </a:p>
      </dgm:t>
    </dgm:pt>
    <dgm:pt modelId="{524CEF4D-2B98-404C-AC41-55E79BB73554}" type="parTrans" cxnId="{D9565769-5BD6-3A4F-81E2-0D34108440D2}">
      <dgm:prSet/>
      <dgm:spPr/>
      <dgm:t>
        <a:bodyPr/>
        <a:lstStyle/>
        <a:p>
          <a:endParaRPr lang="en-US"/>
        </a:p>
      </dgm:t>
    </dgm:pt>
    <dgm:pt modelId="{E9B6D653-7392-4341-823B-D7F3D8624866}" type="sibTrans" cxnId="{D9565769-5BD6-3A4F-81E2-0D34108440D2}">
      <dgm:prSet/>
      <dgm:spPr/>
      <dgm:t>
        <a:bodyPr/>
        <a:lstStyle/>
        <a:p>
          <a:endParaRPr lang="en-US"/>
        </a:p>
      </dgm:t>
    </dgm:pt>
    <dgm:pt modelId="{9E0A1713-2DCA-2D4B-9127-14012AB5040C}">
      <dgm:prSet phldrT="[Text]"/>
      <dgm:spPr/>
      <dgm:t>
        <a:bodyPr/>
        <a:lstStyle/>
        <a:p>
          <a:r>
            <a:rPr lang="en-US" dirty="0" smtClean="0"/>
            <a:t>Compare Output to Real Data</a:t>
          </a:r>
          <a:endParaRPr lang="en-US" dirty="0"/>
        </a:p>
      </dgm:t>
    </dgm:pt>
    <dgm:pt modelId="{34316990-905C-594E-83C4-34EF9200EB9C}" type="parTrans" cxnId="{038C6FEA-81D1-3443-86B2-B16205D8987A}">
      <dgm:prSet/>
      <dgm:spPr/>
      <dgm:t>
        <a:bodyPr/>
        <a:lstStyle/>
        <a:p>
          <a:endParaRPr lang="en-US"/>
        </a:p>
      </dgm:t>
    </dgm:pt>
    <dgm:pt modelId="{185D6663-0982-F149-9BC5-88EEF826CDEC}" type="sibTrans" cxnId="{038C6FEA-81D1-3443-86B2-B16205D8987A}">
      <dgm:prSet/>
      <dgm:spPr/>
      <dgm:t>
        <a:bodyPr/>
        <a:lstStyle/>
        <a:p>
          <a:endParaRPr lang="en-US"/>
        </a:p>
      </dgm:t>
    </dgm:pt>
    <dgm:pt modelId="{735D90E1-B36D-2146-8149-006799C3C163}">
      <dgm:prSet phldrT="[Text]"/>
      <dgm:spPr/>
      <dgm:t>
        <a:bodyPr/>
        <a:lstStyle/>
        <a:p>
          <a:r>
            <a:rPr lang="en-US" dirty="0" smtClean="0"/>
            <a:t>Compare model of defect to clinical data of same defect </a:t>
          </a:r>
          <a:endParaRPr lang="en-US" dirty="0"/>
        </a:p>
      </dgm:t>
    </dgm:pt>
    <dgm:pt modelId="{08EAA7B8-ACEB-D549-BE4F-D62F2C7FF522}" type="parTrans" cxnId="{45BB80D5-73ED-CC45-9B80-9239AD276138}">
      <dgm:prSet/>
      <dgm:spPr/>
      <dgm:t>
        <a:bodyPr/>
        <a:lstStyle/>
        <a:p>
          <a:endParaRPr lang="en-US"/>
        </a:p>
      </dgm:t>
    </dgm:pt>
    <dgm:pt modelId="{CBE3A93E-A8FE-CF4E-9642-E7A3A5A9825A}" type="sibTrans" cxnId="{45BB80D5-73ED-CC45-9B80-9239AD276138}">
      <dgm:prSet/>
      <dgm:spPr/>
      <dgm:t>
        <a:bodyPr/>
        <a:lstStyle/>
        <a:p>
          <a:endParaRPr lang="en-US"/>
        </a:p>
      </dgm:t>
    </dgm:pt>
    <dgm:pt modelId="{5E654CB9-84AF-B842-A93D-F06B1282ABDC}">
      <dgm:prSet phldrT="[Text]"/>
      <dgm:spPr/>
      <dgm:t>
        <a:bodyPr/>
        <a:lstStyle/>
        <a:p>
          <a:r>
            <a:rPr lang="en-US" dirty="0" smtClean="0"/>
            <a:t>Estimate accuracy and predictive capabilities of the model</a:t>
          </a:r>
          <a:endParaRPr lang="en-US" dirty="0"/>
        </a:p>
      </dgm:t>
    </dgm:pt>
    <dgm:pt modelId="{FFD9FA08-6049-1C40-92BA-61AEA33ED642}" type="parTrans" cxnId="{24A21A82-2BD9-EB44-851A-7061855D7D42}">
      <dgm:prSet/>
      <dgm:spPr/>
      <dgm:t>
        <a:bodyPr/>
        <a:lstStyle/>
        <a:p>
          <a:endParaRPr lang="en-US"/>
        </a:p>
      </dgm:t>
    </dgm:pt>
    <dgm:pt modelId="{E1FE6326-C49B-C248-8254-2713BB144C6B}" type="sibTrans" cxnId="{24A21A82-2BD9-EB44-851A-7061855D7D42}">
      <dgm:prSet/>
      <dgm:spPr/>
      <dgm:t>
        <a:bodyPr/>
        <a:lstStyle/>
        <a:p>
          <a:endParaRPr lang="en-US"/>
        </a:p>
      </dgm:t>
    </dgm:pt>
    <dgm:pt modelId="{9C1EECD2-403D-D142-AC66-664CE0109B68}">
      <dgm:prSet phldrT="[Text]"/>
      <dgm:spPr/>
      <dgm:t>
        <a:bodyPr/>
        <a:lstStyle/>
        <a:p>
          <a:r>
            <a:rPr lang="en-US" dirty="0" smtClean="0"/>
            <a:t>Increase Model complexity by adding more components, and making activation functions more complex</a:t>
          </a:r>
          <a:endParaRPr lang="en-US" dirty="0"/>
        </a:p>
      </dgm:t>
    </dgm:pt>
    <dgm:pt modelId="{530220F1-58B3-5842-A987-AE26DD16F79B}" type="parTrans" cxnId="{4E9B72F6-BFAC-F146-A1DC-5B5C0D299DF0}">
      <dgm:prSet/>
      <dgm:spPr/>
      <dgm:t>
        <a:bodyPr/>
        <a:lstStyle/>
        <a:p>
          <a:endParaRPr lang="en-US"/>
        </a:p>
      </dgm:t>
    </dgm:pt>
    <dgm:pt modelId="{4082AC59-A3EF-8D4F-AF7F-1FAF9F8EEC61}" type="sibTrans" cxnId="{4E9B72F6-BFAC-F146-A1DC-5B5C0D299DF0}">
      <dgm:prSet/>
      <dgm:spPr/>
      <dgm:t>
        <a:bodyPr/>
        <a:lstStyle/>
        <a:p>
          <a:endParaRPr lang="en-US"/>
        </a:p>
      </dgm:t>
    </dgm:pt>
    <dgm:pt modelId="{41CFC7BF-0868-6941-A7F0-DB4D613816F5}">
      <dgm:prSet phldrT="[Text]"/>
      <dgm:spPr/>
      <dgm:t>
        <a:bodyPr/>
        <a:lstStyle/>
        <a:p>
          <a:r>
            <a:rPr lang="en-US" dirty="0" smtClean="0"/>
            <a:t>Total Systemic/Pulmonary Resistance</a:t>
          </a:r>
          <a:endParaRPr lang="en-US" dirty="0"/>
        </a:p>
      </dgm:t>
    </dgm:pt>
    <dgm:pt modelId="{5F715FD4-7AE2-6549-BB8E-3A4609A68F1B}" type="parTrans" cxnId="{4BBDDF69-3099-C14E-8DA0-93143A33AE34}">
      <dgm:prSet/>
      <dgm:spPr/>
      <dgm:t>
        <a:bodyPr/>
        <a:lstStyle/>
        <a:p>
          <a:endParaRPr lang="en-US"/>
        </a:p>
      </dgm:t>
    </dgm:pt>
    <dgm:pt modelId="{7B5CE70C-6F39-A544-B625-97FC9ABC4578}" type="sibTrans" cxnId="{4BBDDF69-3099-C14E-8DA0-93143A33AE34}">
      <dgm:prSet/>
      <dgm:spPr/>
      <dgm:t>
        <a:bodyPr/>
        <a:lstStyle/>
        <a:p>
          <a:endParaRPr lang="en-US"/>
        </a:p>
      </dgm:t>
    </dgm:pt>
    <dgm:pt modelId="{BF322320-9A23-5344-9F34-D2006FA1303C}">
      <dgm:prSet phldrT="[Text]"/>
      <dgm:spPr/>
      <dgm:t>
        <a:bodyPr/>
        <a:lstStyle/>
        <a:p>
          <a:r>
            <a:rPr lang="en-US" dirty="0" smtClean="0"/>
            <a:t>End Systolic/Diastolic Aortic Blood Pressures</a:t>
          </a:r>
          <a:endParaRPr lang="en-US" dirty="0"/>
        </a:p>
      </dgm:t>
    </dgm:pt>
    <dgm:pt modelId="{605D4CCF-F82E-6A44-A78F-D30FD163B18A}" type="parTrans" cxnId="{F3DB963D-52B6-AA46-98B5-0C389A64E24C}">
      <dgm:prSet/>
      <dgm:spPr/>
      <dgm:t>
        <a:bodyPr/>
        <a:lstStyle/>
        <a:p>
          <a:endParaRPr lang="en-US"/>
        </a:p>
      </dgm:t>
    </dgm:pt>
    <dgm:pt modelId="{D832CF5D-7E3A-0F4C-BDC6-578CE4C50CA5}" type="sibTrans" cxnId="{F3DB963D-52B6-AA46-98B5-0C389A64E24C}">
      <dgm:prSet/>
      <dgm:spPr/>
      <dgm:t>
        <a:bodyPr/>
        <a:lstStyle/>
        <a:p>
          <a:endParaRPr lang="en-US"/>
        </a:p>
      </dgm:t>
    </dgm:pt>
    <dgm:pt modelId="{B97FDC44-9AD1-5142-9FCA-F7094F5B1054}">
      <dgm:prSet phldrT="[Text]"/>
      <dgm:spPr/>
      <dgm:t>
        <a:bodyPr/>
        <a:lstStyle/>
        <a:p>
          <a:r>
            <a:rPr lang="en-US" dirty="0" smtClean="0"/>
            <a:t>Expected Pressure-Volume Curves in four heart chambers</a:t>
          </a:r>
          <a:endParaRPr lang="en-US" dirty="0"/>
        </a:p>
      </dgm:t>
    </dgm:pt>
    <dgm:pt modelId="{F32D7EE9-4036-804B-A1D1-936F719C7942}" type="parTrans" cxnId="{900B07C3-7026-B248-8D01-E4B8C116626A}">
      <dgm:prSet/>
      <dgm:spPr/>
      <dgm:t>
        <a:bodyPr/>
        <a:lstStyle/>
        <a:p>
          <a:endParaRPr lang="en-US"/>
        </a:p>
      </dgm:t>
    </dgm:pt>
    <dgm:pt modelId="{ADAD0629-805F-CF42-AF66-F1B5EC9EAB60}" type="sibTrans" cxnId="{900B07C3-7026-B248-8D01-E4B8C116626A}">
      <dgm:prSet/>
      <dgm:spPr/>
      <dgm:t>
        <a:bodyPr/>
        <a:lstStyle/>
        <a:p>
          <a:endParaRPr lang="en-US"/>
        </a:p>
      </dgm:t>
    </dgm:pt>
    <dgm:pt modelId="{ACB98ABF-F44C-D347-BF18-4F421D3C962D}">
      <dgm:prSet phldrT="[Text]"/>
      <dgm:spPr/>
      <dgm:t>
        <a:bodyPr/>
        <a:lstStyle/>
        <a:p>
          <a:r>
            <a:rPr lang="en-US" dirty="0" smtClean="0"/>
            <a:t>Adjust parameters to account for physiological defects</a:t>
          </a:r>
          <a:endParaRPr lang="en-US" dirty="0"/>
        </a:p>
      </dgm:t>
    </dgm:pt>
    <dgm:pt modelId="{21453843-0D48-AC47-9BA6-6BE2767519FC}" type="parTrans" cxnId="{16961BAC-FCBD-CC48-AD56-C965D3A38670}">
      <dgm:prSet/>
      <dgm:spPr/>
      <dgm:t>
        <a:bodyPr/>
        <a:lstStyle/>
        <a:p>
          <a:endParaRPr lang="en-US"/>
        </a:p>
      </dgm:t>
    </dgm:pt>
    <dgm:pt modelId="{378E27F3-B571-F24C-B559-E44C8D486C0D}" type="sibTrans" cxnId="{16961BAC-FCBD-CC48-AD56-C965D3A38670}">
      <dgm:prSet/>
      <dgm:spPr/>
      <dgm:t>
        <a:bodyPr/>
        <a:lstStyle/>
        <a:p>
          <a:endParaRPr lang="en-US"/>
        </a:p>
      </dgm:t>
    </dgm:pt>
    <dgm:pt modelId="{878BB7CB-DC09-E44F-AEE6-82E723DF6AFF}" type="pres">
      <dgm:prSet presAssocID="{60F49D0A-73DF-854C-BD57-FFA8D16768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E8FEE0-3F56-0842-82F0-BE991BE24237}" type="pres">
      <dgm:prSet presAssocID="{0A096AE5-29E4-6B45-A795-789BDAB207F1}" presName="linNode" presStyleCnt="0"/>
      <dgm:spPr/>
    </dgm:pt>
    <dgm:pt modelId="{8229D4CD-F9DA-244C-A153-F2557EFBEE72}" type="pres">
      <dgm:prSet presAssocID="{0A096AE5-29E4-6B45-A795-789BDAB207F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58CC3-B518-A94B-80C2-1D6794BDDE0C}" type="pres">
      <dgm:prSet presAssocID="{0A096AE5-29E4-6B45-A795-789BDAB207F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71355-8223-1A40-AFE5-4893CCE5CDBD}" type="pres">
      <dgm:prSet presAssocID="{983EFF2F-BACD-E240-9417-7723FB0E987A}" presName="sp" presStyleCnt="0"/>
      <dgm:spPr/>
    </dgm:pt>
    <dgm:pt modelId="{A005BC16-EC99-C540-B66D-C033F1262B39}" type="pres">
      <dgm:prSet presAssocID="{B9DD1761-0D7B-894A-BABF-0053AF1D5752}" presName="linNode" presStyleCnt="0"/>
      <dgm:spPr/>
    </dgm:pt>
    <dgm:pt modelId="{2DEFEF28-93BE-684B-8142-851FC2A82860}" type="pres">
      <dgm:prSet presAssocID="{B9DD1761-0D7B-894A-BABF-0053AF1D575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B1B6D-0B02-EE48-83A5-727F5F52DB31}" type="pres">
      <dgm:prSet presAssocID="{B9DD1761-0D7B-894A-BABF-0053AF1D575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99B88-7F49-9043-9B24-0E4A8DC64DE0}" type="pres">
      <dgm:prSet presAssocID="{D3642029-E325-3B4A-A9BF-71226FE156C5}" presName="sp" presStyleCnt="0"/>
      <dgm:spPr/>
    </dgm:pt>
    <dgm:pt modelId="{40C6E8F3-F35A-6549-8591-C182E9021DF4}" type="pres">
      <dgm:prSet presAssocID="{9E0A1713-2DCA-2D4B-9127-14012AB5040C}" presName="linNode" presStyleCnt="0"/>
      <dgm:spPr/>
    </dgm:pt>
    <dgm:pt modelId="{A231D13E-9288-8341-BBC1-21792B7109BA}" type="pres">
      <dgm:prSet presAssocID="{9E0A1713-2DCA-2D4B-9127-14012AB5040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EF303-3A47-144F-B4CC-E0411D934BEB}" type="pres">
      <dgm:prSet presAssocID="{9E0A1713-2DCA-2D4B-9127-14012AB5040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4A1BF-68BE-224F-94E0-5462CD540E67}" type="presOf" srcId="{ACB98ABF-F44C-D347-BF18-4F421D3C962D}" destId="{DA5B1B6D-0B02-EE48-83A5-727F5F52DB31}" srcOrd="0" destOrd="4" presId="urn:microsoft.com/office/officeart/2005/8/layout/vList5"/>
    <dgm:cxn modelId="{F3DB963D-52B6-AA46-98B5-0C389A64E24C}" srcId="{F7131622-89FD-FE4A-A4AA-327E06BC6155}" destId="{BF322320-9A23-5344-9F34-D2006FA1303C}" srcOrd="1" destOrd="0" parTransId="{605D4CCF-F82E-6A44-A78F-D30FD163B18A}" sibTransId="{D832CF5D-7E3A-0F4C-BDC6-578CE4C50CA5}"/>
    <dgm:cxn modelId="{E5252F00-A8C0-FE46-8FB2-E9D3BE6797B1}" type="presOf" srcId="{F7131622-89FD-FE4A-A4AA-327E06BC6155}" destId="{DA5B1B6D-0B02-EE48-83A5-727F5F52DB31}" srcOrd="0" destOrd="0" presId="urn:microsoft.com/office/officeart/2005/8/layout/vList5"/>
    <dgm:cxn modelId="{01F5192F-7997-3F46-9363-6DC0E741D76E}" type="presOf" srcId="{735D90E1-B36D-2146-8149-006799C3C163}" destId="{D6AEF303-3A47-144F-B4CC-E0411D934BEB}" srcOrd="0" destOrd="0" presId="urn:microsoft.com/office/officeart/2005/8/layout/vList5"/>
    <dgm:cxn modelId="{4BBDDF69-3099-C14E-8DA0-93143A33AE34}" srcId="{F7131622-89FD-FE4A-A4AA-327E06BC6155}" destId="{41CFC7BF-0868-6941-A7F0-DB4D613816F5}" srcOrd="0" destOrd="0" parTransId="{5F715FD4-7AE2-6549-BB8E-3A4609A68F1B}" sibTransId="{7B5CE70C-6F39-A544-B625-97FC9ABC4578}"/>
    <dgm:cxn modelId="{16961BAC-FCBD-CC48-AD56-C965D3A38670}" srcId="{B9DD1761-0D7B-894A-BABF-0053AF1D5752}" destId="{ACB98ABF-F44C-D347-BF18-4F421D3C962D}" srcOrd="1" destOrd="0" parTransId="{21453843-0D48-AC47-9BA6-6BE2767519FC}" sibTransId="{378E27F3-B571-F24C-B559-E44C8D486C0D}"/>
    <dgm:cxn modelId="{D9565769-5BD6-3A4F-81E2-0D34108440D2}" srcId="{B9DD1761-0D7B-894A-BABF-0053AF1D5752}" destId="{D817ED1F-1526-CF4E-84E6-CDEE8F470928}" srcOrd="2" destOrd="0" parTransId="{524CEF4D-2B98-404C-AC41-55E79BB73554}" sibTransId="{E9B6D653-7392-4341-823B-D7F3D8624866}"/>
    <dgm:cxn modelId="{4E9B72F6-BFAC-F146-A1DC-5B5C0D299DF0}" srcId="{0A096AE5-29E4-6B45-A795-789BDAB207F1}" destId="{9C1EECD2-403D-D142-AC66-664CE0109B68}" srcOrd="1" destOrd="0" parTransId="{530220F1-58B3-5842-A987-AE26DD16F79B}" sibTransId="{4082AC59-A3EF-8D4F-AF7F-1FAF9F8EEC61}"/>
    <dgm:cxn modelId="{7D696402-F099-E346-AAAC-C16B2028C4EC}" type="presOf" srcId="{D817ED1F-1526-CF4E-84E6-CDEE8F470928}" destId="{DA5B1B6D-0B02-EE48-83A5-727F5F52DB31}" srcOrd="0" destOrd="5" presId="urn:microsoft.com/office/officeart/2005/8/layout/vList5"/>
    <dgm:cxn modelId="{F6E87E9D-661E-B84A-8719-301BCF37D386}" type="presOf" srcId="{B9DD1761-0D7B-894A-BABF-0053AF1D5752}" destId="{2DEFEF28-93BE-684B-8142-851FC2A82860}" srcOrd="0" destOrd="0" presId="urn:microsoft.com/office/officeart/2005/8/layout/vList5"/>
    <dgm:cxn modelId="{038C6FEA-81D1-3443-86B2-B16205D8987A}" srcId="{60F49D0A-73DF-854C-BD57-FFA8D16768D1}" destId="{9E0A1713-2DCA-2D4B-9127-14012AB5040C}" srcOrd="2" destOrd="0" parTransId="{34316990-905C-594E-83C4-34EF9200EB9C}" sibTransId="{185D6663-0982-F149-9BC5-88EEF826CDEC}"/>
    <dgm:cxn modelId="{45BB80D5-73ED-CC45-9B80-9239AD276138}" srcId="{9E0A1713-2DCA-2D4B-9127-14012AB5040C}" destId="{735D90E1-B36D-2146-8149-006799C3C163}" srcOrd="0" destOrd="0" parTransId="{08EAA7B8-ACEB-D549-BE4F-D62F2C7FF522}" sibTransId="{CBE3A93E-A8FE-CF4E-9642-E7A3A5A9825A}"/>
    <dgm:cxn modelId="{9ACD63AC-0E4E-BC41-A49A-EEDEC69EEB3D}" srcId="{B9DD1761-0D7B-894A-BABF-0053AF1D5752}" destId="{F7131622-89FD-FE4A-A4AA-327E06BC6155}" srcOrd="0" destOrd="0" parTransId="{304C5E29-98FD-FC47-BE3B-C8F3A3EEAAD1}" sibTransId="{0BC4C6F3-8011-0547-B1A8-B95ACEF28DB1}"/>
    <dgm:cxn modelId="{E48629BF-B6DC-384A-9291-EB55BFA8CFEE}" type="presOf" srcId="{41CFC7BF-0868-6941-A7F0-DB4D613816F5}" destId="{DA5B1B6D-0B02-EE48-83A5-727F5F52DB31}" srcOrd="0" destOrd="1" presId="urn:microsoft.com/office/officeart/2005/8/layout/vList5"/>
    <dgm:cxn modelId="{900B07C3-7026-B248-8D01-E4B8C116626A}" srcId="{F7131622-89FD-FE4A-A4AA-327E06BC6155}" destId="{B97FDC44-9AD1-5142-9FCA-F7094F5B1054}" srcOrd="2" destOrd="0" parTransId="{F32D7EE9-4036-804B-A1D1-936F719C7942}" sibTransId="{ADAD0629-805F-CF42-AF66-F1B5EC9EAB60}"/>
    <dgm:cxn modelId="{888F1688-D71B-1E4C-93F9-69A638A36023}" type="presOf" srcId="{BF322320-9A23-5344-9F34-D2006FA1303C}" destId="{DA5B1B6D-0B02-EE48-83A5-727F5F52DB31}" srcOrd="0" destOrd="2" presId="urn:microsoft.com/office/officeart/2005/8/layout/vList5"/>
    <dgm:cxn modelId="{10695D92-B7BC-2C48-A28F-3469748601DE}" type="presOf" srcId="{9E0A1713-2DCA-2D4B-9127-14012AB5040C}" destId="{A231D13E-9288-8341-BBC1-21792B7109BA}" srcOrd="0" destOrd="0" presId="urn:microsoft.com/office/officeart/2005/8/layout/vList5"/>
    <dgm:cxn modelId="{24A21A82-2BD9-EB44-851A-7061855D7D42}" srcId="{9E0A1713-2DCA-2D4B-9127-14012AB5040C}" destId="{5E654CB9-84AF-B842-A93D-F06B1282ABDC}" srcOrd="1" destOrd="0" parTransId="{FFD9FA08-6049-1C40-92BA-61AEA33ED642}" sibTransId="{E1FE6326-C49B-C248-8254-2713BB144C6B}"/>
    <dgm:cxn modelId="{1F655C9C-74C9-0A4F-8E9A-BD4E4695DDDB}" srcId="{60F49D0A-73DF-854C-BD57-FFA8D16768D1}" destId="{B9DD1761-0D7B-894A-BABF-0053AF1D5752}" srcOrd="1" destOrd="0" parTransId="{96DE5149-9F96-A145-9640-7DDC63DDB7DD}" sibTransId="{D3642029-E325-3B4A-A9BF-71226FE156C5}"/>
    <dgm:cxn modelId="{F217180D-3391-4D4F-9A5A-579E4F71AC8A}" srcId="{60F49D0A-73DF-854C-BD57-FFA8D16768D1}" destId="{0A096AE5-29E4-6B45-A795-789BDAB207F1}" srcOrd="0" destOrd="0" parTransId="{7AB1129A-2B84-5B47-8743-F7FF600E6631}" sibTransId="{983EFF2F-BACD-E240-9417-7723FB0E987A}"/>
    <dgm:cxn modelId="{9C479A2F-4ED1-AA47-93DE-C50DCD8BE5C2}" type="presOf" srcId="{5E654CB9-84AF-B842-A93D-F06B1282ABDC}" destId="{D6AEF303-3A47-144F-B4CC-E0411D934BEB}" srcOrd="0" destOrd="1" presId="urn:microsoft.com/office/officeart/2005/8/layout/vList5"/>
    <dgm:cxn modelId="{FA0DCD3E-7A86-1646-BF6F-FD12FC32C374}" type="presOf" srcId="{44B1869C-C296-284F-A415-454445B42AE1}" destId="{A8758CC3-B518-A94B-80C2-1D6794BDDE0C}" srcOrd="0" destOrd="0" presId="urn:microsoft.com/office/officeart/2005/8/layout/vList5"/>
    <dgm:cxn modelId="{5C6611CE-79E2-2D44-82B0-B5773A8A8238}" type="presOf" srcId="{9C1EECD2-403D-D142-AC66-664CE0109B68}" destId="{A8758CC3-B518-A94B-80C2-1D6794BDDE0C}" srcOrd="0" destOrd="1" presId="urn:microsoft.com/office/officeart/2005/8/layout/vList5"/>
    <dgm:cxn modelId="{C35220A2-2171-A146-AC12-086878BE13D4}" srcId="{0A096AE5-29E4-6B45-A795-789BDAB207F1}" destId="{44B1869C-C296-284F-A415-454445B42AE1}" srcOrd="0" destOrd="0" parTransId="{B0414678-CB26-804A-A358-A676C4DEC69F}" sibTransId="{0CC5D912-3BB1-594B-952D-1A0A9098202E}"/>
    <dgm:cxn modelId="{A5B48792-7154-1C4E-B3FE-5E33D7E74142}" type="presOf" srcId="{60F49D0A-73DF-854C-BD57-FFA8D16768D1}" destId="{878BB7CB-DC09-E44F-AEE6-82E723DF6AFF}" srcOrd="0" destOrd="0" presId="urn:microsoft.com/office/officeart/2005/8/layout/vList5"/>
    <dgm:cxn modelId="{2C646279-F3AE-0B4D-B1A9-5BDB0378DA91}" type="presOf" srcId="{B97FDC44-9AD1-5142-9FCA-F7094F5B1054}" destId="{DA5B1B6D-0B02-EE48-83A5-727F5F52DB31}" srcOrd="0" destOrd="3" presId="urn:microsoft.com/office/officeart/2005/8/layout/vList5"/>
    <dgm:cxn modelId="{45DFBB91-E1FD-3E4A-99F6-A5BFBD332C2E}" type="presOf" srcId="{0A096AE5-29E4-6B45-A795-789BDAB207F1}" destId="{8229D4CD-F9DA-244C-A153-F2557EFBEE72}" srcOrd="0" destOrd="0" presId="urn:microsoft.com/office/officeart/2005/8/layout/vList5"/>
    <dgm:cxn modelId="{734C8A4C-EDBC-9949-89D5-3B853B7C28FD}" type="presParOf" srcId="{878BB7CB-DC09-E44F-AEE6-82E723DF6AFF}" destId="{B2E8FEE0-3F56-0842-82F0-BE991BE24237}" srcOrd="0" destOrd="0" presId="urn:microsoft.com/office/officeart/2005/8/layout/vList5"/>
    <dgm:cxn modelId="{E31F95D0-7D05-5945-AE29-DE7819FA4325}" type="presParOf" srcId="{B2E8FEE0-3F56-0842-82F0-BE991BE24237}" destId="{8229D4CD-F9DA-244C-A153-F2557EFBEE72}" srcOrd="0" destOrd="0" presId="urn:microsoft.com/office/officeart/2005/8/layout/vList5"/>
    <dgm:cxn modelId="{71110446-C3C4-854D-9AFD-C1F3FE26921A}" type="presParOf" srcId="{B2E8FEE0-3F56-0842-82F0-BE991BE24237}" destId="{A8758CC3-B518-A94B-80C2-1D6794BDDE0C}" srcOrd="1" destOrd="0" presId="urn:microsoft.com/office/officeart/2005/8/layout/vList5"/>
    <dgm:cxn modelId="{F2E7EE0D-29A1-2C44-BA2F-CF94E711B019}" type="presParOf" srcId="{878BB7CB-DC09-E44F-AEE6-82E723DF6AFF}" destId="{0BB71355-8223-1A40-AFE5-4893CCE5CDBD}" srcOrd="1" destOrd="0" presId="urn:microsoft.com/office/officeart/2005/8/layout/vList5"/>
    <dgm:cxn modelId="{DBFDD64F-1F3E-834D-9D7A-332B15A66BFF}" type="presParOf" srcId="{878BB7CB-DC09-E44F-AEE6-82E723DF6AFF}" destId="{A005BC16-EC99-C540-B66D-C033F1262B39}" srcOrd="2" destOrd="0" presId="urn:microsoft.com/office/officeart/2005/8/layout/vList5"/>
    <dgm:cxn modelId="{842B4388-11C1-D240-8C3E-CD42885D2306}" type="presParOf" srcId="{A005BC16-EC99-C540-B66D-C033F1262B39}" destId="{2DEFEF28-93BE-684B-8142-851FC2A82860}" srcOrd="0" destOrd="0" presId="urn:microsoft.com/office/officeart/2005/8/layout/vList5"/>
    <dgm:cxn modelId="{5A7AB892-D010-7E43-BB28-1355C9F33BF4}" type="presParOf" srcId="{A005BC16-EC99-C540-B66D-C033F1262B39}" destId="{DA5B1B6D-0B02-EE48-83A5-727F5F52DB31}" srcOrd="1" destOrd="0" presId="urn:microsoft.com/office/officeart/2005/8/layout/vList5"/>
    <dgm:cxn modelId="{FFCF71A1-75E5-254B-95F2-22FD316E51E8}" type="presParOf" srcId="{878BB7CB-DC09-E44F-AEE6-82E723DF6AFF}" destId="{E4999B88-7F49-9043-9B24-0E4A8DC64DE0}" srcOrd="3" destOrd="0" presId="urn:microsoft.com/office/officeart/2005/8/layout/vList5"/>
    <dgm:cxn modelId="{3F5F125B-2DB8-AA41-AB90-2A63F1AFA358}" type="presParOf" srcId="{878BB7CB-DC09-E44F-AEE6-82E723DF6AFF}" destId="{40C6E8F3-F35A-6549-8591-C182E9021DF4}" srcOrd="4" destOrd="0" presId="urn:microsoft.com/office/officeart/2005/8/layout/vList5"/>
    <dgm:cxn modelId="{68447B00-B331-7C45-B1C6-A472559D836B}" type="presParOf" srcId="{40C6E8F3-F35A-6549-8591-C182E9021DF4}" destId="{A231D13E-9288-8341-BBC1-21792B7109BA}" srcOrd="0" destOrd="0" presId="urn:microsoft.com/office/officeart/2005/8/layout/vList5"/>
    <dgm:cxn modelId="{6B76356D-D989-CA43-8A6A-4EC8A2C65FC4}" type="presParOf" srcId="{40C6E8F3-F35A-6549-8591-C182E9021DF4}" destId="{D6AEF303-3A47-144F-B4CC-E0411D934BEB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B61F-52C2-204B-8A68-97A3EB93A944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FA5DD-9074-8642-A283-33CFD1FA8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</a:t>
            </a:r>
            <a:r>
              <a:rPr lang="en-US" baseline="0" dirty="0" smtClean="0"/>
              <a:t> Development: </a:t>
            </a:r>
          </a:p>
          <a:p>
            <a:r>
              <a:rPr lang="en-US" baseline="0" dirty="0" smtClean="0"/>
              <a:t>	Simpler Models: Left Ventricle Only</a:t>
            </a:r>
          </a:p>
          <a:p>
            <a:r>
              <a:rPr lang="en-US" baseline="0" dirty="0" smtClean="0"/>
              <a:t>Parameter Adjustment:</a:t>
            </a:r>
          </a:p>
          <a:p>
            <a:r>
              <a:rPr lang="en-US" baseline="0" dirty="0" smtClean="0"/>
              <a:t>	Ensure matching normal physiology</a:t>
            </a:r>
          </a:p>
          <a:p>
            <a:r>
              <a:rPr lang="en-US" baseline="0" dirty="0" smtClean="0"/>
              <a:t>		-Check clinical values: </a:t>
            </a:r>
          </a:p>
          <a:p>
            <a:r>
              <a:rPr lang="en-US" baseline="0" dirty="0" smtClean="0"/>
              <a:t>			-End diastolic and systolic blood pressure</a:t>
            </a:r>
          </a:p>
          <a:p>
            <a:r>
              <a:rPr lang="en-US" baseline="0" dirty="0" smtClean="0"/>
              <a:t>			-Total Systemic/Pulmonary Resistance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FA5DD-9074-8642-A283-33CFD1FA81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B6A6-24B8-DE44-AFDB-A9B3490C0F52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F6AD-94C6-B946-A020-4D7ECF82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490: Explorations in Cardiovascular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Preeya Khanna</a:t>
            </a:r>
          </a:p>
          <a:p>
            <a:r>
              <a:rPr lang="en-US" dirty="0" smtClean="0"/>
              <a:t>Benjamin </a:t>
            </a:r>
            <a:r>
              <a:rPr lang="en-US" dirty="0" err="1" smtClean="0"/>
              <a:t>Shyong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Post Surgical </a:t>
            </a:r>
            <a:br>
              <a:rPr lang="en-US" dirty="0" smtClean="0"/>
            </a:br>
            <a:r>
              <a:rPr lang="en-US" dirty="0" err="1" smtClean="0"/>
              <a:t>Tetrology</a:t>
            </a:r>
            <a:r>
              <a:rPr lang="en-US" dirty="0" smtClean="0"/>
              <a:t> of </a:t>
            </a:r>
            <a:r>
              <a:rPr lang="en-US" dirty="0" err="1" smtClean="0"/>
              <a:t>Fallot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most common congenital heart defects (10% of cases)</a:t>
            </a:r>
          </a:p>
          <a:p>
            <a:pPr lvl="1"/>
            <a:r>
              <a:rPr lang="en-US" dirty="0" smtClean="0"/>
              <a:t>Symptoms: Over-reaching aorta, </a:t>
            </a:r>
            <a:r>
              <a:rPr dirty="0" smtClean="0"/>
              <a:t>Ventricular septal defect</a:t>
            </a:r>
            <a:r>
              <a:rPr lang="en-US" dirty="0" smtClean="0"/>
              <a:t>, R</a:t>
            </a:r>
            <a:r>
              <a:rPr dirty="0" smtClean="0"/>
              <a:t>ight ventricular outflow tract obstruction</a:t>
            </a:r>
            <a:r>
              <a:rPr lang="en-US" dirty="0" smtClean="0"/>
              <a:t>,Right Ventricular hypertrophy</a:t>
            </a:r>
          </a:p>
          <a:p>
            <a:pPr lvl="1"/>
            <a:r>
              <a:rPr lang="en-US" dirty="0" smtClean="0"/>
              <a:t>Surgical Treatment corrects most symptoms</a:t>
            </a:r>
          </a:p>
          <a:p>
            <a:r>
              <a:rPr lang="en-US" dirty="0" smtClean="0"/>
              <a:t>Post Surgical Problems:</a:t>
            </a:r>
          </a:p>
          <a:p>
            <a:pPr lvl="1"/>
            <a:r>
              <a:rPr lang="en-US" dirty="0" smtClean="0"/>
              <a:t>Pulmonary Artery </a:t>
            </a:r>
            <a:r>
              <a:rPr lang="en-US" dirty="0" err="1" smtClean="0"/>
              <a:t>Stenosis</a:t>
            </a:r>
            <a:endParaRPr lang="en-US" dirty="0" smtClean="0"/>
          </a:p>
          <a:p>
            <a:pPr lvl="1"/>
            <a:r>
              <a:rPr lang="en-US" dirty="0" smtClean="0"/>
              <a:t>Pulmonary Valve Regurgitation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4267200"/>
            <a:ext cx="24257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Lumped-Parameter model of the cardiovascular system that matches normal physiology</a:t>
            </a:r>
          </a:p>
          <a:p>
            <a:r>
              <a:rPr lang="en-US" dirty="0" smtClean="0"/>
              <a:t>Adjust parameters in the pulmonary valve and artery to be able to match TOF patient with low error</a:t>
            </a:r>
          </a:p>
          <a:p>
            <a:r>
              <a:rPr lang="en-US" dirty="0" smtClean="0"/>
              <a:t>Build a GUI that allows users of model to visualize relevant changes in physiology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838200" y="304800"/>
            <a:ext cx="5533553" cy="617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29400" y="30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Model: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Process of Model Development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1143000"/>
          <a:ext cx="8382000" cy="5588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sz="2800" dirty="0" smtClean="0"/>
              <a:t>Pressures in</a:t>
            </a:r>
            <a:r>
              <a:rPr lang="en-US" sz="2800" dirty="0" smtClean="0"/>
              <a:t> Left Heart </a:t>
            </a:r>
            <a:r>
              <a:rPr lang="en-US" sz="2800" dirty="0" smtClean="0"/>
              <a:t>and Systemic System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Pressures in</a:t>
            </a:r>
            <a:r>
              <a:rPr lang="en-US" sz="2800" dirty="0" smtClean="0"/>
              <a:t> Right Heart </a:t>
            </a:r>
            <a:r>
              <a:rPr lang="en-US" sz="2800" dirty="0" smtClean="0"/>
              <a:t>and Pulmonary System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Pressure-Volume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63650"/>
            <a:ext cx="26289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estimates of model in comparing results to clinical data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Conclusions/Recommendations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292</Words>
  <Application>Microsoft Macintosh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 490: Explorations in Cardiovascular Modeling</vt:lpstr>
      <vt:lpstr>Problem: Post Surgical  Tetrology of Fallot</vt:lpstr>
      <vt:lpstr>Objective/Design Goals</vt:lpstr>
      <vt:lpstr>Slide 4</vt:lpstr>
      <vt:lpstr>Process of Model Development</vt:lpstr>
      <vt:lpstr>Diagrams</vt:lpstr>
      <vt:lpstr>Pressure-Volume Curves</vt:lpstr>
      <vt:lpstr>Actual Performance of Model</vt:lpstr>
      <vt:lpstr>Conclusions/Recommendations</vt:lpstr>
    </vt:vector>
  </TitlesOfParts>
  <Company>Lexington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490: Explorations in Cardiovascular Modeling</dc:title>
  <dc:creator>Preeya Khanna</dc:creator>
  <cp:lastModifiedBy>Preeya Khanna</cp:lastModifiedBy>
  <cp:revision>11</cp:revision>
  <dcterms:created xsi:type="dcterms:W3CDTF">2011-04-19T14:16:05Z</dcterms:created>
  <dcterms:modified xsi:type="dcterms:W3CDTF">2011-04-19T17:48:45Z</dcterms:modified>
</cp:coreProperties>
</file>