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5"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5" d="100"/>
          <a:sy n="75" d="100"/>
        </p:scale>
        <p:origin x="-162" y="-8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F49D0A-73DF-854C-BD57-FFA8D16768D1}"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0A096AE5-29E4-6B45-A795-789BDAB207F1}">
      <dgm:prSet phldrT="[Text]"/>
      <dgm:spPr/>
      <dgm:t>
        <a:bodyPr/>
        <a:lstStyle/>
        <a:p>
          <a:r>
            <a:rPr lang="en-US" dirty="0" smtClean="0"/>
            <a:t>Circuit Design</a:t>
          </a:r>
          <a:endParaRPr lang="en-US" dirty="0"/>
        </a:p>
      </dgm:t>
    </dgm:pt>
    <dgm:pt modelId="{7AB1129A-2B84-5B47-8743-F7FF600E6631}" type="parTrans" cxnId="{F217180D-3391-4D4F-9A5A-579E4F71AC8A}">
      <dgm:prSet/>
      <dgm:spPr/>
      <dgm:t>
        <a:bodyPr/>
        <a:lstStyle/>
        <a:p>
          <a:endParaRPr lang="en-US"/>
        </a:p>
      </dgm:t>
    </dgm:pt>
    <dgm:pt modelId="{983EFF2F-BACD-E240-9417-7723FB0E987A}" type="sibTrans" cxnId="{F217180D-3391-4D4F-9A5A-579E4F71AC8A}">
      <dgm:prSet/>
      <dgm:spPr/>
      <dgm:t>
        <a:bodyPr/>
        <a:lstStyle/>
        <a:p>
          <a:endParaRPr lang="en-US"/>
        </a:p>
      </dgm:t>
    </dgm:pt>
    <dgm:pt modelId="{44B1869C-C296-284F-A415-454445B42AE1}">
      <dgm:prSet phldrT="[Text]"/>
      <dgm:spPr/>
      <dgm:t>
        <a:bodyPr/>
        <a:lstStyle/>
        <a:p>
          <a:r>
            <a:rPr lang="en-US" dirty="0" smtClean="0"/>
            <a:t>Start with Simple Model (Left Ventricle only)</a:t>
          </a:r>
          <a:endParaRPr lang="en-US" dirty="0"/>
        </a:p>
      </dgm:t>
    </dgm:pt>
    <dgm:pt modelId="{B0414678-CB26-804A-A358-A676C4DEC69F}" type="parTrans" cxnId="{C35220A2-2171-A146-AC12-086878BE13D4}">
      <dgm:prSet/>
      <dgm:spPr/>
      <dgm:t>
        <a:bodyPr/>
        <a:lstStyle/>
        <a:p>
          <a:endParaRPr lang="en-US"/>
        </a:p>
      </dgm:t>
    </dgm:pt>
    <dgm:pt modelId="{0CC5D912-3BB1-594B-952D-1A0A9098202E}" type="sibTrans" cxnId="{C35220A2-2171-A146-AC12-086878BE13D4}">
      <dgm:prSet/>
      <dgm:spPr/>
      <dgm:t>
        <a:bodyPr/>
        <a:lstStyle/>
        <a:p>
          <a:endParaRPr lang="en-US"/>
        </a:p>
      </dgm:t>
    </dgm:pt>
    <dgm:pt modelId="{B9DD1761-0D7B-894A-BABF-0053AF1D5752}">
      <dgm:prSet phldrT="[Text]"/>
      <dgm:spPr/>
      <dgm:t>
        <a:bodyPr/>
        <a:lstStyle/>
        <a:p>
          <a:r>
            <a:rPr lang="en-US" dirty="0" smtClean="0"/>
            <a:t>Parameter Adjustment</a:t>
          </a:r>
          <a:endParaRPr lang="en-US" dirty="0"/>
        </a:p>
      </dgm:t>
    </dgm:pt>
    <dgm:pt modelId="{96DE5149-9F96-A145-9640-7DDC63DDB7DD}" type="parTrans" cxnId="{1F655C9C-74C9-0A4F-8E9A-BD4E4695DDDB}">
      <dgm:prSet/>
      <dgm:spPr/>
      <dgm:t>
        <a:bodyPr/>
        <a:lstStyle/>
        <a:p>
          <a:endParaRPr lang="en-US"/>
        </a:p>
      </dgm:t>
    </dgm:pt>
    <dgm:pt modelId="{D3642029-E325-3B4A-A9BF-71226FE156C5}" type="sibTrans" cxnId="{1F655C9C-74C9-0A4F-8E9A-BD4E4695DDDB}">
      <dgm:prSet/>
      <dgm:spPr/>
      <dgm:t>
        <a:bodyPr/>
        <a:lstStyle/>
        <a:p>
          <a:endParaRPr lang="en-US"/>
        </a:p>
      </dgm:t>
    </dgm:pt>
    <dgm:pt modelId="{F7131622-89FD-FE4A-A4AA-327E06BC6155}">
      <dgm:prSet phldrT="[Text]"/>
      <dgm:spPr/>
      <dgm:t>
        <a:bodyPr/>
        <a:lstStyle/>
        <a:p>
          <a:r>
            <a:rPr lang="en-US" dirty="0" smtClean="0"/>
            <a:t>Ensure model matches normal physiological measurements:</a:t>
          </a:r>
          <a:endParaRPr lang="en-US" dirty="0"/>
        </a:p>
      </dgm:t>
    </dgm:pt>
    <dgm:pt modelId="{304C5E29-98FD-FC47-BE3B-C8F3A3EEAAD1}" type="parTrans" cxnId="{9ACD63AC-0E4E-BC41-A49A-EEDEC69EEB3D}">
      <dgm:prSet/>
      <dgm:spPr/>
      <dgm:t>
        <a:bodyPr/>
        <a:lstStyle/>
        <a:p>
          <a:endParaRPr lang="en-US"/>
        </a:p>
      </dgm:t>
    </dgm:pt>
    <dgm:pt modelId="{0BC4C6F3-8011-0547-B1A8-B95ACEF28DB1}" type="sibTrans" cxnId="{9ACD63AC-0E4E-BC41-A49A-EEDEC69EEB3D}">
      <dgm:prSet/>
      <dgm:spPr/>
      <dgm:t>
        <a:bodyPr/>
        <a:lstStyle/>
        <a:p>
          <a:endParaRPr lang="en-US"/>
        </a:p>
      </dgm:t>
    </dgm:pt>
    <dgm:pt modelId="{D817ED1F-1526-CF4E-84E6-CDEE8F470928}">
      <dgm:prSet phldrT="[Text]"/>
      <dgm:spPr/>
      <dgm:t>
        <a:bodyPr/>
        <a:lstStyle/>
        <a:p>
          <a:endParaRPr lang="en-US" dirty="0"/>
        </a:p>
      </dgm:t>
    </dgm:pt>
    <dgm:pt modelId="{524CEF4D-2B98-404C-AC41-55E79BB73554}" type="parTrans" cxnId="{D9565769-5BD6-3A4F-81E2-0D34108440D2}">
      <dgm:prSet/>
      <dgm:spPr/>
      <dgm:t>
        <a:bodyPr/>
        <a:lstStyle/>
        <a:p>
          <a:endParaRPr lang="en-US"/>
        </a:p>
      </dgm:t>
    </dgm:pt>
    <dgm:pt modelId="{E9B6D653-7392-4341-823B-D7F3D8624866}" type="sibTrans" cxnId="{D9565769-5BD6-3A4F-81E2-0D34108440D2}">
      <dgm:prSet/>
      <dgm:spPr/>
      <dgm:t>
        <a:bodyPr/>
        <a:lstStyle/>
        <a:p>
          <a:endParaRPr lang="en-US"/>
        </a:p>
      </dgm:t>
    </dgm:pt>
    <dgm:pt modelId="{9E0A1713-2DCA-2D4B-9127-14012AB5040C}">
      <dgm:prSet phldrT="[Text]"/>
      <dgm:spPr/>
      <dgm:t>
        <a:bodyPr/>
        <a:lstStyle/>
        <a:p>
          <a:r>
            <a:rPr lang="en-US" dirty="0" smtClean="0"/>
            <a:t>Compare Output to Real Data</a:t>
          </a:r>
          <a:endParaRPr lang="en-US" dirty="0"/>
        </a:p>
      </dgm:t>
    </dgm:pt>
    <dgm:pt modelId="{34316990-905C-594E-83C4-34EF9200EB9C}" type="parTrans" cxnId="{038C6FEA-81D1-3443-86B2-B16205D8987A}">
      <dgm:prSet/>
      <dgm:spPr/>
      <dgm:t>
        <a:bodyPr/>
        <a:lstStyle/>
        <a:p>
          <a:endParaRPr lang="en-US"/>
        </a:p>
      </dgm:t>
    </dgm:pt>
    <dgm:pt modelId="{185D6663-0982-F149-9BC5-88EEF826CDEC}" type="sibTrans" cxnId="{038C6FEA-81D1-3443-86B2-B16205D8987A}">
      <dgm:prSet/>
      <dgm:spPr/>
      <dgm:t>
        <a:bodyPr/>
        <a:lstStyle/>
        <a:p>
          <a:endParaRPr lang="en-US"/>
        </a:p>
      </dgm:t>
    </dgm:pt>
    <dgm:pt modelId="{735D90E1-B36D-2146-8149-006799C3C163}">
      <dgm:prSet phldrT="[Text]"/>
      <dgm:spPr/>
      <dgm:t>
        <a:bodyPr/>
        <a:lstStyle/>
        <a:p>
          <a:r>
            <a:rPr lang="en-US" dirty="0" smtClean="0"/>
            <a:t>Compare model of defect to clinical data of same defect </a:t>
          </a:r>
          <a:endParaRPr lang="en-US" dirty="0"/>
        </a:p>
      </dgm:t>
    </dgm:pt>
    <dgm:pt modelId="{08EAA7B8-ACEB-D549-BE4F-D62F2C7FF522}" type="parTrans" cxnId="{45BB80D5-73ED-CC45-9B80-9239AD276138}">
      <dgm:prSet/>
      <dgm:spPr/>
      <dgm:t>
        <a:bodyPr/>
        <a:lstStyle/>
        <a:p>
          <a:endParaRPr lang="en-US"/>
        </a:p>
      </dgm:t>
    </dgm:pt>
    <dgm:pt modelId="{CBE3A93E-A8FE-CF4E-9642-E7A3A5A9825A}" type="sibTrans" cxnId="{45BB80D5-73ED-CC45-9B80-9239AD276138}">
      <dgm:prSet/>
      <dgm:spPr/>
      <dgm:t>
        <a:bodyPr/>
        <a:lstStyle/>
        <a:p>
          <a:endParaRPr lang="en-US"/>
        </a:p>
      </dgm:t>
    </dgm:pt>
    <dgm:pt modelId="{5E654CB9-84AF-B842-A93D-F06B1282ABDC}">
      <dgm:prSet phldrT="[Text]"/>
      <dgm:spPr/>
      <dgm:t>
        <a:bodyPr/>
        <a:lstStyle/>
        <a:p>
          <a:r>
            <a:rPr lang="en-US" dirty="0" smtClean="0"/>
            <a:t>Estimate accuracy and predictive capabilities of the model</a:t>
          </a:r>
          <a:endParaRPr lang="en-US" dirty="0"/>
        </a:p>
      </dgm:t>
    </dgm:pt>
    <dgm:pt modelId="{FFD9FA08-6049-1C40-92BA-61AEA33ED642}" type="parTrans" cxnId="{24A21A82-2BD9-EB44-851A-7061855D7D42}">
      <dgm:prSet/>
      <dgm:spPr/>
      <dgm:t>
        <a:bodyPr/>
        <a:lstStyle/>
        <a:p>
          <a:endParaRPr lang="en-US"/>
        </a:p>
      </dgm:t>
    </dgm:pt>
    <dgm:pt modelId="{E1FE6326-C49B-C248-8254-2713BB144C6B}" type="sibTrans" cxnId="{24A21A82-2BD9-EB44-851A-7061855D7D42}">
      <dgm:prSet/>
      <dgm:spPr/>
      <dgm:t>
        <a:bodyPr/>
        <a:lstStyle/>
        <a:p>
          <a:endParaRPr lang="en-US"/>
        </a:p>
      </dgm:t>
    </dgm:pt>
    <dgm:pt modelId="{9C1EECD2-403D-D142-AC66-664CE0109B68}">
      <dgm:prSet phldrT="[Text]"/>
      <dgm:spPr/>
      <dgm:t>
        <a:bodyPr/>
        <a:lstStyle/>
        <a:p>
          <a:r>
            <a:rPr lang="en-US" dirty="0" smtClean="0"/>
            <a:t>Increase Model complexity by adding more components, and making activation functions more complex</a:t>
          </a:r>
          <a:endParaRPr lang="en-US" dirty="0"/>
        </a:p>
      </dgm:t>
    </dgm:pt>
    <dgm:pt modelId="{530220F1-58B3-5842-A987-AE26DD16F79B}" type="parTrans" cxnId="{4E9B72F6-BFAC-F146-A1DC-5B5C0D299DF0}">
      <dgm:prSet/>
      <dgm:spPr/>
      <dgm:t>
        <a:bodyPr/>
        <a:lstStyle/>
        <a:p>
          <a:endParaRPr lang="en-US"/>
        </a:p>
      </dgm:t>
    </dgm:pt>
    <dgm:pt modelId="{4082AC59-A3EF-8D4F-AF7F-1FAF9F8EEC61}" type="sibTrans" cxnId="{4E9B72F6-BFAC-F146-A1DC-5B5C0D299DF0}">
      <dgm:prSet/>
      <dgm:spPr/>
      <dgm:t>
        <a:bodyPr/>
        <a:lstStyle/>
        <a:p>
          <a:endParaRPr lang="en-US"/>
        </a:p>
      </dgm:t>
    </dgm:pt>
    <dgm:pt modelId="{41CFC7BF-0868-6941-A7F0-DB4D613816F5}">
      <dgm:prSet phldrT="[Text]"/>
      <dgm:spPr/>
      <dgm:t>
        <a:bodyPr/>
        <a:lstStyle/>
        <a:p>
          <a:r>
            <a:rPr lang="en-US" dirty="0" smtClean="0"/>
            <a:t>Total Systemic/Pulmonary Resistance</a:t>
          </a:r>
          <a:endParaRPr lang="en-US" dirty="0"/>
        </a:p>
      </dgm:t>
    </dgm:pt>
    <dgm:pt modelId="{5F715FD4-7AE2-6549-BB8E-3A4609A68F1B}" type="parTrans" cxnId="{4BBDDF69-3099-C14E-8DA0-93143A33AE34}">
      <dgm:prSet/>
      <dgm:spPr/>
      <dgm:t>
        <a:bodyPr/>
        <a:lstStyle/>
        <a:p>
          <a:endParaRPr lang="en-US"/>
        </a:p>
      </dgm:t>
    </dgm:pt>
    <dgm:pt modelId="{7B5CE70C-6F39-A544-B625-97FC9ABC4578}" type="sibTrans" cxnId="{4BBDDF69-3099-C14E-8DA0-93143A33AE34}">
      <dgm:prSet/>
      <dgm:spPr/>
      <dgm:t>
        <a:bodyPr/>
        <a:lstStyle/>
        <a:p>
          <a:endParaRPr lang="en-US"/>
        </a:p>
      </dgm:t>
    </dgm:pt>
    <dgm:pt modelId="{BF322320-9A23-5344-9F34-D2006FA1303C}">
      <dgm:prSet phldrT="[Text]"/>
      <dgm:spPr/>
      <dgm:t>
        <a:bodyPr/>
        <a:lstStyle/>
        <a:p>
          <a:r>
            <a:rPr lang="en-US" dirty="0" smtClean="0"/>
            <a:t>End Systolic/Diastolic Aortic Blood Pressures</a:t>
          </a:r>
          <a:endParaRPr lang="en-US" dirty="0"/>
        </a:p>
      </dgm:t>
    </dgm:pt>
    <dgm:pt modelId="{605D4CCF-F82E-6A44-A78F-D30FD163B18A}" type="parTrans" cxnId="{F3DB963D-52B6-AA46-98B5-0C389A64E24C}">
      <dgm:prSet/>
      <dgm:spPr/>
      <dgm:t>
        <a:bodyPr/>
        <a:lstStyle/>
        <a:p>
          <a:endParaRPr lang="en-US"/>
        </a:p>
      </dgm:t>
    </dgm:pt>
    <dgm:pt modelId="{D832CF5D-7E3A-0F4C-BDC6-578CE4C50CA5}" type="sibTrans" cxnId="{F3DB963D-52B6-AA46-98B5-0C389A64E24C}">
      <dgm:prSet/>
      <dgm:spPr/>
      <dgm:t>
        <a:bodyPr/>
        <a:lstStyle/>
        <a:p>
          <a:endParaRPr lang="en-US"/>
        </a:p>
      </dgm:t>
    </dgm:pt>
    <dgm:pt modelId="{B97FDC44-9AD1-5142-9FCA-F7094F5B1054}">
      <dgm:prSet phldrT="[Text]"/>
      <dgm:spPr/>
      <dgm:t>
        <a:bodyPr/>
        <a:lstStyle/>
        <a:p>
          <a:r>
            <a:rPr lang="en-US" dirty="0" smtClean="0"/>
            <a:t>Expected Pressure-Volume Curves in four heart chambers</a:t>
          </a:r>
          <a:endParaRPr lang="en-US" dirty="0"/>
        </a:p>
      </dgm:t>
    </dgm:pt>
    <dgm:pt modelId="{F32D7EE9-4036-804B-A1D1-936F719C7942}" type="parTrans" cxnId="{900B07C3-7026-B248-8D01-E4B8C116626A}">
      <dgm:prSet/>
      <dgm:spPr/>
      <dgm:t>
        <a:bodyPr/>
        <a:lstStyle/>
        <a:p>
          <a:endParaRPr lang="en-US"/>
        </a:p>
      </dgm:t>
    </dgm:pt>
    <dgm:pt modelId="{ADAD0629-805F-CF42-AF66-F1B5EC9EAB60}" type="sibTrans" cxnId="{900B07C3-7026-B248-8D01-E4B8C116626A}">
      <dgm:prSet/>
      <dgm:spPr/>
      <dgm:t>
        <a:bodyPr/>
        <a:lstStyle/>
        <a:p>
          <a:endParaRPr lang="en-US"/>
        </a:p>
      </dgm:t>
    </dgm:pt>
    <dgm:pt modelId="{ACB98ABF-F44C-D347-BF18-4F421D3C962D}">
      <dgm:prSet phldrT="[Text]"/>
      <dgm:spPr/>
      <dgm:t>
        <a:bodyPr/>
        <a:lstStyle/>
        <a:p>
          <a:r>
            <a:rPr lang="en-US" dirty="0" smtClean="0"/>
            <a:t>Adjust parameters to account for physiological defects</a:t>
          </a:r>
          <a:endParaRPr lang="en-US" dirty="0"/>
        </a:p>
      </dgm:t>
    </dgm:pt>
    <dgm:pt modelId="{21453843-0D48-AC47-9BA6-6BE2767519FC}" type="parTrans" cxnId="{16961BAC-FCBD-CC48-AD56-C965D3A38670}">
      <dgm:prSet/>
      <dgm:spPr/>
      <dgm:t>
        <a:bodyPr/>
        <a:lstStyle/>
        <a:p>
          <a:endParaRPr lang="en-US"/>
        </a:p>
      </dgm:t>
    </dgm:pt>
    <dgm:pt modelId="{378E27F3-B571-F24C-B559-E44C8D486C0D}" type="sibTrans" cxnId="{16961BAC-FCBD-CC48-AD56-C965D3A38670}">
      <dgm:prSet/>
      <dgm:spPr/>
      <dgm:t>
        <a:bodyPr/>
        <a:lstStyle/>
        <a:p>
          <a:endParaRPr lang="en-US"/>
        </a:p>
      </dgm:t>
    </dgm:pt>
    <dgm:pt modelId="{878BB7CB-DC09-E44F-AEE6-82E723DF6AFF}" type="pres">
      <dgm:prSet presAssocID="{60F49D0A-73DF-854C-BD57-FFA8D16768D1}" presName="Name0" presStyleCnt="0">
        <dgm:presLayoutVars>
          <dgm:dir/>
          <dgm:animLvl val="lvl"/>
          <dgm:resizeHandles val="exact"/>
        </dgm:presLayoutVars>
      </dgm:prSet>
      <dgm:spPr/>
      <dgm:t>
        <a:bodyPr/>
        <a:lstStyle/>
        <a:p>
          <a:endParaRPr lang="en-US"/>
        </a:p>
      </dgm:t>
    </dgm:pt>
    <dgm:pt modelId="{B2E8FEE0-3F56-0842-82F0-BE991BE24237}" type="pres">
      <dgm:prSet presAssocID="{0A096AE5-29E4-6B45-A795-789BDAB207F1}" presName="linNode" presStyleCnt="0"/>
      <dgm:spPr/>
    </dgm:pt>
    <dgm:pt modelId="{8229D4CD-F9DA-244C-A153-F2557EFBEE72}" type="pres">
      <dgm:prSet presAssocID="{0A096AE5-29E4-6B45-A795-789BDAB207F1}" presName="parentText" presStyleLbl="node1" presStyleIdx="0" presStyleCnt="3">
        <dgm:presLayoutVars>
          <dgm:chMax val="1"/>
          <dgm:bulletEnabled val="1"/>
        </dgm:presLayoutVars>
      </dgm:prSet>
      <dgm:spPr/>
      <dgm:t>
        <a:bodyPr/>
        <a:lstStyle/>
        <a:p>
          <a:endParaRPr lang="en-US"/>
        </a:p>
      </dgm:t>
    </dgm:pt>
    <dgm:pt modelId="{A8758CC3-B518-A94B-80C2-1D6794BDDE0C}" type="pres">
      <dgm:prSet presAssocID="{0A096AE5-29E4-6B45-A795-789BDAB207F1}" presName="descendantText" presStyleLbl="alignAccFollowNode1" presStyleIdx="0" presStyleCnt="3">
        <dgm:presLayoutVars>
          <dgm:bulletEnabled val="1"/>
        </dgm:presLayoutVars>
      </dgm:prSet>
      <dgm:spPr/>
      <dgm:t>
        <a:bodyPr/>
        <a:lstStyle/>
        <a:p>
          <a:endParaRPr lang="en-US"/>
        </a:p>
      </dgm:t>
    </dgm:pt>
    <dgm:pt modelId="{0BB71355-8223-1A40-AFE5-4893CCE5CDBD}" type="pres">
      <dgm:prSet presAssocID="{983EFF2F-BACD-E240-9417-7723FB0E987A}" presName="sp" presStyleCnt="0"/>
      <dgm:spPr/>
    </dgm:pt>
    <dgm:pt modelId="{A005BC16-EC99-C540-B66D-C033F1262B39}" type="pres">
      <dgm:prSet presAssocID="{B9DD1761-0D7B-894A-BABF-0053AF1D5752}" presName="linNode" presStyleCnt="0"/>
      <dgm:spPr/>
    </dgm:pt>
    <dgm:pt modelId="{2DEFEF28-93BE-684B-8142-851FC2A82860}" type="pres">
      <dgm:prSet presAssocID="{B9DD1761-0D7B-894A-BABF-0053AF1D5752}" presName="parentText" presStyleLbl="node1" presStyleIdx="1" presStyleCnt="3">
        <dgm:presLayoutVars>
          <dgm:chMax val="1"/>
          <dgm:bulletEnabled val="1"/>
        </dgm:presLayoutVars>
      </dgm:prSet>
      <dgm:spPr/>
      <dgm:t>
        <a:bodyPr/>
        <a:lstStyle/>
        <a:p>
          <a:endParaRPr lang="en-US"/>
        </a:p>
      </dgm:t>
    </dgm:pt>
    <dgm:pt modelId="{DA5B1B6D-0B02-EE48-83A5-727F5F52DB31}" type="pres">
      <dgm:prSet presAssocID="{B9DD1761-0D7B-894A-BABF-0053AF1D5752}" presName="descendantText" presStyleLbl="alignAccFollowNode1" presStyleIdx="1" presStyleCnt="3">
        <dgm:presLayoutVars>
          <dgm:bulletEnabled val="1"/>
        </dgm:presLayoutVars>
      </dgm:prSet>
      <dgm:spPr/>
      <dgm:t>
        <a:bodyPr/>
        <a:lstStyle/>
        <a:p>
          <a:endParaRPr lang="en-US"/>
        </a:p>
      </dgm:t>
    </dgm:pt>
    <dgm:pt modelId="{E4999B88-7F49-9043-9B24-0E4A8DC64DE0}" type="pres">
      <dgm:prSet presAssocID="{D3642029-E325-3B4A-A9BF-71226FE156C5}" presName="sp" presStyleCnt="0"/>
      <dgm:spPr/>
    </dgm:pt>
    <dgm:pt modelId="{40C6E8F3-F35A-6549-8591-C182E9021DF4}" type="pres">
      <dgm:prSet presAssocID="{9E0A1713-2DCA-2D4B-9127-14012AB5040C}" presName="linNode" presStyleCnt="0"/>
      <dgm:spPr/>
    </dgm:pt>
    <dgm:pt modelId="{A231D13E-9288-8341-BBC1-21792B7109BA}" type="pres">
      <dgm:prSet presAssocID="{9E0A1713-2DCA-2D4B-9127-14012AB5040C}" presName="parentText" presStyleLbl="node1" presStyleIdx="2" presStyleCnt="3">
        <dgm:presLayoutVars>
          <dgm:chMax val="1"/>
          <dgm:bulletEnabled val="1"/>
        </dgm:presLayoutVars>
      </dgm:prSet>
      <dgm:spPr/>
      <dgm:t>
        <a:bodyPr/>
        <a:lstStyle/>
        <a:p>
          <a:endParaRPr lang="en-US"/>
        </a:p>
      </dgm:t>
    </dgm:pt>
    <dgm:pt modelId="{D6AEF303-3A47-144F-B4CC-E0411D934BEB}" type="pres">
      <dgm:prSet presAssocID="{9E0A1713-2DCA-2D4B-9127-14012AB5040C}" presName="descendantText" presStyleLbl="alignAccFollowNode1" presStyleIdx="2" presStyleCnt="3">
        <dgm:presLayoutVars>
          <dgm:bulletEnabled val="1"/>
        </dgm:presLayoutVars>
      </dgm:prSet>
      <dgm:spPr/>
      <dgm:t>
        <a:bodyPr/>
        <a:lstStyle/>
        <a:p>
          <a:endParaRPr lang="en-US"/>
        </a:p>
      </dgm:t>
    </dgm:pt>
  </dgm:ptLst>
  <dgm:cxnLst>
    <dgm:cxn modelId="{D9565769-5BD6-3A4F-81E2-0D34108440D2}" srcId="{B9DD1761-0D7B-894A-BABF-0053AF1D5752}" destId="{D817ED1F-1526-CF4E-84E6-CDEE8F470928}" srcOrd="2" destOrd="0" parTransId="{524CEF4D-2B98-404C-AC41-55E79BB73554}" sibTransId="{E9B6D653-7392-4341-823B-D7F3D8624866}"/>
    <dgm:cxn modelId="{888F1688-D71B-1E4C-93F9-69A638A36023}" type="presOf" srcId="{BF322320-9A23-5344-9F34-D2006FA1303C}" destId="{DA5B1B6D-0B02-EE48-83A5-727F5F52DB31}" srcOrd="0" destOrd="2" presId="urn:microsoft.com/office/officeart/2005/8/layout/vList5"/>
    <dgm:cxn modelId="{A5B48792-7154-1C4E-B3FE-5E33D7E74142}" type="presOf" srcId="{60F49D0A-73DF-854C-BD57-FFA8D16768D1}" destId="{878BB7CB-DC09-E44F-AEE6-82E723DF6AFF}" srcOrd="0" destOrd="0" presId="urn:microsoft.com/office/officeart/2005/8/layout/vList5"/>
    <dgm:cxn modelId="{24A21A82-2BD9-EB44-851A-7061855D7D42}" srcId="{9E0A1713-2DCA-2D4B-9127-14012AB5040C}" destId="{5E654CB9-84AF-B842-A93D-F06B1282ABDC}" srcOrd="1" destOrd="0" parTransId="{FFD9FA08-6049-1C40-92BA-61AEA33ED642}" sibTransId="{E1FE6326-C49B-C248-8254-2713BB144C6B}"/>
    <dgm:cxn modelId="{F217180D-3391-4D4F-9A5A-579E4F71AC8A}" srcId="{60F49D0A-73DF-854C-BD57-FFA8D16768D1}" destId="{0A096AE5-29E4-6B45-A795-789BDAB207F1}" srcOrd="0" destOrd="0" parTransId="{7AB1129A-2B84-5B47-8743-F7FF600E6631}" sibTransId="{983EFF2F-BACD-E240-9417-7723FB0E987A}"/>
    <dgm:cxn modelId="{4E9B72F6-BFAC-F146-A1DC-5B5C0D299DF0}" srcId="{0A096AE5-29E4-6B45-A795-789BDAB207F1}" destId="{9C1EECD2-403D-D142-AC66-664CE0109B68}" srcOrd="1" destOrd="0" parTransId="{530220F1-58B3-5842-A987-AE26DD16F79B}" sibTransId="{4082AC59-A3EF-8D4F-AF7F-1FAF9F8EEC61}"/>
    <dgm:cxn modelId="{5C6611CE-79E2-2D44-82B0-B5773A8A8238}" type="presOf" srcId="{9C1EECD2-403D-D142-AC66-664CE0109B68}" destId="{A8758CC3-B518-A94B-80C2-1D6794BDDE0C}" srcOrd="0" destOrd="1" presId="urn:microsoft.com/office/officeart/2005/8/layout/vList5"/>
    <dgm:cxn modelId="{2C646279-F3AE-0B4D-B1A9-5BDB0378DA91}" type="presOf" srcId="{B97FDC44-9AD1-5142-9FCA-F7094F5B1054}" destId="{DA5B1B6D-0B02-EE48-83A5-727F5F52DB31}" srcOrd="0" destOrd="3" presId="urn:microsoft.com/office/officeart/2005/8/layout/vList5"/>
    <dgm:cxn modelId="{900B07C3-7026-B248-8D01-E4B8C116626A}" srcId="{F7131622-89FD-FE4A-A4AA-327E06BC6155}" destId="{B97FDC44-9AD1-5142-9FCA-F7094F5B1054}" srcOrd="2" destOrd="0" parTransId="{F32D7EE9-4036-804B-A1D1-936F719C7942}" sibTransId="{ADAD0629-805F-CF42-AF66-F1B5EC9EAB60}"/>
    <dgm:cxn modelId="{9C479A2F-4ED1-AA47-93DE-C50DCD8BE5C2}" type="presOf" srcId="{5E654CB9-84AF-B842-A93D-F06B1282ABDC}" destId="{D6AEF303-3A47-144F-B4CC-E0411D934BEB}" srcOrd="0" destOrd="1" presId="urn:microsoft.com/office/officeart/2005/8/layout/vList5"/>
    <dgm:cxn modelId="{01F5192F-7997-3F46-9363-6DC0E741D76E}" type="presOf" srcId="{735D90E1-B36D-2146-8149-006799C3C163}" destId="{D6AEF303-3A47-144F-B4CC-E0411D934BEB}" srcOrd="0" destOrd="0" presId="urn:microsoft.com/office/officeart/2005/8/layout/vList5"/>
    <dgm:cxn modelId="{6254A1BF-68BE-224F-94E0-5462CD540E67}" type="presOf" srcId="{ACB98ABF-F44C-D347-BF18-4F421D3C962D}" destId="{DA5B1B6D-0B02-EE48-83A5-727F5F52DB31}" srcOrd="0" destOrd="4" presId="urn:microsoft.com/office/officeart/2005/8/layout/vList5"/>
    <dgm:cxn modelId="{45BB80D5-73ED-CC45-9B80-9239AD276138}" srcId="{9E0A1713-2DCA-2D4B-9127-14012AB5040C}" destId="{735D90E1-B36D-2146-8149-006799C3C163}" srcOrd="0" destOrd="0" parTransId="{08EAA7B8-ACEB-D549-BE4F-D62F2C7FF522}" sibTransId="{CBE3A93E-A8FE-CF4E-9642-E7A3A5A9825A}"/>
    <dgm:cxn modelId="{E48629BF-B6DC-384A-9291-EB55BFA8CFEE}" type="presOf" srcId="{41CFC7BF-0868-6941-A7F0-DB4D613816F5}" destId="{DA5B1B6D-0B02-EE48-83A5-727F5F52DB31}" srcOrd="0" destOrd="1" presId="urn:microsoft.com/office/officeart/2005/8/layout/vList5"/>
    <dgm:cxn modelId="{45DFBB91-E1FD-3E4A-99F6-A5BFBD332C2E}" type="presOf" srcId="{0A096AE5-29E4-6B45-A795-789BDAB207F1}" destId="{8229D4CD-F9DA-244C-A153-F2557EFBEE72}" srcOrd="0" destOrd="0" presId="urn:microsoft.com/office/officeart/2005/8/layout/vList5"/>
    <dgm:cxn modelId="{F6E87E9D-661E-B84A-8719-301BCF37D386}" type="presOf" srcId="{B9DD1761-0D7B-894A-BABF-0053AF1D5752}" destId="{2DEFEF28-93BE-684B-8142-851FC2A82860}" srcOrd="0" destOrd="0" presId="urn:microsoft.com/office/officeart/2005/8/layout/vList5"/>
    <dgm:cxn modelId="{FA0DCD3E-7A86-1646-BF6F-FD12FC32C374}" type="presOf" srcId="{44B1869C-C296-284F-A415-454445B42AE1}" destId="{A8758CC3-B518-A94B-80C2-1D6794BDDE0C}" srcOrd="0" destOrd="0" presId="urn:microsoft.com/office/officeart/2005/8/layout/vList5"/>
    <dgm:cxn modelId="{16961BAC-FCBD-CC48-AD56-C965D3A38670}" srcId="{B9DD1761-0D7B-894A-BABF-0053AF1D5752}" destId="{ACB98ABF-F44C-D347-BF18-4F421D3C962D}" srcOrd="1" destOrd="0" parTransId="{21453843-0D48-AC47-9BA6-6BE2767519FC}" sibTransId="{378E27F3-B571-F24C-B559-E44C8D486C0D}"/>
    <dgm:cxn modelId="{F3DB963D-52B6-AA46-98B5-0C389A64E24C}" srcId="{F7131622-89FD-FE4A-A4AA-327E06BC6155}" destId="{BF322320-9A23-5344-9F34-D2006FA1303C}" srcOrd="1" destOrd="0" parTransId="{605D4CCF-F82E-6A44-A78F-D30FD163B18A}" sibTransId="{D832CF5D-7E3A-0F4C-BDC6-578CE4C50CA5}"/>
    <dgm:cxn modelId="{C35220A2-2171-A146-AC12-086878BE13D4}" srcId="{0A096AE5-29E4-6B45-A795-789BDAB207F1}" destId="{44B1869C-C296-284F-A415-454445B42AE1}" srcOrd="0" destOrd="0" parTransId="{B0414678-CB26-804A-A358-A676C4DEC69F}" sibTransId="{0CC5D912-3BB1-594B-952D-1A0A9098202E}"/>
    <dgm:cxn modelId="{E5252F00-A8C0-FE46-8FB2-E9D3BE6797B1}" type="presOf" srcId="{F7131622-89FD-FE4A-A4AA-327E06BC6155}" destId="{DA5B1B6D-0B02-EE48-83A5-727F5F52DB31}" srcOrd="0" destOrd="0" presId="urn:microsoft.com/office/officeart/2005/8/layout/vList5"/>
    <dgm:cxn modelId="{4BBDDF69-3099-C14E-8DA0-93143A33AE34}" srcId="{F7131622-89FD-FE4A-A4AA-327E06BC6155}" destId="{41CFC7BF-0868-6941-A7F0-DB4D613816F5}" srcOrd="0" destOrd="0" parTransId="{5F715FD4-7AE2-6549-BB8E-3A4609A68F1B}" sibTransId="{7B5CE70C-6F39-A544-B625-97FC9ABC4578}"/>
    <dgm:cxn modelId="{038C6FEA-81D1-3443-86B2-B16205D8987A}" srcId="{60F49D0A-73DF-854C-BD57-FFA8D16768D1}" destId="{9E0A1713-2DCA-2D4B-9127-14012AB5040C}" srcOrd="2" destOrd="0" parTransId="{34316990-905C-594E-83C4-34EF9200EB9C}" sibTransId="{185D6663-0982-F149-9BC5-88EEF826CDEC}"/>
    <dgm:cxn modelId="{9ACD63AC-0E4E-BC41-A49A-EEDEC69EEB3D}" srcId="{B9DD1761-0D7B-894A-BABF-0053AF1D5752}" destId="{F7131622-89FD-FE4A-A4AA-327E06BC6155}" srcOrd="0" destOrd="0" parTransId="{304C5E29-98FD-FC47-BE3B-C8F3A3EEAAD1}" sibTransId="{0BC4C6F3-8011-0547-B1A8-B95ACEF28DB1}"/>
    <dgm:cxn modelId="{10695D92-B7BC-2C48-A28F-3469748601DE}" type="presOf" srcId="{9E0A1713-2DCA-2D4B-9127-14012AB5040C}" destId="{A231D13E-9288-8341-BBC1-21792B7109BA}" srcOrd="0" destOrd="0" presId="urn:microsoft.com/office/officeart/2005/8/layout/vList5"/>
    <dgm:cxn modelId="{7D696402-F099-E346-AAAC-C16B2028C4EC}" type="presOf" srcId="{D817ED1F-1526-CF4E-84E6-CDEE8F470928}" destId="{DA5B1B6D-0B02-EE48-83A5-727F5F52DB31}" srcOrd="0" destOrd="5" presId="urn:microsoft.com/office/officeart/2005/8/layout/vList5"/>
    <dgm:cxn modelId="{1F655C9C-74C9-0A4F-8E9A-BD4E4695DDDB}" srcId="{60F49D0A-73DF-854C-BD57-FFA8D16768D1}" destId="{B9DD1761-0D7B-894A-BABF-0053AF1D5752}" srcOrd="1" destOrd="0" parTransId="{96DE5149-9F96-A145-9640-7DDC63DDB7DD}" sibTransId="{D3642029-E325-3B4A-A9BF-71226FE156C5}"/>
    <dgm:cxn modelId="{734C8A4C-EDBC-9949-89D5-3B853B7C28FD}" type="presParOf" srcId="{878BB7CB-DC09-E44F-AEE6-82E723DF6AFF}" destId="{B2E8FEE0-3F56-0842-82F0-BE991BE24237}" srcOrd="0" destOrd="0" presId="urn:microsoft.com/office/officeart/2005/8/layout/vList5"/>
    <dgm:cxn modelId="{E31F95D0-7D05-5945-AE29-DE7819FA4325}" type="presParOf" srcId="{B2E8FEE0-3F56-0842-82F0-BE991BE24237}" destId="{8229D4CD-F9DA-244C-A153-F2557EFBEE72}" srcOrd="0" destOrd="0" presId="urn:microsoft.com/office/officeart/2005/8/layout/vList5"/>
    <dgm:cxn modelId="{71110446-C3C4-854D-9AFD-C1F3FE26921A}" type="presParOf" srcId="{B2E8FEE0-3F56-0842-82F0-BE991BE24237}" destId="{A8758CC3-B518-A94B-80C2-1D6794BDDE0C}" srcOrd="1" destOrd="0" presId="urn:microsoft.com/office/officeart/2005/8/layout/vList5"/>
    <dgm:cxn modelId="{F2E7EE0D-29A1-2C44-BA2F-CF94E711B019}" type="presParOf" srcId="{878BB7CB-DC09-E44F-AEE6-82E723DF6AFF}" destId="{0BB71355-8223-1A40-AFE5-4893CCE5CDBD}" srcOrd="1" destOrd="0" presId="urn:microsoft.com/office/officeart/2005/8/layout/vList5"/>
    <dgm:cxn modelId="{DBFDD64F-1F3E-834D-9D7A-332B15A66BFF}" type="presParOf" srcId="{878BB7CB-DC09-E44F-AEE6-82E723DF6AFF}" destId="{A005BC16-EC99-C540-B66D-C033F1262B39}" srcOrd="2" destOrd="0" presId="urn:microsoft.com/office/officeart/2005/8/layout/vList5"/>
    <dgm:cxn modelId="{842B4388-11C1-D240-8C3E-CD42885D2306}" type="presParOf" srcId="{A005BC16-EC99-C540-B66D-C033F1262B39}" destId="{2DEFEF28-93BE-684B-8142-851FC2A82860}" srcOrd="0" destOrd="0" presId="urn:microsoft.com/office/officeart/2005/8/layout/vList5"/>
    <dgm:cxn modelId="{5A7AB892-D010-7E43-BB28-1355C9F33BF4}" type="presParOf" srcId="{A005BC16-EC99-C540-B66D-C033F1262B39}" destId="{DA5B1B6D-0B02-EE48-83A5-727F5F52DB31}" srcOrd="1" destOrd="0" presId="urn:microsoft.com/office/officeart/2005/8/layout/vList5"/>
    <dgm:cxn modelId="{FFCF71A1-75E5-254B-95F2-22FD316E51E8}" type="presParOf" srcId="{878BB7CB-DC09-E44F-AEE6-82E723DF6AFF}" destId="{E4999B88-7F49-9043-9B24-0E4A8DC64DE0}" srcOrd="3" destOrd="0" presId="urn:microsoft.com/office/officeart/2005/8/layout/vList5"/>
    <dgm:cxn modelId="{3F5F125B-2DB8-AA41-AB90-2A63F1AFA358}" type="presParOf" srcId="{878BB7CB-DC09-E44F-AEE6-82E723DF6AFF}" destId="{40C6E8F3-F35A-6549-8591-C182E9021DF4}" srcOrd="4" destOrd="0" presId="urn:microsoft.com/office/officeart/2005/8/layout/vList5"/>
    <dgm:cxn modelId="{68447B00-B331-7C45-B1C6-A472559D836B}" type="presParOf" srcId="{40C6E8F3-F35A-6549-8591-C182E9021DF4}" destId="{A231D13E-9288-8341-BBC1-21792B7109BA}" srcOrd="0" destOrd="0" presId="urn:microsoft.com/office/officeart/2005/8/layout/vList5"/>
    <dgm:cxn modelId="{6B76356D-D989-CA43-8A6A-4EC8A2C65FC4}" type="presParOf" srcId="{40C6E8F3-F35A-6549-8591-C182E9021DF4}" destId="{D6AEF303-3A47-144F-B4CC-E0411D934BE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58CC3-B518-A94B-80C2-1D6794BDDE0C}">
      <dsp:nvSpPr>
        <dsp:cNvPr id="0" name=""/>
        <dsp:cNvSpPr/>
      </dsp:nvSpPr>
      <dsp:spPr>
        <a:xfrm rot="5400000">
          <a:off x="4979431" y="-1779101"/>
          <a:ext cx="1440656" cy="536448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Start with Simple Model (Left Ventricle only)</a:t>
          </a:r>
          <a:endParaRPr lang="en-US" sz="1300" kern="1200" dirty="0"/>
        </a:p>
        <a:p>
          <a:pPr marL="114300" lvl="1" indent="-114300" algn="l" defTabSz="577850">
            <a:lnSpc>
              <a:spcPct val="90000"/>
            </a:lnSpc>
            <a:spcBef>
              <a:spcPct val="0"/>
            </a:spcBef>
            <a:spcAft>
              <a:spcPct val="15000"/>
            </a:spcAft>
            <a:buChar char="••"/>
          </a:pPr>
          <a:r>
            <a:rPr lang="en-US" sz="1300" kern="1200" dirty="0" smtClean="0"/>
            <a:t>Increase Model complexity by adding more components, and making activation functions more complex</a:t>
          </a:r>
          <a:endParaRPr lang="en-US" sz="1300" kern="1200" dirty="0"/>
        </a:p>
      </dsp:txBody>
      <dsp:txXfrm rot="-5400000">
        <a:off x="3017520" y="253137"/>
        <a:ext cx="5294153" cy="1300002"/>
      </dsp:txXfrm>
    </dsp:sp>
    <dsp:sp modelId="{8229D4CD-F9DA-244C-A153-F2557EFBEE72}">
      <dsp:nvSpPr>
        <dsp:cNvPr id="0" name=""/>
        <dsp:cNvSpPr/>
      </dsp:nvSpPr>
      <dsp:spPr>
        <a:xfrm>
          <a:off x="0" y="2728"/>
          <a:ext cx="3017520" cy="1800820"/>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Circuit Design</a:t>
          </a:r>
          <a:endParaRPr lang="en-US" sz="3600" kern="1200" dirty="0"/>
        </a:p>
      </dsp:txBody>
      <dsp:txXfrm>
        <a:off x="87909" y="90637"/>
        <a:ext cx="2841702" cy="1625002"/>
      </dsp:txXfrm>
    </dsp:sp>
    <dsp:sp modelId="{DA5B1B6D-0B02-EE48-83A5-727F5F52DB31}">
      <dsp:nvSpPr>
        <dsp:cNvPr id="0" name=""/>
        <dsp:cNvSpPr/>
      </dsp:nvSpPr>
      <dsp:spPr>
        <a:xfrm rot="5400000">
          <a:off x="4979431" y="111759"/>
          <a:ext cx="1440656" cy="536448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Ensure model matches normal physiological measurements:</a:t>
          </a:r>
          <a:endParaRPr lang="en-US" sz="1300" kern="1200" dirty="0"/>
        </a:p>
        <a:p>
          <a:pPr marL="228600" lvl="2" indent="-114300" algn="l" defTabSz="577850">
            <a:lnSpc>
              <a:spcPct val="90000"/>
            </a:lnSpc>
            <a:spcBef>
              <a:spcPct val="0"/>
            </a:spcBef>
            <a:spcAft>
              <a:spcPct val="15000"/>
            </a:spcAft>
            <a:buChar char="••"/>
          </a:pPr>
          <a:r>
            <a:rPr lang="en-US" sz="1300" kern="1200" dirty="0" smtClean="0"/>
            <a:t>Total Systemic/Pulmonary Resistance</a:t>
          </a:r>
          <a:endParaRPr lang="en-US" sz="1300" kern="1200" dirty="0"/>
        </a:p>
        <a:p>
          <a:pPr marL="228600" lvl="2" indent="-114300" algn="l" defTabSz="577850">
            <a:lnSpc>
              <a:spcPct val="90000"/>
            </a:lnSpc>
            <a:spcBef>
              <a:spcPct val="0"/>
            </a:spcBef>
            <a:spcAft>
              <a:spcPct val="15000"/>
            </a:spcAft>
            <a:buChar char="••"/>
          </a:pPr>
          <a:r>
            <a:rPr lang="en-US" sz="1300" kern="1200" dirty="0" smtClean="0"/>
            <a:t>End Systolic/Diastolic Aortic Blood Pressures</a:t>
          </a:r>
          <a:endParaRPr lang="en-US" sz="1300" kern="1200" dirty="0"/>
        </a:p>
        <a:p>
          <a:pPr marL="228600" lvl="2" indent="-114300" algn="l" defTabSz="577850">
            <a:lnSpc>
              <a:spcPct val="90000"/>
            </a:lnSpc>
            <a:spcBef>
              <a:spcPct val="0"/>
            </a:spcBef>
            <a:spcAft>
              <a:spcPct val="15000"/>
            </a:spcAft>
            <a:buChar char="••"/>
          </a:pPr>
          <a:r>
            <a:rPr lang="en-US" sz="1300" kern="1200" dirty="0" smtClean="0"/>
            <a:t>Expected Pressure-Volume Curves in four heart chambers</a:t>
          </a:r>
          <a:endParaRPr lang="en-US" sz="1300" kern="1200" dirty="0"/>
        </a:p>
        <a:p>
          <a:pPr marL="114300" lvl="1" indent="-114300" algn="l" defTabSz="577850">
            <a:lnSpc>
              <a:spcPct val="90000"/>
            </a:lnSpc>
            <a:spcBef>
              <a:spcPct val="0"/>
            </a:spcBef>
            <a:spcAft>
              <a:spcPct val="15000"/>
            </a:spcAft>
            <a:buChar char="••"/>
          </a:pPr>
          <a:r>
            <a:rPr lang="en-US" sz="1300" kern="1200" dirty="0" smtClean="0"/>
            <a:t>Adjust parameters to account for physiological defects</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rot="-5400000">
        <a:off x="3017520" y="2143998"/>
        <a:ext cx="5294153" cy="1300002"/>
      </dsp:txXfrm>
    </dsp:sp>
    <dsp:sp modelId="{2DEFEF28-93BE-684B-8142-851FC2A82860}">
      <dsp:nvSpPr>
        <dsp:cNvPr id="0" name=""/>
        <dsp:cNvSpPr/>
      </dsp:nvSpPr>
      <dsp:spPr>
        <a:xfrm>
          <a:off x="0" y="1893589"/>
          <a:ext cx="3017520" cy="1800820"/>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Parameter Adjustment</a:t>
          </a:r>
          <a:endParaRPr lang="en-US" sz="3600" kern="1200" dirty="0"/>
        </a:p>
      </dsp:txBody>
      <dsp:txXfrm>
        <a:off x="87909" y="1981498"/>
        <a:ext cx="2841702" cy="1625002"/>
      </dsp:txXfrm>
    </dsp:sp>
    <dsp:sp modelId="{D6AEF303-3A47-144F-B4CC-E0411D934BEB}">
      <dsp:nvSpPr>
        <dsp:cNvPr id="0" name=""/>
        <dsp:cNvSpPr/>
      </dsp:nvSpPr>
      <dsp:spPr>
        <a:xfrm rot="5400000">
          <a:off x="4979431" y="2002621"/>
          <a:ext cx="1440656" cy="536448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Compare model of defect to clinical data of same defect </a:t>
          </a:r>
          <a:endParaRPr lang="en-US" sz="1300" kern="1200" dirty="0"/>
        </a:p>
        <a:p>
          <a:pPr marL="114300" lvl="1" indent="-114300" algn="l" defTabSz="577850">
            <a:lnSpc>
              <a:spcPct val="90000"/>
            </a:lnSpc>
            <a:spcBef>
              <a:spcPct val="0"/>
            </a:spcBef>
            <a:spcAft>
              <a:spcPct val="15000"/>
            </a:spcAft>
            <a:buChar char="••"/>
          </a:pPr>
          <a:r>
            <a:rPr lang="en-US" sz="1300" kern="1200" dirty="0" smtClean="0"/>
            <a:t>Estimate accuracy and predictive capabilities of the model</a:t>
          </a:r>
          <a:endParaRPr lang="en-US" sz="1300" kern="1200" dirty="0"/>
        </a:p>
      </dsp:txBody>
      <dsp:txXfrm rot="-5400000">
        <a:off x="3017520" y="4034860"/>
        <a:ext cx="5294153" cy="1300002"/>
      </dsp:txXfrm>
    </dsp:sp>
    <dsp:sp modelId="{A231D13E-9288-8341-BBC1-21792B7109BA}">
      <dsp:nvSpPr>
        <dsp:cNvPr id="0" name=""/>
        <dsp:cNvSpPr/>
      </dsp:nvSpPr>
      <dsp:spPr>
        <a:xfrm>
          <a:off x="0" y="3784451"/>
          <a:ext cx="3017520" cy="1800820"/>
        </a:xfrm>
        <a:prstGeom prst="roundRect">
          <a:avLst/>
        </a:prstGeom>
        <a:gradFill rotWithShape="0">
          <a:gsLst>
            <a:gs pos="0">
              <a:schemeClr val="accent1">
                <a:hueOff val="0"/>
                <a:satOff val="0"/>
                <a:lumOff val="0"/>
                <a:alphaOff val="0"/>
                <a:tint val="100000"/>
                <a:shade val="100000"/>
                <a:satMod val="100000"/>
                <a:lumMod val="90000"/>
              </a:schemeClr>
            </a:gs>
            <a:gs pos="100000">
              <a:schemeClr val="accent1">
                <a:hueOff val="0"/>
                <a:satOff val="0"/>
                <a:lumOff val="0"/>
                <a:alphaOff val="0"/>
                <a:tint val="95000"/>
                <a:shade val="100000"/>
                <a:satMod val="110000"/>
                <a:lumMod val="105000"/>
              </a:schemeClr>
            </a:gs>
          </a:gsLst>
          <a:path path="circle">
            <a:fillToRect l="40000" t="100000" r="40000" b="100000"/>
          </a:path>
        </a:gradFill>
        <a:ln>
          <a:noFill/>
        </a:ln>
        <a:effectLst>
          <a:outerShdw blurRad="50800" dist="12700" dir="5400000" rotWithShape="0">
            <a:srgbClr val="000000">
              <a:alpha val="37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Compare Output to Real Data</a:t>
          </a:r>
          <a:endParaRPr lang="en-US" sz="3600" kern="1200" dirty="0"/>
        </a:p>
      </dsp:txBody>
      <dsp:txXfrm>
        <a:off x="87909" y="3872360"/>
        <a:ext cx="2841702" cy="16250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D4B61F-52C2-204B-8A68-97A3EB93A944}" type="datetimeFigureOut">
              <a:rPr lang="en-US" smtClean="0"/>
              <a:pPr/>
              <a:t>4/19/2011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FA5DD-9074-8642-A283-33CFD1FA8191}" type="slidenum">
              <a:rPr lang="en-US" smtClean="0"/>
              <a:pPr/>
              <a:t>‹#›</a:t>
            </a:fld>
            <a:endParaRPr lang="en-US"/>
          </a:p>
        </p:txBody>
      </p:sp>
    </p:spTree>
    <p:extLst>
      <p:ext uri="{BB962C8B-B14F-4D97-AF65-F5344CB8AC3E}">
        <p14:creationId xmlns:p14="http://schemas.microsoft.com/office/powerpoint/2010/main" val="6605843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Circuit</a:t>
            </a:r>
            <a:r>
              <a:rPr lang="en-US" baseline="0" dirty="0" smtClean="0"/>
              <a:t> Development: </a:t>
            </a:r>
          </a:p>
          <a:p>
            <a:r>
              <a:rPr lang="en-US" baseline="0" dirty="0" smtClean="0"/>
              <a:t>	Simpler Models: Left Ventricle Only</a:t>
            </a:r>
          </a:p>
          <a:p>
            <a:r>
              <a:rPr lang="en-US" baseline="0" dirty="0" smtClean="0"/>
              <a:t>Parameter Adjustment:</a:t>
            </a:r>
          </a:p>
          <a:p>
            <a:r>
              <a:rPr lang="en-US" baseline="0" dirty="0" smtClean="0"/>
              <a:t>	Ensure matching normal physiology</a:t>
            </a:r>
          </a:p>
          <a:p>
            <a:r>
              <a:rPr lang="en-US" baseline="0" dirty="0" smtClean="0"/>
              <a:t>		-Check clinical values: </a:t>
            </a:r>
          </a:p>
          <a:p>
            <a:r>
              <a:rPr lang="en-US" baseline="0" dirty="0" smtClean="0"/>
              <a:t>			-End diastolic and systolic blood pressure</a:t>
            </a:r>
          </a:p>
          <a:p>
            <a:r>
              <a:rPr lang="en-US" baseline="0" dirty="0" smtClean="0"/>
              <a:t>			-Total Systemic/Pulmonary Resistance</a:t>
            </a:r>
          </a:p>
          <a:p>
            <a:endParaRPr lang="en-US" baseline="0" dirty="0" smtClean="0"/>
          </a:p>
          <a:p>
            <a:endParaRPr lang="en-US" baseline="0" dirty="0" smtClean="0"/>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D08FA5DD-9074-8642-A283-33CFD1FA8191}"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18387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312342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4043109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C:\Users\jnsch\Desktop\O14ThemesHandoffs\WorkingFiles\FinalHanoff\Sketchbook\Cover.jpg"/>
          <p:cNvPicPr>
            <a:picLocks noChangeAspect="1" noChangeArrowheads="1"/>
          </p:cNvPicPr>
          <p:nvPr/>
        </p:nvPicPr>
        <p:blipFill>
          <a:blip r:embed="rId2">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16" name="Group 15"/>
          <p:cNvGrpSpPr/>
          <p:nvPr/>
        </p:nvGrpSpPr>
        <p:grpSpPr>
          <a:xfrm rot="20533676">
            <a:off x="618027" y="3923015"/>
            <a:ext cx="2508736" cy="2527488"/>
            <a:chOff x="494947" y="417279"/>
            <a:chExt cx="2417578" cy="2421351"/>
          </a:xfrm>
        </p:grpSpPr>
        <p:sp>
          <p:nvSpPr>
            <p:cNvPr id="12" name="Freeform 11"/>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90935" y="417279"/>
              <a:ext cx="2321590" cy="2321590"/>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stickie-shadow.png"/>
            <p:cNvPicPr>
              <a:picLocks noChangeAspect="1"/>
            </p:cNvPicPr>
            <p:nvPr/>
          </p:nvPicPr>
          <p:blipFill>
            <a:blip r:embed="rId3"/>
            <a:stretch>
              <a:fillRect/>
            </a:stretch>
          </p:blipFill>
          <p:spPr>
            <a:xfrm>
              <a:off x="614456" y="436040"/>
              <a:ext cx="404704" cy="461174"/>
            </a:xfrm>
            <a:prstGeom prst="rect">
              <a:avLst/>
            </a:prstGeom>
          </p:spPr>
        </p:pic>
        <p:pic>
          <p:nvPicPr>
            <p:cNvPr id="15" name="Picture 14" descr="stickie-shadow.png"/>
            <p:cNvPicPr>
              <a:picLocks noChangeAspect="1"/>
            </p:cNvPicPr>
            <p:nvPr/>
          </p:nvPicPr>
          <p:blipFill>
            <a:blip r:embed="rId3"/>
            <a:stretch>
              <a:fillRect/>
            </a:stretch>
          </p:blipFill>
          <p:spPr>
            <a:xfrm rot="16200000">
              <a:off x="637932" y="2282410"/>
              <a:ext cx="404704" cy="461174"/>
            </a:xfrm>
            <a:prstGeom prst="rect">
              <a:avLst/>
            </a:prstGeom>
          </p:spPr>
        </p:pic>
      </p:grpSp>
      <p:pic>
        <p:nvPicPr>
          <p:cNvPr id="8" name="Picture 7" descr="TitleCard.png"/>
          <p:cNvPicPr>
            <a:picLocks noChangeAspect="1"/>
          </p:cNvPicPr>
          <p:nvPr/>
        </p:nvPicPr>
        <p:blipFill>
          <a:blip r:embed="rId4"/>
          <a:stretch>
            <a:fillRect/>
          </a:stretch>
        </p:blipFill>
        <p:spPr>
          <a:xfrm rot="343346">
            <a:off x="2856203" y="2587842"/>
            <a:ext cx="5773084" cy="3850817"/>
          </a:xfrm>
          <a:prstGeom prst="rect">
            <a:avLst/>
          </a:prstGeom>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20520000">
            <a:off x="963292" y="5061539"/>
            <a:ext cx="1968535" cy="534991"/>
          </a:xfrm>
        </p:spPr>
        <p:txBody>
          <a:bodyPr anchor="t"/>
          <a:lstStyle>
            <a:lvl1pPr algn="ctr">
              <a:defRPr sz="2200">
                <a:solidFill>
                  <a:schemeClr val="accent1"/>
                </a:solidFill>
              </a:defRPr>
            </a:lvl1p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a:xfrm rot="20520000">
            <a:off x="647592" y="4135346"/>
            <a:ext cx="2085881" cy="835010"/>
          </a:xfrm>
        </p:spPr>
        <p:txBody>
          <a:bodyPr anchor="ctr"/>
          <a:lstStyle>
            <a:lvl1pPr algn="l">
              <a:defRPr sz="1600">
                <a:solidFill>
                  <a:schemeClr val="accent5">
                    <a:lumMod val="50000"/>
                  </a:schemeClr>
                </a:solidFill>
              </a:defRPr>
            </a:lvl1pPr>
          </a:lstStyle>
          <a:p>
            <a:endParaRPr lang="en-US"/>
          </a:p>
        </p:txBody>
      </p:sp>
      <p:sp>
        <p:nvSpPr>
          <p:cNvPr id="6" name="Slide Number Placeholder 5"/>
          <p:cNvSpPr>
            <a:spLocks noGrp="1"/>
          </p:cNvSpPr>
          <p:nvPr>
            <p:ph type="sldNum" sz="quarter" idx="12"/>
          </p:nvPr>
        </p:nvSpPr>
        <p:spPr>
          <a:xfrm rot="20520000">
            <a:off x="1981439" y="5509808"/>
            <a:ext cx="738180" cy="426607"/>
          </a:xfrm>
        </p:spPr>
        <p:txBody>
          <a:bodyPr/>
          <a:lstStyle>
            <a:lvl1pPr algn="r">
              <a:defRPr>
                <a:solidFill>
                  <a:schemeClr val="accent1">
                    <a:lumMod val="75000"/>
                  </a:schemeClr>
                </a:solidFill>
              </a:defRPr>
            </a:lvl1pPr>
          </a:lstStyle>
          <a:p>
            <a:fld id="{468DF6AD-94C6-B946-A020-4D7ECF822A66}" type="slidenum">
              <a:rPr lang="en-US" smtClean="0"/>
              <a:pPr/>
              <a:t>‹#›</a:t>
            </a:fld>
            <a:endParaRPr lang="en-US"/>
          </a:p>
        </p:txBody>
      </p:sp>
      <p:pic>
        <p:nvPicPr>
          <p:cNvPr id="9" name="Picture 8"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341B6A6-24B8-DE44-AFDB-A9B3490C0F52}"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F6AD-94C6-B946-A020-4D7ECF822A66}" type="slidenum">
              <a:rPr lang="en-US" smtClean="0"/>
              <a:pPr/>
              <a:t>‹#›</a:t>
            </a:fld>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341B6A6-24B8-DE44-AFDB-A9B3490C0F52}" type="datetimeFigureOut">
              <a:rPr lang="en-US" smtClean="0"/>
              <a:pPr/>
              <a:t>4/19/2011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DF6AD-94C6-B946-A020-4D7ECF822A66}" type="slidenum">
              <a:rPr lang="en-US" smtClean="0"/>
              <a:pPr/>
              <a:t>‹#›</a:t>
            </a:fld>
            <a:endParaRPr lang="en-US"/>
          </a:p>
        </p:txBody>
      </p:sp>
      <p:sp>
        <p:nvSpPr>
          <p:cNvPr id="16" name="Freeform 22"/>
          <p:cNvSpPr>
            <a:spLocks/>
          </p:cNvSpPr>
          <p:nvPr/>
        </p:nvSpPr>
        <p:spPr bwMode="auto">
          <a:xfrm rot="20274567">
            <a:off x="3933637" y="4281002"/>
            <a:ext cx="1288495" cy="722529"/>
          </a:xfrm>
          <a:custGeom>
            <a:avLst/>
            <a:gdLst/>
            <a:ahLst/>
            <a:cxnLst/>
            <a:rect l="l" t="t" r="r" b="b"/>
            <a:pathLst>
              <a:path w="1288494" h="722529">
                <a:moveTo>
                  <a:pt x="548461" y="537763"/>
                </a:moveTo>
                <a:lnTo>
                  <a:pt x="548461" y="537763"/>
                </a:lnTo>
                <a:lnTo>
                  <a:pt x="548461" y="537763"/>
                </a:lnTo>
                <a:close/>
                <a:moveTo>
                  <a:pt x="547489" y="536791"/>
                </a:moveTo>
                <a:lnTo>
                  <a:pt x="548461" y="537763"/>
                </a:lnTo>
                <a:lnTo>
                  <a:pt x="546516" y="536791"/>
                </a:lnTo>
                <a:lnTo>
                  <a:pt x="544572" y="535818"/>
                </a:lnTo>
                <a:close/>
                <a:moveTo>
                  <a:pt x="338413" y="443436"/>
                </a:moveTo>
                <a:lnTo>
                  <a:pt x="340357" y="444408"/>
                </a:lnTo>
                <a:lnTo>
                  <a:pt x="339385" y="444408"/>
                </a:lnTo>
                <a:close/>
                <a:moveTo>
                  <a:pt x="337440" y="442463"/>
                </a:moveTo>
                <a:lnTo>
                  <a:pt x="338413" y="443436"/>
                </a:lnTo>
                <a:lnTo>
                  <a:pt x="338412" y="443436"/>
                </a:lnTo>
                <a:close/>
                <a:moveTo>
                  <a:pt x="334522" y="440518"/>
                </a:moveTo>
                <a:lnTo>
                  <a:pt x="334523" y="441491"/>
                </a:lnTo>
                <a:lnTo>
                  <a:pt x="333550" y="441491"/>
                </a:lnTo>
                <a:lnTo>
                  <a:pt x="331605" y="439546"/>
                </a:lnTo>
                <a:close/>
                <a:moveTo>
                  <a:pt x="644733" y="565964"/>
                </a:moveTo>
                <a:lnTo>
                  <a:pt x="642788" y="565964"/>
                </a:lnTo>
                <a:lnTo>
                  <a:pt x="641816" y="565964"/>
                </a:lnTo>
                <a:lnTo>
                  <a:pt x="641816" y="565964"/>
                </a:lnTo>
                <a:close/>
                <a:moveTo>
                  <a:pt x="457051" y="488168"/>
                </a:moveTo>
                <a:lnTo>
                  <a:pt x="458996" y="489140"/>
                </a:lnTo>
                <a:lnTo>
                  <a:pt x="458993" y="489139"/>
                </a:lnTo>
                <a:close/>
                <a:moveTo>
                  <a:pt x="243112" y="383144"/>
                </a:moveTo>
                <a:lnTo>
                  <a:pt x="244085" y="384117"/>
                </a:lnTo>
                <a:lnTo>
                  <a:pt x="244085" y="384117"/>
                </a:lnTo>
                <a:close/>
                <a:moveTo>
                  <a:pt x="781848" y="599027"/>
                </a:moveTo>
                <a:lnTo>
                  <a:pt x="781848" y="599027"/>
                </a:lnTo>
                <a:lnTo>
                  <a:pt x="780876" y="599027"/>
                </a:lnTo>
                <a:close/>
                <a:moveTo>
                  <a:pt x="242140" y="366612"/>
                </a:moveTo>
                <a:lnTo>
                  <a:pt x="244085" y="368557"/>
                </a:lnTo>
                <a:lnTo>
                  <a:pt x="241797" y="366956"/>
                </a:lnTo>
                <a:close/>
                <a:moveTo>
                  <a:pt x="141978" y="301458"/>
                </a:moveTo>
                <a:lnTo>
                  <a:pt x="141978" y="301459"/>
                </a:lnTo>
                <a:lnTo>
                  <a:pt x="141977" y="301459"/>
                </a:lnTo>
                <a:close/>
                <a:moveTo>
                  <a:pt x="142950" y="301458"/>
                </a:moveTo>
                <a:lnTo>
                  <a:pt x="142950" y="302430"/>
                </a:lnTo>
                <a:lnTo>
                  <a:pt x="141978" y="301459"/>
                </a:lnTo>
                <a:close/>
                <a:moveTo>
                  <a:pt x="979256" y="620421"/>
                </a:moveTo>
                <a:lnTo>
                  <a:pt x="979165" y="620512"/>
                </a:lnTo>
                <a:lnTo>
                  <a:pt x="978283" y="620421"/>
                </a:lnTo>
                <a:close/>
                <a:moveTo>
                  <a:pt x="93355" y="247974"/>
                </a:moveTo>
                <a:lnTo>
                  <a:pt x="94328" y="248946"/>
                </a:lnTo>
                <a:lnTo>
                  <a:pt x="94328" y="249919"/>
                </a:lnTo>
                <a:close/>
                <a:moveTo>
                  <a:pt x="1075528" y="637925"/>
                </a:moveTo>
                <a:lnTo>
                  <a:pt x="1075528" y="637925"/>
                </a:lnTo>
                <a:lnTo>
                  <a:pt x="1074555"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close/>
                <a:moveTo>
                  <a:pt x="35008" y="156564"/>
                </a:moveTo>
                <a:lnTo>
                  <a:pt x="36953" y="159157"/>
                </a:lnTo>
                <a:lnTo>
                  <a:pt x="36953" y="159481"/>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close/>
                <a:moveTo>
                  <a:pt x="5835" y="22366"/>
                </a:moveTo>
                <a:lnTo>
                  <a:pt x="5835" y="23338"/>
                </a:lnTo>
                <a:lnTo>
                  <a:pt x="5658" y="22542"/>
                </a:lnTo>
                <a:close/>
                <a:moveTo>
                  <a:pt x="3890" y="14586"/>
                </a:moveTo>
                <a:lnTo>
                  <a:pt x="4862" y="15559"/>
                </a:lnTo>
                <a:lnTo>
                  <a:pt x="4862" y="18476"/>
                </a:lnTo>
                <a:lnTo>
                  <a:pt x="4668" y="18087"/>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4572" y="535818"/>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close/>
                <a:moveTo>
                  <a:pt x="972" y="0"/>
                </a:moveTo>
                <a:lnTo>
                  <a:pt x="1945" y="2917"/>
                </a:lnTo>
                <a:lnTo>
                  <a:pt x="1884" y="3039"/>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33"/>
          <p:cNvSpPr>
            <a:spLocks/>
          </p:cNvSpPr>
          <p:nvPr/>
        </p:nvSpPr>
        <p:spPr bwMode="auto">
          <a:xfrm rot="9377604">
            <a:off x="3925861" y="3316840"/>
            <a:ext cx="1288495" cy="722529"/>
          </a:xfrm>
          <a:custGeom>
            <a:avLst/>
            <a:gdLst/>
            <a:ahLst/>
            <a:cxnLst/>
            <a:rect l="l" t="t" r="r" b="b"/>
            <a:pathLst>
              <a:path w="1288494" h="722529">
                <a:moveTo>
                  <a:pt x="1884" y="3038"/>
                </a:moveTo>
                <a:lnTo>
                  <a:pt x="972" y="0"/>
                </a:lnTo>
                <a:lnTo>
                  <a:pt x="1944" y="2917"/>
                </a:lnTo>
                <a:close/>
                <a:moveTo>
                  <a:pt x="4861" y="18476"/>
                </a:moveTo>
                <a:lnTo>
                  <a:pt x="4667" y="18087"/>
                </a:lnTo>
                <a:lnTo>
                  <a:pt x="3889" y="14587"/>
                </a:lnTo>
                <a:lnTo>
                  <a:pt x="4861" y="15559"/>
                </a:lnTo>
                <a:close/>
                <a:moveTo>
                  <a:pt x="5834" y="23339"/>
                </a:moveTo>
                <a:lnTo>
                  <a:pt x="5658" y="22543"/>
                </a:lnTo>
                <a:lnTo>
                  <a:pt x="5834" y="22366"/>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close/>
                <a:moveTo>
                  <a:pt x="35007" y="151702"/>
                </a:moveTo>
                <a:lnTo>
                  <a:pt x="35007" y="151702"/>
                </a:lnTo>
                <a:lnTo>
                  <a:pt x="35007" y="151701"/>
                </a:lnTo>
                <a:close/>
                <a:moveTo>
                  <a:pt x="36953" y="159481"/>
                </a:moveTo>
                <a:lnTo>
                  <a:pt x="35007" y="156564"/>
                </a:lnTo>
                <a:lnTo>
                  <a:pt x="36953" y="159158"/>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close/>
                <a:moveTo>
                  <a:pt x="70988" y="218801"/>
                </a:moveTo>
                <a:lnTo>
                  <a:pt x="70016" y="217828"/>
                </a:lnTo>
                <a:lnTo>
                  <a:pt x="70016" y="217828"/>
                </a:lnTo>
                <a:close/>
                <a:moveTo>
                  <a:pt x="978282" y="620422"/>
                </a:moveTo>
                <a:lnTo>
                  <a:pt x="979254" y="620422"/>
                </a:lnTo>
                <a:lnTo>
                  <a:pt x="979164" y="620513"/>
                </a:lnTo>
                <a:close/>
                <a:moveTo>
                  <a:pt x="94327" y="249919"/>
                </a:moveTo>
                <a:lnTo>
                  <a:pt x="93354" y="247974"/>
                </a:lnTo>
                <a:lnTo>
                  <a:pt x="94327" y="248946"/>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close/>
                <a:moveTo>
                  <a:pt x="909238" y="622367"/>
                </a:moveTo>
                <a:lnTo>
                  <a:pt x="909238" y="622367"/>
                </a:lnTo>
                <a:lnTo>
                  <a:pt x="909463" y="622367"/>
                </a:lnTo>
                <a:close/>
                <a:moveTo>
                  <a:pt x="908266" y="623340"/>
                </a:moveTo>
                <a:lnTo>
                  <a:pt x="908266" y="622367"/>
                </a:lnTo>
                <a:lnTo>
                  <a:pt x="909238" y="622367"/>
                </a:lnTo>
                <a:close/>
                <a:moveTo>
                  <a:pt x="141977" y="301459"/>
                </a:moveTo>
                <a:lnTo>
                  <a:pt x="141977" y="301459"/>
                </a:lnTo>
                <a:lnTo>
                  <a:pt x="141977" y="301459"/>
                </a:lnTo>
                <a:close/>
                <a:moveTo>
                  <a:pt x="142949" y="302431"/>
                </a:moveTo>
                <a:lnTo>
                  <a:pt x="141977" y="301459"/>
                </a:lnTo>
                <a:lnTo>
                  <a:pt x="142949" y="301459"/>
                </a:lnTo>
                <a:close/>
                <a:moveTo>
                  <a:pt x="244084" y="368557"/>
                </a:moveTo>
                <a:lnTo>
                  <a:pt x="241795" y="366956"/>
                </a:lnTo>
                <a:lnTo>
                  <a:pt x="242139" y="366613"/>
                </a:lnTo>
                <a:close/>
                <a:moveTo>
                  <a:pt x="641815" y="565965"/>
                </a:moveTo>
                <a:lnTo>
                  <a:pt x="641815" y="565965"/>
                </a:lnTo>
                <a:lnTo>
                  <a:pt x="644732" y="565965"/>
                </a:lnTo>
                <a:lnTo>
                  <a:pt x="642787" y="565965"/>
                </a:lnTo>
                <a:close/>
                <a:moveTo>
                  <a:pt x="458992" y="489140"/>
                </a:moveTo>
                <a:lnTo>
                  <a:pt x="457050" y="488169"/>
                </a:lnTo>
                <a:lnTo>
                  <a:pt x="458995" y="489141"/>
                </a:lnTo>
                <a:close/>
                <a:moveTo>
                  <a:pt x="333549" y="441491"/>
                </a:moveTo>
                <a:lnTo>
                  <a:pt x="331604" y="439546"/>
                </a:lnTo>
                <a:lnTo>
                  <a:pt x="334521" y="440519"/>
                </a:lnTo>
                <a:lnTo>
                  <a:pt x="334521" y="441491"/>
                </a:lnTo>
                <a:close/>
                <a:moveTo>
                  <a:pt x="339384" y="444409"/>
                </a:moveTo>
                <a:lnTo>
                  <a:pt x="337439" y="442464"/>
                </a:lnTo>
                <a:lnTo>
                  <a:pt x="338411" y="443436"/>
                </a:lnTo>
                <a:lnTo>
                  <a:pt x="340356" y="444408"/>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4570" y="535819"/>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41B6A6-24B8-DE44-AFDB-A9B3490C0F52}" type="datetimeFigureOut">
              <a:rPr lang="en-US" smtClean="0"/>
              <a:pPr/>
              <a:t>4/19/2011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DF6AD-94C6-B946-A020-4D7ECF822A66}"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1B6A6-24B8-DE44-AFDB-A9B3490C0F52}" type="datetimeFigureOut">
              <a:rPr lang="en-US" smtClean="0"/>
              <a:pPr/>
              <a:t>4/19/2011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DF6AD-94C6-B946-A020-4D7ECF822A6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1B6A6-24B8-DE44-AFDB-A9B3490C0F52}"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F6AD-94C6-B946-A020-4D7ECF822A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2022157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tape.png"/>
          <p:cNvPicPr>
            <a:picLocks noChangeAspect="1"/>
          </p:cNvPicPr>
          <p:nvPr/>
        </p:nvPicPr>
        <p:blipFill>
          <a:blip r:embed="rId2"/>
          <a:stretch>
            <a:fillRect/>
          </a:stretch>
        </p:blipFill>
        <p:spPr>
          <a:xfrm>
            <a:off x="3124200" y="191206"/>
            <a:ext cx="2781300" cy="819150"/>
          </a:xfrm>
          <a:prstGeom prst="rect">
            <a:avLst/>
          </a:prstGeom>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1B6A6-24B8-DE44-AFDB-A9B3490C0F52}"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F6AD-94C6-B946-A020-4D7ECF822A66}"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41B6A6-24B8-DE44-AFDB-A9B3490C0F52}" type="datetimeFigureOut">
              <a:rPr lang="en-US" smtClean="0"/>
              <a:pPr/>
              <a:t>4/19/2011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97533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41B6A6-24B8-DE44-AFDB-A9B3490C0F52}"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373412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41B6A6-24B8-DE44-AFDB-A9B3490C0F52}" type="datetimeFigureOut">
              <a:rPr lang="en-US" smtClean="0"/>
              <a:pPr/>
              <a:t>4/19/2011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110850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41B6A6-24B8-DE44-AFDB-A9B3490C0F52}" type="datetimeFigureOut">
              <a:rPr lang="en-US" smtClean="0"/>
              <a:pPr/>
              <a:t>4/19/2011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278352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1B6A6-24B8-DE44-AFDB-A9B3490C0F52}" type="datetimeFigureOut">
              <a:rPr lang="en-US" smtClean="0"/>
              <a:pPr/>
              <a:t>4/19/2011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289827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1B6A6-24B8-DE44-AFDB-A9B3490C0F52}"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155417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1B6A6-24B8-DE44-AFDB-A9B3490C0F52}" type="datetimeFigureOut">
              <a:rPr lang="en-US" smtClean="0"/>
              <a:pPr/>
              <a:t>4/19/2011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DF6AD-94C6-B946-A020-4D7ECF822A66}" type="slidenum">
              <a:rPr lang="en-US" smtClean="0"/>
              <a:pPr/>
              <a:t>‹#›</a:t>
            </a:fld>
            <a:endParaRPr lang="en-US"/>
          </a:p>
        </p:txBody>
      </p:sp>
    </p:spTree>
    <p:extLst>
      <p:ext uri="{BB962C8B-B14F-4D97-AF65-F5344CB8AC3E}">
        <p14:creationId xmlns:p14="http://schemas.microsoft.com/office/powerpoint/2010/main" val="12377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1B6A6-24B8-DE44-AFDB-A9B3490C0F52}" type="datetimeFigureOut">
              <a:rPr lang="en-US" smtClean="0"/>
              <a:pPr/>
              <a:t>4/19/2011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F6AD-94C6-B946-A020-4D7ECF822A66}" type="slidenum">
              <a:rPr lang="en-US" smtClean="0"/>
              <a:pPr/>
              <a:t>‹#›</a:t>
            </a:fld>
            <a:endParaRPr lang="en-US"/>
          </a:p>
        </p:txBody>
      </p:sp>
    </p:spTree>
    <p:extLst>
      <p:ext uri="{BB962C8B-B14F-4D97-AF65-F5344CB8AC3E}">
        <p14:creationId xmlns:p14="http://schemas.microsoft.com/office/powerpoint/2010/main" val="33493024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Interior-Overlay.png"/>
          <p:cNvPicPr>
            <a:picLocks noChangeAspect="1"/>
          </p:cNvPicPr>
          <p:nvPr/>
        </p:nvPicPr>
        <p:blipFill>
          <a:blip r:embed="rId13">
            <a:lum bright="-1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51280" y="436563"/>
            <a:ext cx="8041440" cy="144267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2038388"/>
            <a:ext cx="7467600" cy="39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1280" y="6148875"/>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fld id="{1341B6A6-24B8-DE44-AFDB-A9B3490C0F52}" type="datetimeFigureOut">
              <a:rPr lang="en-US" smtClean="0"/>
              <a:pPr/>
              <a:t>4/19/2011</a:t>
            </a:fld>
            <a:endParaRPr lang="en-US"/>
          </a:p>
        </p:txBody>
      </p:sp>
      <p:sp>
        <p:nvSpPr>
          <p:cNvPr id="5" name="Footer Placeholder 4"/>
          <p:cNvSpPr>
            <a:spLocks noGrp="1"/>
          </p:cNvSpPr>
          <p:nvPr>
            <p:ph type="ftr" sz="quarter" idx="3"/>
          </p:nvPr>
        </p:nvSpPr>
        <p:spPr>
          <a:xfrm>
            <a:off x="3124200" y="6148875"/>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endParaRPr lang="en-US"/>
          </a:p>
        </p:txBody>
      </p:sp>
      <p:sp>
        <p:nvSpPr>
          <p:cNvPr id="6" name="Slide Number Placeholder 5"/>
          <p:cNvSpPr>
            <a:spLocks noGrp="1"/>
          </p:cNvSpPr>
          <p:nvPr>
            <p:ph type="sldNum" sz="quarter" idx="4"/>
          </p:nvPr>
        </p:nvSpPr>
        <p:spPr>
          <a:xfrm>
            <a:off x="6459120" y="6148875"/>
            <a:ext cx="2133600" cy="365125"/>
          </a:xfrm>
          <a:prstGeom prst="rect">
            <a:avLst/>
          </a:prstGeom>
        </p:spPr>
        <p:txBody>
          <a:bodyPr vert="horz" lIns="91440" tIns="45720" rIns="91440" bIns="45720" rtlCol="0" anchor="ctr"/>
          <a:lstStyle>
            <a:lvl1pPr algn="r">
              <a:defRPr sz="1400" b="0">
                <a:solidFill>
                  <a:schemeClr val="tx1">
                    <a:lumMod val="50000"/>
                    <a:lumOff val="50000"/>
                  </a:schemeClr>
                </a:solidFill>
                <a:latin typeface="Rage Italic" pitchFamily="66" charset="0"/>
                <a:cs typeface="Rage Italic" pitchFamily="66" charset="0"/>
              </a:defRPr>
            </a:lvl1pPr>
          </a:lstStyle>
          <a:p>
            <a:fld id="{468DF6AD-94C6-B946-A020-4D7ECF822A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457200" rtl="0" eaLnBrk="1" latinLnBrk="0" hangingPunct="1">
        <a:spcBef>
          <a:spcPct val="0"/>
        </a:spcBef>
        <a:buNone/>
        <a:defRPr sz="48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1" latinLnBrk="0" hangingPunct="1">
        <a:spcBef>
          <a:spcPct val="20000"/>
        </a:spcBef>
        <a:buClr>
          <a:schemeClr val="accent1"/>
        </a:buClr>
        <a:buSzPct val="95000"/>
        <a:buFont typeface="Rage Italic" pitchFamily="66" charset="0"/>
        <a:buChar char="0"/>
        <a:defRPr sz="2400" kern="1200">
          <a:solidFill>
            <a:schemeClr val="tx1">
              <a:lumMod val="75000"/>
              <a:lumOff val="25000"/>
            </a:schemeClr>
          </a:solidFill>
          <a:latin typeface="+mn-lt"/>
          <a:ea typeface="+mn-ea"/>
          <a:cs typeface="+mn-cs"/>
        </a:defRPr>
      </a:lvl1pPr>
      <a:lvl2pPr marL="557784" indent="-228600" algn="l" defTabSz="457200" rtl="0" eaLnBrk="1" latinLnBrk="0" hangingPunct="1">
        <a:spcBef>
          <a:spcPct val="20000"/>
        </a:spcBef>
        <a:buClr>
          <a:schemeClr val="accent1"/>
        </a:buClr>
        <a:buSzPct val="95000"/>
        <a:buFont typeface="Rage Italic" pitchFamily="66" charset="0"/>
        <a:buChar char="0"/>
        <a:defRPr sz="2200" kern="1200">
          <a:solidFill>
            <a:schemeClr val="tx1">
              <a:lumMod val="75000"/>
              <a:lumOff val="25000"/>
            </a:schemeClr>
          </a:solidFill>
          <a:latin typeface="+mn-lt"/>
          <a:ea typeface="+mn-ea"/>
          <a:cs typeface="+mn-cs"/>
        </a:defRPr>
      </a:lvl2pPr>
      <a:lvl3pPr marL="822960" indent="-182880" algn="l" defTabSz="457200" rtl="0" eaLnBrk="1" latinLnBrk="0" hangingPunct="1">
        <a:spcBef>
          <a:spcPct val="20000"/>
        </a:spcBef>
        <a:buClr>
          <a:schemeClr val="accent1"/>
        </a:buClr>
        <a:buSzPct val="95000"/>
        <a:buFont typeface="Rage Italic" pitchFamily="66" charset="0"/>
        <a:buChar char="0"/>
        <a:defRPr sz="2000" kern="1200">
          <a:solidFill>
            <a:schemeClr val="tx1">
              <a:lumMod val="75000"/>
              <a:lumOff val="25000"/>
            </a:schemeClr>
          </a:solidFill>
          <a:latin typeface="+mn-lt"/>
          <a:ea typeface="+mn-ea"/>
          <a:cs typeface="+mn-cs"/>
        </a:defRPr>
      </a:lvl3pPr>
      <a:lvl4pPr marL="1097280" indent="-182880" algn="l" defTabSz="457200" rtl="0" eaLnBrk="1" latinLnBrk="0" hangingPunct="1">
        <a:spcBef>
          <a:spcPct val="20000"/>
        </a:spcBef>
        <a:buClr>
          <a:schemeClr val="accent1"/>
        </a:buClr>
        <a:buSzPct val="95000"/>
        <a:buFont typeface="Rage Italic" pitchFamily="66" charset="0"/>
        <a:buChar char="0"/>
        <a:defRPr sz="1600" kern="1200">
          <a:solidFill>
            <a:schemeClr val="tx1">
              <a:lumMod val="75000"/>
              <a:lumOff val="25000"/>
            </a:schemeClr>
          </a:solidFill>
          <a:latin typeface="+mn-lt"/>
          <a:ea typeface="+mn-ea"/>
          <a:cs typeface="+mn-cs"/>
        </a:defRPr>
      </a:lvl4pPr>
      <a:lvl5pPr marL="1417320" indent="-182880" algn="l" defTabSz="457200" rtl="0" eaLnBrk="1" latinLnBrk="0" hangingPunct="1">
        <a:spcBef>
          <a:spcPct val="20000"/>
        </a:spcBef>
        <a:buClr>
          <a:schemeClr val="accent1"/>
        </a:buClr>
        <a:buSzPct val="95000"/>
        <a:buFont typeface="Rage Italic" pitchFamily="66" charset="0"/>
        <a:buChar char="0"/>
        <a:defRPr sz="1400" kern="1200" baseline="0">
          <a:solidFill>
            <a:schemeClr val="tx1">
              <a:lumMod val="75000"/>
              <a:lumOff val="25000"/>
            </a:schemeClr>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d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unc.edu/~rvp/old/RP_Anesthesia/Basics/Hemodyn.html"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 490: Explorations in Cardiovascular Modeling</a:t>
            </a:r>
            <a:endParaRPr lang="en-US" dirty="0"/>
          </a:p>
        </p:txBody>
      </p:sp>
      <p:sp>
        <p:nvSpPr>
          <p:cNvPr id="3" name="Subtitle 2"/>
          <p:cNvSpPr>
            <a:spLocks noGrp="1"/>
          </p:cNvSpPr>
          <p:nvPr>
            <p:ph type="subTitle" idx="1"/>
          </p:nvPr>
        </p:nvSpPr>
        <p:spPr/>
        <p:txBody>
          <a:bodyPr/>
          <a:lstStyle/>
          <a:p>
            <a:r>
              <a:rPr lang="en-US" dirty="0" smtClean="0"/>
              <a:t>Preeya Khanna</a:t>
            </a:r>
          </a:p>
          <a:p>
            <a:r>
              <a:rPr lang="en-US" dirty="0" smtClean="0"/>
              <a:t>Benjamin </a:t>
            </a:r>
            <a:r>
              <a:rPr lang="en-US" dirty="0" err="1" smtClean="0"/>
              <a:t>Shyong</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Post Surgical </a:t>
            </a:r>
            <a:br>
              <a:rPr lang="en-US" dirty="0" smtClean="0"/>
            </a:br>
            <a:r>
              <a:rPr lang="en-US" dirty="0" err="1" smtClean="0"/>
              <a:t>Tetrology</a:t>
            </a:r>
            <a:r>
              <a:rPr lang="en-US" dirty="0" smtClean="0"/>
              <a:t> of </a:t>
            </a:r>
            <a:r>
              <a:rPr lang="en-US" dirty="0" err="1" smtClean="0"/>
              <a:t>Fallot</a:t>
            </a:r>
            <a:endParaRPr lang="en-US" dirty="0"/>
          </a:p>
        </p:txBody>
      </p:sp>
      <p:sp>
        <p:nvSpPr>
          <p:cNvPr id="3" name="Content Placeholder 2"/>
          <p:cNvSpPr>
            <a:spLocks noGrp="1"/>
          </p:cNvSpPr>
          <p:nvPr>
            <p:ph idx="1"/>
          </p:nvPr>
        </p:nvSpPr>
        <p:spPr/>
        <p:txBody>
          <a:bodyPr>
            <a:normAutofit/>
          </a:bodyPr>
          <a:lstStyle/>
          <a:p>
            <a:r>
              <a:rPr lang="en-US" dirty="0" smtClean="0"/>
              <a:t>One of the most common congenital heart defects (10% of cases)</a:t>
            </a:r>
          </a:p>
          <a:p>
            <a:pPr lvl="1"/>
            <a:r>
              <a:rPr lang="en-US" dirty="0" smtClean="0"/>
              <a:t>Symptoms: Over-reaching aorta, </a:t>
            </a:r>
            <a:r>
              <a:rPr dirty="0" smtClean="0"/>
              <a:t>Ventricular septal defect</a:t>
            </a:r>
            <a:r>
              <a:rPr lang="en-US" dirty="0" smtClean="0"/>
              <a:t>, R</a:t>
            </a:r>
            <a:r>
              <a:rPr dirty="0" smtClean="0"/>
              <a:t>ight ventricular outflow tract obstruction</a:t>
            </a:r>
            <a:r>
              <a:rPr lang="en-US" dirty="0" smtClean="0"/>
              <a:t>,Right Ventricular hypertrophy</a:t>
            </a:r>
          </a:p>
          <a:p>
            <a:pPr lvl="1"/>
            <a:r>
              <a:rPr lang="en-US" dirty="0" smtClean="0"/>
              <a:t>Surgical Treatment corrects most symptoms</a:t>
            </a:r>
          </a:p>
          <a:p>
            <a:r>
              <a:rPr lang="en-US" dirty="0" smtClean="0"/>
              <a:t>Post Surgical Problems:</a:t>
            </a:r>
          </a:p>
          <a:p>
            <a:pPr lvl="1"/>
            <a:r>
              <a:rPr lang="en-US" dirty="0" smtClean="0"/>
              <a:t>Pulmonary Artery </a:t>
            </a:r>
            <a:r>
              <a:rPr lang="en-US" dirty="0" err="1" smtClean="0"/>
              <a:t>Stenosis</a:t>
            </a:r>
            <a:endParaRPr lang="en-US" dirty="0" smtClean="0"/>
          </a:p>
          <a:p>
            <a:pPr lvl="1"/>
            <a:r>
              <a:rPr lang="en-US" dirty="0" smtClean="0"/>
              <a:t>Pulmonary Valve Regurgitation</a:t>
            </a:r>
          </a:p>
        </p:txBody>
      </p:sp>
      <p:pic>
        <p:nvPicPr>
          <p:cNvPr id="4" name="Picture 3"/>
          <p:cNvPicPr>
            <a:picLocks noChangeAspect="1"/>
          </p:cNvPicPr>
          <p:nvPr/>
        </p:nvPicPr>
        <p:blipFill>
          <a:blip r:embed="rId2"/>
          <a:stretch>
            <a:fillRect/>
          </a:stretch>
        </p:blipFill>
        <p:spPr>
          <a:xfrm>
            <a:off x="6261100" y="4267200"/>
            <a:ext cx="2425700" cy="2425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Objective/Design Goals</a:t>
            </a:r>
            <a:endParaRPr lang="en-US" dirty="0"/>
          </a:p>
        </p:txBody>
      </p:sp>
      <p:sp>
        <p:nvSpPr>
          <p:cNvPr id="3" name="Content Placeholder 2"/>
          <p:cNvSpPr>
            <a:spLocks noGrp="1"/>
          </p:cNvSpPr>
          <p:nvPr>
            <p:ph idx="1"/>
          </p:nvPr>
        </p:nvSpPr>
        <p:spPr/>
        <p:txBody>
          <a:bodyPr/>
          <a:lstStyle/>
          <a:p>
            <a:r>
              <a:rPr lang="en-US" dirty="0" smtClean="0"/>
              <a:t>Develop a Lumped-Parameter model of the cardiovascular system that matches normal physiology</a:t>
            </a:r>
          </a:p>
          <a:p>
            <a:r>
              <a:rPr lang="en-US" dirty="0" smtClean="0"/>
              <a:t>Adjust parameters in the pulmonary valve and artery to be able to match TOF patient with low error</a:t>
            </a:r>
          </a:p>
          <a:p>
            <a:r>
              <a:rPr lang="en-US" dirty="0" smtClean="0"/>
              <a:t>Build a GUI that allows users of model to visualize relevant changes in physiology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mc:AlternateContent xmlns:mc="http://schemas.openxmlformats.org/markup-compatibility/2006">
          <mc:Choice xmlns:ma="http://schemas.microsoft.com/office/mac/drawingml/2008/main" xmlns:mv="urn:schemas-microsoft-com:mac:vml" xmlns="" Requires="ma">
            <p:blipFill>
              <a:blip r:embed="rId2"/>
              <a:srcRect/>
              <a:stretch>
                <a:fillRect/>
              </a:stretch>
            </p:blipFill>
          </mc:Choice>
          <mc:Fallback>
            <p:blipFill>
              <a:blip r:embed="rId3"/>
              <a:srcRect/>
              <a:stretch>
                <a:fillRect/>
              </a:stretch>
            </p:blipFill>
          </mc:Fallback>
        </mc:AlternateContent>
        <p:spPr bwMode="auto">
          <a:xfrm>
            <a:off x="838200" y="304800"/>
            <a:ext cx="5533553" cy="6175568"/>
          </a:xfrm>
          <a:prstGeom prst="rect">
            <a:avLst/>
          </a:prstGeom>
          <a:noFill/>
          <a:ln w="9525">
            <a:noFill/>
            <a:miter lim="800000"/>
            <a:headEnd/>
            <a:tailEnd/>
          </a:ln>
        </p:spPr>
      </p:pic>
      <p:sp>
        <p:nvSpPr>
          <p:cNvPr id="6" name="TextBox 5"/>
          <p:cNvSpPr txBox="1"/>
          <p:nvPr/>
        </p:nvSpPr>
        <p:spPr>
          <a:xfrm>
            <a:off x="6629400" y="304800"/>
            <a:ext cx="1676400" cy="646331"/>
          </a:xfrm>
          <a:prstGeom prst="rect">
            <a:avLst/>
          </a:prstGeom>
          <a:noFill/>
        </p:spPr>
        <p:txBody>
          <a:bodyPr wrap="square" rtlCol="0">
            <a:spAutoFit/>
          </a:bodyPr>
          <a:lstStyle/>
          <a:p>
            <a:r>
              <a:rPr lang="en-US" dirty="0" smtClean="0"/>
              <a:t>Developed Model: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Process of Model Development</a:t>
            </a:r>
            <a:endParaRPr lang="en-US" dirty="0"/>
          </a:p>
        </p:txBody>
      </p:sp>
      <p:graphicFrame>
        <p:nvGraphicFramePr>
          <p:cNvPr id="8" name="Diagram 7"/>
          <p:cNvGraphicFramePr/>
          <p:nvPr/>
        </p:nvGraphicFramePr>
        <p:xfrm>
          <a:off x="457200" y="1143000"/>
          <a:ext cx="8382000" cy="558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152400"/>
            <a:ext cx="8041440" cy="888637"/>
          </a:xfrm>
        </p:spPr>
        <p:txBody>
          <a:bodyPr/>
          <a:lstStyle/>
          <a:p>
            <a:r>
              <a:rPr lang="en-US" dirty="0" smtClean="0"/>
              <a:t>Diagrams</a:t>
            </a:r>
            <a:endParaRPr lang="en-US" dirty="0"/>
          </a:p>
        </p:txBody>
      </p:sp>
      <p:sp>
        <p:nvSpPr>
          <p:cNvPr id="3" name="Content Placeholder 2"/>
          <p:cNvSpPr>
            <a:spLocks noGrp="1"/>
          </p:cNvSpPr>
          <p:nvPr>
            <p:ph idx="1"/>
          </p:nvPr>
        </p:nvSpPr>
        <p:spPr>
          <a:xfrm>
            <a:off x="228600" y="1041038"/>
            <a:ext cx="8458200" cy="5085126"/>
          </a:xfrm>
        </p:spPr>
        <p:txBody>
          <a:bodyPr/>
          <a:lstStyle/>
          <a:p>
            <a:r>
              <a:rPr lang="en-US" sz="2800" dirty="0" smtClean="0"/>
              <a:t>Pressures in Left Heart and Systemic System</a:t>
            </a:r>
          </a:p>
          <a:p>
            <a:endParaRPr lang="en-US" dirty="0" smtClean="0"/>
          </a:p>
          <a:p>
            <a:endParaRPr lang="en-US" dirty="0" smtClean="0"/>
          </a:p>
          <a:p>
            <a:endParaRPr lang="en-US" sz="2800" dirty="0" smtClean="0"/>
          </a:p>
          <a:p>
            <a:pPr marL="0" indent="0">
              <a:buNone/>
            </a:pPr>
            <a:endParaRPr lang="en-US" sz="2800" dirty="0" smtClean="0"/>
          </a:p>
          <a:p>
            <a:r>
              <a:rPr lang="en-US" sz="2800" dirty="0" smtClean="0"/>
              <a:t>Pressures </a:t>
            </a:r>
            <a:r>
              <a:rPr lang="en-US" sz="2800" dirty="0" smtClean="0"/>
              <a:t>in Right Heart and Pulmonary System</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80" y="1524000"/>
            <a:ext cx="7543800" cy="190512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280" y="4203701"/>
            <a:ext cx="7543800" cy="20010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Pressure-Volume Curves</a:t>
            </a:r>
            <a:endParaRPr lang="en-US" dirty="0"/>
          </a:p>
        </p:txBody>
      </p:sp>
      <p:pic>
        <p:nvPicPr>
          <p:cNvPr id="4" name="Picture 3"/>
          <p:cNvPicPr>
            <a:picLocks noChangeAspect="1"/>
          </p:cNvPicPr>
          <p:nvPr/>
        </p:nvPicPr>
        <p:blipFill>
          <a:blip r:embed="rId2"/>
          <a:stretch>
            <a:fillRect/>
          </a:stretch>
        </p:blipFill>
        <p:spPr>
          <a:xfrm>
            <a:off x="1250950" y="1663700"/>
            <a:ext cx="2628900" cy="4330700"/>
          </a:xfrm>
          <a:prstGeom prst="rect">
            <a:avLst/>
          </a:prstGeom>
        </p:spPr>
      </p:pic>
      <p:sp>
        <p:nvSpPr>
          <p:cNvPr id="3" name="TextBox 2"/>
          <p:cNvSpPr txBox="1"/>
          <p:nvPr/>
        </p:nvSpPr>
        <p:spPr>
          <a:xfrm>
            <a:off x="4114800" y="1866537"/>
            <a:ext cx="4648200" cy="4450449"/>
          </a:xfrm>
          <a:prstGeom prst="rect">
            <a:avLst/>
          </a:prstGeom>
          <a:noFill/>
        </p:spPr>
        <p:txBody>
          <a:bodyPr wrap="square" rtlCol="0">
            <a:spAutoFit/>
          </a:bodyPr>
          <a:lstStyle/>
          <a:p>
            <a:pPr lvl="0">
              <a:spcBef>
                <a:spcPct val="20000"/>
              </a:spcBef>
              <a:buClr>
                <a:srgbClr val="A63212"/>
              </a:buClr>
              <a:buSzPct val="95000"/>
            </a:pPr>
            <a:r>
              <a:rPr lang="en-US" sz="2400" dirty="0" smtClean="0">
                <a:solidFill>
                  <a:prstClr val="black">
                    <a:lumMod val="75000"/>
                    <a:lumOff val="25000"/>
                  </a:prstClr>
                </a:solidFill>
              </a:rPr>
              <a:t>At left are the PV graphs for the left and right ventricles.</a:t>
            </a:r>
            <a:endParaRPr lang="en-US" sz="2400" dirty="0">
              <a:solidFill>
                <a:prstClr val="black">
                  <a:lumMod val="75000"/>
                  <a:lumOff val="25000"/>
                </a:prstClr>
              </a:solidFill>
            </a:endParaRPr>
          </a:p>
          <a:p>
            <a:pPr lvl="0">
              <a:spcBef>
                <a:spcPct val="20000"/>
              </a:spcBef>
              <a:buClr>
                <a:srgbClr val="A63212"/>
              </a:buClr>
              <a:buSzPct val="95000"/>
            </a:pPr>
            <a:r>
              <a:rPr lang="en-US" sz="2400" dirty="0" smtClean="0">
                <a:solidFill>
                  <a:prstClr val="black">
                    <a:lumMod val="75000"/>
                    <a:lumOff val="25000"/>
                  </a:prstClr>
                </a:solidFill>
              </a:rPr>
              <a:t>X-axis denotes volume in mL</a:t>
            </a:r>
          </a:p>
          <a:p>
            <a:pPr lvl="0">
              <a:spcBef>
                <a:spcPct val="20000"/>
              </a:spcBef>
              <a:buClr>
                <a:srgbClr val="A63212"/>
              </a:buClr>
              <a:buSzPct val="95000"/>
            </a:pPr>
            <a:r>
              <a:rPr lang="en-US" sz="2400" dirty="0" smtClean="0">
                <a:solidFill>
                  <a:prstClr val="black">
                    <a:lumMod val="75000"/>
                    <a:lumOff val="25000"/>
                  </a:prstClr>
                </a:solidFill>
              </a:rPr>
              <a:t>Y-axis denotes pressure in mmHg</a:t>
            </a:r>
          </a:p>
          <a:p>
            <a:pPr lvl="0">
              <a:spcBef>
                <a:spcPct val="20000"/>
              </a:spcBef>
              <a:buClr>
                <a:srgbClr val="A63212"/>
              </a:buClr>
              <a:buSzPct val="95000"/>
            </a:pPr>
            <a:endParaRPr lang="en-US" sz="2400" dirty="0">
              <a:solidFill>
                <a:prstClr val="black">
                  <a:lumMod val="75000"/>
                  <a:lumOff val="25000"/>
                </a:prstClr>
              </a:solidFill>
            </a:endParaRPr>
          </a:p>
          <a:p>
            <a:pPr lvl="0">
              <a:spcBef>
                <a:spcPct val="20000"/>
              </a:spcBef>
              <a:buClr>
                <a:srgbClr val="A63212"/>
              </a:buClr>
              <a:buSzPct val="95000"/>
            </a:pPr>
            <a:r>
              <a:rPr lang="en-US" sz="2400" dirty="0" smtClean="0">
                <a:solidFill>
                  <a:prstClr val="black">
                    <a:lumMod val="75000"/>
                    <a:lumOff val="25000"/>
                  </a:prstClr>
                </a:solidFill>
              </a:rPr>
              <a:t>Maximum volume occurs at the end of diastole, when the ventricle is full.  Maximum pressure occurs at the beginning of systole, when the ventricle undergoes contraction.</a:t>
            </a:r>
            <a:endParaRPr lang="en-US" sz="2400" dirty="0">
              <a:solidFill>
                <a:prstClr val="black">
                  <a:lumMod val="75000"/>
                  <a:lumOff val="25000"/>
                </a:prst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Performance of Model</a:t>
            </a:r>
            <a:endParaRPr lang="en-US" dirty="0"/>
          </a:p>
        </p:txBody>
      </p:sp>
      <p:sp>
        <p:nvSpPr>
          <p:cNvPr id="3" name="Content Placeholder 2"/>
          <p:cNvSpPr>
            <a:spLocks noGrp="1"/>
          </p:cNvSpPr>
          <p:nvPr>
            <p:ph idx="1"/>
          </p:nvPr>
        </p:nvSpPr>
        <p:spPr/>
        <p:txBody>
          <a:bodyPr/>
          <a:lstStyle/>
          <a:p>
            <a:r>
              <a:rPr lang="en-US" dirty="0" smtClean="0"/>
              <a:t>Error estimates of model in comparing results to clinical data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280" y="42863"/>
            <a:ext cx="8041440" cy="1442674"/>
          </a:xfrm>
        </p:spPr>
        <p:txBody>
          <a:bodyPr/>
          <a:lstStyle/>
          <a:p>
            <a:r>
              <a:rPr lang="en-US" sz="4400" dirty="0" smtClean="0"/>
              <a:t>Conclusions/Recommendations</a:t>
            </a:r>
            <a:endParaRPr lang="en-US" sz="4400" dirty="0"/>
          </a:p>
        </p:txBody>
      </p:sp>
      <p:sp>
        <p:nvSpPr>
          <p:cNvPr id="3" name="Content Placeholder 2"/>
          <p:cNvSpPr>
            <a:spLocks noGrp="1"/>
          </p:cNvSpPr>
          <p:nvPr>
            <p:ph idx="1"/>
          </p:nvPr>
        </p:nvSpPr>
        <p:spPr>
          <a:xfrm>
            <a:off x="551280" y="1371601"/>
            <a:ext cx="8211720" cy="4953000"/>
          </a:xfrm>
        </p:spPr>
        <p:txBody>
          <a:bodyPr>
            <a:normAutofit fontScale="70000" lnSpcReduction="20000"/>
          </a:bodyPr>
          <a:lstStyle/>
          <a:p>
            <a:pPr marL="0" indent="0">
              <a:buNone/>
            </a:pPr>
            <a:endParaRPr lang="en-US" dirty="0" smtClean="0"/>
          </a:p>
          <a:p>
            <a:pPr marL="0" indent="0">
              <a:buNone/>
            </a:pPr>
            <a:r>
              <a:rPr lang="en-US" dirty="0" smtClean="0"/>
              <a:t>Overall, the model designed and implemented in this project showed satisfactory characterization of the cardiovascular system.  This project can be extended by designing more granular control over model parameters, such as the excitation function for ventricular and atrial contraction.</a:t>
            </a:r>
          </a:p>
          <a:p>
            <a:pPr marL="0" indent="0">
              <a:buNone/>
            </a:pPr>
            <a:endParaRPr lang="en-US" dirty="0"/>
          </a:p>
          <a:p>
            <a:pPr marL="0" indent="0">
              <a:buNone/>
            </a:pPr>
            <a:r>
              <a:rPr lang="en-US" dirty="0"/>
              <a:t>We would like to acknowledge Dr. Raymond </a:t>
            </a:r>
            <a:r>
              <a:rPr lang="en-US" dirty="0" err="1"/>
              <a:t>Watrous</a:t>
            </a:r>
            <a:r>
              <a:rPr lang="en-US" dirty="0"/>
              <a:t> for advice and guidance in helping to design and develop the cardiovascular model.</a:t>
            </a:r>
          </a:p>
          <a:p>
            <a:pPr marL="0" indent="0">
              <a:buNone/>
            </a:pPr>
            <a:endParaRPr lang="en-US" dirty="0" smtClean="0"/>
          </a:p>
          <a:p>
            <a:pPr marL="0" indent="0">
              <a:buNone/>
            </a:pPr>
            <a:endParaRPr lang="en-US" dirty="0"/>
          </a:p>
          <a:p>
            <a:pPr marL="0" indent="0">
              <a:buNone/>
            </a:pPr>
            <a:r>
              <a:rPr lang="en-US" dirty="0" smtClean="0"/>
              <a:t>References for clinical values:</a:t>
            </a:r>
          </a:p>
          <a:p>
            <a:r>
              <a:rPr lang="en-US" sz="2200" dirty="0" smtClean="0"/>
              <a:t>Schlosser, </a:t>
            </a:r>
            <a:r>
              <a:rPr lang="en-US" sz="2200" dirty="0" err="1" smtClean="0"/>
              <a:t>Pagonidis</a:t>
            </a:r>
            <a:r>
              <a:rPr lang="en-US" sz="2200" dirty="0" smtClean="0"/>
              <a:t>, </a:t>
            </a:r>
            <a:r>
              <a:rPr lang="en-US" sz="2200" dirty="0" err="1" smtClean="0"/>
              <a:t>Herborn</a:t>
            </a:r>
            <a:r>
              <a:rPr lang="en-US" sz="2200" dirty="0" smtClean="0"/>
              <a:t>, et. al., Department of Diagnostic and Interventional Radiology, University Hospital Essen, </a:t>
            </a:r>
            <a:r>
              <a:rPr lang="en-US" sz="2200" dirty="0" err="1" smtClean="0"/>
              <a:t>Hufelandstrasse</a:t>
            </a:r>
            <a:r>
              <a:rPr lang="en-US" sz="2200" dirty="0" smtClean="0"/>
              <a:t> 55, 45122 Essen, Germany. “Assessment of Left Ventricular Parameters Using 16-MDCT: Results”.  Am J </a:t>
            </a:r>
            <a:r>
              <a:rPr lang="en-US" sz="2200" dirty="0" err="1" smtClean="0"/>
              <a:t>Roentgenol</a:t>
            </a:r>
            <a:r>
              <a:rPr lang="en-US" sz="2200" dirty="0" smtClean="0"/>
              <a:t>. 2005;184(3):765-773. </a:t>
            </a:r>
          </a:p>
          <a:p>
            <a:endParaRPr lang="en-US" sz="2200" dirty="0" smtClean="0"/>
          </a:p>
          <a:p>
            <a:r>
              <a:rPr lang="en-US" sz="2200" dirty="0" smtClean="0"/>
              <a:t>Table 30-1 in: </a:t>
            </a:r>
            <a:r>
              <a:rPr lang="en-US" sz="2200" dirty="0" err="1" smtClean="0"/>
              <a:t>Trudie</a:t>
            </a:r>
            <a:r>
              <a:rPr lang="en-US" sz="2200" dirty="0" smtClean="0"/>
              <a:t> A Goers; Washington University School of Medicine Department of Surgery; </a:t>
            </a:r>
            <a:r>
              <a:rPr lang="en-US" sz="2200" dirty="0" err="1" smtClean="0"/>
              <a:t>Klingensmith</a:t>
            </a:r>
            <a:r>
              <a:rPr lang="en-US" sz="2200" dirty="0" smtClean="0"/>
              <a:t>, Mary E; Li </a:t>
            </a:r>
            <a:r>
              <a:rPr lang="en-US" sz="2200" dirty="0" err="1" smtClean="0"/>
              <a:t>Ern</a:t>
            </a:r>
            <a:r>
              <a:rPr lang="en-US" sz="2200" dirty="0" smtClean="0"/>
              <a:t> Chen; Sean C Glasgow (2008). The Washington manual of surgery. Philadelphia: </a:t>
            </a:r>
            <a:r>
              <a:rPr lang="en-US" sz="2200" dirty="0" err="1" smtClean="0"/>
              <a:t>Wolters</a:t>
            </a:r>
            <a:r>
              <a:rPr lang="en-US" sz="2200" dirty="0" smtClean="0"/>
              <a:t> Kluwer Health/Lippincott Williams &amp; Wilkins. ISBN 0-7817-7447-0.</a:t>
            </a:r>
            <a:br>
              <a:rPr lang="en-US" sz="2200" dirty="0" smtClean="0"/>
            </a:br>
            <a:endParaRPr lang="en-US" sz="2200" dirty="0" smtClean="0"/>
          </a:p>
          <a:p>
            <a:r>
              <a:rPr lang="en-US" sz="2200" u="sng" dirty="0" smtClean="0">
                <a:hlinkClick r:id="rId2"/>
              </a:rPr>
              <a:t>http://www.unc.edu/~rvp/old/RP_Anesthesia/Basics/Hemodyn.html</a:t>
            </a:r>
            <a:r>
              <a:rPr lang="en-US" sz="2200" dirty="0" smtClean="0"/>
              <a:t>. </a:t>
            </a:r>
            <a:r>
              <a:rPr lang="en-US" sz="2200" dirty="0" err="1" smtClean="0"/>
              <a:t>Ravindra</a:t>
            </a:r>
            <a:r>
              <a:rPr lang="en-US" sz="2200" dirty="0" smtClean="0"/>
              <a:t> Prasad, MD. The University of North Carolina at Chapel Hill. Assessed April 11, 2011. </a:t>
            </a:r>
            <a:endParaRPr lang="en-US" sz="2200"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452</Words>
  <Application>Microsoft Office PowerPoint</Application>
  <PresentationFormat>On-screen Show (4:3)</PresentationFormat>
  <Paragraphs>66</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Sketchbook</vt:lpstr>
      <vt:lpstr>BE 490: Explorations in Cardiovascular Modeling</vt:lpstr>
      <vt:lpstr>Problem: Post Surgical  Tetrology of Fallot</vt:lpstr>
      <vt:lpstr>Objective/Design Goals</vt:lpstr>
      <vt:lpstr>PowerPoint Presentation</vt:lpstr>
      <vt:lpstr>Process of Model Development</vt:lpstr>
      <vt:lpstr>Diagrams</vt:lpstr>
      <vt:lpstr>Pressure-Volume Curves</vt:lpstr>
      <vt:lpstr>Actual Performance of Model</vt:lpstr>
      <vt:lpstr>Conclusions/Recommendations</vt:lpstr>
    </vt:vector>
  </TitlesOfParts>
  <Company>Lexington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490: Explorations in Cardiovascular Modeling</dc:title>
  <dc:creator>Preeya Khanna</dc:creator>
  <cp:lastModifiedBy>b</cp:lastModifiedBy>
  <cp:revision>46</cp:revision>
  <dcterms:created xsi:type="dcterms:W3CDTF">2011-04-19T14:16:05Z</dcterms:created>
  <dcterms:modified xsi:type="dcterms:W3CDTF">2011-04-19T20:00:57Z</dcterms:modified>
</cp:coreProperties>
</file>