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4.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3.png" ContentType="image/png"/>
  <Override PartName="/ppt/media/image4.tif" ContentType="image/tif"/>
  <Override PartName="/ppt/media/image3.png" ContentType="image/png"/>
  <Override PartName="/ppt/media/image16.png" ContentType="image/png"/>
  <Override PartName="/ppt/media/image2.png" ContentType="image/png"/>
  <Override PartName="/ppt/media/image15.png" ContentType="image/png"/>
  <Override PartName="/ppt/media/image1.png" ContentType="image/png"/>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36576000" cy="27432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40"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41"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42"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43" name="PlaceHolder 5"/>
          <p:cNvSpPr>
            <a:spLocks noGrp="1"/>
          </p:cNvSpPr>
          <p:nvPr>
            <p:ph type="sldNum"/>
          </p:nvPr>
        </p:nvSpPr>
        <p:spPr>
          <a:xfrm>
            <a:off x="4399200" y="9555480"/>
            <a:ext cx="3372840" cy="502560"/>
          </a:xfrm>
          <a:prstGeom prst="rect">
            <a:avLst/>
          </a:prstGeom>
        </p:spPr>
        <p:txBody>
          <a:bodyPr lIns="0" rIns="0" tIns="0" bIns="0" anchor="b"/>
          <a:p>
            <a:pPr algn="r"/>
            <a:fld id="{57DCE9FD-75CE-47EB-B647-C09450AA1909}"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4398840" y="9555120"/>
            <a:ext cx="3371400" cy="501120"/>
          </a:xfrm>
          <a:prstGeom prst="rect">
            <a:avLst/>
          </a:prstGeom>
          <a:noFill/>
          <a:ln>
            <a:noFill/>
          </a:ln>
        </p:spPr>
        <p:txBody>
          <a:bodyPr lIns="0" rIns="0" tIns="0" bIns="0" anchor="b"/>
          <a:p>
            <a:pPr algn="r">
              <a:lnSpc>
                <a:spcPct val="116000"/>
              </a:lnSpc>
            </a:pPr>
            <a:fld id="{6E299DEE-69DE-4354-BC20-3616B9729831}" type="slidenum">
              <a:rPr lang="en-US" sz="1400" strike="noStrike">
                <a:solidFill>
                  <a:srgbClr val="000000"/>
                </a:solidFill>
                <a:latin typeface="Times New Roman"/>
                <a:ea typeface="DejaVu Sans"/>
              </a:rPr>
              <a:t>&lt;number&gt;</a:t>
            </a:fld>
            <a:endParaRPr/>
          </a:p>
        </p:txBody>
      </p:sp>
      <p:sp>
        <p:nvSpPr>
          <p:cNvPr id="79" name="PlaceHolder 2"/>
          <p:cNvSpPr>
            <a:spLocks noGrp="1"/>
          </p:cNvSpPr>
          <p:nvPr>
            <p:ph type="body"/>
          </p:nvPr>
        </p:nvSpPr>
        <p:spPr>
          <a:xfrm>
            <a:off x="777960" y="4776840"/>
            <a:ext cx="6217920" cy="4525560"/>
          </a:xfrm>
          <a:prstGeom prst="rect">
            <a:avLst/>
          </a:prstGeom>
        </p:spPr>
        <p:txBody>
          <a:bodyPr lIns="0" rIns="0" tIns="0" bIns="0" anchor="ctr"/>
          <a:p>
            <a:pPr>
              <a:lnSpc>
                <a:spcPct val="100000"/>
              </a:lnSpc>
            </a:pPr>
            <a:r>
              <a:rPr lang="en-US" sz="1200" strike="noStrike">
                <a:latin typeface="Arial"/>
              </a:rPr>
              <a:t>We took a csv file generated by BigQuery, for twelve month’s worth of commit data. The features of this dataset were names of committers, their emails, the name of the repository that the user committed to, the total number of commits they had made to that repository for the month, and the date of the commit. We then cleaned the dataset by removing any rows with invalid emails. Following this, we wanted to make sure each row had a unique user, so we grouped the rows by the committer name, committer email, and repository name.</a:t>
            </a:r>
            <a:endParaRPr/>
          </a:p>
          <a:p>
            <a:pPr>
              <a:lnSpc>
                <a:spcPct val="100000"/>
              </a:lnSpc>
            </a:pP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828800" y="1094400"/>
            <a:ext cx="32918040" cy="4580640"/>
          </a:xfrm>
          <a:prstGeom prst="rect">
            <a:avLst/>
          </a:prstGeom>
        </p:spPr>
        <p:txBody>
          <a:bodyPr lIns="0" rIns="0" tIns="0" bIns="0" anchor="ctr"/>
          <a:p>
            <a:endParaRPr/>
          </a:p>
        </p:txBody>
      </p:sp>
      <p:sp>
        <p:nvSpPr>
          <p:cNvPr id="27" name="PlaceHolder 2"/>
          <p:cNvSpPr>
            <a:spLocks noGrp="1"/>
          </p:cNvSpPr>
          <p:nvPr>
            <p:ph type="body"/>
          </p:nvPr>
        </p:nvSpPr>
        <p:spPr>
          <a:xfrm>
            <a:off x="1828800" y="6418800"/>
            <a:ext cx="32918040" cy="7588800"/>
          </a:xfrm>
          <a:prstGeom prst="rect">
            <a:avLst/>
          </a:prstGeom>
        </p:spPr>
        <p:txBody>
          <a:bodyPr lIns="0" rIns="0" tIns="0" bIns="0"/>
          <a:p>
            <a:endParaRPr/>
          </a:p>
        </p:txBody>
      </p:sp>
      <p:sp>
        <p:nvSpPr>
          <p:cNvPr id="28" name="PlaceHolder 3"/>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828800" y="1094400"/>
            <a:ext cx="32918040" cy="4580640"/>
          </a:xfrm>
          <a:prstGeom prst="rect">
            <a:avLst/>
          </a:prstGeom>
        </p:spPr>
        <p:txBody>
          <a:bodyPr lIns="0" rIns="0" tIns="0" bIns="0" anchor="ctr"/>
          <a:p>
            <a:endParaRPr/>
          </a:p>
        </p:txBody>
      </p:sp>
      <p:sp>
        <p:nvSpPr>
          <p:cNvPr id="30"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31"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32" name="PlaceHolder 4"/>
          <p:cNvSpPr>
            <a:spLocks noGrp="1"/>
          </p:cNvSpPr>
          <p:nvPr>
            <p:ph type="body"/>
          </p:nvPr>
        </p:nvSpPr>
        <p:spPr>
          <a:xfrm>
            <a:off x="18696240" y="14729040"/>
            <a:ext cx="16063920" cy="7588800"/>
          </a:xfrm>
          <a:prstGeom prst="rect">
            <a:avLst/>
          </a:prstGeom>
        </p:spPr>
        <p:txBody>
          <a:bodyPr lIns="0" rIns="0" tIns="0" bIns="0"/>
          <a:p>
            <a:endParaRPr/>
          </a:p>
        </p:txBody>
      </p:sp>
      <p:sp>
        <p:nvSpPr>
          <p:cNvPr id="33" name="PlaceHolder 5"/>
          <p:cNvSpPr>
            <a:spLocks noGrp="1"/>
          </p:cNvSpPr>
          <p:nvPr>
            <p:ph type="body"/>
          </p:nvPr>
        </p:nvSpPr>
        <p:spPr>
          <a:xfrm>
            <a:off x="1828800" y="14729040"/>
            <a:ext cx="16063920" cy="75888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828800" y="1094400"/>
            <a:ext cx="32918040" cy="4580640"/>
          </a:xfrm>
          <a:prstGeom prst="rect">
            <a:avLst/>
          </a:prstGeom>
        </p:spPr>
        <p:txBody>
          <a:bodyPr lIns="0" rIns="0" tIns="0" bIns="0" anchor="ctr"/>
          <a:p>
            <a:endParaRPr/>
          </a:p>
        </p:txBody>
      </p:sp>
      <p:sp>
        <p:nvSpPr>
          <p:cNvPr id="35" name="PlaceHolder 2"/>
          <p:cNvSpPr>
            <a:spLocks noGrp="1"/>
          </p:cNvSpPr>
          <p:nvPr>
            <p:ph type="body"/>
          </p:nvPr>
        </p:nvSpPr>
        <p:spPr>
          <a:xfrm>
            <a:off x="1828800" y="6418800"/>
            <a:ext cx="32918040" cy="15910200"/>
          </a:xfrm>
          <a:prstGeom prst="rect">
            <a:avLst/>
          </a:prstGeom>
        </p:spPr>
        <p:txBody>
          <a:bodyPr lIns="0" rIns="0" tIns="0" bIns="0"/>
          <a:p>
            <a:endParaRPr/>
          </a:p>
        </p:txBody>
      </p:sp>
      <p:sp>
        <p:nvSpPr>
          <p:cNvPr id="36" name="PlaceHolder 3"/>
          <p:cNvSpPr>
            <a:spLocks noGrp="1"/>
          </p:cNvSpPr>
          <p:nvPr>
            <p:ph type="body"/>
          </p:nvPr>
        </p:nvSpPr>
        <p:spPr>
          <a:xfrm>
            <a:off x="1828800" y="6418800"/>
            <a:ext cx="32918040" cy="15910200"/>
          </a:xfrm>
          <a:prstGeom prst="rect">
            <a:avLst/>
          </a:prstGeom>
        </p:spPr>
        <p:txBody>
          <a:bodyPr lIns="0" rIns="0" tIns="0" bIns="0"/>
          <a:p>
            <a:endParaRPr/>
          </a:p>
        </p:txBody>
      </p:sp>
      <p:pic>
        <p:nvPicPr>
          <p:cNvPr id="37" name="" descr=""/>
          <p:cNvPicPr/>
          <p:nvPr/>
        </p:nvPicPr>
        <p:blipFill>
          <a:blip r:embed="rId2"/>
          <a:stretch/>
        </p:blipFill>
        <p:spPr>
          <a:xfrm>
            <a:off x="8317080" y="6418440"/>
            <a:ext cx="19940760" cy="15910200"/>
          </a:xfrm>
          <a:prstGeom prst="rect">
            <a:avLst/>
          </a:prstGeom>
          <a:ln>
            <a:noFill/>
          </a:ln>
        </p:spPr>
      </p:pic>
      <p:pic>
        <p:nvPicPr>
          <p:cNvPr id="38" name="" descr=""/>
          <p:cNvPicPr/>
          <p:nvPr/>
        </p:nvPicPr>
        <p:blipFill>
          <a:blip r:embed="rId3"/>
          <a:stretch/>
        </p:blipFill>
        <p:spPr>
          <a:xfrm>
            <a:off x="8317080" y="6418440"/>
            <a:ext cx="19940760" cy="1591020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828800" y="1094400"/>
            <a:ext cx="32918040" cy="4580640"/>
          </a:xfrm>
          <a:prstGeom prst="rect">
            <a:avLst/>
          </a:prstGeom>
        </p:spPr>
        <p:txBody>
          <a:bodyPr lIns="0" rIns="0" tIns="0" bIns="0" anchor="ctr"/>
          <a:p>
            <a:endParaRPr/>
          </a:p>
        </p:txBody>
      </p:sp>
      <p:sp>
        <p:nvSpPr>
          <p:cNvPr id="6" name="PlaceHolder 2"/>
          <p:cNvSpPr>
            <a:spLocks noGrp="1"/>
          </p:cNvSpPr>
          <p:nvPr>
            <p:ph type="subTitle"/>
          </p:nvPr>
        </p:nvSpPr>
        <p:spPr>
          <a:xfrm>
            <a:off x="1828800" y="6418800"/>
            <a:ext cx="32918040" cy="159102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828800" y="1094400"/>
            <a:ext cx="32918040" cy="4580640"/>
          </a:xfrm>
          <a:prstGeom prst="rect">
            <a:avLst/>
          </a:prstGeom>
        </p:spPr>
        <p:txBody>
          <a:bodyPr lIns="0" rIns="0" tIns="0" bIns="0" anchor="ctr"/>
          <a:p>
            <a:endParaRPr/>
          </a:p>
        </p:txBody>
      </p:sp>
      <p:sp>
        <p:nvSpPr>
          <p:cNvPr id="8" name="PlaceHolder 2"/>
          <p:cNvSpPr>
            <a:spLocks noGrp="1"/>
          </p:cNvSpPr>
          <p:nvPr>
            <p:ph type="body"/>
          </p:nvPr>
        </p:nvSpPr>
        <p:spPr>
          <a:xfrm>
            <a:off x="1828800" y="6418800"/>
            <a:ext cx="32918040" cy="159102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828800" y="1094400"/>
            <a:ext cx="32918040" cy="4580640"/>
          </a:xfrm>
          <a:prstGeom prst="rect">
            <a:avLst/>
          </a:prstGeom>
        </p:spPr>
        <p:txBody>
          <a:bodyPr lIns="0" rIns="0" tIns="0" bIns="0" anchor="ctr"/>
          <a:p>
            <a:endParaRPr/>
          </a:p>
        </p:txBody>
      </p:sp>
      <p:sp>
        <p:nvSpPr>
          <p:cNvPr id="10"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11" name="PlaceHolder 3"/>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828800" y="1094400"/>
            <a:ext cx="32918040" cy="45806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828800" y="1094400"/>
            <a:ext cx="32918040" cy="212342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828800" y="1094400"/>
            <a:ext cx="32918040" cy="4580640"/>
          </a:xfrm>
          <a:prstGeom prst="rect">
            <a:avLst/>
          </a:prstGeom>
        </p:spPr>
        <p:txBody>
          <a:bodyPr lIns="0" rIns="0" tIns="0" bIns="0" anchor="ctr"/>
          <a:p>
            <a:endParaRPr/>
          </a:p>
        </p:txBody>
      </p:sp>
      <p:sp>
        <p:nvSpPr>
          <p:cNvPr id="15"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16" name="PlaceHolder 3"/>
          <p:cNvSpPr>
            <a:spLocks noGrp="1"/>
          </p:cNvSpPr>
          <p:nvPr>
            <p:ph type="body"/>
          </p:nvPr>
        </p:nvSpPr>
        <p:spPr>
          <a:xfrm>
            <a:off x="1828800" y="14729040"/>
            <a:ext cx="16063920" cy="7588800"/>
          </a:xfrm>
          <a:prstGeom prst="rect">
            <a:avLst/>
          </a:prstGeom>
        </p:spPr>
        <p:txBody>
          <a:bodyPr lIns="0" rIns="0" tIns="0" bIns="0"/>
          <a:p>
            <a:endParaRPr/>
          </a:p>
        </p:txBody>
      </p:sp>
      <p:sp>
        <p:nvSpPr>
          <p:cNvPr id="17" name="PlaceHolder 4"/>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828800" y="1094400"/>
            <a:ext cx="32918040" cy="4580640"/>
          </a:xfrm>
          <a:prstGeom prst="rect">
            <a:avLst/>
          </a:prstGeom>
        </p:spPr>
        <p:txBody>
          <a:bodyPr lIns="0" rIns="0" tIns="0" bIns="0" anchor="ctr"/>
          <a:p>
            <a:endParaRPr/>
          </a:p>
        </p:txBody>
      </p:sp>
      <p:sp>
        <p:nvSpPr>
          <p:cNvPr id="19"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20"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21" name="PlaceHolder 4"/>
          <p:cNvSpPr>
            <a:spLocks noGrp="1"/>
          </p:cNvSpPr>
          <p:nvPr>
            <p:ph type="body"/>
          </p:nvPr>
        </p:nvSpPr>
        <p:spPr>
          <a:xfrm>
            <a:off x="18696240" y="14729040"/>
            <a:ext cx="16063920" cy="758880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828800" y="1094400"/>
            <a:ext cx="32918040" cy="4580640"/>
          </a:xfrm>
          <a:prstGeom prst="rect">
            <a:avLst/>
          </a:prstGeom>
        </p:spPr>
        <p:txBody>
          <a:bodyPr lIns="0" rIns="0" tIns="0" bIns="0" anchor="ctr"/>
          <a:p>
            <a:endParaRPr/>
          </a:p>
        </p:txBody>
      </p:sp>
      <p:sp>
        <p:nvSpPr>
          <p:cNvPr id="23"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24"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25" name="PlaceHolder 4"/>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1828800" y="24990480"/>
            <a:ext cx="8519760" cy="1890360"/>
          </a:xfrm>
          <a:prstGeom prst="rect">
            <a:avLst/>
          </a:prstGeom>
        </p:spPr>
        <p:txBody>
          <a:bodyPr lIns="0" rIns="0" tIns="0" bIns="0"/>
          <a:p>
            <a:endParaRPr/>
          </a:p>
        </p:txBody>
      </p:sp>
      <p:sp>
        <p:nvSpPr>
          <p:cNvPr id="1" name="PlaceHolder 2"/>
          <p:cNvSpPr>
            <a:spLocks noGrp="1"/>
          </p:cNvSpPr>
          <p:nvPr>
            <p:ph type="ftr"/>
          </p:nvPr>
        </p:nvSpPr>
        <p:spPr>
          <a:xfrm>
            <a:off x="12509640" y="24990480"/>
            <a:ext cx="11591640" cy="1890360"/>
          </a:xfrm>
          <a:prstGeom prst="rect">
            <a:avLst/>
          </a:prstGeom>
        </p:spPr>
        <p:txBody>
          <a:bodyPr lIns="0" rIns="0" tIns="0" bIns="0"/>
          <a:p>
            <a:endParaRPr/>
          </a:p>
        </p:txBody>
      </p:sp>
      <p:sp>
        <p:nvSpPr>
          <p:cNvPr id="2" name="PlaceHolder 3"/>
          <p:cNvSpPr>
            <a:spLocks noGrp="1"/>
          </p:cNvSpPr>
          <p:nvPr>
            <p:ph type="sldNum"/>
          </p:nvPr>
        </p:nvSpPr>
        <p:spPr>
          <a:xfrm>
            <a:off x="26223840" y="24990480"/>
            <a:ext cx="8519760" cy="1890360"/>
          </a:xfrm>
          <a:prstGeom prst="rect">
            <a:avLst/>
          </a:prstGeom>
        </p:spPr>
        <p:txBody>
          <a:bodyPr lIns="0" rIns="0" tIns="0" bIns="0"/>
          <a:p>
            <a:pPr>
              <a:lnSpc>
                <a:spcPct val="100000"/>
              </a:lnSpc>
            </a:pPr>
            <a:fld id="{9393BB9B-C9D5-48FA-ADB0-63A19B0951B1}" type="slidenum">
              <a:rPr lang="en-US" sz="1400" strike="noStrike">
                <a:solidFill>
                  <a:srgbClr val="000000"/>
                </a:solidFill>
                <a:latin typeface="Times New Roman"/>
                <a:ea typeface="DejaVu Sans"/>
              </a:rPr>
              <a:t>&lt;number&gt;</a:t>
            </a:fld>
            <a:endParaRPr/>
          </a:p>
        </p:txBody>
      </p:sp>
      <p:sp>
        <p:nvSpPr>
          <p:cNvPr id="3" name="PlaceHolder 4"/>
          <p:cNvSpPr>
            <a:spLocks noGrp="1"/>
          </p:cNvSpPr>
          <p:nvPr>
            <p:ph type="title"/>
          </p:nvPr>
        </p:nvSpPr>
        <p:spPr>
          <a:xfrm>
            <a:off x="1828800" y="1094400"/>
            <a:ext cx="32918040" cy="4580640"/>
          </a:xfrm>
          <a:prstGeom prst="rect">
            <a:avLst/>
          </a:prstGeom>
        </p:spPr>
        <p:txBody>
          <a:bodyPr lIns="0" rIns="0" tIns="0" bIns="0" anchor="ctr"/>
          <a:p>
            <a:r>
              <a:rPr lang="en-US" sz="4400">
                <a:latin typeface="Arial"/>
              </a:rPr>
              <a:t>Click to edit the title text format</a:t>
            </a:r>
            <a:endParaRPr/>
          </a:p>
        </p:txBody>
      </p:sp>
      <p:sp>
        <p:nvSpPr>
          <p:cNvPr id="4" name="PlaceHolder 5"/>
          <p:cNvSpPr>
            <a:spLocks noGrp="1"/>
          </p:cNvSpPr>
          <p:nvPr>
            <p:ph type="body"/>
          </p:nvPr>
        </p:nvSpPr>
        <p:spPr>
          <a:xfrm>
            <a:off x="1828800" y="6418800"/>
            <a:ext cx="32918040" cy="1591020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400">
                <a:latin typeface="Arial"/>
              </a:rPr>
              <a:t>Second Outline Level</a:t>
            </a:r>
            <a:endParaRPr/>
          </a:p>
          <a:p>
            <a:pPr lvl="2">
              <a:buSzPct val="45000"/>
              <a:buFont typeface="StarSymbol"/>
              <a:buChar char=""/>
            </a:pPr>
            <a:r>
              <a:rPr lang="en-US" sz="20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tif"/><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slideLayout" Target="../slideLayouts/slideLayout1.xml"/><Relationship Id="rId16"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4" name="Picture 1" descr=""/>
          <p:cNvPicPr/>
          <p:nvPr/>
        </p:nvPicPr>
        <p:blipFill>
          <a:blip r:embed="rId1"/>
          <a:stretch/>
        </p:blipFill>
        <p:spPr>
          <a:xfrm>
            <a:off x="0" y="-25560"/>
            <a:ext cx="36575640" cy="1353600"/>
          </a:xfrm>
          <a:prstGeom prst="rect">
            <a:avLst/>
          </a:prstGeom>
          <a:ln>
            <a:noFill/>
          </a:ln>
        </p:spPr>
      </p:pic>
      <p:sp>
        <p:nvSpPr>
          <p:cNvPr id="45" name="CustomShape 1"/>
          <p:cNvSpPr/>
          <p:nvPr/>
        </p:nvSpPr>
        <p:spPr>
          <a:xfrm>
            <a:off x="0" y="1582200"/>
            <a:ext cx="36575640" cy="10047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6000" strike="noStrike">
                <a:solidFill>
                  <a:srgbClr val="000000"/>
                </a:solidFill>
                <a:latin typeface="Arial"/>
                <a:ea typeface="DejaVu Sans"/>
              </a:rPr>
              <a:t>Network Analysis of User Communities &amp; Anomalous Activity on GitHub</a:t>
            </a:r>
            <a:endParaRPr/>
          </a:p>
        </p:txBody>
      </p:sp>
      <p:pic>
        <p:nvPicPr>
          <p:cNvPr id="46" name="Picture 5" descr=""/>
          <p:cNvPicPr/>
          <p:nvPr/>
        </p:nvPicPr>
        <p:blipFill>
          <a:blip r:embed="rId2"/>
          <a:stretch/>
        </p:blipFill>
        <p:spPr>
          <a:xfrm>
            <a:off x="2902680" y="1337400"/>
            <a:ext cx="1690920" cy="1405440"/>
          </a:xfrm>
          <a:prstGeom prst="rect">
            <a:avLst/>
          </a:prstGeom>
          <a:ln>
            <a:noFill/>
          </a:ln>
        </p:spPr>
      </p:pic>
      <p:sp>
        <p:nvSpPr>
          <p:cNvPr id="47" name="CustomShape 2"/>
          <p:cNvSpPr/>
          <p:nvPr/>
        </p:nvSpPr>
        <p:spPr>
          <a:xfrm>
            <a:off x="31165920" y="1219320"/>
            <a:ext cx="5257440" cy="1736280"/>
          </a:xfrm>
          <a:prstGeom prst="rect">
            <a:avLst/>
          </a:prstGeom>
          <a:noFill/>
          <a:ln>
            <a:noFill/>
          </a:ln>
        </p:spPr>
        <p:style>
          <a:lnRef idx="0"/>
          <a:fillRef idx="0"/>
          <a:effectRef idx="0"/>
          <a:fontRef idx="minor"/>
        </p:style>
        <p:txBody>
          <a:bodyPr lIns="90000" rIns="90000" tIns="45000" bIns="45000"/>
          <a:p>
            <a:pPr algn="r">
              <a:lnSpc>
                <a:spcPct val="100000"/>
              </a:lnSpc>
            </a:pPr>
            <a:r>
              <a:rPr lang="en-US" sz="3600" strike="noStrike">
                <a:solidFill>
                  <a:srgbClr val="000000"/>
                </a:solidFill>
                <a:latin typeface="Arial"/>
                <a:ea typeface="DejaVu Sans"/>
              </a:rPr>
              <a:t>Brian Siao Tick Chong</a:t>
            </a:r>
            <a:endParaRPr/>
          </a:p>
          <a:p>
            <a:pPr algn="r">
              <a:lnSpc>
                <a:spcPct val="100000"/>
              </a:lnSpc>
            </a:pPr>
            <a:r>
              <a:rPr lang="en-US" sz="3600" strike="noStrike">
                <a:solidFill>
                  <a:srgbClr val="000000"/>
                </a:solidFill>
                <a:latin typeface="Arial"/>
                <a:ea typeface="DejaVu Sans"/>
              </a:rPr>
              <a:t>Freddie Vargus</a:t>
            </a:r>
            <a:endParaRPr/>
          </a:p>
          <a:p>
            <a:pPr algn="r">
              <a:lnSpc>
                <a:spcPct val="100000"/>
              </a:lnSpc>
            </a:pPr>
            <a:r>
              <a:rPr lang="en-US" sz="3600" strike="noStrike">
                <a:solidFill>
                  <a:srgbClr val="000000"/>
                </a:solidFill>
                <a:latin typeface="Arial"/>
                <a:ea typeface="DejaVu Sans"/>
              </a:rPr>
              <a:t>CS505</a:t>
            </a:r>
            <a:endParaRPr/>
          </a:p>
        </p:txBody>
      </p:sp>
      <p:sp>
        <p:nvSpPr>
          <p:cNvPr id="48" name="Line 3"/>
          <p:cNvSpPr/>
          <p:nvPr/>
        </p:nvSpPr>
        <p:spPr>
          <a:xfrm>
            <a:off x="3200400" y="3124080"/>
            <a:ext cx="29032200" cy="0"/>
          </a:xfrm>
          <a:prstGeom prst="line">
            <a:avLst/>
          </a:prstGeom>
          <a:ln w="117360">
            <a:solidFill>
              <a:srgbClr val="0070c0"/>
            </a:solidFill>
            <a:round/>
          </a:ln>
        </p:spPr>
      </p:sp>
      <p:sp>
        <p:nvSpPr>
          <p:cNvPr id="49" name="CustomShape 4"/>
          <p:cNvSpPr/>
          <p:nvPr/>
        </p:nvSpPr>
        <p:spPr>
          <a:xfrm>
            <a:off x="457200" y="3556080"/>
            <a:ext cx="14249160" cy="3259440"/>
          </a:xfrm>
          <a:prstGeom prst="rect">
            <a:avLst/>
          </a:prstGeom>
          <a:noFill/>
          <a:ln>
            <a:noFill/>
          </a:ln>
        </p:spPr>
        <p:style>
          <a:lnRef idx="0"/>
          <a:fillRef idx="0"/>
          <a:effectRef idx="0"/>
          <a:fontRef idx="minor"/>
        </p:style>
        <p:txBody>
          <a:bodyPr lIns="90000" rIns="90000" tIns="45000" bIns="45000"/>
          <a:p>
            <a:pPr>
              <a:lnSpc>
                <a:spcPct val="124000"/>
              </a:lnSpc>
            </a:pPr>
            <a:r>
              <a:rPr b="1" lang="en-US" sz="4000" strike="noStrike">
                <a:solidFill>
                  <a:srgbClr val="000000"/>
                </a:solidFill>
                <a:latin typeface="Arial"/>
                <a:ea typeface="DejaVu Sans"/>
              </a:rPr>
              <a:t>Motivation</a:t>
            </a:r>
            <a:endParaRPr/>
          </a:p>
          <a:p>
            <a:pPr>
              <a:lnSpc>
                <a:spcPct val="100000"/>
              </a:lnSpc>
              <a:buSzPct val="45000"/>
              <a:buFont typeface="Arial"/>
              <a:buChar char="•"/>
            </a:pPr>
            <a:r>
              <a:rPr lang="en-US" sz="2800" strike="noStrike">
                <a:solidFill>
                  <a:srgbClr val="000000"/>
                </a:solidFill>
                <a:latin typeface="Arial"/>
                <a:ea typeface="DejaVu Sans"/>
              </a:rPr>
              <a:t>Individual programmers and companies use GitHub as a tool for storing and collaborating on coding projects</a:t>
            </a:r>
            <a:endParaRPr/>
          </a:p>
          <a:p>
            <a:pPr>
              <a:lnSpc>
                <a:spcPct val="100000"/>
              </a:lnSpc>
              <a:buSzPct val="45000"/>
              <a:buFont typeface="Arial"/>
              <a:buChar char="•"/>
            </a:pPr>
            <a:r>
              <a:rPr lang="en-US" sz="2800" strike="noStrike">
                <a:solidFill>
                  <a:srgbClr val="000000"/>
                </a:solidFill>
                <a:latin typeface="Arial"/>
                <a:ea typeface="DejaVu Sans"/>
              </a:rPr>
              <a:t>Most of this work is free and open source, meaning anyone can submit a Pull Request with some commits that add value to the projects</a:t>
            </a:r>
            <a:endParaRPr/>
          </a:p>
          <a:p>
            <a:pPr>
              <a:lnSpc>
                <a:spcPct val="100000"/>
              </a:lnSpc>
              <a:buSzPct val="45000"/>
              <a:buFont typeface="Arial"/>
              <a:buChar char="•"/>
            </a:pPr>
            <a:r>
              <a:rPr lang="en-US" sz="2800" strike="noStrike">
                <a:solidFill>
                  <a:srgbClr val="000000"/>
                </a:solidFill>
                <a:latin typeface="Arial"/>
                <a:ea typeface="DejaVu Sans"/>
              </a:rPr>
              <a:t>Users are continuously working with new people and organizations to improve software and are becoming more connected as a result</a:t>
            </a:r>
            <a:endParaRPr/>
          </a:p>
        </p:txBody>
      </p:sp>
      <p:sp>
        <p:nvSpPr>
          <p:cNvPr id="50" name="CustomShape 5"/>
          <p:cNvSpPr/>
          <p:nvPr/>
        </p:nvSpPr>
        <p:spPr>
          <a:xfrm>
            <a:off x="420480" y="7391520"/>
            <a:ext cx="15128640" cy="2832840"/>
          </a:xfrm>
          <a:prstGeom prst="rect">
            <a:avLst/>
          </a:prstGeom>
          <a:noFill/>
          <a:ln>
            <a:noFill/>
          </a:ln>
        </p:spPr>
        <p:style>
          <a:lnRef idx="0"/>
          <a:fillRef idx="0"/>
          <a:effectRef idx="0"/>
          <a:fontRef idx="minor"/>
        </p:style>
        <p:txBody>
          <a:bodyPr lIns="90000" rIns="90000" tIns="45000" bIns="45000"/>
          <a:p>
            <a:pPr>
              <a:lnSpc>
                <a:spcPct val="124000"/>
              </a:lnSpc>
            </a:pPr>
            <a:r>
              <a:rPr b="1" lang="en-US" sz="4000" strike="noStrike">
                <a:solidFill>
                  <a:srgbClr val="000000"/>
                </a:solidFill>
                <a:latin typeface="Arial"/>
                <a:ea typeface="DejaVu Sans"/>
              </a:rPr>
              <a:t>Datasets</a:t>
            </a:r>
            <a:endParaRPr/>
          </a:p>
          <a:p>
            <a:pPr>
              <a:lnSpc>
                <a:spcPct val="100000"/>
              </a:lnSpc>
              <a:buSzPct val="45000"/>
              <a:buFont typeface="Arial"/>
              <a:buChar char="•"/>
            </a:pPr>
            <a:r>
              <a:rPr lang="en-US" sz="2800" strike="noStrike">
                <a:solidFill>
                  <a:srgbClr val="000000"/>
                </a:solidFill>
                <a:latin typeface="Arial"/>
                <a:ea typeface="DejaVu Sans"/>
              </a:rPr>
              <a:t>Twelve month’s worth of commit data from Google BigQuery; twelve separate CSV files</a:t>
            </a:r>
            <a:endParaRPr/>
          </a:p>
          <a:p>
            <a:pPr>
              <a:lnSpc>
                <a:spcPct val="100000"/>
              </a:lnSpc>
              <a:buSzPct val="45000"/>
              <a:buFont typeface="Arial"/>
              <a:buChar char="•"/>
            </a:pPr>
            <a:r>
              <a:rPr b="1" lang="en-US" sz="2800" strike="noStrike">
                <a:solidFill>
                  <a:srgbClr val="000000"/>
                </a:solidFill>
                <a:latin typeface="Arial"/>
                <a:ea typeface="DejaVu Sans"/>
              </a:rPr>
              <a:t>Features: </a:t>
            </a:r>
            <a:r>
              <a:rPr lang="en-US" sz="2800" strike="noStrike">
                <a:solidFill>
                  <a:srgbClr val="000000"/>
                </a:solidFill>
                <a:latin typeface="Arial"/>
                <a:ea typeface="DejaVu Sans"/>
              </a:rPr>
              <a:t>committer names, committer emails, name of the repository, total number of commits made to the repository by the user for each month, date of the commit</a:t>
            </a:r>
            <a:endParaRPr/>
          </a:p>
          <a:p>
            <a:pPr>
              <a:lnSpc>
                <a:spcPct val="100000"/>
              </a:lnSpc>
              <a:buSzPct val="45000"/>
              <a:buFont typeface="Arial"/>
              <a:buChar char="•"/>
            </a:pPr>
            <a:r>
              <a:rPr lang="en-US" sz="2800" strike="noStrike">
                <a:solidFill>
                  <a:srgbClr val="000000"/>
                </a:solidFill>
                <a:latin typeface="Arial"/>
                <a:ea typeface="DejaVu Sans"/>
              </a:rPr>
              <a:t>Cleaned the datasets by removing rows with any invalid emails, and grouped rows by commiter names, emails and repository names to guarantee a unique user in each row </a:t>
            </a:r>
            <a:endParaRPr/>
          </a:p>
        </p:txBody>
      </p:sp>
      <p:sp>
        <p:nvSpPr>
          <p:cNvPr id="51" name="CustomShape 6"/>
          <p:cNvSpPr/>
          <p:nvPr/>
        </p:nvSpPr>
        <p:spPr>
          <a:xfrm>
            <a:off x="380880" y="10794960"/>
            <a:ext cx="14913000" cy="6638400"/>
          </a:xfrm>
          <a:prstGeom prst="rect">
            <a:avLst/>
          </a:prstGeom>
          <a:noFill/>
          <a:ln>
            <a:noFill/>
          </a:ln>
        </p:spPr>
        <p:style>
          <a:lnRef idx="0"/>
          <a:fillRef idx="0"/>
          <a:effectRef idx="0"/>
          <a:fontRef idx="minor"/>
        </p:style>
        <p:txBody>
          <a:bodyPr lIns="90000" rIns="90000" tIns="45000" bIns="45000"/>
          <a:p>
            <a:pPr>
              <a:lnSpc>
                <a:spcPct val="124000"/>
              </a:lnSpc>
            </a:pPr>
            <a:r>
              <a:rPr b="1" lang="en-US" sz="4000" strike="noStrike">
                <a:solidFill>
                  <a:srgbClr val="000000"/>
                </a:solidFill>
                <a:latin typeface="Arial"/>
                <a:ea typeface="DejaVu Sans"/>
              </a:rPr>
              <a:t>Methods</a:t>
            </a:r>
            <a:endParaRPr/>
          </a:p>
          <a:p>
            <a:pPr>
              <a:lnSpc>
                <a:spcPct val="124000"/>
              </a:lnSpc>
            </a:pPr>
            <a:endParaRPr/>
          </a:p>
          <a:p>
            <a:pPr>
              <a:lnSpc>
                <a:spcPct val="124000"/>
              </a:lnSpc>
            </a:pPr>
            <a:r>
              <a:rPr b="1" lang="en-US" sz="3200" strike="noStrike">
                <a:solidFill>
                  <a:srgbClr val="000000"/>
                </a:solidFill>
                <a:latin typeface="Arial"/>
                <a:ea typeface="DejaVu Sans"/>
              </a:rPr>
              <a:t>Qualitative</a:t>
            </a:r>
            <a:endParaRPr/>
          </a:p>
          <a:p>
            <a:pPr>
              <a:lnSpc>
                <a:spcPct val="100000"/>
              </a:lnSpc>
              <a:buSzPct val="45000"/>
              <a:buFont typeface="Arial"/>
              <a:buChar char="•"/>
            </a:pPr>
            <a:r>
              <a:rPr lang="en-US" sz="2800" strike="noStrike">
                <a:solidFill>
                  <a:srgbClr val="000000"/>
                </a:solidFill>
                <a:latin typeface="Arial"/>
                <a:ea typeface="DejaVu Sans"/>
              </a:rPr>
              <a:t>Analyzed subgraphs and evaluated labels (user emails and repository names)</a:t>
            </a:r>
            <a:endParaRPr/>
          </a:p>
          <a:p>
            <a:pPr lvl="1">
              <a:lnSpc>
                <a:spcPct val="100000"/>
              </a:lnSpc>
              <a:buSzPct val="45000"/>
              <a:buFont typeface="Arial"/>
              <a:buChar char="•"/>
            </a:pPr>
            <a:r>
              <a:rPr b="1" lang="en-US" sz="2800" strike="noStrike">
                <a:solidFill>
                  <a:srgbClr val="000000"/>
                </a:solidFill>
                <a:latin typeface="Arial"/>
                <a:ea typeface="DejaVu Sans"/>
              </a:rPr>
              <a:t>Strengths</a:t>
            </a:r>
            <a:r>
              <a:rPr lang="en-US" sz="2800" strike="noStrike">
                <a:solidFill>
                  <a:srgbClr val="000000"/>
                </a:solidFill>
                <a:latin typeface="Arial"/>
                <a:ea typeface="DejaVu Sans"/>
              </a:rPr>
              <a:t>: Easy to see who was making commits via their email, and by repo names</a:t>
            </a:r>
            <a:endParaRPr/>
          </a:p>
          <a:p>
            <a:pPr lvl="1">
              <a:lnSpc>
                <a:spcPct val="100000"/>
              </a:lnSpc>
              <a:buSzPct val="45000"/>
              <a:buFont typeface="Arial"/>
              <a:buChar char="•"/>
            </a:pPr>
            <a:r>
              <a:rPr b="1" lang="en-US" sz="2800" strike="noStrike">
                <a:solidFill>
                  <a:srgbClr val="000000"/>
                </a:solidFill>
                <a:latin typeface="Arial"/>
                <a:ea typeface="DejaVu Sans"/>
              </a:rPr>
              <a:t>Weaknesses: </a:t>
            </a:r>
            <a:r>
              <a:rPr lang="en-US" sz="2800" strike="noStrike">
                <a:solidFill>
                  <a:srgbClr val="000000"/>
                </a:solidFill>
                <a:latin typeface="Arial"/>
                <a:ea typeface="DejaVu Sans"/>
              </a:rPr>
              <a:t>Everything was by inspection so it was difficult to summarize all the data</a:t>
            </a:r>
            <a:endParaRPr/>
          </a:p>
          <a:p>
            <a:pPr>
              <a:lnSpc>
                <a:spcPct val="124000"/>
              </a:lnSpc>
            </a:pPr>
            <a:r>
              <a:rPr b="1" lang="en-US" sz="3200" strike="noStrike">
                <a:solidFill>
                  <a:srgbClr val="000000"/>
                </a:solidFill>
                <a:latin typeface="Arial"/>
                <a:ea typeface="DejaVu Sans"/>
              </a:rPr>
              <a:t>Quantitative</a:t>
            </a:r>
            <a:endParaRPr/>
          </a:p>
          <a:p>
            <a:pPr>
              <a:lnSpc>
                <a:spcPct val="100000"/>
              </a:lnSpc>
              <a:buSzPct val="45000"/>
              <a:buFont typeface="Arial"/>
              <a:buChar char="•"/>
            </a:pPr>
            <a:r>
              <a:rPr lang="en-US" sz="2800" strike="noStrike">
                <a:solidFill>
                  <a:srgbClr val="000000"/>
                </a:solidFill>
                <a:latin typeface="Arial"/>
                <a:ea typeface="DejaVu Sans"/>
              </a:rPr>
              <a:t>Analyzed degree distributions of each month’s network to find if it was a random or real life network</a:t>
            </a:r>
            <a:endParaRPr/>
          </a:p>
          <a:p>
            <a:pPr>
              <a:lnSpc>
                <a:spcPct val="100000"/>
              </a:lnSpc>
              <a:buSzPct val="45000"/>
              <a:buFont typeface="Arial"/>
              <a:buChar char="•"/>
            </a:pPr>
            <a:r>
              <a:rPr lang="en-US" sz="2800" strike="noStrike">
                <a:solidFill>
                  <a:srgbClr val="000000"/>
                </a:solidFill>
                <a:latin typeface="Arial"/>
                <a:ea typeface="DejaVu Sans"/>
              </a:rPr>
              <a:t>Focused on subgraphs with degrees of 5 or greater</a:t>
            </a:r>
            <a:endParaRPr/>
          </a:p>
          <a:p>
            <a:pPr>
              <a:lnSpc>
                <a:spcPct val="100000"/>
              </a:lnSpc>
              <a:buSzPct val="45000"/>
              <a:buFont typeface="Arial"/>
              <a:buChar char="•"/>
            </a:pPr>
            <a:r>
              <a:rPr lang="en-US" sz="2800" strike="noStrike">
                <a:solidFill>
                  <a:srgbClr val="000000"/>
                </a:solidFill>
                <a:latin typeface="Arial"/>
                <a:ea typeface="DejaVu Sans"/>
              </a:rPr>
              <a:t>Computed clustering coefficients for one-mode projections of the graphs</a:t>
            </a:r>
            <a:endParaRPr/>
          </a:p>
          <a:p>
            <a:pPr lvl="1">
              <a:lnSpc>
                <a:spcPct val="100000"/>
              </a:lnSpc>
              <a:buSzPct val="45000"/>
              <a:buFont typeface="Arial"/>
              <a:buChar char="•"/>
            </a:pPr>
            <a:r>
              <a:rPr b="1" lang="en-US" sz="2800" strike="noStrike">
                <a:solidFill>
                  <a:srgbClr val="000000"/>
                </a:solidFill>
                <a:latin typeface="Arial"/>
                <a:ea typeface="DejaVu Sans"/>
              </a:rPr>
              <a:t>Strengths: </a:t>
            </a:r>
            <a:r>
              <a:rPr lang="en-US" sz="2800" strike="noStrike">
                <a:solidFill>
                  <a:srgbClr val="000000"/>
                </a:solidFill>
                <a:latin typeface="Arial"/>
                <a:ea typeface="DejaVu Sans"/>
              </a:rPr>
              <a:t>Able to see users and repositories with high degrees and coefficients</a:t>
            </a:r>
            <a:endParaRPr/>
          </a:p>
          <a:p>
            <a:pPr lvl="1">
              <a:lnSpc>
                <a:spcPct val="100000"/>
              </a:lnSpc>
              <a:buSzPct val="45000"/>
              <a:buFont typeface="Arial"/>
              <a:buChar char="•"/>
            </a:pPr>
            <a:r>
              <a:rPr b="1" lang="en-US" sz="2800" strike="noStrike">
                <a:solidFill>
                  <a:srgbClr val="000000"/>
                </a:solidFill>
                <a:latin typeface="Arial"/>
                <a:ea typeface="DejaVu Sans"/>
              </a:rPr>
              <a:t>Weaknesses: </a:t>
            </a:r>
            <a:r>
              <a:rPr lang="en-US" sz="2800" strike="noStrike">
                <a:solidFill>
                  <a:srgbClr val="000000"/>
                </a:solidFill>
                <a:latin typeface="Arial"/>
                <a:ea typeface="DejaVu Sans"/>
              </a:rPr>
              <a:t>The networks we disconnected, so the clustering coefficients didn’t tell us anything other than that these are now small world networks; they were also not sparsely connected</a:t>
            </a:r>
            <a:endParaRPr/>
          </a:p>
        </p:txBody>
      </p:sp>
      <p:pic>
        <p:nvPicPr>
          <p:cNvPr id="52" name="Picture 4" descr=""/>
          <p:cNvPicPr/>
          <p:nvPr/>
        </p:nvPicPr>
        <p:blipFill>
          <a:blip r:embed="rId3"/>
          <a:stretch/>
        </p:blipFill>
        <p:spPr>
          <a:xfrm>
            <a:off x="165240" y="18732600"/>
            <a:ext cx="5210280" cy="3674520"/>
          </a:xfrm>
          <a:prstGeom prst="rect">
            <a:avLst/>
          </a:prstGeom>
          <a:ln>
            <a:noFill/>
          </a:ln>
        </p:spPr>
      </p:pic>
      <p:pic>
        <p:nvPicPr>
          <p:cNvPr id="53" name="Picture 10" descr=""/>
          <p:cNvPicPr/>
          <p:nvPr/>
        </p:nvPicPr>
        <p:blipFill>
          <a:blip r:embed="rId4"/>
          <a:stretch/>
        </p:blipFill>
        <p:spPr>
          <a:xfrm>
            <a:off x="10491120" y="18762120"/>
            <a:ext cx="5205600" cy="3645360"/>
          </a:xfrm>
          <a:prstGeom prst="rect">
            <a:avLst/>
          </a:prstGeom>
          <a:ln>
            <a:noFill/>
          </a:ln>
        </p:spPr>
      </p:pic>
      <p:pic>
        <p:nvPicPr>
          <p:cNvPr id="54" name="Picture 8" descr=""/>
          <p:cNvPicPr/>
          <p:nvPr/>
        </p:nvPicPr>
        <p:blipFill>
          <a:blip r:embed="rId5"/>
          <a:stretch/>
        </p:blipFill>
        <p:spPr>
          <a:xfrm>
            <a:off x="5250600" y="18719640"/>
            <a:ext cx="5264640" cy="3687840"/>
          </a:xfrm>
          <a:prstGeom prst="rect">
            <a:avLst/>
          </a:prstGeom>
          <a:ln>
            <a:noFill/>
          </a:ln>
        </p:spPr>
      </p:pic>
      <p:pic>
        <p:nvPicPr>
          <p:cNvPr id="55" name="Picture 12" descr=""/>
          <p:cNvPicPr/>
          <p:nvPr/>
        </p:nvPicPr>
        <p:blipFill>
          <a:blip r:embed="rId6"/>
          <a:stretch/>
        </p:blipFill>
        <p:spPr>
          <a:xfrm>
            <a:off x="5299560" y="23077440"/>
            <a:ext cx="5129640" cy="3639600"/>
          </a:xfrm>
          <a:prstGeom prst="rect">
            <a:avLst/>
          </a:prstGeom>
          <a:ln>
            <a:noFill/>
          </a:ln>
        </p:spPr>
      </p:pic>
      <p:pic>
        <p:nvPicPr>
          <p:cNvPr id="56" name="Picture 14" descr=""/>
          <p:cNvPicPr/>
          <p:nvPr/>
        </p:nvPicPr>
        <p:blipFill>
          <a:blip r:embed="rId7"/>
          <a:stretch/>
        </p:blipFill>
        <p:spPr>
          <a:xfrm>
            <a:off x="274320" y="23080680"/>
            <a:ext cx="5090760" cy="3639600"/>
          </a:xfrm>
          <a:prstGeom prst="rect">
            <a:avLst/>
          </a:prstGeom>
          <a:ln>
            <a:noFill/>
          </a:ln>
        </p:spPr>
      </p:pic>
      <p:pic>
        <p:nvPicPr>
          <p:cNvPr id="57" name="Picture 16" descr=""/>
          <p:cNvPicPr/>
          <p:nvPr/>
        </p:nvPicPr>
        <p:blipFill>
          <a:blip r:embed="rId8"/>
          <a:stretch/>
        </p:blipFill>
        <p:spPr>
          <a:xfrm>
            <a:off x="10429200" y="23139000"/>
            <a:ext cx="5120280" cy="3581280"/>
          </a:xfrm>
          <a:prstGeom prst="rect">
            <a:avLst/>
          </a:prstGeom>
          <a:ln>
            <a:noFill/>
          </a:ln>
        </p:spPr>
      </p:pic>
      <p:sp>
        <p:nvSpPr>
          <p:cNvPr id="58" name="CustomShape 7"/>
          <p:cNvSpPr/>
          <p:nvPr/>
        </p:nvSpPr>
        <p:spPr>
          <a:xfrm>
            <a:off x="2743200" y="22414320"/>
            <a:ext cx="1102284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US" strike="noStrike">
                <a:solidFill>
                  <a:srgbClr val="000000"/>
                </a:solidFill>
                <a:latin typeface="Arial"/>
                <a:ea typeface="DejaVu Sans"/>
              </a:rPr>
              <a:t>Figures for October 2016 Degree Distributions</a:t>
            </a:r>
            <a:endParaRPr/>
          </a:p>
        </p:txBody>
      </p:sp>
      <p:sp>
        <p:nvSpPr>
          <p:cNvPr id="59" name="CustomShape 8"/>
          <p:cNvSpPr/>
          <p:nvPr/>
        </p:nvSpPr>
        <p:spPr>
          <a:xfrm>
            <a:off x="977760" y="26674920"/>
            <a:ext cx="1455372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US" strike="noStrike">
                <a:solidFill>
                  <a:srgbClr val="000000"/>
                </a:solidFill>
                <a:latin typeface="Arial"/>
                <a:ea typeface="DejaVu Sans"/>
              </a:rPr>
              <a:t>Figures for December 2015 Degree Distributions</a:t>
            </a:r>
            <a:endParaRPr/>
          </a:p>
        </p:txBody>
      </p:sp>
      <p:sp>
        <p:nvSpPr>
          <p:cNvPr id="60" name="CustomShape 9"/>
          <p:cNvSpPr/>
          <p:nvPr/>
        </p:nvSpPr>
        <p:spPr>
          <a:xfrm>
            <a:off x="16479000" y="3556080"/>
            <a:ext cx="19518480" cy="3474720"/>
          </a:xfrm>
          <a:prstGeom prst="rect">
            <a:avLst/>
          </a:prstGeom>
          <a:noFill/>
          <a:ln>
            <a:noFill/>
          </a:ln>
        </p:spPr>
        <p:style>
          <a:lnRef idx="0"/>
          <a:fillRef idx="0"/>
          <a:effectRef idx="0"/>
          <a:fontRef idx="minor"/>
        </p:style>
        <p:txBody>
          <a:bodyPr lIns="90000" rIns="90000" tIns="45000" bIns="45000"/>
          <a:p>
            <a:pPr>
              <a:lnSpc>
                <a:spcPct val="124000"/>
              </a:lnSpc>
            </a:pPr>
            <a:r>
              <a:rPr b="1" lang="en-US" sz="4000" strike="noStrike">
                <a:solidFill>
                  <a:srgbClr val="000000"/>
                </a:solidFill>
                <a:latin typeface="Arial"/>
                <a:ea typeface="DejaVu Sans"/>
              </a:rPr>
              <a:t>Results &amp; Analysis</a:t>
            </a:r>
            <a:endParaRPr/>
          </a:p>
          <a:p>
            <a:pPr>
              <a:lnSpc>
                <a:spcPct val="124000"/>
              </a:lnSpc>
            </a:pPr>
            <a:endParaRPr/>
          </a:p>
          <a:p>
            <a:pPr>
              <a:lnSpc>
                <a:spcPct val="124000"/>
              </a:lnSpc>
            </a:pPr>
            <a:r>
              <a:rPr b="1" lang="en-US" sz="3200" strike="noStrike">
                <a:solidFill>
                  <a:srgbClr val="000000"/>
                </a:solidFill>
                <a:latin typeface="Arial"/>
                <a:ea typeface="DejaVu Sans"/>
              </a:rPr>
              <a:t>Communities</a:t>
            </a:r>
            <a:endParaRPr/>
          </a:p>
          <a:p>
            <a:pPr>
              <a:lnSpc>
                <a:spcPct val="100000"/>
              </a:lnSpc>
              <a:buSzPct val="45000"/>
              <a:buFont typeface="Arial"/>
              <a:buChar char="•"/>
            </a:pPr>
            <a:r>
              <a:rPr lang="en-US" sz="2800" strike="noStrike">
                <a:solidFill>
                  <a:srgbClr val="000000"/>
                </a:solidFill>
                <a:latin typeface="Arial"/>
                <a:ea typeface="DejaVu Sans"/>
              </a:rPr>
              <a:t>The distributions followed a power law, meaning they were not random networks</a:t>
            </a:r>
            <a:endParaRPr/>
          </a:p>
          <a:p>
            <a:pPr>
              <a:lnSpc>
                <a:spcPct val="100000"/>
              </a:lnSpc>
              <a:buSzPct val="45000"/>
              <a:buFont typeface="Arial"/>
              <a:buChar char="•"/>
            </a:pPr>
            <a:r>
              <a:rPr lang="en-US" sz="2800" strike="noStrike">
                <a:solidFill>
                  <a:srgbClr val="000000"/>
                </a:solidFill>
                <a:latin typeface="Arial"/>
                <a:ea typeface="DejaVu Sans"/>
              </a:rPr>
              <a:t>Few nodes with high degrees and many nodes with low degrees</a:t>
            </a:r>
            <a:endParaRPr/>
          </a:p>
          <a:p>
            <a:pPr>
              <a:lnSpc>
                <a:spcPct val="100000"/>
              </a:lnSpc>
              <a:buSzPct val="45000"/>
              <a:buFont typeface="Arial"/>
              <a:buChar char="•"/>
            </a:pPr>
            <a:r>
              <a:rPr lang="en-US" sz="2800" strike="noStrike">
                <a:solidFill>
                  <a:srgbClr val="000000"/>
                </a:solidFill>
                <a:latin typeface="Arial"/>
                <a:ea typeface="DejaVu Sans"/>
              </a:rPr>
              <a:t>Consistent large spikes in high degree ranges for each month</a:t>
            </a:r>
            <a:endParaRPr/>
          </a:p>
          <a:p>
            <a:pPr>
              <a:lnSpc>
                <a:spcPct val="100000"/>
              </a:lnSpc>
              <a:buSzPct val="45000"/>
              <a:buFont typeface="Arial"/>
              <a:buChar char="•"/>
            </a:pPr>
            <a:r>
              <a:rPr lang="en-US" sz="2800" strike="noStrike">
                <a:solidFill>
                  <a:srgbClr val="000000"/>
                </a:solidFill>
                <a:latin typeface="Arial"/>
                <a:ea typeface="DejaVu Sans"/>
              </a:rPr>
              <a:t>Extremely large clusters of highly connected repositories within large communities such as Linux; which is prevalent in each month</a:t>
            </a:r>
            <a:endParaRPr/>
          </a:p>
        </p:txBody>
      </p:sp>
      <p:sp>
        <p:nvSpPr>
          <p:cNvPr id="61" name="CustomShape 10"/>
          <p:cNvSpPr/>
          <p:nvPr/>
        </p:nvSpPr>
        <p:spPr>
          <a:xfrm>
            <a:off x="18506520" y="19415520"/>
            <a:ext cx="184320" cy="435600"/>
          </a:xfrm>
          <a:prstGeom prst="rect">
            <a:avLst/>
          </a:prstGeom>
          <a:noFill/>
          <a:ln>
            <a:noFill/>
          </a:ln>
        </p:spPr>
        <p:style>
          <a:lnRef idx="0"/>
          <a:fillRef idx="0"/>
          <a:effectRef idx="0"/>
          <a:fontRef idx="minor"/>
        </p:style>
      </p:sp>
      <p:pic>
        <p:nvPicPr>
          <p:cNvPr id="62" name="Picture 22" descr=""/>
          <p:cNvPicPr/>
          <p:nvPr/>
        </p:nvPicPr>
        <p:blipFill>
          <a:blip r:embed="rId9"/>
          <a:stretch/>
        </p:blipFill>
        <p:spPr>
          <a:xfrm>
            <a:off x="15706440" y="7899480"/>
            <a:ext cx="5943240" cy="4457520"/>
          </a:xfrm>
          <a:prstGeom prst="rect">
            <a:avLst/>
          </a:prstGeom>
          <a:ln>
            <a:noFill/>
          </a:ln>
        </p:spPr>
      </p:pic>
      <p:sp>
        <p:nvSpPr>
          <p:cNvPr id="63" name="CustomShape 11"/>
          <p:cNvSpPr/>
          <p:nvPr/>
        </p:nvSpPr>
        <p:spPr>
          <a:xfrm>
            <a:off x="15978960" y="12428280"/>
            <a:ext cx="6368400" cy="333720"/>
          </a:xfrm>
          <a:prstGeom prst="rect">
            <a:avLst/>
          </a:prstGeom>
          <a:noFill/>
          <a:ln>
            <a:noFill/>
          </a:ln>
        </p:spPr>
        <p:style>
          <a:lnRef idx="0"/>
          <a:fillRef idx="0"/>
          <a:effectRef idx="0"/>
          <a:fontRef idx="minor"/>
        </p:style>
        <p:txBody>
          <a:bodyPr wrap="none" lIns="90000" rIns="90000" tIns="45000" bIns="45000"/>
          <a:p>
            <a:pPr>
              <a:lnSpc>
                <a:spcPct val="124000"/>
              </a:lnSpc>
            </a:pPr>
            <a:r>
              <a:rPr lang="en-US" sz="1600" strike="noStrike">
                <a:solidFill>
                  <a:srgbClr val="000000"/>
                </a:solidFill>
                <a:latin typeface="Arial"/>
                <a:ea typeface="DejaVu Sans"/>
              </a:rPr>
              <a:t>(Dec. 2015) Bipartite Graph of Users (Green) and Repositories (Red)</a:t>
            </a:r>
            <a:endParaRPr/>
          </a:p>
        </p:txBody>
      </p:sp>
      <p:pic>
        <p:nvPicPr>
          <p:cNvPr id="64" name="Picture 4" descr=""/>
          <p:cNvPicPr/>
          <p:nvPr/>
        </p:nvPicPr>
        <p:blipFill>
          <a:blip r:embed="rId10"/>
          <a:stretch/>
        </p:blipFill>
        <p:spPr>
          <a:xfrm>
            <a:off x="22212000" y="8046000"/>
            <a:ext cx="5686200" cy="4266720"/>
          </a:xfrm>
          <a:prstGeom prst="rect">
            <a:avLst/>
          </a:prstGeom>
          <a:ln>
            <a:noFill/>
          </a:ln>
        </p:spPr>
      </p:pic>
      <p:sp>
        <p:nvSpPr>
          <p:cNvPr id="65" name="CustomShape 12"/>
          <p:cNvSpPr/>
          <p:nvPr/>
        </p:nvSpPr>
        <p:spPr>
          <a:xfrm flipV="1">
            <a:off x="19078920" y="10167480"/>
            <a:ext cx="4723920" cy="421560"/>
          </a:xfrm>
          <a:prstGeom prst="straightConnector1">
            <a:avLst/>
          </a:prstGeom>
          <a:solidFill>
            <a:srgbClr val="00b8ff"/>
          </a:solidFill>
          <a:ln w="9360">
            <a:solidFill>
              <a:schemeClr val="tx1"/>
            </a:solidFill>
            <a:round/>
            <a:tailEnd len="med" type="triangle" w="med"/>
          </a:ln>
        </p:spPr>
        <p:style>
          <a:lnRef idx="0"/>
          <a:fillRef idx="0"/>
          <a:effectRef idx="0"/>
          <a:fontRef idx="minor"/>
        </p:style>
      </p:sp>
      <p:sp>
        <p:nvSpPr>
          <p:cNvPr id="66" name="CustomShape 13"/>
          <p:cNvSpPr/>
          <p:nvPr/>
        </p:nvSpPr>
        <p:spPr>
          <a:xfrm flipV="1">
            <a:off x="25395120" y="9899280"/>
            <a:ext cx="4723920" cy="421560"/>
          </a:xfrm>
          <a:prstGeom prst="straightConnector1">
            <a:avLst/>
          </a:prstGeom>
          <a:solidFill>
            <a:srgbClr val="00b8ff"/>
          </a:solidFill>
          <a:ln w="9360">
            <a:solidFill>
              <a:schemeClr val="tx1"/>
            </a:solidFill>
            <a:round/>
            <a:tailEnd len="med" type="triangle" w="med"/>
          </a:ln>
        </p:spPr>
        <p:style>
          <a:lnRef idx="0"/>
          <a:fillRef idx="0"/>
          <a:effectRef idx="0"/>
          <a:fontRef idx="minor"/>
        </p:style>
      </p:sp>
      <p:sp>
        <p:nvSpPr>
          <p:cNvPr id="67" name="CustomShape 14"/>
          <p:cNvSpPr/>
          <p:nvPr/>
        </p:nvSpPr>
        <p:spPr>
          <a:xfrm>
            <a:off x="23031360" y="12428280"/>
            <a:ext cx="5748120" cy="333720"/>
          </a:xfrm>
          <a:prstGeom prst="rect">
            <a:avLst/>
          </a:prstGeom>
          <a:noFill/>
          <a:ln>
            <a:noFill/>
          </a:ln>
        </p:spPr>
        <p:style>
          <a:lnRef idx="0"/>
          <a:fillRef idx="0"/>
          <a:effectRef idx="0"/>
          <a:fontRef idx="minor"/>
        </p:style>
        <p:txBody>
          <a:bodyPr wrap="none" lIns="90000" rIns="90000" tIns="45000" bIns="45000"/>
          <a:p>
            <a:pPr>
              <a:lnSpc>
                <a:spcPct val="124000"/>
              </a:lnSpc>
            </a:pPr>
            <a:r>
              <a:rPr lang="en-US" sz="1600" strike="noStrike">
                <a:solidFill>
                  <a:srgbClr val="000000"/>
                </a:solidFill>
                <a:latin typeface="Arial"/>
                <a:ea typeface="DejaVu Sans"/>
              </a:rPr>
              <a:t>Subgraph generated from figure 4C showing Linux community</a:t>
            </a:r>
            <a:endParaRPr/>
          </a:p>
        </p:txBody>
      </p:sp>
      <p:pic>
        <p:nvPicPr>
          <p:cNvPr id="68" name="Picture 6" descr=""/>
          <p:cNvPicPr/>
          <p:nvPr/>
        </p:nvPicPr>
        <p:blipFill>
          <a:blip r:embed="rId11"/>
          <a:stretch/>
        </p:blipFill>
        <p:spPr>
          <a:xfrm>
            <a:off x="30119400" y="8128080"/>
            <a:ext cx="5466960" cy="4105080"/>
          </a:xfrm>
          <a:prstGeom prst="rect">
            <a:avLst/>
          </a:prstGeom>
          <a:ln>
            <a:noFill/>
          </a:ln>
        </p:spPr>
      </p:pic>
      <p:sp>
        <p:nvSpPr>
          <p:cNvPr id="69" name="CustomShape 15"/>
          <p:cNvSpPr/>
          <p:nvPr/>
        </p:nvSpPr>
        <p:spPr>
          <a:xfrm>
            <a:off x="30318480" y="12432240"/>
            <a:ext cx="5068440" cy="333720"/>
          </a:xfrm>
          <a:prstGeom prst="rect">
            <a:avLst/>
          </a:prstGeom>
          <a:noFill/>
          <a:ln>
            <a:noFill/>
          </a:ln>
        </p:spPr>
        <p:style>
          <a:lnRef idx="0"/>
          <a:fillRef idx="0"/>
          <a:effectRef idx="0"/>
          <a:fontRef idx="minor"/>
        </p:style>
        <p:txBody>
          <a:bodyPr wrap="none" lIns="90000" rIns="90000" tIns="45000" bIns="45000"/>
          <a:p>
            <a:pPr>
              <a:lnSpc>
                <a:spcPct val="124000"/>
              </a:lnSpc>
            </a:pPr>
            <a:r>
              <a:rPr lang="en-US" sz="1600" strike="noStrike">
                <a:solidFill>
                  <a:srgbClr val="000000"/>
                </a:solidFill>
                <a:latin typeface="Arial"/>
                <a:ea typeface="DejaVu Sans"/>
              </a:rPr>
              <a:t>Zoomed in version highlighting highly connected users</a:t>
            </a:r>
            <a:endParaRPr/>
          </a:p>
        </p:txBody>
      </p:sp>
      <p:pic>
        <p:nvPicPr>
          <p:cNvPr id="70" name="Picture 8" descr=""/>
          <p:cNvPicPr/>
          <p:nvPr/>
        </p:nvPicPr>
        <p:blipFill>
          <a:blip r:embed="rId12"/>
          <a:stretch/>
        </p:blipFill>
        <p:spPr>
          <a:xfrm>
            <a:off x="30403800" y="12816360"/>
            <a:ext cx="5943240" cy="4457520"/>
          </a:xfrm>
          <a:prstGeom prst="rect">
            <a:avLst/>
          </a:prstGeom>
          <a:ln>
            <a:noFill/>
          </a:ln>
        </p:spPr>
      </p:pic>
      <p:sp>
        <p:nvSpPr>
          <p:cNvPr id="71" name="CustomShape 16"/>
          <p:cNvSpPr/>
          <p:nvPr/>
        </p:nvSpPr>
        <p:spPr>
          <a:xfrm>
            <a:off x="30483000" y="17368200"/>
            <a:ext cx="5578920" cy="333720"/>
          </a:xfrm>
          <a:prstGeom prst="rect">
            <a:avLst/>
          </a:prstGeom>
          <a:noFill/>
          <a:ln>
            <a:noFill/>
          </a:ln>
        </p:spPr>
        <p:style>
          <a:lnRef idx="0"/>
          <a:fillRef idx="0"/>
          <a:effectRef idx="0"/>
          <a:fontRef idx="minor"/>
        </p:style>
        <p:txBody>
          <a:bodyPr wrap="none" lIns="90000" rIns="90000" tIns="45000" bIns="45000"/>
          <a:p>
            <a:pPr>
              <a:lnSpc>
                <a:spcPct val="124000"/>
              </a:lnSpc>
            </a:pPr>
            <a:r>
              <a:rPr lang="en-US" sz="1600" strike="noStrike">
                <a:solidFill>
                  <a:srgbClr val="000000"/>
                </a:solidFill>
                <a:latin typeface="Arial"/>
                <a:ea typeface="DejaVu Sans"/>
              </a:rPr>
              <a:t>Zoomed in on sub-community within Linux (mobile software)</a:t>
            </a:r>
            <a:endParaRPr/>
          </a:p>
        </p:txBody>
      </p:sp>
      <p:sp>
        <p:nvSpPr>
          <p:cNvPr id="72" name="CustomShape 17"/>
          <p:cNvSpPr/>
          <p:nvPr/>
        </p:nvSpPr>
        <p:spPr>
          <a:xfrm>
            <a:off x="16479000" y="12908520"/>
            <a:ext cx="14000040" cy="3990600"/>
          </a:xfrm>
          <a:prstGeom prst="rect">
            <a:avLst/>
          </a:prstGeom>
          <a:noFill/>
          <a:ln>
            <a:noFill/>
          </a:ln>
        </p:spPr>
        <p:style>
          <a:lnRef idx="0"/>
          <a:fillRef idx="0"/>
          <a:effectRef idx="0"/>
          <a:fontRef idx="minor"/>
        </p:style>
        <p:txBody>
          <a:bodyPr lIns="90000" rIns="90000" tIns="45000" bIns="45000"/>
          <a:p>
            <a:pPr>
              <a:lnSpc>
                <a:spcPct val="124000"/>
              </a:lnSpc>
            </a:pPr>
            <a:r>
              <a:rPr b="1" lang="en-US" sz="3200" strike="noStrike">
                <a:solidFill>
                  <a:srgbClr val="000000"/>
                </a:solidFill>
                <a:latin typeface="Arial"/>
                <a:ea typeface="DejaVu Sans"/>
              </a:rPr>
              <a:t>Anomalous Users</a:t>
            </a:r>
            <a:endParaRPr/>
          </a:p>
          <a:p>
            <a:pPr>
              <a:lnSpc>
                <a:spcPct val="100000"/>
              </a:lnSpc>
              <a:buSzPct val="45000"/>
              <a:buFont typeface="Arial"/>
              <a:buChar char="•"/>
            </a:pPr>
            <a:r>
              <a:rPr lang="en-US" sz="2800" strike="noStrike">
                <a:solidFill>
                  <a:srgbClr val="000000"/>
                </a:solidFill>
                <a:latin typeface="Arial"/>
                <a:ea typeface="DejaVu Sans"/>
              </a:rPr>
              <a:t>Anomalous users that are highly connected to other users are within these networks</a:t>
            </a:r>
            <a:endParaRPr/>
          </a:p>
          <a:p>
            <a:pPr>
              <a:lnSpc>
                <a:spcPct val="100000"/>
              </a:lnSpc>
              <a:buSzPct val="45000"/>
              <a:buFont typeface="Arial"/>
              <a:buChar char="•"/>
            </a:pPr>
            <a:r>
              <a:rPr lang="en-US" sz="2800" strike="noStrike">
                <a:solidFill>
                  <a:srgbClr val="000000"/>
                </a:solidFill>
                <a:latin typeface="Arial"/>
                <a:ea typeface="DejaVu Sans"/>
              </a:rPr>
              <a:t>They interact with forks of repositories and make commits to repositories related to their own organizations</a:t>
            </a:r>
            <a:endParaRPr/>
          </a:p>
          <a:p>
            <a:pPr>
              <a:lnSpc>
                <a:spcPct val="100000"/>
              </a:lnSpc>
              <a:buSzPct val="45000"/>
              <a:buFont typeface="Arial"/>
              <a:buChar char="•"/>
            </a:pPr>
            <a:r>
              <a:rPr lang="en-US" sz="2800" strike="noStrike">
                <a:solidFill>
                  <a:srgbClr val="000000"/>
                </a:solidFill>
                <a:latin typeface="Arial"/>
                <a:ea typeface="DejaVu Sans"/>
              </a:rPr>
              <a:t>There are also users that have degrees of zero, but have large numbers of commits</a:t>
            </a:r>
            <a:endParaRPr/>
          </a:p>
          <a:p>
            <a:pPr>
              <a:lnSpc>
                <a:spcPct val="100000"/>
              </a:lnSpc>
              <a:buSzPct val="45000"/>
              <a:buFont typeface="Arial"/>
              <a:buChar char="•"/>
            </a:pPr>
            <a:r>
              <a:rPr lang="en-US" sz="2800" strike="noStrike">
                <a:solidFill>
                  <a:srgbClr val="000000"/>
                </a:solidFill>
                <a:latin typeface="Arial"/>
                <a:ea typeface="DejaVu Sans"/>
              </a:rPr>
              <a:t>We considered them to be anomalous because of the extremely high number of commits relative to other users</a:t>
            </a:r>
            <a:endParaRPr/>
          </a:p>
          <a:p>
            <a:pPr>
              <a:lnSpc>
                <a:spcPct val="100000"/>
              </a:lnSpc>
              <a:buSzPct val="45000"/>
              <a:buFont typeface="Arial"/>
              <a:buChar char="•"/>
            </a:pPr>
            <a:r>
              <a:rPr lang="en-US" sz="2800" strike="noStrike">
                <a:solidFill>
                  <a:srgbClr val="000000"/>
                </a:solidFill>
                <a:latin typeface="Arial"/>
                <a:ea typeface="DejaVu Sans"/>
              </a:rPr>
              <a:t>They utilize GitHub as some form of blog or as a data store for some data that is completely unrelated to these communities within GitHub.</a:t>
            </a:r>
            <a:endParaRPr/>
          </a:p>
        </p:txBody>
      </p:sp>
      <p:pic>
        <p:nvPicPr>
          <p:cNvPr id="73" name="Picture 21" descr=""/>
          <p:cNvPicPr/>
          <p:nvPr/>
        </p:nvPicPr>
        <p:blipFill>
          <a:blip r:embed="rId13"/>
          <a:stretch/>
        </p:blipFill>
        <p:spPr>
          <a:xfrm>
            <a:off x="26730360" y="17754480"/>
            <a:ext cx="9829800" cy="6308640"/>
          </a:xfrm>
          <a:prstGeom prst="rect">
            <a:avLst/>
          </a:prstGeom>
          <a:ln>
            <a:noFill/>
          </a:ln>
        </p:spPr>
      </p:pic>
      <p:sp>
        <p:nvSpPr>
          <p:cNvPr id="74" name="CustomShape 18"/>
          <p:cNvSpPr/>
          <p:nvPr/>
        </p:nvSpPr>
        <p:spPr>
          <a:xfrm>
            <a:off x="27209160" y="24108840"/>
            <a:ext cx="9213840" cy="577080"/>
          </a:xfrm>
          <a:prstGeom prst="rect">
            <a:avLst/>
          </a:prstGeom>
          <a:noFill/>
          <a:ln>
            <a:noFill/>
          </a:ln>
        </p:spPr>
        <p:style>
          <a:lnRef idx="0"/>
          <a:fillRef idx="0"/>
          <a:effectRef idx="0"/>
          <a:fontRef idx="minor"/>
        </p:style>
        <p:txBody>
          <a:bodyPr lIns="90000" rIns="90000" tIns="45000" bIns="45000"/>
          <a:p>
            <a:pPr algn="ctr">
              <a:lnSpc>
                <a:spcPct val="100000"/>
              </a:lnSpc>
            </a:pPr>
            <a:r>
              <a:rPr lang="en-US" sz="1600" strike="noStrike">
                <a:solidFill>
                  <a:srgbClr val="000000"/>
                </a:solidFill>
                <a:latin typeface="Arial"/>
                <a:ea typeface="DejaVu Sans"/>
              </a:rPr>
              <a:t>An example of an anomalous user with a high number of commits, but with a degree of zero within our network graphs, due to the commits being contained within only one repository</a:t>
            </a:r>
            <a:endParaRPr/>
          </a:p>
        </p:txBody>
      </p:sp>
      <p:pic>
        <p:nvPicPr>
          <p:cNvPr id="75" name="Picture 10" descr=""/>
          <p:cNvPicPr/>
          <p:nvPr/>
        </p:nvPicPr>
        <p:blipFill>
          <a:blip r:embed="rId14"/>
          <a:stretch/>
        </p:blipFill>
        <p:spPr>
          <a:xfrm>
            <a:off x="17030880" y="17897400"/>
            <a:ext cx="7428960" cy="5571720"/>
          </a:xfrm>
          <a:prstGeom prst="rect">
            <a:avLst/>
          </a:prstGeom>
          <a:ln>
            <a:noFill/>
          </a:ln>
        </p:spPr>
      </p:pic>
      <p:sp>
        <p:nvSpPr>
          <p:cNvPr id="76" name="CustomShape 19"/>
          <p:cNvSpPr/>
          <p:nvPr/>
        </p:nvSpPr>
        <p:spPr>
          <a:xfrm>
            <a:off x="16084080" y="23376240"/>
            <a:ext cx="9213840" cy="577080"/>
          </a:xfrm>
          <a:prstGeom prst="rect">
            <a:avLst/>
          </a:prstGeom>
          <a:noFill/>
          <a:ln>
            <a:noFill/>
          </a:ln>
        </p:spPr>
        <p:style>
          <a:lnRef idx="0"/>
          <a:fillRef idx="0"/>
          <a:effectRef idx="0"/>
          <a:fontRef idx="minor"/>
        </p:style>
        <p:txBody>
          <a:bodyPr lIns="90000" rIns="90000" tIns="45000" bIns="45000"/>
          <a:p>
            <a:pPr algn="ctr">
              <a:lnSpc>
                <a:spcPct val="100000"/>
              </a:lnSpc>
            </a:pPr>
            <a:r>
              <a:rPr lang="en-US" sz="1600" strike="noStrike">
                <a:solidFill>
                  <a:srgbClr val="000000"/>
                </a:solidFill>
                <a:latin typeface="Arial"/>
                <a:ea typeface="DejaVu Sans"/>
              </a:rPr>
              <a:t>An example of an anomalous user with a high number of commits, but with a high a degree due to the commits being spread across hundreds of repositories</a:t>
            </a:r>
            <a:endParaRPr/>
          </a:p>
        </p:txBody>
      </p:sp>
      <p:sp>
        <p:nvSpPr>
          <p:cNvPr id="77" name="CustomShape 20"/>
          <p:cNvSpPr/>
          <p:nvPr/>
        </p:nvSpPr>
        <p:spPr>
          <a:xfrm>
            <a:off x="16518960" y="24079320"/>
            <a:ext cx="19904400" cy="2710800"/>
          </a:xfrm>
          <a:prstGeom prst="rect">
            <a:avLst/>
          </a:prstGeom>
          <a:noFill/>
          <a:ln>
            <a:noFill/>
          </a:ln>
        </p:spPr>
        <p:style>
          <a:lnRef idx="0"/>
          <a:fillRef idx="0"/>
          <a:effectRef idx="0"/>
          <a:fontRef idx="minor"/>
        </p:style>
        <p:txBody>
          <a:bodyPr lIns="90000" rIns="90000" tIns="45000" bIns="45000"/>
          <a:p>
            <a:pPr>
              <a:lnSpc>
                <a:spcPct val="124000"/>
              </a:lnSpc>
            </a:pPr>
            <a:r>
              <a:rPr b="1" lang="en-US" sz="3200" strike="noStrike">
                <a:solidFill>
                  <a:srgbClr val="000000"/>
                </a:solidFill>
                <a:latin typeface="Arial"/>
                <a:ea typeface="DejaVu Sans"/>
              </a:rPr>
              <a:t>Conclusions</a:t>
            </a:r>
            <a:endParaRPr/>
          </a:p>
          <a:p>
            <a:pPr>
              <a:lnSpc>
                <a:spcPct val="100000"/>
              </a:lnSpc>
              <a:buSzPct val="45000"/>
              <a:buFont typeface="Arial"/>
              <a:buChar char="•"/>
            </a:pPr>
            <a:r>
              <a:rPr lang="en-US" sz="2800" strike="noStrike">
                <a:solidFill>
                  <a:srgbClr val="000000"/>
                </a:solidFill>
                <a:latin typeface="Arial"/>
                <a:ea typeface="DejaVu Sans"/>
              </a:rPr>
              <a:t>Communities are made up of related work and contain users within and outside of GitHub organizations</a:t>
            </a:r>
            <a:endParaRPr/>
          </a:p>
          <a:p>
            <a:pPr>
              <a:lnSpc>
                <a:spcPct val="100000"/>
              </a:lnSpc>
              <a:buSzPct val="45000"/>
              <a:buFont typeface="Arial"/>
              <a:buChar char="•"/>
            </a:pPr>
            <a:r>
              <a:rPr lang="en-US" sz="2800" strike="noStrike">
                <a:solidFill>
                  <a:srgbClr val="000000"/>
                </a:solidFill>
                <a:latin typeface="Arial"/>
                <a:ea typeface="DejaVu Sans"/>
              </a:rPr>
              <a:t>Typically there is one user that connects a sub-community (very highly connected) to the main community i.e. Android to Linux; they have a large quantity of commits to different repositories and are considered to be anomalous as well</a:t>
            </a:r>
            <a:endParaRPr/>
          </a:p>
          <a:p>
            <a:pPr>
              <a:lnSpc>
                <a:spcPct val="100000"/>
              </a:lnSpc>
              <a:buSzPct val="45000"/>
              <a:buFont typeface="Arial"/>
              <a:buChar char="•"/>
            </a:pPr>
            <a:r>
              <a:rPr lang="en-US" sz="2800" strike="noStrike">
                <a:solidFill>
                  <a:srgbClr val="000000"/>
                </a:solidFill>
                <a:latin typeface="Arial"/>
                <a:ea typeface="DejaVu Sans"/>
              </a:rPr>
              <a:t>There are also anomalous users that use GitHub as a blog or data store and have extremely high numbers of commits each month; this is usually because the processes are automated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