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40.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EAD5749-2108-4A0A-A347-3C1B89821DB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4" name="PlaceHolder 2"/>
          <p:cNvSpPr>
            <a:spLocks noGrp="1"/>
          </p:cNvSpPr>
          <p:nvPr>
            <p:ph/>
          </p:nvPr>
        </p:nvSpPr>
        <p:spPr>
          <a:xfrm>
            <a:off x="1435680" y="14479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35" name="PlaceHolder 3"/>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D137151-80D4-4217-A66C-524C134F875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7"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38"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39"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0" name="PlaceHolder 5"/>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E458851-3661-4B5B-BF5B-49A3DF5096E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42" name="PlaceHolder 2"/>
          <p:cNvSpPr>
            <a:spLocks noGrp="1"/>
          </p:cNvSpPr>
          <p:nvPr>
            <p:ph/>
          </p:nvPr>
        </p:nvSpPr>
        <p:spPr>
          <a:xfrm>
            <a:off x="14356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3" name="PlaceHolder 3"/>
          <p:cNvSpPr>
            <a:spLocks noGrp="1"/>
          </p:cNvSpPr>
          <p:nvPr>
            <p:ph/>
          </p:nvPr>
        </p:nvSpPr>
        <p:spPr>
          <a:xfrm>
            <a:off x="397080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4" name="PlaceHolder 4"/>
          <p:cNvSpPr>
            <a:spLocks noGrp="1"/>
          </p:cNvSpPr>
          <p:nvPr>
            <p:ph/>
          </p:nvPr>
        </p:nvSpPr>
        <p:spPr>
          <a:xfrm>
            <a:off x="65062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5" name="PlaceHolder 5"/>
          <p:cNvSpPr>
            <a:spLocks noGrp="1"/>
          </p:cNvSpPr>
          <p:nvPr>
            <p:ph/>
          </p:nvPr>
        </p:nvSpPr>
        <p:spPr>
          <a:xfrm>
            <a:off x="14356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6" name="PlaceHolder 6"/>
          <p:cNvSpPr>
            <a:spLocks noGrp="1"/>
          </p:cNvSpPr>
          <p:nvPr>
            <p:ph/>
          </p:nvPr>
        </p:nvSpPr>
        <p:spPr>
          <a:xfrm>
            <a:off x="397080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7" name="PlaceHolder 7"/>
          <p:cNvSpPr>
            <a:spLocks noGrp="1"/>
          </p:cNvSpPr>
          <p:nvPr>
            <p:ph/>
          </p:nvPr>
        </p:nvSpPr>
        <p:spPr>
          <a:xfrm>
            <a:off x="65062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1B32FBB-4E9D-47CA-BFEE-B8B32A15553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E29F0BB-DF07-4557-BC1A-5CD6BBC64BE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59" name="PlaceHolder 2"/>
          <p:cNvSpPr>
            <a:spLocks noGrp="1"/>
          </p:cNvSpPr>
          <p:nvPr>
            <p:ph type="subTitle"/>
          </p:nvPr>
        </p:nvSpPr>
        <p:spPr>
          <a:xfrm>
            <a:off x="1435680" y="1447920"/>
            <a:ext cx="749772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25A79B-DD81-4F8E-96C0-CD242AC107F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61" name="PlaceHolder 2"/>
          <p:cNvSpPr>
            <a:spLocks noGrp="1"/>
          </p:cNvSpPr>
          <p:nvPr>
            <p:ph/>
          </p:nvPr>
        </p:nvSpPr>
        <p:spPr>
          <a:xfrm>
            <a:off x="1435680" y="1447920"/>
            <a:ext cx="749772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A7F7742-6854-4633-AE33-616D407B8D8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63"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4"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976B8B6-2692-4838-8159-88D576483F3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9D7C26A-0CC0-4B26-BDB3-BB05F51E6DB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174F448-1D35-4501-97B7-6C477498ADA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68"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9"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0"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60B0C26-2E0B-47DE-B99A-8A1D5536F08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3" name="PlaceHolder 2"/>
          <p:cNvSpPr>
            <a:spLocks noGrp="1"/>
          </p:cNvSpPr>
          <p:nvPr>
            <p:ph type="subTitle"/>
          </p:nvPr>
        </p:nvSpPr>
        <p:spPr>
          <a:xfrm>
            <a:off x="1435680" y="1447920"/>
            <a:ext cx="749772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5A8419E-9A41-4127-BE58-F2E5AA44044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72"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3"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4" name="PlaceHolder 4"/>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1BA2D1C-BBCC-4A79-8EF3-6DF305B661E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76"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7"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8" name="PlaceHolder 4"/>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2711A59-036F-4733-AF06-E0D30791731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80" name="PlaceHolder 2"/>
          <p:cNvSpPr>
            <a:spLocks noGrp="1"/>
          </p:cNvSpPr>
          <p:nvPr>
            <p:ph/>
          </p:nvPr>
        </p:nvSpPr>
        <p:spPr>
          <a:xfrm>
            <a:off x="1435680" y="14479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81" name="PlaceHolder 3"/>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C0A966-B19A-47E4-94AD-55F1228E82F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83"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84"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85"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86" name="PlaceHolder 5"/>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9EEABB1-E981-4AD3-A9D8-5BC6991F7A5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88" name="PlaceHolder 2"/>
          <p:cNvSpPr>
            <a:spLocks noGrp="1"/>
          </p:cNvSpPr>
          <p:nvPr>
            <p:ph/>
          </p:nvPr>
        </p:nvSpPr>
        <p:spPr>
          <a:xfrm>
            <a:off x="14356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89" name="PlaceHolder 3"/>
          <p:cNvSpPr>
            <a:spLocks noGrp="1"/>
          </p:cNvSpPr>
          <p:nvPr>
            <p:ph/>
          </p:nvPr>
        </p:nvSpPr>
        <p:spPr>
          <a:xfrm>
            <a:off x="397080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0" name="PlaceHolder 4"/>
          <p:cNvSpPr>
            <a:spLocks noGrp="1"/>
          </p:cNvSpPr>
          <p:nvPr>
            <p:ph/>
          </p:nvPr>
        </p:nvSpPr>
        <p:spPr>
          <a:xfrm>
            <a:off x="65062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1" name="PlaceHolder 5"/>
          <p:cNvSpPr>
            <a:spLocks noGrp="1"/>
          </p:cNvSpPr>
          <p:nvPr>
            <p:ph/>
          </p:nvPr>
        </p:nvSpPr>
        <p:spPr>
          <a:xfrm>
            <a:off x="14356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2" name="PlaceHolder 6"/>
          <p:cNvSpPr>
            <a:spLocks noGrp="1"/>
          </p:cNvSpPr>
          <p:nvPr>
            <p:ph/>
          </p:nvPr>
        </p:nvSpPr>
        <p:spPr>
          <a:xfrm>
            <a:off x="397080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3" name="PlaceHolder 7"/>
          <p:cNvSpPr>
            <a:spLocks noGrp="1"/>
          </p:cNvSpPr>
          <p:nvPr>
            <p:ph/>
          </p:nvPr>
        </p:nvSpPr>
        <p:spPr>
          <a:xfrm>
            <a:off x="65062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5CB8C33-EA45-4E02-B2CA-13D66582C87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7C63688-16AA-431B-81B6-8FA1679CF23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09" name="PlaceHolder 2"/>
          <p:cNvSpPr>
            <a:spLocks noGrp="1"/>
          </p:cNvSpPr>
          <p:nvPr>
            <p:ph type="subTitle"/>
          </p:nvPr>
        </p:nvSpPr>
        <p:spPr>
          <a:xfrm>
            <a:off x="1435680" y="1447920"/>
            <a:ext cx="749772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2243B6C-2883-4ADD-AE72-C816D8CB8F9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11" name="PlaceHolder 2"/>
          <p:cNvSpPr>
            <a:spLocks noGrp="1"/>
          </p:cNvSpPr>
          <p:nvPr>
            <p:ph/>
          </p:nvPr>
        </p:nvSpPr>
        <p:spPr>
          <a:xfrm>
            <a:off x="1435680" y="1447920"/>
            <a:ext cx="749772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42C8080-E94F-4B51-88C9-9B52C6E7EE5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13"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14"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2C3CECB-5A88-4B90-B784-9FA0BBDAA58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DC7AB87-96DB-47E6-910C-D05ADC53D4A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5" name="PlaceHolder 2"/>
          <p:cNvSpPr>
            <a:spLocks noGrp="1"/>
          </p:cNvSpPr>
          <p:nvPr>
            <p:ph/>
          </p:nvPr>
        </p:nvSpPr>
        <p:spPr>
          <a:xfrm>
            <a:off x="1435680" y="1447920"/>
            <a:ext cx="749772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A639C8D-3D20-40DC-AD9F-F57DCD92D4B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1435680" y="274680"/>
            <a:ext cx="74977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9232BDB-F931-4E0B-98B8-636AC98BA6F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18"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19"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20"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E09F42F-0050-4392-B749-FDD4D35C38C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22"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23"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24" name="PlaceHolder 4"/>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C203653-08BD-4CCE-98CB-1C647D355C7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26"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27"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28" name="PlaceHolder 4"/>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638D46B-5305-46D4-B50F-8FEEE0E0087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30" name="PlaceHolder 2"/>
          <p:cNvSpPr>
            <a:spLocks noGrp="1"/>
          </p:cNvSpPr>
          <p:nvPr>
            <p:ph/>
          </p:nvPr>
        </p:nvSpPr>
        <p:spPr>
          <a:xfrm>
            <a:off x="1435680" y="14479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31" name="PlaceHolder 3"/>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6AD48BF-709B-46A2-9C55-7CA8AA0E933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33"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34"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35"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36" name="PlaceHolder 5"/>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E026F17-2926-4D79-B9C5-D2B82C81298D}"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38" name="PlaceHolder 2"/>
          <p:cNvSpPr>
            <a:spLocks noGrp="1"/>
          </p:cNvSpPr>
          <p:nvPr>
            <p:ph/>
          </p:nvPr>
        </p:nvSpPr>
        <p:spPr>
          <a:xfrm>
            <a:off x="14356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39" name="PlaceHolder 3"/>
          <p:cNvSpPr>
            <a:spLocks noGrp="1"/>
          </p:cNvSpPr>
          <p:nvPr>
            <p:ph/>
          </p:nvPr>
        </p:nvSpPr>
        <p:spPr>
          <a:xfrm>
            <a:off x="397080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40" name="PlaceHolder 4"/>
          <p:cNvSpPr>
            <a:spLocks noGrp="1"/>
          </p:cNvSpPr>
          <p:nvPr>
            <p:ph/>
          </p:nvPr>
        </p:nvSpPr>
        <p:spPr>
          <a:xfrm>
            <a:off x="6506280" y="14479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41" name="PlaceHolder 5"/>
          <p:cNvSpPr>
            <a:spLocks noGrp="1"/>
          </p:cNvSpPr>
          <p:nvPr>
            <p:ph/>
          </p:nvPr>
        </p:nvSpPr>
        <p:spPr>
          <a:xfrm>
            <a:off x="14356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42" name="PlaceHolder 6"/>
          <p:cNvSpPr>
            <a:spLocks noGrp="1"/>
          </p:cNvSpPr>
          <p:nvPr>
            <p:ph/>
          </p:nvPr>
        </p:nvSpPr>
        <p:spPr>
          <a:xfrm>
            <a:off x="397080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43" name="PlaceHolder 7"/>
          <p:cNvSpPr>
            <a:spLocks noGrp="1"/>
          </p:cNvSpPr>
          <p:nvPr>
            <p:ph/>
          </p:nvPr>
        </p:nvSpPr>
        <p:spPr>
          <a:xfrm>
            <a:off x="6506280" y="3955320"/>
            <a:ext cx="241416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817BEDE-0601-458E-BA2F-58018773C7CD}"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17"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18"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9E9F944-1E78-48E8-A842-12BAC7FF924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956F8D7-3073-4019-876A-CAA51D29589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2153983-BC53-42ED-B509-D9F5A457659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22"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23"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24" name="PlaceHolder 4"/>
          <p:cNvSpPr>
            <a:spLocks noGrp="1"/>
          </p:cNvSpPr>
          <p:nvPr>
            <p:ph/>
          </p:nvPr>
        </p:nvSpPr>
        <p:spPr>
          <a:xfrm>
            <a:off x="143568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F1F2CEE-11A1-474B-95A3-A940324395D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26"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27"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28" name="PlaceHolder 4"/>
          <p:cNvSpPr>
            <a:spLocks noGrp="1"/>
          </p:cNvSpPr>
          <p:nvPr>
            <p:ph/>
          </p:nvPr>
        </p:nvSpPr>
        <p:spPr>
          <a:xfrm>
            <a:off x="5277600" y="39553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1873A28-660A-49DB-879F-FA9F14348D2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ill Sans MT"/>
            </a:endParaRPr>
          </a:p>
        </p:txBody>
      </p:sp>
      <p:sp>
        <p:nvSpPr>
          <p:cNvPr id="30" name="PlaceHolder 2"/>
          <p:cNvSpPr>
            <a:spLocks noGrp="1"/>
          </p:cNvSpPr>
          <p:nvPr>
            <p:ph/>
          </p:nvPr>
        </p:nvSpPr>
        <p:spPr>
          <a:xfrm>
            <a:off x="143568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31" name="PlaceHolder 3"/>
          <p:cNvSpPr>
            <a:spLocks noGrp="1"/>
          </p:cNvSpPr>
          <p:nvPr>
            <p:ph/>
          </p:nvPr>
        </p:nvSpPr>
        <p:spPr>
          <a:xfrm>
            <a:off x="5277600" y="1447920"/>
            <a:ext cx="365868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32" name="PlaceHolder 4"/>
          <p:cNvSpPr>
            <a:spLocks noGrp="1"/>
          </p:cNvSpPr>
          <p:nvPr>
            <p:ph/>
          </p:nvPr>
        </p:nvSpPr>
        <p:spPr>
          <a:xfrm>
            <a:off x="1435680" y="3955320"/>
            <a:ext cx="7497720" cy="2289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148D755-BF57-4010-B65C-CB5B942EF6C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772" sy="89772" algn="tl"/>
        </a:blipFill>
      </p:bgPr>
    </p:bg>
    <p:spTree>
      <p:nvGrpSpPr>
        <p:cNvPr id="1" name=""/>
        <p:cNvGrpSpPr/>
        <p:nvPr/>
      </p:nvGrpSpPr>
      <p:grpSpPr>
        <a:xfrm>
          <a:off x="0" y="0"/>
          <a:ext cx="0" cy="0"/>
          <a:chOff x="0" y="0"/>
          <a:chExt cx="0" cy="0"/>
        </a:xfrm>
      </p:grpSpPr>
      <p:sp>
        <p:nvSpPr>
          <p:cNvPr id="0"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175">
            <a:solidFill>
              <a:srgbClr val="e7dec9">
                <a:shade val="70000"/>
                <a:satMod val="200000"/>
                <a:alpha val="100000"/>
              </a:srgbClr>
            </a:solidFill>
            <a:round/>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1" name="Oval 7"/>
          <p:cNvSpPr/>
          <p:nvPr/>
        </p:nvSpPr>
        <p:spPr>
          <a:xfrm>
            <a:off x="168840" y="21240"/>
            <a:ext cx="1701720" cy="1701720"/>
          </a:xfrm>
          <a:prstGeom prst="ellipse">
            <a:avLst/>
          </a:prstGeom>
          <a:noFill/>
          <a:ln cap="rnd" w="27305">
            <a:solidFill>
              <a:srgbClr val="e7dec9">
                <a:tint val="45000"/>
                <a:satMod val="325000"/>
                <a:alpha val="100000"/>
              </a:srgbClr>
            </a:solidFill>
            <a:round/>
          </a:ln>
          <a:effectLst>
            <a:outerShdw algn="tl" blurRad="2556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2"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rgbClr val="e7dec9">
                <a:shade val="60000"/>
                <a:satMod val="220000"/>
                <a:alpha val="100000"/>
              </a:srgbClr>
            </a:solidFill>
            <a:round/>
          </a:ln>
          <a:effectLst>
            <a:outerShdw algn="tl" blurRad="126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3" name="Rectangle 11"/>
          <p:cNvSpPr/>
          <p:nvPr/>
        </p:nvSpPr>
        <p:spPr>
          <a:xfrm>
            <a:off x="1013040" y="0"/>
            <a:ext cx="813060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4" name="Rectangle 14"/>
          <p:cNvSpPr/>
          <p:nvPr/>
        </p:nvSpPr>
        <p:spPr>
          <a:xfrm>
            <a:off x="1014840" y="0"/>
            <a:ext cx="7272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5" name="PlaceHolder 1"/>
          <p:cNvSpPr>
            <a:spLocks noGrp="1"/>
          </p:cNvSpPr>
          <p:nvPr>
            <p:ph type="title"/>
          </p:nvPr>
        </p:nvSpPr>
        <p:spPr>
          <a:xfrm>
            <a:off x="1432440" y="360000"/>
            <a:ext cx="7406280" cy="1471680"/>
          </a:xfrm>
          <a:prstGeom prst="rect">
            <a:avLst/>
          </a:prstGeom>
          <a:noFill/>
          <a:ln w="0">
            <a:noFill/>
          </a:ln>
        </p:spPr>
        <p:txBody>
          <a:bodyPr lIns="90000" rIns="90000" tIns="45000" bIns="45000" anchor="b">
            <a:noAutofit/>
          </a:bodyPr>
          <a:p>
            <a:pPr indent="0">
              <a:lnSpc>
                <a:spcPct val="100000"/>
              </a:lnSpc>
              <a:buNone/>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6" name="PlaceHolder 2"/>
          <p:cNvSpPr>
            <a:spLocks noGrp="1"/>
          </p:cNvSpPr>
          <p:nvPr>
            <p:ph type="dt" idx="1"/>
          </p:nvPr>
        </p:nvSpPr>
        <p:spPr>
          <a:xfrm>
            <a:off x="3581280" y="6305400"/>
            <a:ext cx="2133360" cy="475920"/>
          </a:xfrm>
          <a:prstGeom prst="rect">
            <a:avLst/>
          </a:prstGeom>
          <a:noFill/>
          <a:ln w="0">
            <a:noFill/>
          </a:ln>
        </p:spPr>
        <p:txBody>
          <a:bodyPr lIns="90000" rIns="90000" tIns="45000" bIns="45000" anchor="b">
            <a:noAutofit/>
          </a:bodyPr>
          <a:lstStyle>
            <a:lvl1pPr indent="0" algn="r">
              <a:lnSpc>
                <a:spcPct val="100000"/>
              </a:lnSpc>
              <a:buNone/>
              <a:defRPr b="0" lang="en-US" sz="1200" spc="-1" strike="noStrike">
                <a:solidFill>
                  <a:srgbClr val="b5a989"/>
                </a:solidFill>
                <a:latin typeface="Gill Sans MT"/>
              </a:defRPr>
            </a:lvl1pPr>
          </a:lstStyle>
          <a:p>
            <a:pPr indent="0" algn="r">
              <a:lnSpc>
                <a:spcPct val="100000"/>
              </a:lnSpc>
              <a:buNone/>
            </a:pPr>
            <a:r>
              <a:rPr b="0" lang="en-US" sz="1200" spc="-1" strike="noStrike">
                <a:solidFill>
                  <a:srgbClr val="b5a989"/>
                </a:solidFill>
                <a:latin typeface="Gill Sans MT"/>
              </a:rPr>
              <a:t> </a:t>
            </a:r>
            <a:endParaRPr b="0" lang="en-US" sz="1200" spc="-1" strike="noStrike">
              <a:solidFill>
                <a:srgbClr val="000000"/>
              </a:solidFill>
              <a:latin typeface="Times New Roman"/>
            </a:endParaRPr>
          </a:p>
        </p:txBody>
      </p:sp>
      <p:sp>
        <p:nvSpPr>
          <p:cNvPr id="7" name="PlaceHolder 3"/>
          <p:cNvSpPr>
            <a:spLocks noGrp="1"/>
          </p:cNvSpPr>
          <p:nvPr>
            <p:ph type="ftr" idx="2"/>
          </p:nvPr>
        </p:nvSpPr>
        <p:spPr>
          <a:xfrm>
            <a:off x="5715000" y="6305400"/>
            <a:ext cx="2895120" cy="47592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8613720" y="6305400"/>
            <a:ext cx="456840" cy="475920"/>
          </a:xfrm>
          <a:prstGeom prst="rect">
            <a:avLst/>
          </a:prstGeom>
          <a:noFill/>
          <a:ln w="0">
            <a:noFill/>
          </a:ln>
        </p:spPr>
        <p:txBody>
          <a:bodyPr lIns="90000" rIns="90000" tIns="45000" bIns="45000" anchor="b">
            <a:noAutofit/>
          </a:bodyPr>
          <a:lstStyle>
            <a:lvl1pPr indent="0" algn="ctr">
              <a:lnSpc>
                <a:spcPct val="100000"/>
              </a:lnSpc>
              <a:buNone/>
              <a:defRPr b="0" lang="en-US" sz="1200" spc="-1" strike="noStrike">
                <a:solidFill>
                  <a:srgbClr val="b5a989"/>
                </a:solidFill>
                <a:latin typeface="Gill Sans MT"/>
              </a:defRPr>
            </a:lvl1pPr>
          </a:lstStyle>
          <a:p>
            <a:pPr indent="0" algn="ctr">
              <a:lnSpc>
                <a:spcPct val="100000"/>
              </a:lnSpc>
              <a:buNone/>
            </a:pPr>
            <a:fld id="{D003C9E0-A3B6-4270-B008-D80BBAE2A66F}" type="slidenum">
              <a:rPr b="0" lang="en-US" sz="1200" spc="-1" strike="noStrike">
                <a:solidFill>
                  <a:srgbClr val="b5a989"/>
                </a:solidFill>
                <a:latin typeface="Gill Sans MT"/>
              </a:rPr>
              <a:t>40</a:t>
            </a:fld>
            <a:endParaRPr b="0" lang="en-US" sz="1200" spc="-1" strike="noStrike">
              <a:solidFill>
                <a:srgbClr val="000000"/>
              </a:solidFill>
              <a:latin typeface="Times New Roman"/>
            </a:endParaRPr>
          </a:p>
        </p:txBody>
      </p:sp>
      <p:sp>
        <p:nvSpPr>
          <p:cNvPr id="9" name="Oval 7"/>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cap="rnd" w="2000">
            <a:solidFill>
              <a:srgbClr val="3891a7">
                <a:shade val="90000"/>
                <a:satMod val="110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dk1"/>
              </a:solidFill>
              <a:latin typeface="Gill Sans MT"/>
            </a:endParaRPr>
          </a:p>
        </p:txBody>
      </p:sp>
      <p:sp>
        <p:nvSpPr>
          <p:cNvPr id="10" name="Oval 8"/>
          <p:cNvSpPr/>
          <p:nvPr/>
        </p:nvSpPr>
        <p:spPr>
          <a:xfrm>
            <a:off x="1157040" y="1344960"/>
            <a:ext cx="63720" cy="63720"/>
          </a:xfrm>
          <a:prstGeom prst="ellipse">
            <a:avLst/>
          </a:prstGeom>
          <a:noFill/>
          <a:ln cap="rnd" w="12700">
            <a:solidFill>
              <a:srgbClr val="3891a7">
                <a:shade val="75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rIns="90000" tIns="0" bIns="0" anchor="ctr">
            <a:noAutofit/>
          </a:bodyPr>
          <a:p>
            <a:pPr algn="ctr">
              <a:lnSpc>
                <a:spcPct val="100000"/>
              </a:lnSpc>
            </a:pPr>
            <a:endParaRPr b="0" lang="en-US" sz="1800" spc="-1" strike="noStrike">
              <a:solidFill>
                <a:schemeClr val="dk1"/>
              </a:solidFill>
              <a:latin typeface="Gill Sans MT"/>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Click to edit the outline text format</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772" sy="89772" algn="tl"/>
        </a:blipFill>
      </p:bgPr>
    </p:bg>
    <p:spTree>
      <p:nvGrpSpPr>
        <p:cNvPr id="1" name=""/>
        <p:cNvGrpSpPr/>
        <p:nvPr/>
      </p:nvGrpSpPr>
      <p:grpSpPr>
        <a:xfrm>
          <a:off x="0" y="0"/>
          <a:ext cx="0" cy="0"/>
          <a:chOff x="0" y="0"/>
          <a:chExt cx="0" cy="0"/>
        </a:xfrm>
      </p:grpSpPr>
      <p:sp>
        <p:nvSpPr>
          <p:cNvPr id="48"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175">
            <a:solidFill>
              <a:srgbClr val="e7dec9">
                <a:shade val="70000"/>
                <a:satMod val="200000"/>
                <a:alpha val="100000"/>
              </a:srgbClr>
            </a:solidFill>
            <a:round/>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49" name="Oval 7"/>
          <p:cNvSpPr/>
          <p:nvPr/>
        </p:nvSpPr>
        <p:spPr>
          <a:xfrm>
            <a:off x="168840" y="21240"/>
            <a:ext cx="1701720" cy="1701720"/>
          </a:xfrm>
          <a:prstGeom prst="ellipse">
            <a:avLst/>
          </a:prstGeom>
          <a:noFill/>
          <a:ln cap="rnd" w="27305">
            <a:solidFill>
              <a:srgbClr val="e7dec9">
                <a:tint val="45000"/>
                <a:satMod val="325000"/>
                <a:alpha val="100000"/>
              </a:srgbClr>
            </a:solidFill>
            <a:round/>
          </a:ln>
          <a:effectLst>
            <a:outerShdw algn="tl" blurRad="2556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50"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rgbClr val="e7dec9">
                <a:shade val="60000"/>
                <a:satMod val="220000"/>
                <a:alpha val="100000"/>
              </a:srgbClr>
            </a:solidFill>
            <a:round/>
          </a:ln>
          <a:effectLst>
            <a:outerShdw algn="tl" blurRad="126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51" name="Rectangle 11"/>
          <p:cNvSpPr/>
          <p:nvPr/>
        </p:nvSpPr>
        <p:spPr>
          <a:xfrm>
            <a:off x="1013040" y="0"/>
            <a:ext cx="813060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52" name="Rectangle 14"/>
          <p:cNvSpPr/>
          <p:nvPr/>
        </p:nvSpPr>
        <p:spPr>
          <a:xfrm>
            <a:off x="1014840" y="0"/>
            <a:ext cx="7272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53" name="PlaceHolder 1"/>
          <p:cNvSpPr>
            <a:spLocks noGrp="1"/>
          </p:cNvSpPr>
          <p:nvPr>
            <p:ph type="title"/>
          </p:nvPr>
        </p:nvSpPr>
        <p:spPr>
          <a:xfrm>
            <a:off x="1435680" y="274680"/>
            <a:ext cx="7497720" cy="1142640"/>
          </a:xfrm>
          <a:prstGeom prst="rect">
            <a:avLst/>
          </a:prstGeom>
          <a:noFill/>
          <a:ln w="0">
            <a:noFill/>
          </a:ln>
        </p:spPr>
        <p:txBody>
          <a:bodyPr lIns="90000" rIns="90000" tIns="45000" bIns="45000" anchor="ctr">
            <a:noAutofit/>
          </a:bodyPr>
          <a:p>
            <a:pPr indent="0">
              <a:lnSpc>
                <a:spcPct val="100000"/>
              </a:lnSpc>
              <a:buNone/>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54" name="PlaceHolder 2"/>
          <p:cNvSpPr>
            <a:spLocks noGrp="1"/>
          </p:cNvSpPr>
          <p:nvPr>
            <p:ph type="body"/>
          </p:nvPr>
        </p:nvSpPr>
        <p:spPr>
          <a:xfrm>
            <a:off x="1435680" y="1447920"/>
            <a:ext cx="7497720" cy="4800240"/>
          </a:xfrm>
          <a:prstGeom prst="rect">
            <a:avLst/>
          </a:prstGeom>
          <a:noFill/>
          <a:ln w="0">
            <a:noFill/>
          </a:ln>
        </p:spPr>
        <p:txBody>
          <a:bodyPr lIns="90000" rIns="90000" tIns="45000" bIns="45000" anchor="t">
            <a:noAutofit/>
          </a:bodyPr>
          <a:p>
            <a:pPr marL="365760" indent="-28332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Click to edit Master text styles</a:t>
            </a:r>
            <a:endParaRPr b="0" lang="en-US" sz="3200" spc="-1" strike="noStrike">
              <a:solidFill>
                <a:srgbClr val="000000"/>
              </a:solidFill>
              <a:latin typeface="Gill Sans MT"/>
            </a:endParaRPr>
          </a:p>
          <a:p>
            <a:pPr lvl="1" marL="640080" indent="-237600">
              <a:lnSpc>
                <a:spcPct val="100000"/>
              </a:lnSpc>
              <a:spcBef>
                <a:spcPts val="550"/>
              </a:spcBef>
              <a:buClr>
                <a:srgbClr val="3891a7"/>
              </a:buClr>
              <a:buFont typeface="Verdana"/>
              <a:buChar char="◦"/>
            </a:pPr>
            <a:r>
              <a:rPr b="0" lang="en-US" sz="2800" spc="-1" strike="noStrike">
                <a:solidFill>
                  <a:srgbClr val="000000"/>
                </a:solidFill>
                <a:latin typeface="Gill Sans MT"/>
              </a:rPr>
              <a:t>Second level</a:t>
            </a:r>
            <a:endParaRPr b="0" lang="en-US" sz="2800" spc="-1" strike="noStrike">
              <a:solidFill>
                <a:srgbClr val="000000"/>
              </a:solidFill>
              <a:latin typeface="Gill Sans MT"/>
            </a:endParaRPr>
          </a:p>
          <a:p>
            <a:pPr lvl="2" marL="887040" indent="-228600">
              <a:lnSpc>
                <a:spcPct val="100000"/>
              </a:lnSpc>
              <a:spcBef>
                <a:spcPts val="479"/>
              </a:spcBef>
              <a:buClr>
                <a:srgbClr val="feb80a"/>
              </a:buClr>
              <a:buFont typeface="Wingdings 2" charset="2"/>
              <a:buChar char=""/>
            </a:pPr>
            <a:r>
              <a:rPr b="0" lang="en-US" sz="2400" spc="-1" strike="noStrike">
                <a:solidFill>
                  <a:srgbClr val="000000"/>
                </a:solidFill>
                <a:latin typeface="Gill Sans MT"/>
              </a:rPr>
              <a:t>Third level</a:t>
            </a:r>
            <a:endParaRPr b="0" lang="en-US" sz="2400" spc="-1" strike="noStrike">
              <a:solidFill>
                <a:srgbClr val="000000"/>
              </a:solidFill>
              <a:latin typeface="Gill Sans MT"/>
            </a:endParaRPr>
          </a:p>
          <a:p>
            <a:pPr lvl="3" marL="1097280" indent="-173880">
              <a:lnSpc>
                <a:spcPct val="100000"/>
              </a:lnSpc>
              <a:spcBef>
                <a:spcPts val="400"/>
              </a:spcBef>
              <a:buClr>
                <a:srgbClr val="c32d2e"/>
              </a:buClr>
              <a:buFont typeface="Wingdings 2" charset="2"/>
              <a:buChar char=""/>
            </a:pPr>
            <a:r>
              <a:rPr b="0" lang="en-US" sz="2000" spc="-1" strike="noStrike">
                <a:solidFill>
                  <a:srgbClr val="000000"/>
                </a:solidFill>
                <a:latin typeface="Gill Sans MT"/>
              </a:rPr>
              <a:t>Fourth level</a:t>
            </a:r>
            <a:endParaRPr b="0" lang="en-US" sz="2000" spc="-1" strike="noStrike">
              <a:solidFill>
                <a:srgbClr val="000000"/>
              </a:solidFill>
              <a:latin typeface="Gill Sans MT"/>
            </a:endParaRPr>
          </a:p>
          <a:p>
            <a:pPr lvl="4" marL="1298520" indent="-182880">
              <a:lnSpc>
                <a:spcPct val="100000"/>
              </a:lnSpc>
              <a:spcBef>
                <a:spcPts val="400"/>
              </a:spcBef>
              <a:buClr>
                <a:srgbClr val="84aa33"/>
              </a:buClr>
              <a:buFont typeface="Wingdings 2" charset="2"/>
              <a:buChar char=""/>
            </a:pPr>
            <a:r>
              <a:rPr b="0" lang="en-US" sz="2000" spc="-1" strike="noStrike">
                <a:solidFill>
                  <a:srgbClr val="000000"/>
                </a:solidFill>
                <a:latin typeface="Gill Sans MT"/>
              </a:rPr>
              <a:t>Fifth level</a:t>
            </a:r>
            <a:endParaRPr b="0" lang="en-US" sz="2000" spc="-1" strike="noStrike">
              <a:solidFill>
                <a:srgbClr val="000000"/>
              </a:solidFill>
              <a:latin typeface="Gill Sans MT"/>
            </a:endParaRPr>
          </a:p>
        </p:txBody>
      </p:sp>
      <p:sp>
        <p:nvSpPr>
          <p:cNvPr id="55" name="PlaceHolder 3"/>
          <p:cNvSpPr>
            <a:spLocks noGrp="1"/>
          </p:cNvSpPr>
          <p:nvPr>
            <p:ph type="dt" idx="4"/>
          </p:nvPr>
        </p:nvSpPr>
        <p:spPr>
          <a:xfrm>
            <a:off x="3581280" y="6305400"/>
            <a:ext cx="2133360" cy="475920"/>
          </a:xfrm>
          <a:prstGeom prst="rect">
            <a:avLst/>
          </a:prstGeom>
          <a:noFill/>
          <a:ln w="0">
            <a:noFill/>
          </a:ln>
        </p:spPr>
        <p:txBody>
          <a:bodyPr lIns="90000" rIns="90000" tIns="45000" bIns="45000" anchor="b">
            <a:noAutofit/>
          </a:bodyPr>
          <a:lstStyle>
            <a:lvl1pPr indent="0" algn="r">
              <a:lnSpc>
                <a:spcPct val="100000"/>
              </a:lnSpc>
              <a:buNone/>
              <a:defRPr b="0" lang="en-US" sz="1200" spc="-1" strike="noStrike">
                <a:solidFill>
                  <a:srgbClr val="b5a989"/>
                </a:solidFill>
                <a:latin typeface="Gill Sans MT"/>
              </a:defRPr>
            </a:lvl1pPr>
          </a:lstStyle>
          <a:p>
            <a:pPr indent="0" algn="r">
              <a:lnSpc>
                <a:spcPct val="100000"/>
              </a:lnSpc>
              <a:buNone/>
            </a:pPr>
            <a:r>
              <a:rPr b="0" lang="en-US" sz="1200" spc="-1" strike="noStrike">
                <a:solidFill>
                  <a:srgbClr val="b5a989"/>
                </a:solidFill>
                <a:latin typeface="Gill Sans MT"/>
              </a:rPr>
              <a:t>&lt;date/time&gt;</a:t>
            </a:r>
            <a:endParaRPr b="0" lang="en-US" sz="1200" spc="-1" strike="noStrike">
              <a:solidFill>
                <a:srgbClr val="000000"/>
              </a:solidFill>
              <a:latin typeface="Times New Roman"/>
            </a:endParaRPr>
          </a:p>
        </p:txBody>
      </p:sp>
      <p:sp>
        <p:nvSpPr>
          <p:cNvPr id="56" name="PlaceHolder 4"/>
          <p:cNvSpPr>
            <a:spLocks noGrp="1"/>
          </p:cNvSpPr>
          <p:nvPr>
            <p:ph type="ftr" idx="5"/>
          </p:nvPr>
        </p:nvSpPr>
        <p:spPr>
          <a:xfrm>
            <a:off x="5715000" y="6305400"/>
            <a:ext cx="2895120" cy="47592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 name="PlaceHolder 5"/>
          <p:cNvSpPr>
            <a:spLocks noGrp="1"/>
          </p:cNvSpPr>
          <p:nvPr>
            <p:ph type="sldNum" idx="6"/>
          </p:nvPr>
        </p:nvSpPr>
        <p:spPr>
          <a:xfrm>
            <a:off x="8613720" y="6305400"/>
            <a:ext cx="456840" cy="475920"/>
          </a:xfrm>
          <a:prstGeom prst="rect">
            <a:avLst/>
          </a:prstGeom>
          <a:noFill/>
          <a:ln w="0">
            <a:noFill/>
          </a:ln>
        </p:spPr>
        <p:txBody>
          <a:bodyPr lIns="90000" rIns="90000" tIns="45000" bIns="45000" anchor="b">
            <a:noAutofit/>
          </a:bodyPr>
          <a:lstStyle>
            <a:lvl1pPr indent="0" algn="ctr">
              <a:lnSpc>
                <a:spcPct val="100000"/>
              </a:lnSpc>
              <a:buNone/>
              <a:defRPr b="0" lang="en-US" sz="1200" spc="-1" strike="noStrike">
                <a:solidFill>
                  <a:srgbClr val="b5a989"/>
                </a:solidFill>
                <a:latin typeface="Gill Sans MT"/>
              </a:defRPr>
            </a:lvl1pPr>
          </a:lstStyle>
          <a:p>
            <a:pPr indent="0" algn="ctr">
              <a:lnSpc>
                <a:spcPct val="100000"/>
              </a:lnSpc>
              <a:buNone/>
            </a:pPr>
            <a:fld id="{AA0D49FA-CB64-4A18-AD6E-6CBC70E5ED02}" type="slidenum">
              <a:rPr b="0" lang="en-US" sz="1200" spc="-1" strike="noStrike">
                <a:solidFill>
                  <a:srgbClr val="b5a989"/>
                </a:solidFill>
                <a:latin typeface="Gill Sans MT"/>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772" sy="89772" algn="tl"/>
        </a:blipFill>
      </p:bgPr>
    </p:bg>
    <p:spTree>
      <p:nvGrpSpPr>
        <p:cNvPr id="1" name=""/>
        <p:cNvGrpSpPr/>
        <p:nvPr/>
      </p:nvGrpSpPr>
      <p:grpSpPr>
        <a:xfrm>
          <a:off x="0" y="0"/>
          <a:ext cx="0" cy="0"/>
          <a:chOff x="0" y="0"/>
          <a:chExt cx="0" cy="0"/>
        </a:xfrm>
      </p:grpSpPr>
      <p:sp>
        <p:nvSpPr>
          <p:cNvPr id="94" name="Pie 6" hidden="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175">
            <a:solidFill>
              <a:srgbClr val="e7dec9">
                <a:shade val="70000"/>
                <a:satMod val="200000"/>
                <a:alpha val="100000"/>
              </a:srgbClr>
            </a:solidFill>
            <a:round/>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95" name="Oval 7" hidden="1"/>
          <p:cNvSpPr/>
          <p:nvPr/>
        </p:nvSpPr>
        <p:spPr>
          <a:xfrm>
            <a:off x="168840" y="21240"/>
            <a:ext cx="1701720" cy="1701720"/>
          </a:xfrm>
          <a:prstGeom prst="ellipse">
            <a:avLst/>
          </a:prstGeom>
          <a:noFill/>
          <a:ln cap="rnd" w="27305">
            <a:solidFill>
              <a:srgbClr val="e7dec9">
                <a:tint val="45000"/>
                <a:satMod val="325000"/>
                <a:alpha val="100000"/>
              </a:srgbClr>
            </a:solidFill>
            <a:round/>
          </a:ln>
          <a:effectLst>
            <a:outerShdw algn="tl" blurRad="2556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96" name="Donut 10" hidden="1"/>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rgbClr val="e7dec9">
                <a:shade val="60000"/>
                <a:satMod val="220000"/>
                <a:alpha val="100000"/>
              </a:srgbClr>
            </a:solidFill>
            <a:round/>
          </a:ln>
          <a:effectLst>
            <a:outerShdw algn="tl" blurRad="126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97" name="Rectangle 11" hidden="1"/>
          <p:cNvSpPr/>
          <p:nvPr/>
        </p:nvSpPr>
        <p:spPr>
          <a:xfrm>
            <a:off x="1013040" y="0"/>
            <a:ext cx="813060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98" name="Rectangle 14" hidden="1"/>
          <p:cNvSpPr/>
          <p:nvPr/>
        </p:nvSpPr>
        <p:spPr>
          <a:xfrm>
            <a:off x="1014840" y="0"/>
            <a:ext cx="7272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99" name="Rectangle 6"/>
          <p:cNvSpPr/>
          <p:nvPr/>
        </p:nvSpPr>
        <p:spPr>
          <a:xfrm>
            <a:off x="2282760" y="0"/>
            <a:ext cx="685764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100" name="PlaceHolder 1"/>
          <p:cNvSpPr>
            <a:spLocks noGrp="1"/>
          </p:cNvSpPr>
          <p:nvPr>
            <p:ph type="title"/>
          </p:nvPr>
        </p:nvSpPr>
        <p:spPr>
          <a:xfrm>
            <a:off x="2578320" y="2600280"/>
            <a:ext cx="6400440" cy="2285640"/>
          </a:xfrm>
          <a:prstGeom prst="rect">
            <a:avLst/>
          </a:prstGeom>
          <a:noFill/>
          <a:ln w="0">
            <a:noFill/>
          </a:ln>
        </p:spPr>
        <p:txBody>
          <a:bodyPr lIns="90000" rIns="90000" tIns="45000" bIns="45000" anchor="t">
            <a:noAutofit/>
          </a:bodyPr>
          <a:p>
            <a:pPr indent="0">
              <a:lnSpc>
                <a:spcPts val="4501"/>
              </a:lnSpc>
              <a:buNone/>
            </a:pPr>
            <a:r>
              <a:rPr b="1" lang="en-US" sz="4000" spc="-1" strike="noStrike" cap="all">
                <a:solidFill>
                  <a:srgbClr val="572314"/>
                </a:solidFill>
                <a:latin typeface="Gill Sans MT"/>
              </a:rPr>
              <a:t>Click to edit Master title style</a:t>
            </a:r>
            <a:endParaRPr b="0" lang="en-US" sz="4000" spc="-1" strike="noStrike">
              <a:solidFill>
                <a:srgbClr val="000000"/>
              </a:solidFill>
              <a:latin typeface="Gill Sans MT"/>
            </a:endParaRPr>
          </a:p>
        </p:txBody>
      </p:sp>
      <p:sp>
        <p:nvSpPr>
          <p:cNvPr id="101" name="PlaceHolder 2"/>
          <p:cNvSpPr>
            <a:spLocks noGrp="1"/>
          </p:cNvSpPr>
          <p:nvPr>
            <p:ph type="body"/>
          </p:nvPr>
        </p:nvSpPr>
        <p:spPr>
          <a:xfrm>
            <a:off x="2578320" y="1066680"/>
            <a:ext cx="6400440" cy="1509480"/>
          </a:xfrm>
          <a:prstGeom prst="rect">
            <a:avLst/>
          </a:prstGeom>
          <a:noFill/>
          <a:ln w="0">
            <a:noFill/>
          </a:ln>
        </p:spPr>
        <p:txBody>
          <a:bodyPr lIns="90000" rIns="90000" tIns="45000" bIns="45000" anchor="b">
            <a:noAutofit/>
          </a:bodyPr>
          <a:p>
            <a:pPr marL="18360" indent="0">
              <a:lnSpc>
                <a:spcPts val="2299"/>
              </a:lnSpc>
              <a:buNone/>
              <a:tabLst>
                <a:tab algn="l" pos="0"/>
              </a:tabLst>
            </a:pPr>
            <a:r>
              <a:rPr b="0" lang="en-US" sz="2000" spc="-1" strike="noStrike">
                <a:solidFill>
                  <a:srgbClr val="361309"/>
                </a:solidFill>
                <a:latin typeface="Gill Sans MT"/>
              </a:rPr>
              <a:t>Click to edit Master text styles</a:t>
            </a:r>
            <a:endParaRPr b="0" lang="en-US" sz="2000" spc="-1" strike="noStrike">
              <a:solidFill>
                <a:srgbClr val="000000"/>
              </a:solidFill>
              <a:latin typeface="Gill Sans MT"/>
            </a:endParaRPr>
          </a:p>
        </p:txBody>
      </p:sp>
      <p:sp>
        <p:nvSpPr>
          <p:cNvPr id="102" name="PlaceHolder 3"/>
          <p:cNvSpPr>
            <a:spLocks noGrp="1"/>
          </p:cNvSpPr>
          <p:nvPr>
            <p:ph type="dt" idx="7"/>
          </p:nvPr>
        </p:nvSpPr>
        <p:spPr>
          <a:xfrm>
            <a:off x="3581280" y="6305400"/>
            <a:ext cx="2133360" cy="475920"/>
          </a:xfrm>
          <a:prstGeom prst="rect">
            <a:avLst/>
          </a:prstGeom>
          <a:noFill/>
          <a:ln w="0">
            <a:noFill/>
          </a:ln>
        </p:spPr>
        <p:txBody>
          <a:bodyPr lIns="90000" rIns="90000" tIns="45000" bIns="45000" anchor="b">
            <a:noAutofit/>
          </a:bodyPr>
          <a:lstStyle>
            <a:lvl1pPr indent="0" algn="r">
              <a:lnSpc>
                <a:spcPct val="100000"/>
              </a:lnSpc>
              <a:buNone/>
              <a:defRPr b="0" lang="en-US" sz="1200" spc="-1" strike="noStrike">
                <a:solidFill>
                  <a:srgbClr val="b5a989"/>
                </a:solidFill>
                <a:latin typeface="Gill Sans MT"/>
              </a:defRPr>
            </a:lvl1pPr>
          </a:lstStyle>
          <a:p>
            <a:pPr indent="0" algn="r">
              <a:lnSpc>
                <a:spcPct val="100000"/>
              </a:lnSpc>
              <a:buNone/>
            </a:pPr>
            <a:r>
              <a:rPr b="0" lang="en-US" sz="1200" spc="-1" strike="noStrike">
                <a:solidFill>
                  <a:srgbClr val="b5a989"/>
                </a:solidFill>
                <a:latin typeface="Gill Sans MT"/>
              </a:rPr>
              <a:t>&lt;date/time&gt;</a:t>
            </a:r>
            <a:endParaRPr b="0" lang="en-US" sz="1200" spc="-1" strike="noStrike">
              <a:solidFill>
                <a:srgbClr val="000000"/>
              </a:solidFill>
              <a:latin typeface="Times New Roman"/>
            </a:endParaRPr>
          </a:p>
        </p:txBody>
      </p:sp>
      <p:sp>
        <p:nvSpPr>
          <p:cNvPr id="103" name="PlaceHolder 4"/>
          <p:cNvSpPr>
            <a:spLocks noGrp="1"/>
          </p:cNvSpPr>
          <p:nvPr>
            <p:ph type="ftr" idx="8"/>
          </p:nvPr>
        </p:nvSpPr>
        <p:spPr>
          <a:xfrm>
            <a:off x="5715000" y="6305400"/>
            <a:ext cx="2895120" cy="47592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4" name="PlaceHolder 5"/>
          <p:cNvSpPr>
            <a:spLocks noGrp="1"/>
          </p:cNvSpPr>
          <p:nvPr>
            <p:ph type="sldNum" idx="9"/>
          </p:nvPr>
        </p:nvSpPr>
        <p:spPr>
          <a:xfrm>
            <a:off x="8613720" y="6305400"/>
            <a:ext cx="456840" cy="475920"/>
          </a:xfrm>
          <a:prstGeom prst="rect">
            <a:avLst/>
          </a:prstGeom>
          <a:noFill/>
          <a:ln w="0">
            <a:noFill/>
          </a:ln>
        </p:spPr>
        <p:txBody>
          <a:bodyPr lIns="90000" rIns="90000" tIns="45000" bIns="45000" anchor="b">
            <a:noAutofit/>
          </a:bodyPr>
          <a:lstStyle>
            <a:lvl1pPr indent="0" algn="ctr">
              <a:lnSpc>
                <a:spcPct val="100000"/>
              </a:lnSpc>
              <a:buNone/>
              <a:defRPr b="0" lang="en-US" sz="1200" spc="-1" strike="noStrike">
                <a:solidFill>
                  <a:srgbClr val="b5a989"/>
                </a:solidFill>
                <a:latin typeface="Gill Sans MT"/>
              </a:defRPr>
            </a:lvl1pPr>
          </a:lstStyle>
          <a:p>
            <a:pPr indent="0" algn="ctr">
              <a:lnSpc>
                <a:spcPct val="100000"/>
              </a:lnSpc>
              <a:buNone/>
            </a:pPr>
            <a:fld id="{D765899E-139C-4829-A952-200F95D67610}" type="slidenum">
              <a:rPr b="0" lang="en-US" sz="1200" spc="-1" strike="noStrike">
                <a:solidFill>
                  <a:srgbClr val="b5a989"/>
                </a:solidFill>
                <a:latin typeface="Gill Sans MT"/>
              </a:rPr>
              <a:t>&lt;number&gt;</a:t>
            </a:fld>
            <a:endParaRPr b="0" lang="en-US" sz="1200" spc="-1" strike="noStrike">
              <a:solidFill>
                <a:srgbClr val="000000"/>
              </a:solidFill>
              <a:latin typeface="Times New Roman"/>
            </a:endParaRPr>
          </a:p>
        </p:txBody>
      </p:sp>
      <p:sp>
        <p:nvSpPr>
          <p:cNvPr id="105" name="Rectangle 9"/>
          <p:cNvSpPr/>
          <p:nvPr/>
        </p:nvSpPr>
        <p:spPr>
          <a:xfrm>
            <a:off x="2286000" y="0"/>
            <a:ext cx="7596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ndParaRPr>
          </a:p>
        </p:txBody>
      </p:sp>
      <p:sp>
        <p:nvSpPr>
          <p:cNvPr id="106" name="Oval 7"/>
          <p:cNvSpPr/>
          <p:nvPr/>
        </p:nvSpPr>
        <p:spPr>
          <a:xfrm>
            <a:off x="2172240" y="281448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cap="rnd" w="2000">
            <a:solidFill>
              <a:srgbClr val="3891a7">
                <a:shade val="90000"/>
                <a:satMod val="110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dk1"/>
              </a:solidFill>
              <a:latin typeface="Gill Sans MT"/>
            </a:endParaRPr>
          </a:p>
        </p:txBody>
      </p:sp>
      <p:sp>
        <p:nvSpPr>
          <p:cNvPr id="107" name="Oval 8"/>
          <p:cNvSpPr/>
          <p:nvPr/>
        </p:nvSpPr>
        <p:spPr>
          <a:xfrm>
            <a:off x="2408040" y="2745720"/>
            <a:ext cx="63720" cy="63720"/>
          </a:xfrm>
          <a:prstGeom prst="ellipse">
            <a:avLst/>
          </a:prstGeom>
          <a:noFill/>
          <a:ln cap="rnd" w="12700">
            <a:solidFill>
              <a:srgbClr val="3891a7">
                <a:shade val="75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rIns="90000" tIns="0" bIns="0" anchor="ctr">
            <a:noAutofit/>
          </a:bodyPr>
          <a:p>
            <a:pPr algn="ctr">
              <a:lnSpc>
                <a:spcPct val="100000"/>
              </a:lnSpc>
            </a:pPr>
            <a:endParaRPr b="0" lang="en-US" sz="18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mailto:tilyanmeer@gmail.com" TargetMode="External"/><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762120" y="838080"/>
            <a:ext cx="7772040" cy="2285640"/>
          </a:xfrm>
          <a:prstGeom prst="rect">
            <a:avLst/>
          </a:prstGeom>
          <a:noFill/>
          <a:ln w="0">
            <a:noFill/>
          </a:ln>
        </p:spPr>
        <p:txBody>
          <a:bodyPr lIns="90000" rIns="90000" tIns="45000" bIns="45000" anchor="b">
            <a:normAutofit/>
          </a:bodyPr>
          <a:p>
            <a:pPr indent="0" algn="ctr">
              <a:lnSpc>
                <a:spcPct val="100000"/>
              </a:lnSpc>
              <a:buNone/>
            </a:pPr>
            <a:r>
              <a:rPr b="1" lang="en-GB" sz="4800" spc="-1" strike="noStrike">
                <a:solidFill>
                  <a:schemeClr val="accent3"/>
                </a:solidFill>
                <a:latin typeface="Times New Roman"/>
              </a:rPr>
              <a:t>CRAFTING THE PERFECT CV FOR TECH PROFESSIONALS</a:t>
            </a:r>
            <a:endParaRPr b="0" lang="en-US" sz="4800" spc="-1" strike="noStrike">
              <a:solidFill>
                <a:srgbClr val="000000"/>
              </a:solidFill>
              <a:latin typeface="Gill Sans MT"/>
            </a:endParaRPr>
          </a:p>
        </p:txBody>
      </p:sp>
      <p:sp>
        <p:nvSpPr>
          <p:cNvPr id="145" name="PlaceHolder 2"/>
          <p:cNvSpPr>
            <a:spLocks noGrp="1"/>
          </p:cNvSpPr>
          <p:nvPr>
            <p:ph type="subTitle"/>
          </p:nvPr>
        </p:nvSpPr>
        <p:spPr>
          <a:xfrm>
            <a:off x="1295280" y="3886200"/>
            <a:ext cx="6400440" cy="2209320"/>
          </a:xfrm>
          <a:prstGeom prst="rect">
            <a:avLst/>
          </a:prstGeom>
          <a:solidFill>
            <a:schemeClr val="lt1"/>
          </a:solidFill>
          <a:ln w="25560">
            <a:solidFill>
              <a:srgbClr val="feb80a"/>
            </a:solidFill>
            <a:round/>
          </a:ln>
        </p:spPr>
        <p:txBody>
          <a:bodyPr lIns="90000" rIns="90000" tIns="0" bIns="45000" anchor="t">
            <a:normAutofit/>
          </a:bodyPr>
          <a:p>
            <a:pPr marL="27360" indent="0" algn="ctr">
              <a:lnSpc>
                <a:spcPct val="100000"/>
              </a:lnSpc>
              <a:spcBef>
                <a:spcPts val="601"/>
              </a:spcBef>
              <a:buNone/>
              <a:tabLst>
                <a:tab algn="l" pos="0"/>
              </a:tabLst>
            </a:pPr>
            <a:r>
              <a:rPr b="1" lang="en-US" sz="2600" spc="-1" strike="noStrike">
                <a:solidFill>
                  <a:schemeClr val="accent3"/>
                </a:solidFill>
                <a:latin typeface="Gill Sans MT"/>
              </a:rPr>
              <a:t>BY: </a:t>
            </a:r>
            <a:endParaRPr b="0" lang="en-US" sz="2600" spc="-1" strike="noStrike">
              <a:solidFill>
                <a:srgbClr val="000000"/>
              </a:solidFill>
              <a:latin typeface="Arial"/>
            </a:endParaRPr>
          </a:p>
          <a:p>
            <a:pPr marL="27360" indent="0" algn="ctr">
              <a:lnSpc>
                <a:spcPct val="100000"/>
              </a:lnSpc>
              <a:spcBef>
                <a:spcPts val="601"/>
              </a:spcBef>
              <a:buNone/>
              <a:tabLst>
                <a:tab algn="l" pos="0"/>
              </a:tabLst>
            </a:pPr>
            <a:r>
              <a:rPr b="1" lang="en-US" sz="2600" spc="-1" strike="noStrike">
                <a:solidFill>
                  <a:schemeClr val="accent3"/>
                </a:solidFill>
                <a:latin typeface="Gill Sans MT"/>
              </a:rPr>
              <a:t>CHRP(K)TILYAN M. ABDULREHMAN</a:t>
            </a:r>
            <a:endParaRPr b="0" lang="en-US" sz="2600" spc="-1" strike="noStrike">
              <a:solidFill>
                <a:srgbClr val="000000"/>
              </a:solidFill>
              <a:latin typeface="Arial"/>
            </a:endParaRPr>
          </a:p>
          <a:p>
            <a:pPr marL="27360" indent="0">
              <a:lnSpc>
                <a:spcPct val="100000"/>
              </a:lnSpc>
              <a:spcBef>
                <a:spcPts val="601"/>
              </a:spcBef>
              <a:buNone/>
              <a:tabLst>
                <a:tab algn="l" pos="0"/>
              </a:tabLst>
            </a:pPr>
            <a:endParaRPr b="0" lang="en-US" sz="2600" spc="-1" strike="noStrike">
              <a:solidFill>
                <a:srgbClr val="000000"/>
              </a:solidFill>
              <a:latin typeface="Arial"/>
            </a:endParaRPr>
          </a:p>
          <a:p>
            <a:pPr marL="27360" indent="0">
              <a:lnSpc>
                <a:spcPct val="100000"/>
              </a:lnSpc>
              <a:spcBef>
                <a:spcPts val="601"/>
              </a:spcBef>
              <a:buNone/>
              <a:tabLst>
                <a:tab algn="l" pos="0"/>
              </a:tabLst>
            </a:pPr>
            <a:endParaRPr b="0" lang="en-US" sz="2600" spc="-1" strike="noStrike">
              <a:solidFill>
                <a:srgbClr val="000000"/>
              </a:solidFill>
              <a:latin typeface="Arial"/>
            </a:endParaRPr>
          </a:p>
        </p:txBody>
      </p:sp>
      <p:pic>
        <p:nvPicPr>
          <p:cNvPr id="146" name="" descr=""/>
          <p:cNvPicPr/>
          <p:nvPr/>
        </p:nvPicPr>
        <p:blipFill>
          <a:blip r:embed="rId1"/>
          <a:stretch/>
        </p:blipFill>
        <p:spPr>
          <a:xfrm>
            <a:off x="8229600" y="594360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2133720"/>
            <a:ext cx="7772040" cy="2136240"/>
          </a:xfrm>
          <a:prstGeom prst="rect">
            <a:avLst/>
          </a:prstGeom>
          <a:noFill/>
          <a:ln w="0">
            <a:noFill/>
          </a:ln>
        </p:spPr>
        <p:txBody>
          <a:bodyPr lIns="90000" rIns="90000" tIns="45000" bIns="45000" anchor="b">
            <a:noAutofit/>
          </a:bodyPr>
          <a:p>
            <a:pPr indent="0">
              <a:lnSpc>
                <a:spcPct val="100000"/>
              </a:lnSpc>
              <a:buNone/>
            </a:pPr>
            <a:r>
              <a:rPr b="1" lang="en-US" sz="7200" spc="-1" strike="noStrike">
                <a:solidFill>
                  <a:schemeClr val="accent3"/>
                </a:solidFill>
                <a:latin typeface="Times New Roman"/>
              </a:rPr>
              <a:t>The Aim/Purpose of a CV</a:t>
            </a:r>
            <a:endParaRPr b="0" lang="en-US" sz="7200" spc="-1" strike="noStrike">
              <a:solidFill>
                <a:srgbClr val="000000"/>
              </a:solidFill>
              <a:latin typeface="Gill Sans MT"/>
            </a:endParaRPr>
          </a:p>
        </p:txBody>
      </p:sp>
      <p:pic>
        <p:nvPicPr>
          <p:cNvPr id="16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1435680" y="1447920"/>
            <a:ext cx="7497720" cy="4800240"/>
          </a:xfrm>
          <a:prstGeom prst="rect">
            <a:avLst/>
          </a:prstGeom>
          <a:noFill/>
          <a:ln w="0">
            <a:noFill/>
          </a:ln>
        </p:spPr>
        <p:txBody>
          <a:bodyPr lIns="90000" rIns="90000" tIns="45000" bIns="45000" anchor="t">
            <a:noAutofit/>
          </a:bodyPr>
          <a:p>
            <a:pPr indent="0">
              <a:lnSpc>
                <a:spcPct val="100000"/>
              </a:lnSpc>
              <a:spcBef>
                <a:spcPts val="601"/>
              </a:spcBef>
              <a:buNone/>
              <a:tabLst>
                <a:tab algn="l" pos="0"/>
              </a:tabLst>
            </a:pPr>
            <a:r>
              <a:rPr b="0" lang="en-US" sz="3200" spc="-1" strike="noStrike">
                <a:solidFill>
                  <a:srgbClr val="000000"/>
                </a:solidFill>
                <a:latin typeface="Times New Roman"/>
              </a:rPr>
              <a:t>“</a:t>
            </a:r>
            <a:r>
              <a:rPr b="0" lang="en-US" sz="4800" spc="-1" strike="noStrike">
                <a:solidFill>
                  <a:srgbClr val="000000"/>
                </a:solidFill>
                <a:latin typeface="Times New Roman"/>
              </a:rPr>
              <a:t>A CV is your sales document that highlights your skills, achievements and experience in such a way that the reader is motivated to meet you.”</a:t>
            </a:r>
            <a:endParaRPr b="0" lang="en-US" sz="48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6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457200" y="1066680"/>
            <a:ext cx="8229240" cy="5059080"/>
          </a:xfrm>
          <a:prstGeom prst="rect">
            <a:avLst/>
          </a:prstGeom>
          <a:noFill/>
          <a:ln w="0">
            <a:noFill/>
          </a:ln>
        </p:spPr>
        <p:txBody>
          <a:bodyPr lIns="90000" rIns="90000" tIns="45000" bIns="45000" anchor="t">
            <a:normAutofit fontScale="84000"/>
          </a:bodyPr>
          <a:p>
            <a:pPr marL="74520" indent="0">
              <a:lnSpc>
                <a:spcPct val="100000"/>
              </a:lnSpc>
              <a:spcBef>
                <a:spcPts val="601"/>
              </a:spcBef>
              <a:buNone/>
              <a:tabLst>
                <a:tab algn="l" pos="0"/>
              </a:tabLst>
            </a:pPr>
            <a:r>
              <a:rPr b="0" lang="en-US" sz="3200" spc="-1" strike="noStrike">
                <a:solidFill>
                  <a:srgbClr val="000000"/>
                </a:solidFill>
                <a:latin typeface="Times New Roman"/>
              </a:rPr>
              <a:t>The purpose of a CV is to convince a prospective employer of your employability and to arrange an interview or a meeting with you.</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No employer will call you and say:- </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marL="74520" indent="0">
              <a:lnSpc>
                <a:spcPct val="100000"/>
              </a:lnSpc>
              <a:spcBef>
                <a:spcPts val="601"/>
              </a:spcBef>
              <a:buNone/>
              <a:tabLst>
                <a:tab algn="l" pos="0"/>
              </a:tabLst>
            </a:pPr>
            <a:r>
              <a:rPr b="0" lang="en-US" sz="3200" spc="-1" strike="noStrike">
                <a:solidFill>
                  <a:srgbClr val="000000"/>
                </a:solidFill>
                <a:latin typeface="Times New Roman"/>
              </a:rPr>
              <a:t>“</a:t>
            </a:r>
            <a:r>
              <a:rPr b="0" lang="en-US" sz="3200" spc="-1" strike="noStrike">
                <a:solidFill>
                  <a:srgbClr val="000000"/>
                </a:solidFill>
                <a:latin typeface="Times New Roman"/>
              </a:rPr>
              <a:t>Hi! I just had a look at your curriculum vitae and based on what I have read, you’re hired! When can you start?”</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Unfortunately, it doesn’t work like that.</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A CV is primarily a gateway to an interview</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7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432440" y="1295280"/>
            <a:ext cx="7406280" cy="2361960"/>
          </a:xfrm>
          <a:prstGeom prst="rect">
            <a:avLst/>
          </a:prstGeom>
          <a:noFill/>
          <a:ln w="0">
            <a:noFill/>
          </a:ln>
        </p:spPr>
        <p:txBody>
          <a:bodyPr lIns="90000" rIns="90000" tIns="45000" bIns="45000" anchor="b">
            <a:noAutofit/>
          </a:bodyPr>
          <a:p>
            <a:pPr indent="0">
              <a:lnSpc>
                <a:spcPct val="100000"/>
              </a:lnSpc>
              <a:buNone/>
            </a:pPr>
            <a:r>
              <a:rPr b="0" lang="en-US" sz="7200" spc="-1" strike="noStrike">
                <a:solidFill>
                  <a:schemeClr val="accent3"/>
                </a:solidFill>
                <a:latin typeface="Times New Roman"/>
              </a:rPr>
              <a:t>Building your CV: </a:t>
            </a:r>
            <a:br>
              <a:rPr sz="7200"/>
            </a:br>
            <a:r>
              <a:rPr b="0" lang="en-US" sz="7200" spc="-1" strike="noStrike">
                <a:solidFill>
                  <a:schemeClr val="accent3"/>
                </a:solidFill>
                <a:latin typeface="Times New Roman"/>
              </a:rPr>
              <a:t>Section by Section</a:t>
            </a:r>
            <a:endParaRPr b="0" lang="en-US" sz="7200" spc="-1" strike="noStrike">
              <a:solidFill>
                <a:srgbClr val="000000"/>
              </a:solidFill>
              <a:latin typeface="Gill Sans MT"/>
            </a:endParaRPr>
          </a:p>
        </p:txBody>
      </p:sp>
      <p:pic>
        <p:nvPicPr>
          <p:cNvPr id="17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p:nvPr>
        </p:nvSpPr>
        <p:spPr>
          <a:xfrm>
            <a:off x="457200" y="838080"/>
            <a:ext cx="8229240" cy="5287680"/>
          </a:xfrm>
          <a:prstGeom prst="rect">
            <a:avLst/>
          </a:prstGeom>
          <a:noFill/>
          <a:ln w="0">
            <a:noFill/>
          </a:ln>
        </p:spPr>
        <p:txBody>
          <a:bodyPr lIns="90000" rIns="90000" tIns="45000" bIns="45000" anchor="t">
            <a:normAutofit/>
          </a:bodyPr>
          <a:p>
            <a:pPr indent="0">
              <a:lnSpc>
                <a:spcPct val="100000"/>
              </a:lnSpc>
              <a:spcBef>
                <a:spcPts val="601"/>
              </a:spcBef>
              <a:buNone/>
              <a:tabLst>
                <a:tab algn="l" pos="0"/>
              </a:tabLst>
            </a:pPr>
            <a:r>
              <a:rPr b="0" lang="en-US" sz="3200" spc="-1" strike="noStrike">
                <a:solidFill>
                  <a:srgbClr val="000000"/>
                </a:solidFill>
                <a:latin typeface="Times New Roman"/>
              </a:rPr>
              <a:t>Whether a potential employer asks to see your curriculum vitae or resume, they're looking for one thing – a document that proves why you're the ideal candidate to invest their time and money in. Essentially it's a sales brochure, pinpointing the interesting unique selling points that make you stand out from the crowd.</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Your CV should cover these elements:</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7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p:nvPr>
        </p:nvSpPr>
        <p:spPr>
          <a:xfrm>
            <a:off x="457200" y="152280"/>
            <a:ext cx="8229240" cy="6476760"/>
          </a:xfrm>
          <a:prstGeom prst="rect">
            <a:avLst/>
          </a:prstGeom>
          <a:noFill/>
          <a:ln w="0">
            <a:noFill/>
          </a:ln>
        </p:spPr>
        <p:txBody>
          <a:bodyPr lIns="90000" rIns="90000" tIns="45000" bIns="45000" anchor="t">
            <a:noAutofit/>
          </a:bodyPr>
          <a:p>
            <a:pPr marL="365760" indent="-283320">
              <a:lnSpc>
                <a:spcPct val="100000"/>
              </a:lnSpc>
              <a:spcBef>
                <a:spcPts val="601"/>
              </a:spcBef>
              <a:buClr>
                <a:srgbClr val="3891a7"/>
              </a:buClr>
              <a:buSzPct val="80000"/>
              <a:buFont typeface="Wingdings 2" charset="2"/>
              <a:buChar char=""/>
            </a:pPr>
            <a:r>
              <a:rPr b="1" lang="en-US" sz="2400" spc="-1" strike="noStrike">
                <a:solidFill>
                  <a:schemeClr val="accent3"/>
                </a:solidFill>
                <a:latin typeface="Times New Roman"/>
              </a:rPr>
              <a:t>Heading </a:t>
            </a:r>
            <a:endParaRPr b="0" lang="en-US" sz="2400" spc="-1" strike="noStrike">
              <a:solidFill>
                <a:srgbClr val="000000"/>
              </a:solidFill>
              <a:latin typeface="Gill Sans MT"/>
            </a:endParaRPr>
          </a:p>
          <a:p>
            <a:pPr indent="0">
              <a:lnSpc>
                <a:spcPct val="100000"/>
              </a:lnSpc>
              <a:spcBef>
                <a:spcPts val="601"/>
              </a:spcBef>
              <a:buNone/>
              <a:tabLst>
                <a:tab algn="l" pos="0"/>
              </a:tabLst>
            </a:pPr>
            <a:r>
              <a:rPr b="0" lang="en-US" sz="2400" spc="-1" strike="noStrike">
                <a:solidFill>
                  <a:srgbClr val="000000"/>
                </a:solidFill>
                <a:latin typeface="Times New Roman"/>
              </a:rPr>
              <a:t>Use your full name as your heading to avoid the cliché of using ‘Curriculum Vitae’ on your CV, as your heading. This will make the reader attracted to read it as he/she already knows that it is a CV.</a:t>
            </a:r>
            <a:endParaRPr b="0" lang="en-US" sz="24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400" spc="-1" strike="noStrike">
                <a:solidFill>
                  <a:schemeClr val="accent3"/>
                </a:solidFill>
                <a:latin typeface="Times New Roman"/>
              </a:rPr>
              <a:t>Objective or Summary Statement</a:t>
            </a:r>
            <a:endParaRPr b="0" lang="en-US" sz="2400" spc="-1" strike="noStrike">
              <a:solidFill>
                <a:srgbClr val="000000"/>
              </a:solidFill>
              <a:latin typeface="Gill Sans MT"/>
            </a:endParaRPr>
          </a:p>
          <a:p>
            <a:pPr marL="82440" indent="0">
              <a:lnSpc>
                <a:spcPct val="100000"/>
              </a:lnSpc>
              <a:spcBef>
                <a:spcPts val="601"/>
              </a:spcBef>
              <a:buNone/>
              <a:tabLst>
                <a:tab algn="l" pos="0"/>
              </a:tabLst>
            </a:pPr>
            <a:r>
              <a:rPr b="0" lang="en-US" sz="2400" spc="-1" strike="noStrike">
                <a:solidFill>
                  <a:srgbClr val="000000"/>
                </a:solidFill>
                <a:latin typeface="Times New Roman"/>
              </a:rPr>
              <a:t>Your objective or summary statement is the first thing a potential employer will read, so it's important to make a good impression. Your objective statement should be a brief introduction that summarizes your experience, skills, and career goals. This statement should be tailored to the specific job you are applying for and should highlight the value you can bring to the company. </a:t>
            </a:r>
            <a:endParaRPr b="0" lang="en-US" sz="2400" spc="-1" strike="noStrike">
              <a:solidFill>
                <a:srgbClr val="000000"/>
              </a:solidFill>
              <a:latin typeface="Gill Sans MT"/>
            </a:endParaRPr>
          </a:p>
          <a:p>
            <a:pPr indent="0">
              <a:lnSpc>
                <a:spcPct val="100000"/>
              </a:lnSpc>
              <a:spcBef>
                <a:spcPts val="601"/>
              </a:spcBef>
              <a:buNone/>
              <a:tabLst>
                <a:tab algn="l" pos="0"/>
              </a:tabLst>
            </a:pPr>
            <a:endParaRPr b="0" lang="en-US" sz="2400" spc="-1" strike="noStrike">
              <a:solidFill>
                <a:srgbClr val="000000"/>
              </a:solidFill>
              <a:latin typeface="Gill Sans MT"/>
            </a:endParaRPr>
          </a:p>
        </p:txBody>
      </p:sp>
      <p:pic>
        <p:nvPicPr>
          <p:cNvPr id="17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457200" y="304920"/>
            <a:ext cx="8229240" cy="6019560"/>
          </a:xfrm>
          <a:prstGeom prst="rect">
            <a:avLst/>
          </a:prstGeom>
          <a:noFill/>
          <a:ln w="0">
            <a:noFill/>
          </a:ln>
        </p:spPr>
        <p:txBody>
          <a:bodyPr lIns="90000" rIns="90000" tIns="45000" bIns="45000" anchor="t">
            <a:noAutofit/>
          </a:bodyPr>
          <a:p>
            <a:pPr marL="365760" indent="-283320">
              <a:lnSpc>
                <a:spcPct val="100000"/>
              </a:lnSpc>
              <a:spcBef>
                <a:spcPts val="601"/>
              </a:spcBef>
              <a:buClr>
                <a:srgbClr val="3891a7"/>
              </a:buClr>
              <a:buSzPct val="80000"/>
              <a:buFont typeface="Wingdings 2" charset="2"/>
              <a:buChar char=""/>
            </a:pPr>
            <a:r>
              <a:rPr b="1" lang="en-US" sz="2500" spc="-1" strike="noStrike">
                <a:solidFill>
                  <a:schemeClr val="accent3"/>
                </a:solidFill>
                <a:latin typeface="Times New Roman"/>
              </a:rPr>
              <a:t>Education &amp; Professional Qualifications </a:t>
            </a:r>
            <a:endParaRPr b="0" lang="en-US" sz="2500" spc="-1" strike="noStrike">
              <a:solidFill>
                <a:srgbClr val="000000"/>
              </a:solidFill>
              <a:latin typeface="Gill Sans MT"/>
            </a:endParaRPr>
          </a:p>
          <a:p>
            <a:pPr indent="0">
              <a:lnSpc>
                <a:spcPct val="100000"/>
              </a:lnSpc>
              <a:spcBef>
                <a:spcPts val="601"/>
              </a:spcBef>
              <a:buNone/>
              <a:tabLst>
                <a:tab algn="l" pos="0"/>
              </a:tabLst>
            </a:pPr>
            <a:r>
              <a:rPr b="0" lang="en-US" sz="2500" spc="-1" strike="noStrike">
                <a:solidFill>
                  <a:srgbClr val="000000"/>
                </a:solidFill>
                <a:latin typeface="Times New Roman"/>
              </a:rPr>
              <a:t>In the education section, write down your qualifications, from the most recent one. </a:t>
            </a:r>
            <a:endParaRPr b="0" lang="en-US" sz="2500" spc="-1" strike="noStrike">
              <a:solidFill>
                <a:srgbClr val="000000"/>
              </a:solidFill>
              <a:latin typeface="Gill Sans MT"/>
            </a:endParaRPr>
          </a:p>
          <a:p>
            <a:pPr marL="343080" indent="-343080">
              <a:lnSpc>
                <a:spcPct val="100000"/>
              </a:lnSpc>
              <a:spcBef>
                <a:spcPts val="601"/>
              </a:spcBef>
              <a:buClr>
                <a:srgbClr val="3891a7"/>
              </a:buClr>
              <a:buSzPct val="80000"/>
              <a:buFont typeface="Wingdings 2" charset="2"/>
              <a:buChar char=""/>
              <a:tabLst>
                <a:tab algn="l" pos="0"/>
              </a:tabLst>
            </a:pPr>
            <a:r>
              <a:rPr b="1" lang="en-US" sz="2500" spc="-1" strike="noStrike">
                <a:solidFill>
                  <a:schemeClr val="accent3"/>
                </a:solidFill>
                <a:latin typeface="Times New Roman"/>
              </a:rPr>
              <a:t>Employment &amp; Work History </a:t>
            </a:r>
            <a:endParaRPr b="0" lang="en-US" sz="2500" spc="-1" strike="noStrike">
              <a:solidFill>
                <a:srgbClr val="000000"/>
              </a:solidFill>
              <a:latin typeface="Gill Sans MT"/>
            </a:endParaRPr>
          </a:p>
          <a:p>
            <a:pPr indent="0">
              <a:lnSpc>
                <a:spcPct val="100000"/>
              </a:lnSpc>
              <a:spcBef>
                <a:spcPts val="601"/>
              </a:spcBef>
              <a:buNone/>
              <a:tabLst>
                <a:tab algn="l" pos="0"/>
              </a:tabLst>
            </a:pPr>
            <a:r>
              <a:rPr b="0" lang="en-US" sz="2500" spc="-1" strike="noStrike">
                <a:solidFill>
                  <a:srgbClr val="000000"/>
                </a:solidFill>
                <a:latin typeface="Times New Roman"/>
              </a:rPr>
              <a:t>In this section, list down your employment history, again starting from the most recent. List all the duties that are relevant to the particular job you are applying for. Make sure that you list the most recent positions if you have held several jobs.</a:t>
            </a:r>
            <a:endParaRPr b="0" lang="en-US" sz="25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500" spc="-1" strike="noStrike">
                <a:solidFill>
                  <a:schemeClr val="accent3"/>
                </a:solidFill>
                <a:latin typeface="Times New Roman"/>
              </a:rPr>
              <a:t>Emphasize Technical Skills</a:t>
            </a:r>
            <a:endParaRPr b="0" lang="en-US" sz="2500" spc="-1" strike="noStrike">
              <a:solidFill>
                <a:srgbClr val="000000"/>
              </a:solidFill>
              <a:latin typeface="Gill Sans MT"/>
            </a:endParaRPr>
          </a:p>
          <a:p>
            <a:pPr marL="82440" indent="0">
              <a:lnSpc>
                <a:spcPct val="100000"/>
              </a:lnSpc>
              <a:spcBef>
                <a:spcPts val="601"/>
              </a:spcBef>
              <a:buNone/>
              <a:tabLst>
                <a:tab algn="l" pos="0"/>
              </a:tabLst>
            </a:pPr>
            <a:r>
              <a:rPr b="0" lang="en-US" sz="2500" spc="-1" strike="noStrike">
                <a:solidFill>
                  <a:srgbClr val="000000"/>
                </a:solidFill>
                <a:latin typeface="Times New Roman"/>
              </a:rPr>
              <a:t>As an IT professional, your technical skills are essential to showcase on your CV. List any programming languages, operating systems, software, or hardware that you are proficient in. If you have experience with a specific technology that is relevant to the job, emphasize it in your CV. </a:t>
            </a:r>
            <a:endParaRPr b="0" lang="en-US" sz="2500" spc="-1" strike="noStrike">
              <a:solidFill>
                <a:srgbClr val="000000"/>
              </a:solidFill>
              <a:latin typeface="Gill Sans MT"/>
            </a:endParaRPr>
          </a:p>
          <a:p>
            <a:pPr indent="0">
              <a:lnSpc>
                <a:spcPct val="100000"/>
              </a:lnSpc>
              <a:spcBef>
                <a:spcPts val="601"/>
              </a:spcBef>
              <a:buNone/>
              <a:tabLst>
                <a:tab algn="l" pos="0"/>
              </a:tabLst>
            </a:pPr>
            <a:endParaRPr b="0" lang="en-US" sz="2400" spc="-1" strike="noStrike">
              <a:solidFill>
                <a:srgbClr val="000000"/>
              </a:solidFill>
              <a:latin typeface="Gill Sans MT"/>
            </a:endParaRPr>
          </a:p>
          <a:p>
            <a:pPr indent="0">
              <a:lnSpc>
                <a:spcPct val="100000"/>
              </a:lnSpc>
              <a:spcBef>
                <a:spcPts val="601"/>
              </a:spcBef>
              <a:buNone/>
              <a:tabLst>
                <a:tab algn="l" pos="0"/>
              </a:tabLst>
            </a:pPr>
            <a:r>
              <a:rPr b="1" lang="en-US" sz="2400" spc="-1" strike="noStrike">
                <a:solidFill>
                  <a:srgbClr val="000000"/>
                </a:solidFill>
                <a:latin typeface="Gill Sans MT"/>
              </a:rPr>
              <a:t> </a:t>
            </a:r>
            <a:endParaRPr b="0" lang="en-US" sz="2400" spc="-1" strike="noStrike">
              <a:solidFill>
                <a:srgbClr val="000000"/>
              </a:solidFill>
              <a:latin typeface="Gill Sans MT"/>
            </a:endParaRPr>
          </a:p>
          <a:p>
            <a:pPr indent="0">
              <a:lnSpc>
                <a:spcPct val="100000"/>
              </a:lnSpc>
              <a:spcBef>
                <a:spcPts val="601"/>
              </a:spcBef>
              <a:buNone/>
              <a:tabLst>
                <a:tab algn="l" pos="0"/>
              </a:tabLst>
            </a:pPr>
            <a:endParaRPr b="0" lang="en-US" sz="2400" spc="-1" strike="noStrike">
              <a:solidFill>
                <a:srgbClr val="000000"/>
              </a:solidFill>
              <a:latin typeface="Gill Sans MT"/>
            </a:endParaRPr>
          </a:p>
        </p:txBody>
      </p:sp>
      <p:pic>
        <p:nvPicPr>
          <p:cNvPr id="17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685800" y="152280"/>
            <a:ext cx="8247600" cy="6095520"/>
          </a:xfrm>
          <a:prstGeom prst="rect">
            <a:avLst/>
          </a:prstGeom>
          <a:noFill/>
          <a:ln w="0">
            <a:noFill/>
          </a:ln>
        </p:spPr>
        <p:txBody>
          <a:bodyPr lIns="90000" rIns="90000" tIns="45000" bIns="45000" anchor="t">
            <a:normAutofit/>
          </a:bodyPr>
          <a:p>
            <a:pPr marL="365760" indent="-283320">
              <a:lnSpc>
                <a:spcPct val="100000"/>
              </a:lnSpc>
              <a:spcBef>
                <a:spcPts val="601"/>
              </a:spcBef>
              <a:buClr>
                <a:srgbClr val="3891a7"/>
              </a:buClr>
              <a:buSzPct val="80000"/>
              <a:buFont typeface="Wingdings 2" charset="2"/>
              <a:buChar char=""/>
            </a:pPr>
            <a:r>
              <a:rPr b="1" lang="en-US" sz="2200" spc="-1" strike="noStrike">
                <a:solidFill>
                  <a:schemeClr val="accent3"/>
                </a:solidFill>
                <a:latin typeface="Times New Roman"/>
              </a:rPr>
              <a:t>Show Your Adaptability</a:t>
            </a:r>
            <a:endParaRPr b="0" lang="en-US" sz="2200" spc="-1" strike="noStrike">
              <a:solidFill>
                <a:srgbClr val="000000"/>
              </a:solidFill>
              <a:latin typeface="Gill Sans MT"/>
            </a:endParaRPr>
          </a:p>
          <a:p>
            <a:pPr marL="82440" indent="0">
              <a:lnSpc>
                <a:spcPct val="100000"/>
              </a:lnSpc>
              <a:spcBef>
                <a:spcPts val="601"/>
              </a:spcBef>
              <a:buNone/>
              <a:tabLst>
                <a:tab algn="l" pos="0"/>
              </a:tabLst>
            </a:pPr>
            <a:r>
              <a:rPr b="0" lang="en-US" sz="2200" spc="-1" strike="noStrike">
                <a:solidFill>
                  <a:srgbClr val="000000"/>
                </a:solidFill>
                <a:latin typeface="Times New Roman"/>
              </a:rPr>
              <a:t>The IT industry is constantly changing, and employers are looking for candidates who can adapt to new technologies and processes. Use your CV to demonstrate your ability to learn new skills and technologies quickly. Highlight any training or certifications you have received, as well as any experience you have working in different IT environments.</a:t>
            </a:r>
            <a:endParaRPr b="0" lang="en-US" sz="2200" spc="-1" strike="noStrike">
              <a:solidFill>
                <a:srgbClr val="000000"/>
              </a:solidFill>
              <a:latin typeface="Gill Sans MT"/>
            </a:endParaRPr>
          </a:p>
          <a:p>
            <a:pPr marL="82440" indent="0">
              <a:lnSpc>
                <a:spcPct val="100000"/>
              </a:lnSpc>
              <a:spcBef>
                <a:spcPts val="601"/>
              </a:spcBef>
              <a:buNone/>
              <a:tabLst>
                <a:tab algn="l" pos="0"/>
              </a:tabLst>
            </a:pP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200" spc="-1" strike="noStrike">
                <a:solidFill>
                  <a:schemeClr val="accent3"/>
                </a:solidFill>
                <a:latin typeface="Times New Roman"/>
              </a:rPr>
              <a:t>Highlight Achievements</a:t>
            </a:r>
            <a:endParaRPr b="0" lang="en-US" sz="2200" spc="-1" strike="noStrike">
              <a:solidFill>
                <a:srgbClr val="000000"/>
              </a:solidFill>
              <a:latin typeface="Gill Sans MT"/>
            </a:endParaRPr>
          </a:p>
          <a:p>
            <a:pPr marL="82440" indent="0">
              <a:lnSpc>
                <a:spcPct val="100000"/>
              </a:lnSpc>
              <a:spcBef>
                <a:spcPts val="601"/>
              </a:spcBef>
              <a:buNone/>
              <a:tabLst>
                <a:tab algn="l" pos="0"/>
              </a:tabLst>
            </a:pPr>
            <a:r>
              <a:rPr b="0" lang="en-US" sz="2200" spc="-1" strike="noStrike">
                <a:solidFill>
                  <a:srgbClr val="000000"/>
                </a:solidFill>
                <a:latin typeface="Times New Roman"/>
              </a:rPr>
              <a:t>Employers are interested in candidates who have a proven track record of success. Use your CV to highlight specific achievements, such as successful projects or solutions you have implemented. This will give potential employers a clear understanding of the value you can bring to their organization.</a:t>
            </a:r>
            <a:endParaRPr b="0" lang="en-US" sz="2200" spc="-1" strike="noStrike">
              <a:solidFill>
                <a:srgbClr val="000000"/>
              </a:solidFill>
              <a:latin typeface="Gill Sans MT"/>
            </a:endParaRPr>
          </a:p>
          <a:p>
            <a:pPr indent="0">
              <a:lnSpc>
                <a:spcPct val="100000"/>
              </a:lnSpc>
              <a:spcBef>
                <a:spcPts val="601"/>
              </a:spcBef>
              <a:buNone/>
              <a:tabLst>
                <a:tab algn="l" pos="0"/>
              </a:tabLst>
            </a:pPr>
            <a:endParaRPr b="0" lang="en-US" sz="1800" spc="-1" strike="noStrike">
              <a:solidFill>
                <a:srgbClr val="000000"/>
              </a:solidFill>
              <a:latin typeface="Gill Sans MT"/>
            </a:endParaRPr>
          </a:p>
        </p:txBody>
      </p:sp>
      <p:pic>
        <p:nvPicPr>
          <p:cNvPr id="18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p:nvPr>
        </p:nvSpPr>
        <p:spPr>
          <a:xfrm>
            <a:off x="457200" y="457200"/>
            <a:ext cx="8229240" cy="5668560"/>
          </a:xfrm>
          <a:prstGeom prst="rect">
            <a:avLst/>
          </a:prstGeom>
          <a:noFill/>
          <a:ln w="0">
            <a:noFill/>
          </a:ln>
        </p:spPr>
        <p:txBody>
          <a:bodyPr lIns="90000" rIns="90000" tIns="45000" bIns="45000" anchor="t">
            <a:normAutofit fontScale="85000"/>
          </a:bodyPr>
          <a:p>
            <a:pPr marL="335880" indent="-259920">
              <a:lnSpc>
                <a:spcPct val="100000"/>
              </a:lnSpc>
              <a:spcBef>
                <a:spcPts val="601"/>
              </a:spcBef>
              <a:buClr>
                <a:srgbClr val="3891a7"/>
              </a:buClr>
              <a:buSzPct val="80000"/>
              <a:buFont typeface="Wingdings 2" charset="2"/>
              <a:buChar char=""/>
            </a:pPr>
            <a:r>
              <a:rPr b="1" lang="en-US" sz="3000" spc="-1" strike="noStrike">
                <a:solidFill>
                  <a:schemeClr val="accent3"/>
                </a:solidFill>
                <a:latin typeface="Times New Roman"/>
              </a:rPr>
              <a:t>Contacts </a:t>
            </a:r>
            <a:endParaRPr b="0" lang="en-US" sz="3000" spc="-1" strike="noStrike">
              <a:solidFill>
                <a:srgbClr val="000000"/>
              </a:solidFill>
              <a:latin typeface="Gill Sans MT"/>
            </a:endParaRPr>
          </a:p>
          <a:p>
            <a:pPr marL="75240" indent="0">
              <a:lnSpc>
                <a:spcPct val="100000"/>
              </a:lnSpc>
              <a:spcBef>
                <a:spcPts val="601"/>
              </a:spcBef>
              <a:buNone/>
              <a:tabLst>
                <a:tab algn="l" pos="0"/>
              </a:tabLst>
            </a:pPr>
            <a:r>
              <a:rPr b="0" lang="en-US" sz="3000" spc="-1" strike="noStrike">
                <a:solidFill>
                  <a:srgbClr val="000000"/>
                </a:solidFill>
                <a:latin typeface="Times New Roman"/>
              </a:rPr>
              <a:t>Include your contact details so that the recruiter can contact you easily. Your email address and telephone number.</a:t>
            </a:r>
            <a:endParaRPr b="0" lang="en-US" sz="3000" spc="-1" strike="noStrike">
              <a:solidFill>
                <a:srgbClr val="000000"/>
              </a:solidFill>
              <a:latin typeface="Gill Sans MT"/>
            </a:endParaRPr>
          </a:p>
          <a:p>
            <a:pPr marL="335880" indent="-259920">
              <a:lnSpc>
                <a:spcPct val="100000"/>
              </a:lnSpc>
              <a:spcBef>
                <a:spcPts val="601"/>
              </a:spcBef>
              <a:buClr>
                <a:srgbClr val="3891a7"/>
              </a:buClr>
              <a:buSzPct val="80000"/>
              <a:buFont typeface="Wingdings 2" charset="2"/>
              <a:buChar char=""/>
              <a:tabLst>
                <a:tab algn="l" pos="0"/>
              </a:tabLst>
            </a:pPr>
            <a:r>
              <a:rPr b="1" lang="en-US" sz="3000" spc="-1" strike="noStrike">
                <a:solidFill>
                  <a:schemeClr val="accent3"/>
                </a:solidFill>
                <a:latin typeface="Times New Roman"/>
              </a:rPr>
              <a:t>Hobbies, Interests &amp; Personal Information </a:t>
            </a:r>
            <a:endParaRPr b="0" lang="en-US" sz="3000" spc="-1" strike="noStrike">
              <a:solidFill>
                <a:srgbClr val="000000"/>
              </a:solidFill>
              <a:latin typeface="Gill Sans MT"/>
            </a:endParaRPr>
          </a:p>
          <a:p>
            <a:pPr indent="0">
              <a:lnSpc>
                <a:spcPct val="100000"/>
              </a:lnSpc>
              <a:spcBef>
                <a:spcPts val="601"/>
              </a:spcBef>
              <a:buNone/>
              <a:tabLst>
                <a:tab algn="l" pos="0"/>
              </a:tabLst>
            </a:pPr>
            <a:r>
              <a:rPr b="0" lang="en-US" sz="3000" spc="-1" strike="noStrike">
                <a:solidFill>
                  <a:srgbClr val="000000"/>
                </a:solidFill>
                <a:latin typeface="Times New Roman"/>
              </a:rPr>
              <a:t>You can include your hobbies, (make sure that they aren’t absurd) and your volunteer work. </a:t>
            </a:r>
            <a:endParaRPr b="0" lang="en-US" sz="3000" spc="-1" strike="noStrike">
              <a:solidFill>
                <a:srgbClr val="000000"/>
              </a:solidFill>
              <a:latin typeface="Gill Sans MT"/>
            </a:endParaRPr>
          </a:p>
          <a:p>
            <a:pPr marL="335880" indent="-259920">
              <a:lnSpc>
                <a:spcPct val="100000"/>
              </a:lnSpc>
              <a:spcBef>
                <a:spcPts val="601"/>
              </a:spcBef>
              <a:buClr>
                <a:srgbClr val="3891a7"/>
              </a:buClr>
              <a:buSzPct val="80000"/>
              <a:buFont typeface="Wingdings 2" charset="2"/>
              <a:buChar char=""/>
              <a:tabLst>
                <a:tab algn="l" pos="0"/>
              </a:tabLst>
            </a:pPr>
            <a:r>
              <a:rPr b="1" lang="en-US" sz="3000" spc="-1" strike="noStrike">
                <a:solidFill>
                  <a:schemeClr val="accent3"/>
                </a:solidFill>
                <a:latin typeface="Times New Roman"/>
              </a:rPr>
              <a:t>References / Referee Section </a:t>
            </a:r>
            <a:endParaRPr b="0" lang="en-US" sz="3000" spc="-1" strike="noStrike">
              <a:solidFill>
                <a:srgbClr val="000000"/>
              </a:solidFill>
              <a:latin typeface="Gill Sans MT"/>
            </a:endParaRPr>
          </a:p>
          <a:p>
            <a:pPr indent="0">
              <a:lnSpc>
                <a:spcPct val="100000"/>
              </a:lnSpc>
              <a:spcBef>
                <a:spcPts val="601"/>
              </a:spcBef>
              <a:buNone/>
              <a:tabLst>
                <a:tab algn="l" pos="0"/>
              </a:tabLst>
            </a:pPr>
            <a:r>
              <a:rPr b="0" lang="en-US" sz="3000" spc="-1" strike="noStrike">
                <a:solidFill>
                  <a:srgbClr val="000000"/>
                </a:solidFill>
                <a:latin typeface="Times New Roman"/>
              </a:rPr>
              <a:t>In this section, list down your referees, they can be your lecturers, past employers, supervisors etc. </a:t>
            </a:r>
            <a:endParaRPr b="0" lang="en-US" sz="3000" spc="-1" strike="noStrike">
              <a:solidFill>
                <a:srgbClr val="000000"/>
              </a:solidFill>
              <a:latin typeface="Gill Sans MT"/>
            </a:endParaRPr>
          </a:p>
          <a:p>
            <a:pPr indent="0">
              <a:lnSpc>
                <a:spcPct val="100000"/>
              </a:lnSpc>
              <a:spcBef>
                <a:spcPts val="601"/>
              </a:spcBef>
              <a:buNone/>
              <a:tabLst>
                <a:tab algn="l" pos="0"/>
              </a:tabLst>
            </a:pPr>
            <a:r>
              <a:rPr b="0" lang="en-US" sz="3000" spc="-1" strike="noStrike">
                <a:solidFill>
                  <a:srgbClr val="000000"/>
                </a:solidFill>
                <a:latin typeface="Times New Roman"/>
              </a:rPr>
              <a:t>Make sure that the people listed on your CV are aware that you have used their details on it. </a:t>
            </a:r>
            <a:endParaRPr b="0" lang="en-US" sz="3000" spc="-1" strike="noStrike">
              <a:solidFill>
                <a:srgbClr val="000000"/>
              </a:solidFill>
              <a:latin typeface="Gill Sans MT"/>
            </a:endParaRPr>
          </a:p>
          <a:p>
            <a:pPr indent="0">
              <a:lnSpc>
                <a:spcPct val="100000"/>
              </a:lnSpc>
              <a:spcBef>
                <a:spcPts val="601"/>
              </a:spcBef>
              <a:buNone/>
              <a:tabLst>
                <a:tab algn="l" pos="0"/>
              </a:tabLst>
            </a:pPr>
            <a:r>
              <a:rPr b="0" lang="en-US" sz="3000" spc="-1" strike="noStrike">
                <a:solidFill>
                  <a:srgbClr val="000000"/>
                </a:solidFill>
                <a:latin typeface="Times New Roman"/>
              </a:rPr>
              <a:t>Also, don’t use your family members and friends on your CV.</a:t>
            </a:r>
            <a:endParaRPr b="0" lang="en-US" sz="30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8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432440" y="2133720"/>
            <a:ext cx="7406280" cy="1980720"/>
          </a:xfrm>
          <a:prstGeom prst="rect">
            <a:avLst/>
          </a:prstGeom>
          <a:noFill/>
          <a:ln w="0">
            <a:noFill/>
          </a:ln>
        </p:spPr>
        <p:txBody>
          <a:bodyPr lIns="90000" rIns="90000" tIns="45000" bIns="45000" anchor="b">
            <a:noAutofit/>
          </a:bodyPr>
          <a:p>
            <a:pPr indent="0">
              <a:lnSpc>
                <a:spcPct val="100000"/>
              </a:lnSpc>
              <a:buNone/>
            </a:pPr>
            <a:r>
              <a:rPr b="0" lang="en-US" sz="5400" spc="-1" strike="noStrike">
                <a:solidFill>
                  <a:schemeClr val="accent3"/>
                </a:solidFill>
                <a:latin typeface="Times New Roman"/>
              </a:rPr>
              <a:t>TAILORING YOUR CV FOR EACH JOB</a:t>
            </a:r>
            <a:endParaRPr b="0" lang="en-US" sz="5400" spc="-1" strike="noStrike">
              <a:solidFill>
                <a:srgbClr val="000000"/>
              </a:solidFill>
              <a:latin typeface="Gill Sans MT"/>
            </a:endParaRPr>
          </a:p>
        </p:txBody>
      </p:sp>
      <p:pic>
        <p:nvPicPr>
          <p:cNvPr id="18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p:nvPr>
        </p:nvSpPr>
        <p:spPr>
          <a:xfrm>
            <a:off x="457200" y="838080"/>
            <a:ext cx="8229240" cy="5287680"/>
          </a:xfrm>
          <a:prstGeom prst="rect">
            <a:avLst/>
          </a:prstGeom>
          <a:noFill/>
          <a:ln w="0">
            <a:noFill/>
          </a:ln>
        </p:spPr>
        <p:txBody>
          <a:bodyPr lIns="90000" rIns="90000" tIns="45000" bIns="45000" anchor="t">
            <a:normAutofit/>
          </a:bodyPr>
          <a:p>
            <a:pPr indent="0">
              <a:lnSpc>
                <a:spcPct val="100000"/>
              </a:lnSpc>
              <a:spcBef>
                <a:spcPts val="601"/>
              </a:spcBef>
              <a:buNone/>
              <a:tabLst>
                <a:tab algn="l" pos="0"/>
              </a:tabLst>
            </a:pPr>
            <a:r>
              <a:rPr b="0" lang="en-US" sz="3200" spc="-1" strike="noStrike">
                <a:solidFill>
                  <a:srgbClr val="000000"/>
                </a:solidFill>
                <a:latin typeface="Times New Roman"/>
              </a:rPr>
              <a:t>“</a:t>
            </a:r>
            <a:r>
              <a:rPr b="0" lang="en-US" sz="3200" spc="-1" strike="noStrike">
                <a:solidFill>
                  <a:srgbClr val="000000"/>
                </a:solidFill>
                <a:latin typeface="Times New Roman"/>
              </a:rPr>
              <a:t>Your CV must speak loudly and clearly of your value as a potential employee. And the value must be spoken in a few seconds, because in the business world, that’s all the attention a CV will get. The CV takes you only the first few paces towards that new job. It gets your foot in the door, and because you can’t be there to answer questions, it has to stand on its own.” – Martin Yate</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48"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685800" y="304920"/>
            <a:ext cx="8247600" cy="6324120"/>
          </a:xfrm>
          <a:prstGeom prst="rect">
            <a:avLst/>
          </a:prstGeom>
          <a:noFill/>
          <a:ln w="0">
            <a:noFill/>
          </a:ln>
        </p:spPr>
        <p:txBody>
          <a:bodyPr lIns="90000" rIns="90000" tIns="45000" bIns="45000" anchor="t">
            <a:noAutofit/>
          </a:bodyPr>
          <a:p>
            <a:pPr marL="82440" indent="0">
              <a:lnSpc>
                <a:spcPct val="100000"/>
              </a:lnSpc>
              <a:spcBef>
                <a:spcPts val="601"/>
              </a:spcBef>
              <a:buNone/>
              <a:tabLst>
                <a:tab algn="l" pos="0"/>
              </a:tabLst>
            </a:pPr>
            <a:r>
              <a:rPr b="0" lang="en-US" sz="2100" spc="-1" strike="noStrike">
                <a:solidFill>
                  <a:srgbClr val="000000"/>
                </a:solidFill>
                <a:latin typeface="Times New Roman"/>
              </a:rPr>
              <a:t>When applying for a job, it's important to tailor your CV to the specific job posting. Here are some tips for doing so:</a:t>
            </a:r>
            <a:endParaRPr b="0" lang="en-US" sz="21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100" spc="-1" strike="noStrike">
                <a:solidFill>
                  <a:schemeClr val="accent3"/>
                </a:solidFill>
                <a:latin typeface="Times New Roman"/>
              </a:rPr>
              <a:t>Read the Job Posting Carefully</a:t>
            </a:r>
            <a:endParaRPr b="0" lang="en-US" sz="2100" spc="-1" strike="noStrike">
              <a:solidFill>
                <a:srgbClr val="000000"/>
              </a:solidFill>
              <a:latin typeface="Gill Sans MT"/>
            </a:endParaRPr>
          </a:p>
          <a:p>
            <a:pPr marL="82440" indent="0">
              <a:lnSpc>
                <a:spcPct val="100000"/>
              </a:lnSpc>
              <a:spcBef>
                <a:spcPts val="601"/>
              </a:spcBef>
              <a:buNone/>
              <a:tabLst>
                <a:tab algn="l" pos="0"/>
              </a:tabLst>
            </a:pPr>
            <a:r>
              <a:rPr b="0" lang="en-US" sz="2100" spc="-1" strike="noStrike">
                <a:solidFill>
                  <a:srgbClr val="000000"/>
                </a:solidFill>
                <a:latin typeface="Times New Roman"/>
              </a:rPr>
              <a:t>Take the time to carefully read the job posting and make note of the skills, experience, and qualifications that the employer is looking for. Pay attention to the language used in the posting and use similar language in your CV to show that you understand the requirements of the job.</a:t>
            </a:r>
            <a:endParaRPr b="0" lang="en-US" sz="21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100" spc="-1" strike="noStrike">
                <a:solidFill>
                  <a:srgbClr val="000000"/>
                </a:solidFill>
                <a:latin typeface="Times New Roman"/>
              </a:rPr>
              <a:t> </a:t>
            </a:r>
            <a:r>
              <a:rPr b="1" lang="en-US" sz="2100" spc="-1" strike="noStrike">
                <a:solidFill>
                  <a:schemeClr val="accent3"/>
                </a:solidFill>
                <a:latin typeface="Times New Roman"/>
              </a:rPr>
              <a:t>Highlight Relevant Experience</a:t>
            </a:r>
            <a:endParaRPr b="0" lang="en-US" sz="2100" spc="-1" strike="noStrike">
              <a:solidFill>
                <a:srgbClr val="000000"/>
              </a:solidFill>
              <a:latin typeface="Gill Sans MT"/>
            </a:endParaRPr>
          </a:p>
          <a:p>
            <a:pPr marL="82440" indent="0">
              <a:lnSpc>
                <a:spcPct val="100000"/>
              </a:lnSpc>
              <a:spcBef>
                <a:spcPts val="601"/>
              </a:spcBef>
              <a:buNone/>
              <a:tabLst>
                <a:tab algn="l" pos="0"/>
              </a:tabLst>
            </a:pPr>
            <a:r>
              <a:rPr b="0" lang="en-US" sz="2100" spc="-1" strike="noStrike">
                <a:solidFill>
                  <a:srgbClr val="000000"/>
                </a:solidFill>
                <a:latin typeface="Times New Roman"/>
              </a:rPr>
              <a:t>When tailoring your CV, emphasize the experience that is most relevant to the job you are applying for, while emphasizing certain accomplishments. </a:t>
            </a:r>
            <a:endParaRPr b="0" lang="en-US" sz="21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100" spc="-1" strike="noStrike">
                <a:solidFill>
                  <a:schemeClr val="accent3"/>
                </a:solidFill>
                <a:latin typeface="Times New Roman"/>
              </a:rPr>
              <a:t> </a:t>
            </a:r>
            <a:r>
              <a:rPr b="1" lang="en-US" sz="2100" spc="-1" strike="noStrike">
                <a:solidFill>
                  <a:schemeClr val="accent3"/>
                </a:solidFill>
                <a:latin typeface="Times New Roman"/>
              </a:rPr>
              <a:t>Use Keywords</a:t>
            </a:r>
            <a:endParaRPr b="0" lang="en-US" sz="2100" spc="-1" strike="noStrike">
              <a:solidFill>
                <a:srgbClr val="000000"/>
              </a:solidFill>
              <a:latin typeface="Gill Sans MT"/>
            </a:endParaRPr>
          </a:p>
          <a:p>
            <a:pPr marL="82440" indent="0">
              <a:lnSpc>
                <a:spcPct val="100000"/>
              </a:lnSpc>
              <a:spcBef>
                <a:spcPts val="601"/>
              </a:spcBef>
              <a:buNone/>
              <a:tabLst>
                <a:tab algn="l" pos="0"/>
              </a:tabLst>
            </a:pPr>
            <a:r>
              <a:rPr b="0" lang="en-US" sz="2100" spc="-1" strike="noStrike">
                <a:solidFill>
                  <a:srgbClr val="000000"/>
                </a:solidFill>
                <a:latin typeface="Times New Roman"/>
              </a:rPr>
              <a:t>Many employers use applicant tracking systems (ATS) to screen resumes. These systems scan CVs for specific keywords related to the job posting. To increase your chances of getting past the initial screening, use relevant keywords throughout your CV. Be sure to use them in context and avoid keyword stuffing.</a:t>
            </a:r>
            <a:endParaRPr b="0" lang="en-US" sz="2100" spc="-1" strike="noStrike">
              <a:solidFill>
                <a:srgbClr val="000000"/>
              </a:solidFill>
              <a:latin typeface="Gill Sans MT"/>
            </a:endParaRPr>
          </a:p>
        </p:txBody>
      </p:sp>
      <p:pic>
        <p:nvPicPr>
          <p:cNvPr id="18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685800" y="304920"/>
            <a:ext cx="8247600" cy="5943240"/>
          </a:xfrm>
          <a:prstGeom prst="rect">
            <a:avLst/>
          </a:prstGeom>
          <a:noFill/>
          <a:ln w="0">
            <a:noFill/>
          </a:ln>
        </p:spPr>
        <p:txBody>
          <a:bodyPr lIns="90000" rIns="90000" tIns="45000" bIns="45000" anchor="t">
            <a:noAutofit/>
          </a:bodyPr>
          <a:p>
            <a:pPr marL="365760" indent="-283320">
              <a:lnSpc>
                <a:spcPct val="100000"/>
              </a:lnSpc>
              <a:spcBef>
                <a:spcPts val="601"/>
              </a:spcBef>
              <a:buClr>
                <a:srgbClr val="3891a7"/>
              </a:buClr>
              <a:buSzPct val="80000"/>
              <a:buFont typeface="Wingdings 2" charset="2"/>
              <a:buChar char=""/>
            </a:pPr>
            <a:r>
              <a:rPr b="1" lang="en-US" sz="2300" spc="-1" strike="noStrike">
                <a:solidFill>
                  <a:schemeClr val="accent3"/>
                </a:solidFill>
                <a:latin typeface="Times New Roman"/>
              </a:rPr>
              <a:t>Address Specific Requirements</a:t>
            </a:r>
            <a:endParaRPr b="0" lang="en-US" sz="2300" spc="-1" strike="noStrike">
              <a:solidFill>
                <a:srgbClr val="000000"/>
              </a:solidFill>
              <a:latin typeface="Gill Sans MT"/>
            </a:endParaRPr>
          </a:p>
          <a:p>
            <a:pPr marL="82440" indent="0">
              <a:lnSpc>
                <a:spcPct val="100000"/>
              </a:lnSpc>
              <a:spcBef>
                <a:spcPts val="601"/>
              </a:spcBef>
              <a:buNone/>
              <a:tabLst>
                <a:tab algn="l" pos="0"/>
              </a:tabLst>
            </a:pPr>
            <a:r>
              <a:rPr b="0" lang="en-US" sz="2300" spc="-1" strike="noStrike">
                <a:solidFill>
                  <a:srgbClr val="000000"/>
                </a:solidFill>
                <a:latin typeface="Times New Roman"/>
              </a:rPr>
              <a:t>If the job posting includes specific requirements, such as certifications or degrees, be sure to address them in your CV. </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300" spc="-1" strike="noStrike">
                <a:solidFill>
                  <a:srgbClr val="000000"/>
                </a:solidFill>
                <a:latin typeface="Times New Roman"/>
              </a:rPr>
              <a:t> </a:t>
            </a:r>
            <a:r>
              <a:rPr b="1" lang="en-US" sz="2300" spc="-1" strike="noStrike">
                <a:solidFill>
                  <a:schemeClr val="accent3"/>
                </a:solidFill>
                <a:latin typeface="Times New Roman"/>
              </a:rPr>
              <a:t>Customize Your Objective Statement</a:t>
            </a:r>
            <a:endParaRPr b="0" lang="en-US" sz="2300" spc="-1" strike="noStrike">
              <a:solidFill>
                <a:srgbClr val="000000"/>
              </a:solidFill>
              <a:latin typeface="Gill Sans MT"/>
            </a:endParaRPr>
          </a:p>
          <a:p>
            <a:pPr marL="82440" indent="0">
              <a:lnSpc>
                <a:spcPct val="100000"/>
              </a:lnSpc>
              <a:spcBef>
                <a:spcPts val="601"/>
              </a:spcBef>
              <a:buNone/>
              <a:tabLst>
                <a:tab algn="l" pos="0"/>
              </a:tabLst>
            </a:pPr>
            <a:r>
              <a:rPr b="0" lang="en-US" sz="2300" spc="-1" strike="noStrike">
                <a:solidFill>
                  <a:srgbClr val="000000"/>
                </a:solidFill>
                <a:latin typeface="Times New Roman"/>
              </a:rPr>
              <a:t>Customize your objective statement to align with the job you are applying for. Use similar language and highlight your relevant skills and experience. </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Keep it Professional</a:t>
            </a:r>
            <a:endParaRPr b="0" lang="en-US" sz="2300" spc="-1" strike="noStrike">
              <a:solidFill>
                <a:srgbClr val="000000"/>
              </a:solidFill>
              <a:latin typeface="Gill Sans MT"/>
            </a:endParaRPr>
          </a:p>
          <a:p>
            <a:pPr marL="82440" indent="0">
              <a:lnSpc>
                <a:spcPct val="100000"/>
              </a:lnSpc>
              <a:spcBef>
                <a:spcPts val="601"/>
              </a:spcBef>
              <a:buNone/>
              <a:tabLst>
                <a:tab algn="l" pos="0"/>
              </a:tabLst>
            </a:pPr>
            <a:r>
              <a:rPr b="0" lang="en-US" sz="2300" spc="-1" strike="noStrike">
                <a:solidFill>
                  <a:srgbClr val="000000"/>
                </a:solidFill>
                <a:latin typeface="Times New Roman"/>
              </a:rPr>
              <a:t>While it's important to tailor your CV to the job posting, be sure to keep it professional and concise. Stick to the most important information and keep your CV focused on your skills, experience, and achievements.</a:t>
            </a:r>
            <a:endParaRPr b="0" lang="en-US" sz="2300" spc="-1" strike="noStrike">
              <a:solidFill>
                <a:srgbClr val="000000"/>
              </a:solidFill>
              <a:latin typeface="Gill Sans MT"/>
            </a:endParaRPr>
          </a:p>
        </p:txBody>
      </p:sp>
      <p:pic>
        <p:nvPicPr>
          <p:cNvPr id="18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432440" y="2133720"/>
            <a:ext cx="7406280" cy="1980720"/>
          </a:xfrm>
          <a:prstGeom prst="rect">
            <a:avLst/>
          </a:prstGeom>
          <a:noFill/>
          <a:ln w="0">
            <a:noFill/>
          </a:ln>
        </p:spPr>
        <p:txBody>
          <a:bodyPr lIns="90000" rIns="90000" tIns="45000" bIns="45000" anchor="b">
            <a:noAutofit/>
          </a:bodyPr>
          <a:p>
            <a:pPr indent="0">
              <a:lnSpc>
                <a:spcPct val="100000"/>
              </a:lnSpc>
              <a:buNone/>
            </a:pPr>
            <a:r>
              <a:rPr b="0" lang="en-US" sz="5400" spc="-1" strike="noStrike">
                <a:solidFill>
                  <a:schemeClr val="accent3"/>
                </a:solidFill>
                <a:latin typeface="Times New Roman"/>
              </a:rPr>
              <a:t>DETAILS TO LEAVE OUT OF YOUR CV</a:t>
            </a:r>
            <a:endParaRPr b="0" lang="en-US" sz="5400" spc="-1" strike="noStrike">
              <a:solidFill>
                <a:srgbClr val="000000"/>
              </a:solidFill>
              <a:latin typeface="Gill Sans MT"/>
            </a:endParaRPr>
          </a:p>
        </p:txBody>
      </p:sp>
      <p:pic>
        <p:nvPicPr>
          <p:cNvPr id="19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457200" y="533520"/>
            <a:ext cx="8229240" cy="5592240"/>
          </a:xfrm>
          <a:prstGeom prst="rect">
            <a:avLst/>
          </a:prstGeom>
          <a:noFill/>
          <a:ln w="0">
            <a:noFill/>
          </a:ln>
        </p:spPr>
        <p:txBody>
          <a:bodyPr lIns="90000" rIns="90000" tIns="45000" bIns="45000" anchor="t">
            <a:normAutofit/>
          </a:bodyPr>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ID number/Passport Details</a:t>
            </a:r>
            <a:endParaRPr b="0" lang="en-US" sz="40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Marital status</a:t>
            </a:r>
            <a:endParaRPr b="0" lang="en-US" sz="40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Birthdate/Age</a:t>
            </a:r>
            <a:endParaRPr b="0" lang="en-US" sz="40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Height, weight, hair color, or other personal attributes</a:t>
            </a:r>
            <a:endParaRPr b="0" lang="en-US" sz="40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Number of children</a:t>
            </a:r>
            <a:endParaRPr b="0" lang="en-US" sz="40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4000" spc="-1" strike="noStrike">
                <a:solidFill>
                  <a:srgbClr val="000000"/>
                </a:solidFill>
                <a:latin typeface="Times New Roman"/>
              </a:rPr>
              <a:t>Photo</a:t>
            </a:r>
            <a:endParaRPr b="0" lang="en-US" sz="4000" spc="-1" strike="noStrike">
              <a:solidFill>
                <a:srgbClr val="000000"/>
              </a:solidFill>
              <a:latin typeface="Gill Sans MT"/>
            </a:endParaRPr>
          </a:p>
          <a:p>
            <a:pPr indent="0">
              <a:lnSpc>
                <a:spcPct val="100000"/>
              </a:lnSpc>
              <a:spcBef>
                <a:spcPts val="601"/>
              </a:spcBef>
              <a:buNone/>
            </a:pPr>
            <a:endParaRPr b="0" lang="en-US" sz="3200" spc="-1" strike="noStrike">
              <a:solidFill>
                <a:srgbClr val="000000"/>
              </a:solidFill>
              <a:latin typeface="Gill Sans MT"/>
            </a:endParaRPr>
          </a:p>
        </p:txBody>
      </p:sp>
      <p:pic>
        <p:nvPicPr>
          <p:cNvPr id="19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432440" y="1981080"/>
            <a:ext cx="7406280" cy="2057040"/>
          </a:xfrm>
          <a:prstGeom prst="rect">
            <a:avLst/>
          </a:prstGeom>
          <a:noFill/>
          <a:ln w="0">
            <a:noFill/>
          </a:ln>
        </p:spPr>
        <p:txBody>
          <a:bodyPr lIns="90000" rIns="90000" tIns="45000" bIns="45000" anchor="b">
            <a:noAutofit/>
          </a:bodyPr>
          <a:p>
            <a:pPr indent="0">
              <a:lnSpc>
                <a:spcPct val="100000"/>
              </a:lnSpc>
              <a:buNone/>
            </a:pPr>
            <a:r>
              <a:rPr b="1" lang="en-US" sz="5400" spc="-1" strike="noStrike">
                <a:solidFill>
                  <a:schemeClr val="accent3"/>
                </a:solidFill>
                <a:latin typeface="Times New Roman"/>
              </a:rPr>
              <a:t>POTENTIAL OBSTACLES</a:t>
            </a:r>
            <a:endParaRPr b="0" lang="en-US" sz="5400" spc="-1" strike="noStrike">
              <a:solidFill>
                <a:srgbClr val="000000"/>
              </a:solidFill>
              <a:latin typeface="Gill Sans MT"/>
            </a:endParaRPr>
          </a:p>
        </p:txBody>
      </p:sp>
      <p:pic>
        <p:nvPicPr>
          <p:cNvPr id="19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457200" y="304920"/>
            <a:ext cx="8229240" cy="5820840"/>
          </a:xfrm>
          <a:prstGeom prst="rect">
            <a:avLst/>
          </a:prstGeom>
          <a:noFill/>
          <a:ln w="0">
            <a:noFill/>
          </a:ln>
        </p:spPr>
        <p:txBody>
          <a:bodyPr lIns="90000" rIns="90000" tIns="45000" bIns="45000" anchor="t">
            <a:normAutofit/>
          </a:bodyPr>
          <a:p>
            <a:pPr indent="0">
              <a:lnSpc>
                <a:spcPct val="100000"/>
              </a:lnSpc>
              <a:spcBef>
                <a:spcPts val="601"/>
              </a:spcBef>
              <a:buNone/>
              <a:tabLst>
                <a:tab algn="l" pos="0"/>
              </a:tabLst>
            </a:pPr>
            <a:r>
              <a:rPr b="0" lang="en-US" sz="3200" spc="-1" strike="noStrike">
                <a:solidFill>
                  <a:srgbClr val="000000"/>
                </a:solidFill>
                <a:latin typeface="Times New Roman"/>
              </a:rPr>
              <a:t>There are many reasons why your CV may not lead to an interview/ meeting. These include:</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The CV was never read by the intended person. </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The CV was too long and boring and therefore was not read. </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The CV was irrelevant to the reader's needs. </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The CV included spelling mistakes </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The CV was difficult to follow because of poor layout and the reader lost interest.</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Your CV arrived too late to be considered. </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9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2130480"/>
            <a:ext cx="7772040" cy="2060280"/>
          </a:xfrm>
          <a:prstGeom prst="rect">
            <a:avLst/>
          </a:prstGeom>
          <a:noFill/>
          <a:ln w="0">
            <a:noFill/>
          </a:ln>
        </p:spPr>
        <p:txBody>
          <a:bodyPr lIns="90000" rIns="90000" tIns="45000" bIns="45000" anchor="b">
            <a:noAutofit/>
          </a:bodyPr>
          <a:p>
            <a:pPr indent="0">
              <a:lnSpc>
                <a:spcPct val="100000"/>
              </a:lnSpc>
              <a:buNone/>
            </a:pPr>
            <a:r>
              <a:rPr b="1" lang="en-US" sz="7200" spc="-1" strike="noStrike">
                <a:solidFill>
                  <a:schemeClr val="accent3"/>
                </a:solidFill>
                <a:latin typeface="Times New Roman"/>
              </a:rPr>
              <a:t>Aesthetics and Presentation </a:t>
            </a:r>
            <a:endParaRPr b="0" lang="en-US" sz="7200" spc="-1" strike="noStrike">
              <a:solidFill>
                <a:srgbClr val="000000"/>
              </a:solidFill>
              <a:latin typeface="Gill Sans MT"/>
            </a:endParaRPr>
          </a:p>
        </p:txBody>
      </p:sp>
      <p:pic>
        <p:nvPicPr>
          <p:cNvPr id="19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457200" y="533520"/>
            <a:ext cx="8229240" cy="5592240"/>
          </a:xfrm>
          <a:prstGeom prst="rect">
            <a:avLst/>
          </a:prstGeom>
          <a:noFill/>
          <a:ln w="0">
            <a:noFill/>
          </a:ln>
        </p:spPr>
        <p:txBody>
          <a:bodyPr lIns="90000" rIns="90000" tIns="45000" bIns="45000" anchor="t">
            <a:normAutofit fontScale="80000"/>
          </a:bodyPr>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Keep the margins at approximately 2.5 cm and ensure appropriate spacing </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Keep the same size of text and font on each page. Times New Roman or Arial are most commonly used.</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It is important that your CV is computer written to ensure neatness throughout the document.</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Keep the use of tables and other formatting styles to a minimum as it may prove difficult for recruiters to upload</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Use the same bullet points through out the CV</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Proof read the content and ensure no spelling mistakes are evident</a:t>
            </a:r>
            <a:endParaRPr b="0" lang="en-US" sz="3200" spc="-1" strike="noStrike">
              <a:solidFill>
                <a:srgbClr val="000000"/>
              </a:solidFill>
              <a:latin typeface="Gill Sans MT"/>
            </a:endParaRPr>
          </a:p>
          <a:p>
            <a:pPr marL="344160" indent="-2664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If you are required to print off your CV to take to an interview, make sure you print on high quality paper</a:t>
            </a:r>
            <a:endParaRPr b="0" lang="en-US" sz="3200" spc="-1" strike="noStrike">
              <a:solidFill>
                <a:srgbClr val="000000"/>
              </a:solidFill>
              <a:latin typeface="Gill Sans MT"/>
            </a:endParaRPr>
          </a:p>
        </p:txBody>
      </p:sp>
      <p:pic>
        <p:nvPicPr>
          <p:cNvPr id="20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432440" y="1828800"/>
            <a:ext cx="7406280" cy="2209320"/>
          </a:xfrm>
          <a:prstGeom prst="rect">
            <a:avLst/>
          </a:prstGeom>
          <a:noFill/>
          <a:ln w="0">
            <a:noFill/>
          </a:ln>
        </p:spPr>
        <p:txBody>
          <a:bodyPr lIns="90000" rIns="90000" tIns="45000" bIns="45000" anchor="b">
            <a:noAutofit/>
          </a:bodyPr>
          <a:p>
            <a:pPr indent="0">
              <a:lnSpc>
                <a:spcPct val="100000"/>
              </a:lnSpc>
              <a:buNone/>
            </a:pPr>
            <a:r>
              <a:rPr b="1" lang="en-US" sz="6600" spc="-1" strike="noStrike">
                <a:solidFill>
                  <a:schemeClr val="accent3"/>
                </a:solidFill>
                <a:latin typeface="Times New Roman"/>
              </a:rPr>
              <a:t>Common Mistakes in CV Writing </a:t>
            </a:r>
            <a:endParaRPr b="0" lang="en-US" sz="6600" spc="-1" strike="noStrike">
              <a:solidFill>
                <a:srgbClr val="000000"/>
              </a:solidFill>
              <a:latin typeface="Gill Sans MT"/>
            </a:endParaRPr>
          </a:p>
        </p:txBody>
      </p:sp>
      <p:pic>
        <p:nvPicPr>
          <p:cNvPr id="20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p:nvPr>
        </p:nvSpPr>
        <p:spPr>
          <a:xfrm>
            <a:off x="457200" y="457200"/>
            <a:ext cx="8229240" cy="5668560"/>
          </a:xfrm>
          <a:prstGeom prst="rect">
            <a:avLst/>
          </a:prstGeom>
          <a:noFill/>
          <a:ln w="0">
            <a:noFill/>
          </a:ln>
        </p:spPr>
        <p:txBody>
          <a:bodyPr lIns="90000" rIns="90000" tIns="45000" bIns="45000" anchor="t">
            <a:normAutofit/>
          </a:bodyPr>
          <a:p>
            <a:pPr indent="0">
              <a:lnSpc>
                <a:spcPct val="100000"/>
              </a:lnSpc>
              <a:spcBef>
                <a:spcPts val="601"/>
              </a:spcBef>
              <a:buNone/>
              <a:tabLst>
                <a:tab algn="l" pos="0"/>
              </a:tabLst>
            </a:pPr>
            <a:r>
              <a:rPr b="0" lang="en-US" sz="3200" spc="-1" strike="noStrike">
                <a:solidFill>
                  <a:srgbClr val="000000"/>
                </a:solidFill>
                <a:latin typeface="Times New Roman"/>
              </a:rPr>
              <a:t>1. Not tailoring your CV for target employers</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2. A ridiculous email address</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3. Big chunks of text</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4. Reasons for leaving</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5.Salary requirements/details</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6. Ordering roles incorrectly</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200" spc="-1" strike="noStrike">
                <a:solidFill>
                  <a:srgbClr val="000000"/>
                </a:solidFill>
                <a:latin typeface="Times New Roman"/>
              </a:rPr>
              <a:t>7. Poor file naming</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marL="82440"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20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32440" y="360000"/>
            <a:ext cx="7406280" cy="3602160"/>
          </a:xfrm>
          <a:prstGeom prst="rect">
            <a:avLst/>
          </a:prstGeom>
          <a:noFill/>
          <a:ln w="0">
            <a:noFill/>
          </a:ln>
        </p:spPr>
        <p:txBody>
          <a:bodyPr lIns="90000" rIns="90000" tIns="45000" bIns="45000" anchor="b">
            <a:noAutofit/>
          </a:bodyPr>
          <a:p>
            <a:pPr indent="0">
              <a:lnSpc>
                <a:spcPct val="100000"/>
              </a:lnSpc>
              <a:buNone/>
            </a:pPr>
            <a:r>
              <a:rPr b="1" lang="en-US" sz="8800" spc="-1" strike="noStrike">
                <a:solidFill>
                  <a:schemeClr val="accent3"/>
                </a:solidFill>
                <a:latin typeface="Times New Roman"/>
              </a:rPr>
              <a:t>What is a CV? </a:t>
            </a:r>
            <a:endParaRPr b="0" lang="en-US" sz="8800" spc="-1" strike="noStrike">
              <a:solidFill>
                <a:srgbClr val="000000"/>
              </a:solidFill>
              <a:latin typeface="Gill Sans MT"/>
            </a:endParaRPr>
          </a:p>
        </p:txBody>
      </p:sp>
      <p:pic>
        <p:nvPicPr>
          <p:cNvPr id="150"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432440" y="2743200"/>
            <a:ext cx="7406280" cy="1371240"/>
          </a:xfrm>
          <a:prstGeom prst="rect">
            <a:avLst/>
          </a:prstGeom>
          <a:noFill/>
          <a:ln w="0">
            <a:noFill/>
          </a:ln>
        </p:spPr>
        <p:txBody>
          <a:bodyPr lIns="90000" rIns="90000" tIns="45000" bIns="45000" anchor="b">
            <a:normAutofit/>
          </a:bodyPr>
          <a:p>
            <a:pPr indent="0">
              <a:lnSpc>
                <a:spcPct val="100000"/>
              </a:lnSpc>
              <a:buNone/>
            </a:pPr>
            <a:r>
              <a:rPr b="1" lang="en-US" sz="6600" spc="-1" strike="noStrike">
                <a:solidFill>
                  <a:schemeClr val="accent3"/>
                </a:solidFill>
                <a:latin typeface="Times New Roman"/>
              </a:rPr>
              <a:t>The Cover Letter</a:t>
            </a:r>
            <a:endParaRPr b="0" lang="en-US" sz="6600" spc="-1" strike="noStrike">
              <a:solidFill>
                <a:srgbClr val="000000"/>
              </a:solidFill>
              <a:latin typeface="Gill Sans MT"/>
            </a:endParaRPr>
          </a:p>
        </p:txBody>
      </p:sp>
      <p:pic>
        <p:nvPicPr>
          <p:cNvPr id="20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p:nvPr>
        </p:nvSpPr>
        <p:spPr>
          <a:xfrm>
            <a:off x="457200" y="762120"/>
            <a:ext cx="8229240" cy="5363640"/>
          </a:xfrm>
          <a:prstGeom prst="rect">
            <a:avLst/>
          </a:prstGeom>
          <a:noFill/>
          <a:ln w="0">
            <a:noFill/>
          </a:ln>
        </p:spPr>
        <p:txBody>
          <a:bodyPr lIns="90000" rIns="90000" tIns="45000" bIns="45000" anchor="t">
            <a:noAutofit/>
          </a:bodyPr>
          <a:p>
            <a:pPr marL="365760" indent="-2833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cover letter is a document sent with your CV to provide additional information on your skills and experience.</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The letter provides detailed information on why you are qualified for the job you are applying for.</a:t>
            </a:r>
            <a:endParaRPr b="0" lang="en-US" sz="3200" spc="-1" strike="noStrike">
              <a:solidFill>
                <a:srgbClr val="000000"/>
              </a:solidFill>
              <a:latin typeface="Gill Sans MT"/>
            </a:endParaRPr>
          </a:p>
          <a:p>
            <a:pPr marL="82440"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20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435680" y="274680"/>
            <a:ext cx="5879160" cy="5363640"/>
          </a:xfrm>
          <a:prstGeom prst="rect">
            <a:avLst/>
          </a:prstGeom>
          <a:noFill/>
          <a:ln w="0">
            <a:noFill/>
          </a:ln>
        </p:spPr>
        <p:txBody>
          <a:bodyPr lIns="90000" rIns="90000" tIns="45000" bIns="45000" anchor="ctr">
            <a:normAutofit/>
          </a:bodyPr>
          <a:p>
            <a:pPr indent="0" algn="ctr">
              <a:lnSpc>
                <a:spcPct val="100000"/>
              </a:lnSpc>
              <a:buNone/>
            </a:pPr>
            <a:r>
              <a:rPr b="1" lang="en-GB" sz="6600" spc="-1" strike="noStrike">
                <a:solidFill>
                  <a:schemeClr val="accent3"/>
                </a:solidFill>
                <a:latin typeface="Times New Roman"/>
              </a:rPr>
              <a:t>Applicant Tracking </a:t>
            </a:r>
            <a:br>
              <a:rPr sz="6600"/>
            </a:br>
            <a:r>
              <a:rPr b="1" lang="en-GB" sz="6600" spc="-1" strike="noStrike">
                <a:solidFill>
                  <a:schemeClr val="accent3"/>
                </a:solidFill>
                <a:latin typeface="Times New Roman"/>
              </a:rPr>
              <a:t>System</a:t>
            </a:r>
            <a:endParaRPr b="0" lang="en-US" sz="6600" spc="-1" strike="noStrike">
              <a:solidFill>
                <a:srgbClr val="000000"/>
              </a:solidFill>
              <a:latin typeface="Gill Sans MT"/>
            </a:endParaRPr>
          </a:p>
        </p:txBody>
      </p:sp>
      <p:pic>
        <p:nvPicPr>
          <p:cNvPr id="21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380880" y="228600"/>
            <a:ext cx="8552160" cy="5790960"/>
          </a:xfrm>
          <a:prstGeom prst="rect">
            <a:avLst/>
          </a:prstGeom>
          <a:noFill/>
          <a:ln w="0">
            <a:noFill/>
          </a:ln>
        </p:spPr>
        <p:txBody>
          <a:bodyPr lIns="90000" rIns="90000" tIns="45000" bIns="45000" anchor="t">
            <a:normAutofit/>
          </a:bodyPr>
          <a:p>
            <a:pPr marL="82440" indent="0">
              <a:lnSpc>
                <a:spcPct val="100000"/>
              </a:lnSpc>
              <a:spcBef>
                <a:spcPts val="601"/>
              </a:spcBef>
              <a:buNone/>
              <a:tabLst>
                <a:tab algn="l" pos="0"/>
              </a:tabLst>
            </a:pPr>
            <a:r>
              <a:rPr b="1" lang="en-US" sz="2800" spc="-1" strike="noStrike">
                <a:solidFill>
                  <a:schemeClr val="accent3"/>
                </a:solidFill>
                <a:latin typeface="Times New Roman"/>
              </a:rPr>
              <a:t>What is an ATS?</a:t>
            </a:r>
            <a:endParaRPr b="0" lang="en-US" sz="28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800" spc="-1" strike="noStrike">
                <a:solidFill>
                  <a:srgbClr val="000000"/>
                </a:solidFill>
                <a:latin typeface="Times New Roman"/>
              </a:rPr>
              <a:t>An ATS is a computer software program that manages the hiring process.. </a:t>
            </a:r>
            <a:endParaRPr b="0" lang="en-US" sz="28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800" spc="-1" strike="noStrike">
                <a:solidFill>
                  <a:srgbClr val="000000"/>
                </a:solidFill>
                <a:latin typeface="Times New Roman"/>
              </a:rPr>
              <a:t>Hiring managers can then screen candidates using the ATS, as well as track their progress through the hiring process. </a:t>
            </a:r>
            <a:endParaRPr b="0" lang="en-US" sz="28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800" spc="-1" strike="noStrike">
                <a:solidFill>
                  <a:srgbClr val="000000"/>
                </a:solidFill>
                <a:latin typeface="Times New Roman"/>
              </a:rPr>
              <a:t>The ATS Stores job candidate information like CV’s, cover letters, references, and other data and Automates time-consuming tasks such as manually screening applicants, reading resumes, scheduling interviews, and sending out notifications.</a:t>
            </a:r>
            <a:endParaRPr b="0" lang="en-US" sz="2800" spc="-1" strike="noStrike">
              <a:solidFill>
                <a:srgbClr val="000000"/>
              </a:solidFill>
              <a:latin typeface="Gill Sans MT"/>
            </a:endParaRPr>
          </a:p>
          <a:p>
            <a:pPr indent="0">
              <a:lnSpc>
                <a:spcPct val="100000"/>
              </a:lnSpc>
              <a:spcBef>
                <a:spcPts val="601"/>
              </a:spcBef>
              <a:buNone/>
              <a:tabLst>
                <a:tab algn="l" pos="0"/>
              </a:tabLst>
            </a:pPr>
            <a:endParaRPr b="0" lang="en-US" sz="2800" spc="-1" strike="noStrike">
              <a:solidFill>
                <a:srgbClr val="000000"/>
              </a:solidFill>
              <a:latin typeface="Gill Sans MT"/>
            </a:endParaRPr>
          </a:p>
        </p:txBody>
      </p:sp>
      <p:pic>
        <p:nvPicPr>
          <p:cNvPr id="21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533520" y="152280"/>
            <a:ext cx="8399880" cy="5257440"/>
          </a:xfrm>
          <a:prstGeom prst="rect">
            <a:avLst/>
          </a:prstGeom>
          <a:noFill/>
          <a:ln w="0">
            <a:noFill/>
          </a:ln>
        </p:spPr>
        <p:txBody>
          <a:bodyPr lIns="90000" rIns="90000" tIns="45000" bIns="45000" anchor="t">
            <a:noAutofit/>
          </a:bodyPr>
          <a:p>
            <a:pPr marL="82440" indent="0">
              <a:lnSpc>
                <a:spcPct val="100000"/>
              </a:lnSpc>
              <a:spcBef>
                <a:spcPts val="601"/>
              </a:spcBef>
              <a:buNone/>
              <a:tabLst>
                <a:tab algn="l" pos="0"/>
              </a:tabLst>
            </a:pPr>
            <a:r>
              <a:rPr b="1" lang="en-US" sz="2800" spc="-1" strike="noStrike">
                <a:solidFill>
                  <a:schemeClr val="accent3"/>
                </a:solidFill>
                <a:latin typeface="Times New Roman"/>
              </a:rPr>
              <a:t>How an ATS works</a:t>
            </a:r>
            <a:endParaRPr b="0" lang="en-US" sz="2800" spc="-1" strike="noStrike">
              <a:solidFill>
                <a:srgbClr val="000000"/>
              </a:solidFill>
              <a:latin typeface="Gill Sans MT"/>
            </a:endParaRPr>
          </a:p>
          <a:p>
            <a:pPr marL="539640" indent="-457200">
              <a:lnSpc>
                <a:spcPct val="100000"/>
              </a:lnSpc>
              <a:spcBef>
                <a:spcPts val="601"/>
              </a:spcBef>
              <a:buClr>
                <a:srgbClr val="3891a7"/>
              </a:buClr>
              <a:buSzPct val="80000"/>
              <a:buFont typeface="Wingdings 2" charset="2"/>
              <a:buAutoNum type="arabicPeriod"/>
              <a:tabLst>
                <a:tab algn="l" pos="0"/>
              </a:tabLst>
            </a:pPr>
            <a:r>
              <a:rPr b="0" lang="en-US" sz="2800" spc="-1" strike="noStrike">
                <a:solidFill>
                  <a:srgbClr val="000000"/>
                </a:solidFill>
                <a:latin typeface="Times New Roman"/>
              </a:rPr>
              <a:t>A job requisition enters into the ATS. This requisition includes information about the position, such as the job title, desired skills, and required experience.</a:t>
            </a:r>
            <a:endParaRPr b="0" lang="en-US" sz="2800" spc="-1" strike="noStrike">
              <a:solidFill>
                <a:srgbClr val="000000"/>
              </a:solidFill>
              <a:latin typeface="Gill Sans MT"/>
            </a:endParaRPr>
          </a:p>
          <a:p>
            <a:pPr marL="539640" indent="-457200">
              <a:lnSpc>
                <a:spcPct val="100000"/>
              </a:lnSpc>
              <a:spcBef>
                <a:spcPts val="601"/>
              </a:spcBef>
              <a:buClr>
                <a:srgbClr val="3891a7"/>
              </a:buClr>
              <a:buSzPct val="80000"/>
              <a:buFont typeface="Wingdings 2" charset="2"/>
              <a:buAutoNum type="arabicPeriod"/>
              <a:tabLst>
                <a:tab algn="l" pos="0"/>
              </a:tabLst>
            </a:pPr>
            <a:r>
              <a:rPr b="0" lang="en-US" sz="2800" spc="-1" strike="noStrike">
                <a:solidFill>
                  <a:srgbClr val="000000"/>
                </a:solidFill>
                <a:latin typeface="Times New Roman"/>
              </a:rPr>
              <a:t>The ATS then uses this information to create a profile for the ideal candidate.</a:t>
            </a:r>
            <a:endParaRPr b="0" lang="en-US" sz="2800" spc="-1" strike="noStrike">
              <a:solidFill>
                <a:srgbClr val="000000"/>
              </a:solidFill>
              <a:latin typeface="Gill Sans MT"/>
            </a:endParaRPr>
          </a:p>
          <a:p>
            <a:pPr marL="539640" indent="-457200">
              <a:lnSpc>
                <a:spcPct val="100000"/>
              </a:lnSpc>
              <a:spcBef>
                <a:spcPts val="601"/>
              </a:spcBef>
              <a:buClr>
                <a:srgbClr val="3891a7"/>
              </a:buClr>
              <a:buSzPct val="80000"/>
              <a:buFont typeface="Wingdings 2" charset="2"/>
              <a:buAutoNum type="arabicPeriod"/>
              <a:tabLst>
                <a:tab algn="l" pos="0"/>
              </a:tabLst>
            </a:pPr>
            <a:r>
              <a:rPr b="0" lang="en-US" sz="2800" spc="-1" strike="noStrike">
                <a:solidFill>
                  <a:srgbClr val="000000"/>
                </a:solidFill>
                <a:latin typeface="Times New Roman"/>
              </a:rPr>
              <a:t>As applicants submit their resumes, the ATS parses, sorts, and ranks them based on how well they match the profile.</a:t>
            </a:r>
            <a:endParaRPr b="0" lang="en-US" sz="2800" spc="-1" strike="noStrike">
              <a:solidFill>
                <a:srgbClr val="000000"/>
              </a:solidFill>
              <a:latin typeface="Gill Sans MT"/>
            </a:endParaRPr>
          </a:p>
          <a:p>
            <a:pPr marL="539640" indent="-457200">
              <a:lnSpc>
                <a:spcPct val="100000"/>
              </a:lnSpc>
              <a:spcBef>
                <a:spcPts val="601"/>
              </a:spcBef>
              <a:buClr>
                <a:srgbClr val="3891a7"/>
              </a:buClr>
              <a:buSzPct val="80000"/>
              <a:buFont typeface="Wingdings 2" charset="2"/>
              <a:buAutoNum type="arabicPeriod"/>
              <a:tabLst>
                <a:tab algn="l" pos="0"/>
              </a:tabLst>
            </a:pPr>
            <a:r>
              <a:rPr b="0" lang="en-US" sz="2800" spc="-1" strike="noStrike">
                <a:solidFill>
                  <a:srgbClr val="000000"/>
                </a:solidFill>
                <a:latin typeface="Times New Roman"/>
              </a:rPr>
              <a:t>Hiring managers then quickly identify the most qualified candidates and move them forward in the hiring process. </a:t>
            </a:r>
            <a:endParaRPr b="0" lang="en-US" sz="2800" spc="-1" strike="noStrike">
              <a:solidFill>
                <a:srgbClr val="000000"/>
              </a:solidFill>
              <a:latin typeface="Gill Sans MT"/>
            </a:endParaRPr>
          </a:p>
          <a:p>
            <a:pPr indent="0">
              <a:lnSpc>
                <a:spcPct val="100000"/>
              </a:lnSpc>
              <a:spcBef>
                <a:spcPts val="601"/>
              </a:spcBef>
              <a:buNone/>
              <a:tabLst>
                <a:tab algn="l" pos="0"/>
              </a:tabLst>
            </a:pPr>
            <a:endParaRPr b="0" lang="en-US" sz="2300" spc="-1" strike="noStrike">
              <a:solidFill>
                <a:srgbClr val="000000"/>
              </a:solidFill>
              <a:latin typeface="Gill Sans MT"/>
            </a:endParaRPr>
          </a:p>
        </p:txBody>
      </p:sp>
      <p:pic>
        <p:nvPicPr>
          <p:cNvPr id="21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p:nvPr>
        </p:nvSpPr>
        <p:spPr>
          <a:xfrm>
            <a:off x="609480" y="228600"/>
            <a:ext cx="8323560" cy="6324120"/>
          </a:xfrm>
          <a:prstGeom prst="rect">
            <a:avLst/>
          </a:prstGeom>
          <a:noFill/>
          <a:ln w="0">
            <a:noFill/>
          </a:ln>
        </p:spPr>
        <p:txBody>
          <a:bodyPr lIns="90000" rIns="90000" tIns="45000" bIns="45000" anchor="t">
            <a:noAutofit/>
          </a:bodyPr>
          <a:p>
            <a:pPr marL="82440" indent="0">
              <a:lnSpc>
                <a:spcPct val="100000"/>
              </a:lnSpc>
              <a:spcBef>
                <a:spcPts val="601"/>
              </a:spcBef>
              <a:buNone/>
              <a:tabLst>
                <a:tab algn="l" pos="0"/>
              </a:tabLst>
            </a:pPr>
            <a:r>
              <a:rPr b="1" lang="en-US" sz="2300" spc="-1" strike="noStrike">
                <a:solidFill>
                  <a:schemeClr val="accent3"/>
                </a:solidFill>
                <a:latin typeface="Times New Roman"/>
              </a:rPr>
              <a:t> </a:t>
            </a:r>
            <a:r>
              <a:rPr b="1" lang="en-US" sz="2300" spc="-1" strike="noStrike">
                <a:solidFill>
                  <a:schemeClr val="accent3"/>
                </a:solidFill>
                <a:latin typeface="Times New Roman"/>
              </a:rPr>
              <a:t>Key features of an applicant tracking system</a:t>
            </a:r>
            <a:endParaRPr b="0" lang="en-US" sz="2300" spc="-1" strike="noStrike">
              <a:solidFill>
                <a:srgbClr val="000000"/>
              </a:solidFill>
              <a:latin typeface="Gill Sans MT"/>
            </a:endParaRPr>
          </a:p>
          <a:p>
            <a:pPr marL="82440" indent="0">
              <a:lnSpc>
                <a:spcPct val="100000"/>
              </a:lnSpc>
              <a:spcBef>
                <a:spcPts val="601"/>
              </a:spcBef>
              <a:buNone/>
              <a:tabLst>
                <a:tab algn="l" pos="0"/>
              </a:tabLst>
            </a:pPr>
            <a:r>
              <a:rPr b="0" lang="en-US" sz="2300" spc="-1" strike="noStrike">
                <a:solidFill>
                  <a:srgbClr val="000000"/>
                </a:solidFill>
                <a:latin typeface="Times New Roman"/>
              </a:rPr>
              <a:t>Some other key features of ATS from resumes, such as contact information, work history software include:</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CV parsing</a:t>
            </a:r>
            <a:r>
              <a:rPr b="0" lang="en-US" sz="2300" spc="-1" strike="noStrike">
                <a:solidFill>
                  <a:srgbClr val="000000"/>
                </a:solidFill>
                <a:latin typeface="Times New Roman"/>
              </a:rPr>
              <a:t>  </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Advanced search</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Candidate sourcing</a:t>
            </a:r>
            <a:r>
              <a:rPr b="0" lang="en-US" sz="2300" spc="-1" strike="noStrike">
                <a:solidFill>
                  <a:schemeClr val="accent3"/>
                </a:solidFill>
                <a:latin typeface="Times New Roman"/>
              </a:rPr>
              <a:t> </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Advanced analytics and reporting</a:t>
            </a:r>
            <a:r>
              <a:rPr b="0" lang="en-US" sz="2300" spc="-1" strike="noStrike">
                <a:solidFill>
                  <a:srgbClr val="000000"/>
                </a:solidFill>
                <a:latin typeface="Times New Roman"/>
              </a:rPr>
              <a:t> </a:t>
            </a:r>
            <a:endParaRPr b="0" lang="en-US" sz="23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1" lang="en-US" sz="2300" spc="-1" strike="noStrike">
                <a:solidFill>
                  <a:schemeClr val="accent3"/>
                </a:solidFill>
                <a:latin typeface="Times New Roman"/>
              </a:rPr>
              <a:t>Ability to schedule interviews</a:t>
            </a:r>
            <a:r>
              <a:rPr b="0" lang="en-US" sz="2300" spc="-1" strike="noStrike">
                <a:solidFill>
                  <a:srgbClr val="000000"/>
                </a:solidFill>
                <a:latin typeface="Times New Roman"/>
              </a:rPr>
              <a:t> </a:t>
            </a:r>
            <a:endParaRPr b="0" lang="en-US" sz="2300" spc="-1" strike="noStrike">
              <a:solidFill>
                <a:srgbClr val="000000"/>
              </a:solidFill>
              <a:latin typeface="Gill Sans MT"/>
            </a:endParaRPr>
          </a:p>
        </p:txBody>
      </p:sp>
      <p:pic>
        <p:nvPicPr>
          <p:cNvPr id="217"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p:nvPr>
        </p:nvSpPr>
        <p:spPr>
          <a:xfrm>
            <a:off x="685800" y="228600"/>
            <a:ext cx="7497720" cy="6019560"/>
          </a:xfrm>
          <a:prstGeom prst="rect">
            <a:avLst/>
          </a:prstGeom>
          <a:noFill/>
          <a:ln w="0">
            <a:noFill/>
          </a:ln>
        </p:spPr>
        <p:txBody>
          <a:bodyPr lIns="90000" rIns="90000" tIns="45000" bIns="45000" anchor="t">
            <a:normAutofit fontScale="93000"/>
          </a:bodyPr>
          <a:p>
            <a:pPr marL="76320" indent="0">
              <a:lnSpc>
                <a:spcPct val="100000"/>
              </a:lnSpc>
              <a:spcBef>
                <a:spcPts val="601"/>
              </a:spcBef>
              <a:buNone/>
              <a:tabLst>
                <a:tab algn="l" pos="0"/>
              </a:tabLst>
            </a:pPr>
            <a:r>
              <a:rPr b="1" lang="en-US" sz="3200" spc="-1" strike="noStrike">
                <a:solidFill>
                  <a:schemeClr val="accent3"/>
                </a:solidFill>
                <a:latin typeface="Times New Roman"/>
              </a:rPr>
              <a:t>Why employers use applicant tracking systems</a:t>
            </a:r>
            <a:endParaRPr b="0" lang="en-US" sz="3200" spc="-1" strike="noStrike">
              <a:solidFill>
                <a:srgbClr val="000000"/>
              </a:solidFill>
              <a:latin typeface="Gill Sans MT"/>
            </a:endParaRPr>
          </a:p>
          <a:p>
            <a:pPr marL="76320" indent="0">
              <a:lnSpc>
                <a:spcPct val="100000"/>
              </a:lnSpc>
              <a:spcBef>
                <a:spcPts val="601"/>
              </a:spcBef>
              <a:buNone/>
              <a:tabLst>
                <a:tab algn="l" pos="0"/>
              </a:tabLst>
            </a:pPr>
            <a:r>
              <a:rPr b="0" lang="en-US" sz="3200" spc="-1" strike="noStrike">
                <a:solidFill>
                  <a:srgbClr val="000000"/>
                </a:solidFill>
                <a:latin typeface="Times New Roman"/>
              </a:rPr>
              <a:t>The top ATS  feature many benefits, including:</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Easier communication among hiring managers</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Faster applicant screening </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Reduced time spent on repetitive tasks </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Better overview of applications </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Easy job posting</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Improved cost per hire </a:t>
            </a:r>
            <a:endParaRPr b="0" lang="en-US" sz="3200" spc="-1" strike="noStrike">
              <a:solidFill>
                <a:srgbClr val="000000"/>
              </a:solidFill>
              <a:latin typeface="Gill Sans MT"/>
            </a:endParaRPr>
          </a:p>
          <a:p>
            <a:pPr marL="339840" indent="-263160">
              <a:lnSpc>
                <a:spcPct val="100000"/>
              </a:lnSpc>
              <a:spcBef>
                <a:spcPts val="601"/>
              </a:spcBef>
              <a:buClr>
                <a:srgbClr val="3891a7"/>
              </a:buClr>
              <a:buSzPct val="80000"/>
              <a:buFont typeface="Wingdings 2" charset="2"/>
              <a:buChar char=""/>
              <a:tabLst>
                <a:tab algn="l" pos="0"/>
              </a:tabLst>
            </a:pPr>
            <a:r>
              <a:rPr b="0" lang="en-US" sz="3200" spc="-1" strike="noStrike">
                <a:solidFill>
                  <a:srgbClr val="000000"/>
                </a:solidFill>
                <a:latin typeface="Times New Roman"/>
              </a:rPr>
              <a:t>Improved quality of hire</a:t>
            </a:r>
            <a:endParaRPr b="0" lang="en-US" sz="3200" spc="-1" strike="noStrike">
              <a:solidFill>
                <a:srgbClr val="000000"/>
              </a:solidFill>
              <a:latin typeface="Gill Sans MT"/>
            </a:endParaRPr>
          </a:p>
          <a:p>
            <a:pPr marL="76320"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21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762120" y="228600"/>
            <a:ext cx="8171280" cy="6400440"/>
          </a:xfrm>
          <a:prstGeom prst="rect">
            <a:avLst/>
          </a:prstGeom>
          <a:noFill/>
          <a:ln w="0">
            <a:noFill/>
          </a:ln>
        </p:spPr>
        <p:txBody>
          <a:bodyPr lIns="90000" rIns="90000" tIns="45000" bIns="45000" anchor="t">
            <a:noAutofit/>
          </a:bodyPr>
          <a:p>
            <a:pPr marL="82440" indent="0">
              <a:lnSpc>
                <a:spcPct val="100000"/>
              </a:lnSpc>
              <a:spcBef>
                <a:spcPts val="601"/>
              </a:spcBef>
              <a:buNone/>
              <a:tabLst>
                <a:tab algn="l" pos="0"/>
              </a:tabLst>
            </a:pPr>
            <a:r>
              <a:rPr b="1" lang="en-US" sz="2200" spc="-1" strike="noStrike">
                <a:solidFill>
                  <a:schemeClr val="accent3"/>
                </a:solidFill>
                <a:latin typeface="Times New Roman"/>
              </a:rPr>
              <a:t>How to Optimize your CV to “beat” the Applicant Tracking System</a:t>
            </a:r>
            <a:endParaRPr b="0" lang="en-US" sz="2200" spc="-1" strike="noStrike">
              <a:solidFill>
                <a:srgbClr val="000000"/>
              </a:solidFill>
              <a:latin typeface="Gill Sans MT"/>
            </a:endParaRPr>
          </a:p>
          <a:p>
            <a:pPr marL="82440" indent="0">
              <a:lnSpc>
                <a:spcPct val="100000"/>
              </a:lnSpc>
              <a:spcBef>
                <a:spcPts val="601"/>
              </a:spcBef>
              <a:buNone/>
              <a:tabLst>
                <a:tab algn="l" pos="0"/>
              </a:tabLst>
            </a:pPr>
            <a:r>
              <a:rPr b="0" lang="en-US" sz="2200" spc="-1" strike="noStrike">
                <a:solidFill>
                  <a:srgbClr val="000000"/>
                </a:solidFill>
                <a:latin typeface="Times New Roman"/>
              </a:rPr>
              <a:t>Carefully tailor your CV to the job description every single time you apply.</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Optimize for ATS search and ranking algorithms by matching your CV keywords to the job description.</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Use both the long-form and acronym version of keywords (e.g. “Master of Business Administration (MBA)” or “Search Engine Optimization (SEO)”) for maximum searchability.</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Don’t use tables or Columns as they often cause major parsing errors.</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Use a traditional CV font . </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Don’t use headers or footers as the information might get lost or cause a parsing error.</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Use standard section headings like “Work Experience” rather than being cute or clever (“Where I’ve Been”).</a:t>
            </a:r>
            <a:endParaRPr b="0" lang="en-US" sz="2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tabLst>
                <a:tab algn="l" pos="0"/>
              </a:tabLst>
            </a:pPr>
            <a:r>
              <a:rPr b="0" lang="en-US" sz="2200" spc="-1" strike="noStrike">
                <a:solidFill>
                  <a:srgbClr val="000000"/>
                </a:solidFill>
                <a:latin typeface="Times New Roman"/>
              </a:rPr>
              <a:t>Save your file as a .docx if possible.</a:t>
            </a:r>
            <a:endParaRPr b="0" lang="en-US" sz="2200" spc="-1" strike="noStrike">
              <a:solidFill>
                <a:srgbClr val="000000"/>
              </a:solidFill>
              <a:latin typeface="Gill Sans MT"/>
            </a:endParaRPr>
          </a:p>
        </p:txBody>
      </p:sp>
      <p:pic>
        <p:nvPicPr>
          <p:cNvPr id="221"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1295280" y="2819520"/>
            <a:ext cx="7497720" cy="2209320"/>
          </a:xfrm>
          <a:prstGeom prst="rect">
            <a:avLst/>
          </a:prstGeom>
          <a:noFill/>
          <a:ln w="0">
            <a:noFill/>
          </a:ln>
        </p:spPr>
        <p:txBody>
          <a:bodyPr lIns="90000" rIns="90000" tIns="45000" bIns="45000" anchor="t">
            <a:normAutofit/>
          </a:bodyPr>
          <a:p>
            <a:pPr marL="82440" indent="0">
              <a:lnSpc>
                <a:spcPct val="100000"/>
              </a:lnSpc>
              <a:spcBef>
                <a:spcPts val="601"/>
              </a:spcBef>
              <a:buNone/>
              <a:tabLst>
                <a:tab algn="l" pos="0"/>
              </a:tabLst>
            </a:pPr>
            <a:r>
              <a:rPr b="0" lang="en-GB" sz="8800" spc="-1" strike="noStrike">
                <a:solidFill>
                  <a:schemeClr val="accent3"/>
                </a:solidFill>
                <a:latin typeface="Times New Roman"/>
              </a:rPr>
              <a:t>Any Questions?</a:t>
            </a:r>
            <a:endParaRPr b="0" lang="en-US" sz="8800" spc="-1" strike="noStrike">
              <a:solidFill>
                <a:srgbClr val="000000"/>
              </a:solidFill>
              <a:latin typeface="Gill Sans MT"/>
            </a:endParaRPr>
          </a:p>
        </p:txBody>
      </p:sp>
      <p:pic>
        <p:nvPicPr>
          <p:cNvPr id="223"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435680" y="274680"/>
            <a:ext cx="7497720" cy="1142640"/>
          </a:xfrm>
          <a:prstGeom prst="rect">
            <a:avLst/>
          </a:prstGeom>
          <a:noFill/>
          <a:ln w="0">
            <a:noFill/>
          </a:ln>
        </p:spPr>
        <p:txBody>
          <a:bodyPr lIns="90000" rIns="90000" tIns="45000" bIns="45000" anchor="ctr">
            <a:noAutofit/>
          </a:bodyPr>
          <a:p>
            <a:pPr indent="0">
              <a:lnSpc>
                <a:spcPct val="100000"/>
              </a:lnSpc>
              <a:buNone/>
            </a:pPr>
            <a:r>
              <a:rPr b="0" lang="en-US" sz="4300" spc="-1" strike="noStrike">
                <a:solidFill>
                  <a:srgbClr val="572314"/>
                </a:solidFill>
                <a:latin typeface="Times New Roman"/>
              </a:rPr>
              <a:t>CONTACTS</a:t>
            </a:r>
            <a:endParaRPr b="0" lang="en-US" sz="4300" spc="-1" strike="noStrike">
              <a:solidFill>
                <a:srgbClr val="000000"/>
              </a:solidFill>
              <a:latin typeface="Gill Sans MT"/>
            </a:endParaRPr>
          </a:p>
        </p:txBody>
      </p:sp>
      <p:sp>
        <p:nvSpPr>
          <p:cNvPr id="225" name="PlaceHolder 2"/>
          <p:cNvSpPr>
            <a:spLocks noGrp="1"/>
          </p:cNvSpPr>
          <p:nvPr>
            <p:ph/>
          </p:nvPr>
        </p:nvSpPr>
        <p:spPr>
          <a:xfrm>
            <a:off x="1435680" y="1447920"/>
            <a:ext cx="7497720" cy="4800240"/>
          </a:xfrm>
          <a:prstGeom prst="rect">
            <a:avLst/>
          </a:prstGeom>
          <a:noFill/>
          <a:ln w="0">
            <a:noFill/>
          </a:ln>
        </p:spPr>
        <p:txBody>
          <a:bodyPr lIns="90000" rIns="90000" tIns="45000" bIns="45000" anchor="t">
            <a:noAutofit/>
          </a:bodyPr>
          <a:p>
            <a:pPr indent="0" algn="ctr">
              <a:lnSpc>
                <a:spcPct val="100000"/>
              </a:lnSpc>
              <a:spcBef>
                <a:spcPts val="601"/>
              </a:spcBef>
              <a:buNone/>
              <a:tabLst>
                <a:tab algn="l" pos="0"/>
              </a:tabLst>
            </a:pPr>
            <a:r>
              <a:rPr b="0" lang="en-US" sz="3200" spc="-1" strike="noStrike">
                <a:solidFill>
                  <a:schemeClr val="accent3"/>
                </a:solidFill>
                <a:latin typeface="Times New Roman"/>
              </a:rPr>
              <a:t> </a:t>
            </a:r>
            <a:endParaRPr b="0" lang="en-US" sz="3200" spc="-1" strike="noStrike">
              <a:solidFill>
                <a:srgbClr val="000000"/>
              </a:solidFill>
              <a:latin typeface="Gill Sans MT"/>
            </a:endParaRPr>
          </a:p>
          <a:p>
            <a:pPr indent="0" algn="ctr">
              <a:lnSpc>
                <a:spcPct val="100000"/>
              </a:lnSpc>
              <a:spcBef>
                <a:spcPts val="601"/>
              </a:spcBef>
              <a:buNone/>
              <a:tabLst>
                <a:tab algn="l" pos="0"/>
              </a:tabLst>
            </a:pPr>
            <a:r>
              <a:rPr b="0" lang="en-GB" sz="4800" spc="-1" strike="noStrike">
                <a:solidFill>
                  <a:schemeClr val="accent3"/>
                </a:solidFill>
                <a:latin typeface="Times New Roman"/>
              </a:rPr>
              <a:t>Email: </a:t>
            </a:r>
            <a:r>
              <a:rPr b="0" lang="en-GB" sz="4800" spc="-1" strike="noStrike" u="sng">
                <a:solidFill>
                  <a:schemeClr val="accent3"/>
                </a:solidFill>
                <a:uFillTx/>
                <a:latin typeface="Times New Roman"/>
                <a:hlinkClick r:id="rId1"/>
              </a:rPr>
              <a:t>tilyanmeer@gmail.com</a:t>
            </a:r>
            <a:endParaRPr b="0" lang="en-US" sz="4800" spc="-1" strike="noStrike">
              <a:solidFill>
                <a:srgbClr val="000000"/>
              </a:solidFill>
              <a:latin typeface="Gill Sans MT"/>
            </a:endParaRPr>
          </a:p>
          <a:p>
            <a:pPr indent="0" algn="ctr">
              <a:lnSpc>
                <a:spcPct val="100000"/>
              </a:lnSpc>
              <a:spcBef>
                <a:spcPts val="601"/>
              </a:spcBef>
              <a:buNone/>
              <a:tabLst>
                <a:tab algn="l" pos="0"/>
              </a:tabLst>
            </a:pPr>
            <a:r>
              <a:rPr b="0" lang="en-GB" sz="4800" spc="-1" strike="noStrike">
                <a:solidFill>
                  <a:schemeClr val="accent3"/>
                </a:solidFill>
                <a:latin typeface="Times New Roman"/>
              </a:rPr>
              <a:t>LinkedIn: </a:t>
            </a:r>
            <a:endParaRPr b="0" lang="en-US" sz="4800" spc="-1" strike="noStrike">
              <a:solidFill>
                <a:srgbClr val="000000"/>
              </a:solidFill>
              <a:latin typeface="Gill Sans MT"/>
            </a:endParaRPr>
          </a:p>
          <a:p>
            <a:pPr indent="0" algn="ctr">
              <a:lnSpc>
                <a:spcPct val="100000"/>
              </a:lnSpc>
              <a:spcBef>
                <a:spcPts val="601"/>
              </a:spcBef>
              <a:buNone/>
              <a:tabLst>
                <a:tab algn="l" pos="0"/>
              </a:tabLst>
            </a:pPr>
            <a:r>
              <a:rPr b="0" lang="en-GB" sz="4800" spc="-1" strike="noStrike">
                <a:solidFill>
                  <a:schemeClr val="accent3"/>
                </a:solidFill>
                <a:latin typeface="Times New Roman"/>
              </a:rPr>
              <a:t>CHRP(K) Tilyan Meer Abdulrehman</a:t>
            </a:r>
            <a:endParaRPr b="0" lang="en-US" sz="4800" spc="-1" strike="noStrike">
              <a:solidFill>
                <a:srgbClr val="000000"/>
              </a:solidFill>
              <a:latin typeface="Gill Sans MT"/>
            </a:endParaRPr>
          </a:p>
        </p:txBody>
      </p:sp>
      <p:pic>
        <p:nvPicPr>
          <p:cNvPr id="226" name="" descr=""/>
          <p:cNvPicPr/>
          <p:nvPr/>
        </p:nvPicPr>
        <p:blipFill>
          <a:blip r:embed="rId2"/>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1435680" y="1447920"/>
            <a:ext cx="7497720" cy="4800240"/>
          </a:xfrm>
          <a:prstGeom prst="rect">
            <a:avLst/>
          </a:prstGeom>
          <a:noFill/>
          <a:ln w="0">
            <a:noFill/>
          </a:ln>
        </p:spPr>
        <p:txBody>
          <a:bodyPr lIns="90000" rIns="90000" tIns="45000" bIns="45000" anchor="t">
            <a:noAutofit/>
          </a:bodyPr>
          <a:p>
            <a:pPr indent="0">
              <a:lnSpc>
                <a:spcPct val="100000"/>
              </a:lnSpc>
              <a:spcBef>
                <a:spcPts val="601"/>
              </a:spcBef>
              <a:buNone/>
              <a:tabLst>
                <a:tab algn="l" pos="0"/>
              </a:tabLst>
            </a:pPr>
            <a:r>
              <a:rPr b="0" lang="en-US" sz="3200" spc="-1" strike="noStrike">
                <a:solidFill>
                  <a:srgbClr val="000000"/>
                </a:solidFill>
                <a:latin typeface="Times New Roman"/>
              </a:rPr>
              <a:t>A CV (short for the Latin phrase curriculum vitae, which means “course of life”) is a detailed document highlighting your professional and academic history. CVs typically include information like work experience, achievements and awards, scholarships or grants you’ve earned, skills, references that you have gained over the course of your life. </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52"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p:nvPr>
        </p:nvSpPr>
        <p:spPr>
          <a:xfrm>
            <a:off x="1371600" y="2057400"/>
            <a:ext cx="7497720" cy="3352320"/>
          </a:xfrm>
          <a:prstGeom prst="rect">
            <a:avLst/>
          </a:prstGeom>
          <a:noFill/>
          <a:ln w="0">
            <a:noFill/>
          </a:ln>
        </p:spPr>
        <p:txBody>
          <a:bodyPr lIns="90000" rIns="90000" tIns="45000" bIns="45000" anchor="t">
            <a:normAutofit/>
          </a:bodyPr>
          <a:p>
            <a:pPr marL="82440" indent="0">
              <a:lnSpc>
                <a:spcPct val="100000"/>
              </a:lnSpc>
              <a:spcBef>
                <a:spcPts val="601"/>
              </a:spcBef>
              <a:buNone/>
              <a:tabLst>
                <a:tab algn="l" pos="0"/>
              </a:tabLst>
            </a:pPr>
            <a:r>
              <a:rPr b="0" lang="en-US" sz="8000" spc="-1" strike="noStrike">
                <a:solidFill>
                  <a:schemeClr val="accent3"/>
                </a:solidFill>
                <a:latin typeface="Times New Roman"/>
              </a:rPr>
              <a:t>THANK YOU </a:t>
            </a:r>
            <a:endParaRPr b="0" lang="en-US" sz="8000" spc="-1" strike="noStrike">
              <a:solidFill>
                <a:srgbClr val="000000"/>
              </a:solidFill>
              <a:latin typeface="Gill Sans MT"/>
            </a:endParaRPr>
          </a:p>
          <a:p>
            <a:pPr marL="82440" indent="0">
              <a:lnSpc>
                <a:spcPct val="100000"/>
              </a:lnSpc>
              <a:spcBef>
                <a:spcPts val="601"/>
              </a:spcBef>
              <a:buNone/>
              <a:tabLst>
                <a:tab algn="l" pos="0"/>
              </a:tabLst>
            </a:pPr>
            <a:r>
              <a:rPr b="0" lang="en-US" sz="8000" spc="-1" strike="noStrike">
                <a:solidFill>
                  <a:schemeClr val="accent3"/>
                </a:solidFill>
                <a:latin typeface="Times New Roman"/>
              </a:rPr>
              <a:t>ALL THE BEST!</a:t>
            </a:r>
            <a:endParaRPr b="0" lang="en-US" sz="8000" spc="-1" strike="noStrike">
              <a:solidFill>
                <a:srgbClr val="000000"/>
              </a:solidFill>
              <a:latin typeface="Gill Sans MT"/>
            </a:endParaRPr>
          </a:p>
        </p:txBody>
      </p:sp>
      <p:pic>
        <p:nvPicPr>
          <p:cNvPr id="228"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1435680" y="228600"/>
            <a:ext cx="7497720" cy="6019560"/>
          </a:xfrm>
          <a:prstGeom prst="rect">
            <a:avLst/>
          </a:prstGeom>
          <a:noFill/>
          <a:ln w="0">
            <a:noFill/>
          </a:ln>
        </p:spPr>
        <p:txBody>
          <a:bodyPr lIns="90000" rIns="90000" tIns="45000" bIns="45000" anchor="t">
            <a:normAutofit fontScale="89000"/>
          </a:bodyPr>
          <a:p>
            <a:pPr marL="78840" indent="0">
              <a:lnSpc>
                <a:spcPct val="100000"/>
              </a:lnSpc>
              <a:spcBef>
                <a:spcPts val="601"/>
              </a:spcBef>
              <a:buNone/>
              <a:tabLst>
                <a:tab algn="l" pos="0"/>
              </a:tabLst>
            </a:pPr>
            <a:r>
              <a:rPr b="1" lang="en-GB" sz="3200" spc="-1" strike="noStrike">
                <a:solidFill>
                  <a:schemeClr val="accent3"/>
                </a:solidFill>
                <a:latin typeface="Times New Roman"/>
              </a:rPr>
              <a:t>Who needs a CV?</a:t>
            </a:r>
            <a:endParaRPr b="0" lang="en-US" sz="32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School/college leavers</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Graduates</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Women returners</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Careers changers</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Those made redundant</a:t>
            </a:r>
            <a:endParaRPr b="0" lang="en-US" sz="3000" spc="-1" strike="noStrike">
              <a:solidFill>
                <a:srgbClr val="000000"/>
              </a:solidFill>
              <a:latin typeface="Gill Sans MT"/>
            </a:endParaRPr>
          </a:p>
          <a:p>
            <a:pPr marL="78840" indent="0">
              <a:lnSpc>
                <a:spcPct val="100000"/>
              </a:lnSpc>
              <a:spcBef>
                <a:spcPts val="601"/>
              </a:spcBef>
              <a:buNone/>
              <a:tabLst>
                <a:tab algn="l" pos="0"/>
              </a:tabLst>
            </a:pPr>
            <a:r>
              <a:rPr b="0" lang="en-US" sz="3000" spc="-1" strike="noStrike">
                <a:solidFill>
                  <a:srgbClr val="000000"/>
                </a:solidFill>
                <a:latin typeface="Times New Roman"/>
              </a:rPr>
              <a:t> </a:t>
            </a:r>
            <a:r>
              <a:rPr b="1" lang="en-US" sz="3200" spc="-1" strike="noStrike">
                <a:solidFill>
                  <a:schemeClr val="accent3"/>
                </a:solidFill>
                <a:latin typeface="Times New Roman"/>
              </a:rPr>
              <a:t>When do we need a CV?</a:t>
            </a:r>
            <a:endParaRPr b="0" lang="en-US" sz="3200" spc="-1" strike="noStrike">
              <a:solidFill>
                <a:srgbClr val="000000"/>
              </a:solidFill>
              <a:latin typeface="Gill Sans MT"/>
            </a:endParaRPr>
          </a:p>
          <a:p>
            <a:pPr indent="0">
              <a:lnSpc>
                <a:spcPct val="100000"/>
              </a:lnSpc>
              <a:spcBef>
                <a:spcPts val="601"/>
              </a:spcBef>
              <a:buNone/>
              <a:tabLst>
                <a:tab algn="l" pos="0"/>
              </a:tabLst>
            </a:pPr>
            <a:r>
              <a:rPr b="0" lang="en-US" sz="3000" spc="-1" strike="noStrike">
                <a:solidFill>
                  <a:srgbClr val="000000"/>
                </a:solidFill>
                <a:latin typeface="Times New Roman"/>
              </a:rPr>
              <a:t>When applying for:</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Work placements</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Voluntary work</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Full- and part-time work</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Attachment</a:t>
            </a:r>
            <a:endParaRPr b="0" lang="en-US" sz="3000" spc="-1" strike="noStrike">
              <a:solidFill>
                <a:srgbClr val="000000"/>
              </a:solidFill>
              <a:latin typeface="Gill Sans MT"/>
            </a:endParaRPr>
          </a:p>
          <a:p>
            <a:pPr marL="351720" indent="-272160">
              <a:lnSpc>
                <a:spcPct val="100000"/>
              </a:lnSpc>
              <a:spcBef>
                <a:spcPts val="601"/>
              </a:spcBef>
              <a:buClr>
                <a:srgbClr val="3891a7"/>
              </a:buClr>
              <a:buSzPct val="80000"/>
              <a:buFont typeface="Wingdings 2" charset="2"/>
              <a:buChar char=""/>
              <a:tabLst>
                <a:tab algn="l" pos="0"/>
              </a:tabLst>
            </a:pPr>
            <a:r>
              <a:rPr b="0" lang="en-US" sz="3000" spc="-1" strike="noStrike">
                <a:solidFill>
                  <a:srgbClr val="000000"/>
                </a:solidFill>
                <a:latin typeface="Times New Roman"/>
              </a:rPr>
              <a:t>Internships</a:t>
            </a:r>
            <a:endParaRPr b="0" lang="en-US" sz="30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54"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914400" y="1981080"/>
            <a:ext cx="7772040" cy="2361960"/>
          </a:xfrm>
          <a:prstGeom prst="rect">
            <a:avLst/>
          </a:prstGeom>
          <a:noFill/>
          <a:ln w="0">
            <a:noFill/>
          </a:ln>
        </p:spPr>
        <p:txBody>
          <a:bodyPr lIns="90000" rIns="90000" tIns="45000" bIns="45000" anchor="t">
            <a:noAutofit/>
          </a:bodyPr>
          <a:p>
            <a:pPr indent="0">
              <a:lnSpc>
                <a:spcPts val="4501"/>
              </a:lnSpc>
              <a:buNone/>
            </a:pPr>
            <a:r>
              <a:rPr b="1" lang="en-US" sz="5400" spc="-1" strike="noStrike" cap="all">
                <a:solidFill>
                  <a:schemeClr val="accent3"/>
                </a:solidFill>
                <a:latin typeface="Times New Roman"/>
              </a:rPr>
              <a:t>The Distinction between a CV, Resume and Portfolio</a:t>
            </a:r>
            <a:endParaRPr b="0" lang="en-US" sz="5400" spc="-1" strike="noStrike">
              <a:solidFill>
                <a:srgbClr val="000000"/>
              </a:solidFill>
              <a:latin typeface="Gill Sans MT"/>
            </a:endParaRPr>
          </a:p>
        </p:txBody>
      </p:sp>
      <p:pic>
        <p:nvPicPr>
          <p:cNvPr id="156"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477440"/>
          </a:xfrm>
          <a:prstGeom prst="rect">
            <a:avLst/>
          </a:prstGeom>
          <a:noFill/>
          <a:ln w="0">
            <a:noFill/>
          </a:ln>
        </p:spPr>
        <p:txBody>
          <a:bodyPr lIns="90000" rIns="90000" tIns="45000" bIns="45000" anchor="ctr">
            <a:normAutofit/>
          </a:bodyPr>
          <a:p>
            <a:pPr indent="0">
              <a:lnSpc>
                <a:spcPct val="100000"/>
              </a:lnSpc>
              <a:buNone/>
            </a:pPr>
            <a:r>
              <a:rPr b="0" lang="en-US" sz="6000" spc="-1" strike="noStrike">
                <a:solidFill>
                  <a:schemeClr val="accent3"/>
                </a:solidFill>
                <a:latin typeface="Times New Roman"/>
              </a:rPr>
              <a:t>Curriculum Vitae</a:t>
            </a:r>
            <a:endParaRPr b="0" lang="en-US" sz="6000" spc="-1" strike="noStrike">
              <a:solidFill>
                <a:srgbClr val="000000"/>
              </a:solidFill>
              <a:latin typeface="Gill Sans MT"/>
            </a:endParaRPr>
          </a:p>
        </p:txBody>
      </p:sp>
      <p:sp>
        <p:nvSpPr>
          <p:cNvPr id="158" name="PlaceHolder 2"/>
          <p:cNvSpPr>
            <a:spLocks noGrp="1"/>
          </p:cNvSpPr>
          <p:nvPr>
            <p:ph/>
          </p:nvPr>
        </p:nvSpPr>
        <p:spPr>
          <a:xfrm>
            <a:off x="457200" y="1523880"/>
            <a:ext cx="8229240" cy="4601880"/>
          </a:xfrm>
          <a:prstGeom prst="rect">
            <a:avLst/>
          </a:prstGeom>
          <a:noFill/>
          <a:ln w="0">
            <a:noFill/>
          </a:ln>
        </p:spPr>
        <p:txBody>
          <a:bodyPr lIns="90000" rIns="90000" tIns="45000" bIns="45000" anchor="t">
            <a:normAutofit/>
          </a:bodyPr>
          <a:p>
            <a:pPr marL="365760" indent="-2833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 </a:t>
            </a:r>
            <a:r>
              <a:rPr b="0" lang="en-US" sz="3200" spc="-1" strike="noStrike">
                <a:solidFill>
                  <a:srgbClr val="000000"/>
                </a:solidFill>
                <a:latin typeface="Times New Roman"/>
              </a:rPr>
              <a:t>A Curriculum Vitae is an In- Depth document which describes the whole course of your career in full detail. It is usually two or 3 pages long but can just as well be laid out over 10+ pages, if necessary. </a:t>
            </a:r>
            <a:endParaRPr b="0" lang="en-US" sz="3200" spc="-1" strike="noStrike">
              <a:solidFill>
                <a:srgbClr val="000000"/>
              </a:solidFill>
              <a:latin typeface="Gill Sans MT"/>
            </a:endParaRPr>
          </a:p>
          <a:p>
            <a:pPr marL="365760" indent="-2833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Curriculum Vitae, contains details about your education, professional career and other achievements. </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59"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435680" y="274680"/>
            <a:ext cx="7497720" cy="1142640"/>
          </a:xfrm>
          <a:prstGeom prst="rect">
            <a:avLst/>
          </a:prstGeom>
          <a:noFill/>
          <a:ln w="0">
            <a:noFill/>
          </a:ln>
        </p:spPr>
        <p:txBody>
          <a:bodyPr lIns="90000" rIns="90000" tIns="45000" bIns="45000" anchor="ctr">
            <a:normAutofit/>
          </a:bodyPr>
          <a:p>
            <a:pPr indent="0">
              <a:lnSpc>
                <a:spcPct val="100000"/>
              </a:lnSpc>
              <a:buNone/>
            </a:pPr>
            <a:r>
              <a:rPr b="0" lang="en-US" sz="4300" spc="-1" strike="noStrike">
                <a:solidFill>
                  <a:schemeClr val="accent3"/>
                </a:solidFill>
                <a:latin typeface="Times New Roman"/>
              </a:rPr>
              <a:t>Resume</a:t>
            </a:r>
            <a:endParaRPr b="0" lang="en-US" sz="4300" spc="-1" strike="noStrike">
              <a:solidFill>
                <a:srgbClr val="000000"/>
              </a:solidFill>
              <a:latin typeface="Gill Sans MT"/>
            </a:endParaRPr>
          </a:p>
        </p:txBody>
      </p:sp>
      <p:sp>
        <p:nvSpPr>
          <p:cNvPr id="161" name="PlaceHolder 2"/>
          <p:cNvSpPr>
            <a:spLocks noGrp="1"/>
          </p:cNvSpPr>
          <p:nvPr>
            <p:ph/>
          </p:nvPr>
        </p:nvSpPr>
        <p:spPr>
          <a:xfrm>
            <a:off x="1435680" y="1447920"/>
            <a:ext cx="7497720" cy="4800240"/>
          </a:xfrm>
          <a:prstGeom prst="rect">
            <a:avLst/>
          </a:prstGeom>
          <a:noFill/>
          <a:ln w="0">
            <a:noFill/>
          </a:ln>
        </p:spPr>
        <p:txBody>
          <a:bodyPr lIns="90000" rIns="90000" tIns="45000" bIns="45000" anchor="t">
            <a:noAutofit/>
          </a:bodyPr>
          <a:p>
            <a:pPr marL="457200" indent="-4572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resume (from French “to sum up”) is a short concise document used for job applications in the US and Canada.</a:t>
            </a:r>
            <a:endParaRPr b="0" lang="en-US" sz="3200" spc="-1" strike="noStrike">
              <a:solidFill>
                <a:srgbClr val="000000"/>
              </a:solidFill>
              <a:latin typeface="Gill Sans MT"/>
            </a:endParaRPr>
          </a:p>
          <a:p>
            <a:pPr marL="457200" indent="-4572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The purpose of a resume is to provide recruiters with a brief overview of the candidates work history.</a:t>
            </a:r>
            <a:endParaRPr b="0" lang="en-US" sz="3200" spc="-1" strike="noStrike">
              <a:solidFill>
                <a:srgbClr val="000000"/>
              </a:solidFill>
              <a:latin typeface="Gill Sans MT"/>
            </a:endParaRPr>
          </a:p>
          <a:p>
            <a:pPr marL="457200" indent="-45720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good resume should be targeted at a specific job, and should be one page long. </a:t>
            </a:r>
            <a:endParaRPr b="0" lang="en-US" sz="3200" spc="-1" strike="noStrike">
              <a:solidFill>
                <a:srgbClr val="000000"/>
              </a:solidFill>
              <a:latin typeface="Gill Sans MT"/>
            </a:endParaRPr>
          </a:p>
          <a:p>
            <a:pPr indent="0">
              <a:lnSpc>
                <a:spcPct val="100000"/>
              </a:lnSpc>
              <a:spcBef>
                <a:spcPts val="601"/>
              </a:spcBef>
              <a:buNone/>
              <a:tabLst>
                <a:tab algn="l" pos="0"/>
              </a:tabLst>
            </a:pPr>
            <a:endParaRPr b="0" lang="en-US" sz="3200" spc="-1" strike="noStrike">
              <a:solidFill>
                <a:srgbClr val="000000"/>
              </a:solidFill>
              <a:latin typeface="Gill Sans MT"/>
            </a:endParaRPr>
          </a:p>
        </p:txBody>
      </p:sp>
      <p:pic>
        <p:nvPicPr>
          <p:cNvPr id="162"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435680" y="274680"/>
            <a:ext cx="7497720" cy="1142640"/>
          </a:xfrm>
          <a:prstGeom prst="rect">
            <a:avLst/>
          </a:prstGeom>
          <a:noFill/>
          <a:ln w="0">
            <a:noFill/>
          </a:ln>
        </p:spPr>
        <p:txBody>
          <a:bodyPr lIns="90000" rIns="90000" tIns="45000" bIns="45000" anchor="ctr">
            <a:normAutofit/>
          </a:bodyPr>
          <a:p>
            <a:pPr indent="0">
              <a:lnSpc>
                <a:spcPct val="100000"/>
              </a:lnSpc>
              <a:buNone/>
            </a:pPr>
            <a:r>
              <a:rPr b="0" lang="en-US" sz="4300" spc="-1" strike="noStrike">
                <a:solidFill>
                  <a:schemeClr val="accent3"/>
                </a:solidFill>
                <a:latin typeface="Times New Roman"/>
              </a:rPr>
              <a:t>Portfolio</a:t>
            </a:r>
            <a:endParaRPr b="0" lang="en-US" sz="4300" spc="-1" strike="noStrike">
              <a:solidFill>
                <a:srgbClr val="000000"/>
              </a:solidFill>
              <a:latin typeface="Gill Sans MT"/>
            </a:endParaRPr>
          </a:p>
        </p:txBody>
      </p:sp>
      <p:sp>
        <p:nvSpPr>
          <p:cNvPr id="164" name="PlaceHolder 2"/>
          <p:cNvSpPr>
            <a:spLocks noGrp="1"/>
          </p:cNvSpPr>
          <p:nvPr>
            <p:ph/>
          </p:nvPr>
        </p:nvSpPr>
        <p:spPr>
          <a:xfrm>
            <a:off x="1435680" y="1447920"/>
            <a:ext cx="7497720" cy="4800240"/>
          </a:xfrm>
          <a:prstGeom prst="rect">
            <a:avLst/>
          </a:prstGeom>
          <a:noFill/>
          <a:ln w="0">
            <a:noFill/>
          </a:ln>
        </p:spPr>
        <p:txBody>
          <a:bodyPr lIns="90000" rIns="90000" tIns="45000" bIns="45000" anchor="t">
            <a:normAutofit fontScale="85000"/>
          </a:bodyPr>
          <a:p>
            <a:pPr marL="335880" indent="-2599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Compilation of materials that exemplifies your skills, qualifications, education, training and experiences. It provides insights into your personality and work ethic. </a:t>
            </a:r>
            <a:endParaRPr b="0" lang="en-US" sz="3200" spc="-1" strike="noStrike">
              <a:solidFill>
                <a:srgbClr val="000000"/>
              </a:solidFill>
              <a:latin typeface="Gill Sans MT"/>
            </a:endParaRPr>
          </a:p>
          <a:p>
            <a:pPr marL="335880" indent="-2599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A portfolio should include- statement of originality, work philosophy, career goals, resume and skill areas.</a:t>
            </a:r>
            <a:endParaRPr b="0" lang="en-US" sz="3200" spc="-1" strike="noStrike">
              <a:solidFill>
                <a:srgbClr val="000000"/>
              </a:solidFill>
              <a:latin typeface="Gill Sans MT"/>
            </a:endParaRPr>
          </a:p>
          <a:p>
            <a:pPr marL="335880" indent="-259920">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Portfolios are mostly used by artists, models, actors, graphic designers, web developers, teachers, programmers, animators, videographers, photographers etc. </a:t>
            </a:r>
            <a:endParaRPr b="0" lang="en-US" sz="3200" spc="-1" strike="noStrike">
              <a:solidFill>
                <a:srgbClr val="000000"/>
              </a:solidFill>
              <a:latin typeface="Gill Sans MT"/>
            </a:endParaRPr>
          </a:p>
          <a:p>
            <a:pPr indent="0">
              <a:lnSpc>
                <a:spcPct val="100000"/>
              </a:lnSpc>
              <a:spcBef>
                <a:spcPts val="601"/>
              </a:spcBef>
              <a:buNone/>
            </a:pPr>
            <a:endParaRPr b="0" lang="en-US" sz="3200" spc="-1" strike="noStrike">
              <a:solidFill>
                <a:srgbClr val="000000"/>
              </a:solidFill>
              <a:latin typeface="Gill Sans MT"/>
            </a:endParaRPr>
          </a:p>
        </p:txBody>
      </p:sp>
      <p:pic>
        <p:nvPicPr>
          <p:cNvPr id="165" name="" descr=""/>
          <p:cNvPicPr/>
          <p:nvPr/>
        </p:nvPicPr>
        <p:blipFill>
          <a:blip r:embed="rId1"/>
          <a:stretch/>
        </p:blipFill>
        <p:spPr>
          <a:xfrm>
            <a:off x="8229960" y="5943960"/>
            <a:ext cx="837720" cy="837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1050</TotalTime>
  <Application>LibreOffice/7.5.6.2$Linux_X86_64 LibreOffice_project/50$Build-2</Application>
  <AppVersion>15.0000</AppVersion>
  <Words>1892</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2020-03-06T18:42:19Z</dcterms:created>
  <dc:creator>Dell</dc:creator>
  <dc:description/>
  <dc:language>en-US</dc:language>
  <cp:lastModifiedBy/>
  <dcterms:modified xsi:type="dcterms:W3CDTF">2023-12-09T13:05:00Z</dcterms:modified>
  <cp:revision>77</cp:revision>
  <dc:subject/>
  <dc:title>CURRICULUM VITAE &amp;  COVER LETTER WRITING SKILLS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40</vt:i4>
  </property>
</Properties>
</file>