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7"/>
  </p:notesMasterIdLst>
  <p:sldIdLst>
    <p:sldId id="443" r:id="rId5"/>
    <p:sldId id="432" r:id="rId6"/>
    <p:sldId id="480" r:id="rId7"/>
    <p:sldId id="517" r:id="rId8"/>
    <p:sldId id="520" r:id="rId9"/>
    <p:sldId id="515" r:id="rId10"/>
    <p:sldId id="516" r:id="rId11"/>
    <p:sldId id="518" r:id="rId12"/>
    <p:sldId id="521" r:id="rId13"/>
    <p:sldId id="522" r:id="rId14"/>
    <p:sldId id="519" r:id="rId15"/>
    <p:sldId id="523" r:id="rId16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Lato Light" panose="020F0502020204030203" pitchFamily="34" charset="0"/>
      <p:regular r:id="rId26"/>
      <p:italic r:id="rId27"/>
    </p:embeddedFont>
    <p:embeddedFont>
      <p:font typeface="Proxima Nova Alt Rg" panose="02000506030000020004" charset="0"/>
      <p:bold r:id="rId28"/>
    </p:embeddedFont>
    <p:embeddedFont>
      <p:font typeface="Proxima Nova Rg" panose="02000506030000020004" charset="0"/>
      <p:regular r:id="rId29"/>
      <p:bold r:id="rId30"/>
      <p:italic r:id="rId31"/>
    </p:embeddedFont>
    <p:embeddedFont>
      <p:font typeface="Raleway Black" pitchFamily="2" charset="0"/>
      <p:bold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sta Laubmeier" initials="KL" lastIdx="1" clrIdx="0">
    <p:extLst>
      <p:ext uri="{19B8F6BF-5375-455C-9EA6-DF929625EA0E}">
        <p15:presenceInfo xmlns:p15="http://schemas.microsoft.com/office/powerpoint/2012/main" userId="Krista Laubmei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5B4B"/>
    <a:srgbClr val="0E1E31"/>
    <a:srgbClr val="ADB2B9"/>
    <a:srgbClr val="F2F2F2"/>
    <a:srgbClr val="FFFC51"/>
    <a:srgbClr val="FFFFFF"/>
    <a:srgbClr val="3B574A"/>
    <a:srgbClr val="D97A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B8B9A2-AB70-0E0E-8FF9-0FE541302A34}" v="108" dt="2021-02-08T21:11:54.764"/>
    <p1510:client id="{2B8EB7BF-DF5D-78B1-46F2-8985A31F3803}" v="369" dt="2021-02-08T21:53:01.162"/>
    <p1510:client id="{A339551C-2013-9D46-94E0-5207CEFBE401}" v="5" dt="2021-02-08T22:22:05.1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33"/>
    <p:restoredTop sz="84626" autoAdjust="0"/>
  </p:normalViewPr>
  <p:slideViewPr>
    <p:cSldViewPr snapToGrid="0" snapToObjects="1">
      <p:cViewPr varScale="1">
        <p:scale>
          <a:sx n="64" d="100"/>
          <a:sy n="64" d="100"/>
        </p:scale>
        <p:origin x="981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microsoft.com/office/2015/10/relationships/revisionInfo" Target="revisionInfo.xml"/><Relationship Id="rId21" Type="http://schemas.openxmlformats.org/officeDocument/2006/relationships/font" Target="fonts/font4.fntdata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79AAC-CE46-4206-A9D6-D9D359305622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47C31-B53A-4ADC-B8B7-FEDFC01BB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58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on my experience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7C31-B53A-4ADC-B8B7-FEDFC01BB7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29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7C31-B53A-4ADC-B8B7-FEDFC01BB7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25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7C31-B53A-4ADC-B8B7-FEDFC01BB7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9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7C31-B53A-4ADC-B8B7-FEDFC01BB7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84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7C31-B53A-4ADC-B8B7-FEDFC01BB7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37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7C31-B53A-4ADC-B8B7-FEDFC01BB7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50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7C31-B53A-4ADC-B8B7-FEDFC01BB7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C0DA1A-9DA2-4574-BE78-67C40989F7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4C2C1CB-DA0F-408A-960A-905FA798F2B0}"/>
              </a:ext>
            </a:extLst>
          </p:cNvPr>
          <p:cNvSpPr/>
          <p:nvPr userDrawn="1"/>
        </p:nvSpPr>
        <p:spPr>
          <a:xfrm>
            <a:off x="5029198" y="1087258"/>
            <a:ext cx="8229602" cy="8112484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9796683-0F47-43C1-A3C1-C76E1E03D9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5504" y="3033892"/>
            <a:ext cx="5616990" cy="421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4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C0DA1A-9DA2-4574-BE78-67C40989F7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06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A74264-3BF7-4CC9-91A0-EE15186589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8" t="23765" r="12733" b="22692"/>
          <a:stretch/>
        </p:blipFill>
        <p:spPr>
          <a:xfrm>
            <a:off x="0" y="9173980"/>
            <a:ext cx="3008948" cy="968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191A68-C2C7-494B-9CA9-218E1232D3F0}"/>
              </a:ext>
            </a:extLst>
          </p:cNvPr>
          <p:cNvSpPr txBox="1"/>
          <p:nvPr userDrawn="1"/>
        </p:nvSpPr>
        <p:spPr>
          <a:xfrm>
            <a:off x="15639786" y="9690783"/>
            <a:ext cx="2648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E1E31"/>
                </a:solidFill>
                <a:latin typeface="Proxima Nova Rg" panose="02000506030000020004" pitchFamily="50" charset="0"/>
              </a:rPr>
              <a:t>BSides Splunk</a:t>
            </a:r>
            <a:endParaRPr lang="en-US" sz="1600" b="1" i="0" dirty="0">
              <a:solidFill>
                <a:srgbClr val="0E1E31"/>
              </a:solidFill>
              <a:latin typeface="Proxima Nova Alt Rg" panose="0200050603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8234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Background 6">
    <p:bg>
      <p:bgPr>
        <a:solidFill>
          <a:srgbClr val="0E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93F937-D9D4-474A-BCCB-BF3677F774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753" y="8540638"/>
            <a:ext cx="3798713" cy="180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4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55" r:id="rId2"/>
    <p:sldLayoutId id="2147483688" r:id="rId3"/>
    <p:sldLayoutId id="2147483686" r:id="rId4"/>
    <p:sldLayoutId id="214748368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 descr="Red alarm light with people on the background">
            <a:extLst>
              <a:ext uri="{FF2B5EF4-FFF2-40B4-BE49-F238E27FC236}">
                <a16:creationId xmlns:a16="http://schemas.microsoft.com/office/drawing/2014/main" id="{482E0F3F-7DA7-ED4F-9AFD-0088BA9E7E8C}"/>
              </a:ext>
            </a:extLst>
          </p:cNvPr>
          <p:cNvSpPr/>
          <p:nvPr/>
        </p:nvSpPr>
        <p:spPr>
          <a:xfrm>
            <a:off x="10757483" y="2380453"/>
            <a:ext cx="5562600" cy="5524500"/>
          </a:xfrm>
          <a:prstGeom prst="ellipse">
            <a:avLst/>
          </a:prstGeom>
          <a:blipFill dpi="0" rotWithShape="1">
            <a:blip r:embed="rId3" cstate="print">
              <a:alphaModFix amt="90000"/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8627FB-239C-5641-828D-9013CAB8D31A}"/>
              </a:ext>
            </a:extLst>
          </p:cNvPr>
          <p:cNvSpPr/>
          <p:nvPr/>
        </p:nvSpPr>
        <p:spPr>
          <a:xfrm>
            <a:off x="-1" y="3635441"/>
            <a:ext cx="8019740" cy="28610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9C22D-AC62-9C4B-B6E2-03C5E56AD61B}"/>
              </a:ext>
            </a:extLst>
          </p:cNvPr>
          <p:cNvSpPr txBox="1"/>
          <p:nvPr/>
        </p:nvSpPr>
        <p:spPr>
          <a:xfrm>
            <a:off x="413013" y="4349222"/>
            <a:ext cx="101387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4F5B4B"/>
                </a:solidFill>
                <a:latin typeface="Proxima Nova Rg" panose="02000506030000020004" pitchFamily="50" charset="0"/>
              </a:rPr>
              <a:t>Threat Hunting Your Alerts</a:t>
            </a:r>
            <a:endParaRPr lang="en-US" sz="4400" baseline="50000" dirty="0">
              <a:solidFill>
                <a:srgbClr val="4F5B4B"/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F7F53BDF-89DD-AC46-A58A-709C79158551}"/>
              </a:ext>
            </a:extLst>
          </p:cNvPr>
          <p:cNvSpPr txBox="1"/>
          <p:nvPr/>
        </p:nvSpPr>
        <p:spPr>
          <a:xfrm>
            <a:off x="515870" y="4802856"/>
            <a:ext cx="10138755" cy="26041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05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0E1E31"/>
                </a:solidFill>
                <a:latin typeface="Proxima Nova Rg" panose="02000506030000020004" pitchFamily="50" charset="0"/>
              </a:rPr>
              <a:t>Stuart McIntosh</a:t>
            </a:r>
          </a:p>
          <a:p>
            <a:pPr>
              <a:lnSpc>
                <a:spcPts val="7005"/>
              </a:lnSpc>
              <a:spcBef>
                <a:spcPct val="0"/>
              </a:spcBef>
            </a:pPr>
            <a:r>
              <a:rPr lang="en-US" sz="2400" b="1" dirty="0" err="1">
                <a:solidFill>
                  <a:srgbClr val="0E1E31"/>
                </a:solidFill>
                <a:latin typeface="Proxima Nova Rg" panose="02000506030000020004" pitchFamily="50" charset="0"/>
              </a:rPr>
              <a:t>Bsides</a:t>
            </a:r>
            <a:r>
              <a:rPr lang="en-US" sz="2400" b="1" dirty="0">
                <a:solidFill>
                  <a:srgbClr val="0E1E31"/>
                </a:solidFill>
                <a:latin typeface="Proxima Nova Rg" panose="02000506030000020004" pitchFamily="50" charset="0"/>
              </a:rPr>
              <a:t> Splunk</a:t>
            </a:r>
          </a:p>
          <a:p>
            <a:pPr>
              <a:lnSpc>
                <a:spcPts val="7005"/>
              </a:lnSpc>
              <a:spcBef>
                <a:spcPct val="0"/>
              </a:spcBef>
            </a:pPr>
            <a:endParaRPr lang="en-US" sz="3600" b="1" dirty="0">
              <a:solidFill>
                <a:srgbClr val="0E1E3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71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8627FB-239C-5641-828D-9013CAB8D31A}"/>
              </a:ext>
            </a:extLst>
          </p:cNvPr>
          <p:cNvSpPr/>
          <p:nvPr/>
        </p:nvSpPr>
        <p:spPr>
          <a:xfrm>
            <a:off x="-1" y="3635441"/>
            <a:ext cx="8019740" cy="28610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9C22D-AC62-9C4B-B6E2-03C5E56AD61B}"/>
              </a:ext>
            </a:extLst>
          </p:cNvPr>
          <p:cNvSpPr txBox="1"/>
          <p:nvPr/>
        </p:nvSpPr>
        <p:spPr>
          <a:xfrm>
            <a:off x="413013" y="4349222"/>
            <a:ext cx="101387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4F5B4B"/>
                </a:solidFill>
                <a:latin typeface="Proxima Nova Rg" panose="02000506030000020004" pitchFamily="50" charset="0"/>
              </a:rPr>
              <a:t>LESSONS LEARNED</a:t>
            </a:r>
            <a:endParaRPr lang="en-US" sz="4400" baseline="50000" dirty="0">
              <a:solidFill>
                <a:srgbClr val="4F5B4B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80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4F043F-CB81-7E4B-A372-760B047986E3}"/>
              </a:ext>
            </a:extLst>
          </p:cNvPr>
          <p:cNvSpPr txBox="1"/>
          <p:nvPr/>
        </p:nvSpPr>
        <p:spPr>
          <a:xfrm>
            <a:off x="681788" y="576547"/>
            <a:ext cx="16691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0E1E31"/>
                </a:solidFill>
                <a:latin typeface="Proxima Nova Rg" panose="02000506030000020004" pitchFamily="50" charset="0"/>
              </a:rPr>
              <a:t>LESSONS </a:t>
            </a:r>
            <a:r>
              <a:rPr lang="en-US" sz="4400" b="1" dirty="0">
                <a:solidFill>
                  <a:srgbClr val="0E1E31"/>
                </a:solidFill>
                <a:latin typeface="Proxima Nova Rg" panose="02000506030000020004" pitchFamily="50" charset="0"/>
              </a:rPr>
              <a:t>LEARNED</a:t>
            </a:r>
            <a:endParaRPr lang="en-US" sz="4400" b="1" dirty="0">
              <a:solidFill>
                <a:srgbClr val="4F5B4B"/>
              </a:solidFill>
              <a:latin typeface="Proxima Nova Rg" panose="02000506030000020004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23E8C5-8FD3-C84F-97F7-235090FD24D7}"/>
              </a:ext>
            </a:extLst>
          </p:cNvPr>
          <p:cNvCxnSpPr>
            <a:cxnSpLocks/>
          </p:cNvCxnSpPr>
          <p:nvPr/>
        </p:nvCxnSpPr>
        <p:spPr>
          <a:xfrm>
            <a:off x="762000" y="1384743"/>
            <a:ext cx="8843212" cy="0"/>
          </a:xfrm>
          <a:prstGeom prst="line">
            <a:avLst/>
          </a:prstGeom>
          <a:ln>
            <a:solidFill>
              <a:srgbClr val="0E1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02BE2F-81D5-4F5A-9BD2-A3FFF86666D8}"/>
              </a:ext>
            </a:extLst>
          </p:cNvPr>
          <p:cNvSpPr txBox="1"/>
          <p:nvPr/>
        </p:nvSpPr>
        <p:spPr>
          <a:xfrm>
            <a:off x="1356955" y="2806995"/>
            <a:ext cx="778704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Stick with it</a:t>
            </a:r>
            <a:r>
              <a:rPr lang="en-US" dirty="0"/>
              <a:t> </a:t>
            </a:r>
          </a:p>
          <a:p>
            <a:r>
              <a:rPr lang="en-US" dirty="0"/>
              <a:t>In just a couple of cycles you will </a:t>
            </a:r>
            <a:r>
              <a:rPr lang="en-US"/>
              <a:t>see the </a:t>
            </a:r>
            <a:r>
              <a:rPr lang="en-US" dirty="0"/>
              <a:t>value but stay curious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Not too much </a:t>
            </a:r>
          </a:p>
          <a:p>
            <a:r>
              <a:rPr lang="en-US" dirty="0"/>
              <a:t>It is exciting finding systems and controls to adjust but be careful not to burden your engineers and partners with too many changes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Consistent Response</a:t>
            </a:r>
            <a:r>
              <a:rPr lang="en-US" dirty="0"/>
              <a:t> </a:t>
            </a:r>
          </a:p>
          <a:p>
            <a:r>
              <a:rPr lang="en-US" dirty="0"/>
              <a:t>Not all analysts have the same knowledge, be sure to help all of them to approach response in a standardized way</a:t>
            </a:r>
          </a:p>
        </p:txBody>
      </p:sp>
      <p:pic>
        <p:nvPicPr>
          <p:cNvPr id="6" name="Picture 5" descr="A person writing on a blackboard&#10;&#10;Description automatically generated">
            <a:extLst>
              <a:ext uri="{FF2B5EF4-FFF2-40B4-BE49-F238E27FC236}">
                <a16:creationId xmlns:a16="http://schemas.microsoft.com/office/drawing/2014/main" id="{5AE2429A-F1B9-4DA8-A06B-7E375D8849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917" y="1180214"/>
            <a:ext cx="5284381" cy="7926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7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82E0F3F-7DA7-ED4F-9AFD-0088BA9E7E8C}"/>
              </a:ext>
            </a:extLst>
          </p:cNvPr>
          <p:cNvSpPr/>
          <p:nvPr/>
        </p:nvSpPr>
        <p:spPr>
          <a:xfrm>
            <a:off x="6362700" y="2171700"/>
            <a:ext cx="5562600" cy="5524500"/>
          </a:xfrm>
          <a:prstGeom prst="ellipse">
            <a:avLst/>
          </a:prstGeom>
          <a:noFill/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2137E6D-A0B0-0145-9373-24687E950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3211068"/>
            <a:ext cx="7239000" cy="3445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3FB0DA-9386-482D-8CA1-59D63E7F52BB}"/>
              </a:ext>
            </a:extLst>
          </p:cNvPr>
          <p:cNvSpPr txBox="1"/>
          <p:nvPr/>
        </p:nvSpPr>
        <p:spPr>
          <a:xfrm>
            <a:off x="7193266" y="8266553"/>
            <a:ext cx="42017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Proxima Nova Alt Rg" panose="02000506030000020004" charset="0"/>
              </a:rPr>
              <a:t>Thank you</a:t>
            </a:r>
          </a:p>
          <a:p>
            <a:r>
              <a:rPr lang="en-US" sz="2400" dirty="0">
                <a:solidFill>
                  <a:schemeClr val="bg1"/>
                </a:solidFill>
                <a:latin typeface="Proxima Nova Alt Rg" panose="02000506030000020004" charset="0"/>
              </a:rPr>
              <a:t>outpost-security.com/slack</a:t>
            </a:r>
          </a:p>
          <a:p>
            <a:r>
              <a:rPr lang="en-US" sz="2400" dirty="0">
                <a:solidFill>
                  <a:schemeClr val="bg1"/>
                </a:solidFill>
                <a:latin typeface="Proxima Nova Alt Rg" panose="02000506030000020004" charset="0"/>
              </a:rPr>
              <a:t>stuart@outpost-security.com</a:t>
            </a:r>
          </a:p>
        </p:txBody>
      </p:sp>
    </p:spTree>
    <p:extLst>
      <p:ext uri="{BB962C8B-B14F-4D97-AF65-F5344CB8AC3E}">
        <p14:creationId xmlns:p14="http://schemas.microsoft.com/office/powerpoint/2010/main" val="10036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6213B4D-BEF3-4F7A-8F9B-65BFCA062C1C}"/>
              </a:ext>
            </a:extLst>
          </p:cNvPr>
          <p:cNvSpPr txBox="1"/>
          <p:nvPr/>
        </p:nvSpPr>
        <p:spPr>
          <a:xfrm>
            <a:off x="681788" y="576547"/>
            <a:ext cx="16691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E1E31"/>
                </a:solidFill>
                <a:latin typeface="Proxima Nova Rg" panose="02000506030000020004" pitchFamily="50" charset="0"/>
              </a:rPr>
              <a:t>AGENDA</a:t>
            </a:r>
            <a:endParaRPr lang="en-US" sz="4400" b="1" dirty="0">
              <a:solidFill>
                <a:srgbClr val="4F5B4B"/>
              </a:solidFill>
              <a:latin typeface="Proxima Nova Rg" panose="02000506030000020004" pitchFamily="50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04BD67-D1BA-4E35-84A2-1DA63A39DBAC}"/>
              </a:ext>
            </a:extLst>
          </p:cNvPr>
          <p:cNvCxnSpPr>
            <a:cxnSpLocks/>
          </p:cNvCxnSpPr>
          <p:nvPr/>
        </p:nvCxnSpPr>
        <p:spPr>
          <a:xfrm>
            <a:off x="681788" y="1345988"/>
            <a:ext cx="8843212" cy="0"/>
          </a:xfrm>
          <a:prstGeom prst="line">
            <a:avLst/>
          </a:prstGeom>
          <a:ln>
            <a:solidFill>
              <a:srgbClr val="0E1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531234-28E5-4D87-A1EE-D83A08E66B61}"/>
              </a:ext>
            </a:extLst>
          </p:cNvPr>
          <p:cNvGrpSpPr/>
          <p:nvPr/>
        </p:nvGrpSpPr>
        <p:grpSpPr>
          <a:xfrm>
            <a:off x="7435388" y="2152248"/>
            <a:ext cx="8630407" cy="1490390"/>
            <a:chOff x="9272340" y="2256357"/>
            <a:chExt cx="8630407" cy="149039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B6CA2F8-86B1-4B9E-8694-540A79ABAC5B}"/>
                </a:ext>
              </a:extLst>
            </p:cNvPr>
            <p:cNvSpPr/>
            <p:nvPr/>
          </p:nvSpPr>
          <p:spPr>
            <a:xfrm>
              <a:off x="9272340" y="2434970"/>
              <a:ext cx="8630407" cy="1214112"/>
            </a:xfrm>
            <a:prstGeom prst="roundRect">
              <a:avLst/>
            </a:prstGeom>
            <a:solidFill>
              <a:srgbClr val="0E1E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D7B884F-A1AC-47AB-ADE5-9587CB7A7678}"/>
                </a:ext>
              </a:extLst>
            </p:cNvPr>
            <p:cNvSpPr/>
            <p:nvPr/>
          </p:nvSpPr>
          <p:spPr>
            <a:xfrm>
              <a:off x="9596578" y="2256357"/>
              <a:ext cx="1128183" cy="1490390"/>
            </a:xfrm>
            <a:prstGeom prst="rect">
              <a:avLst/>
            </a:prstGeom>
            <a:solidFill>
              <a:srgbClr val="4F5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2F2F2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3E0D9E-231D-4124-A764-3CC0B823CD07}"/>
                </a:ext>
              </a:extLst>
            </p:cNvPr>
            <p:cNvSpPr/>
            <p:nvPr/>
          </p:nvSpPr>
          <p:spPr>
            <a:xfrm>
              <a:off x="10864677" y="2821932"/>
              <a:ext cx="331372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2200" dirty="0">
                  <a:solidFill>
                    <a:srgbClr val="F2F2F2"/>
                  </a:solidFill>
                  <a:latin typeface="Proxima Nova Rg" panose="02000506030000020004" pitchFamily="50" charset="0"/>
                </a:rPr>
                <a:t>Threat Hunting Approach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F96F6B-0E44-45B6-ADFB-942C4DE9820F}"/>
                </a:ext>
              </a:extLst>
            </p:cNvPr>
            <p:cNvSpPr/>
            <p:nvPr/>
          </p:nvSpPr>
          <p:spPr>
            <a:xfrm>
              <a:off x="9736662" y="2401387"/>
              <a:ext cx="84801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7200" dirty="0">
                  <a:solidFill>
                    <a:srgbClr val="F2F2F2"/>
                  </a:solidFill>
                  <a:latin typeface="Proxima Nova Rg" panose="02000506030000020004" pitchFamily="50" charset="0"/>
                </a:rPr>
                <a:t>1</a:t>
              </a:r>
              <a:endParaRPr lang="en-US" sz="1200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D3FCD12-07B7-4B14-B364-67C84E132963}"/>
              </a:ext>
            </a:extLst>
          </p:cNvPr>
          <p:cNvGrpSpPr/>
          <p:nvPr/>
        </p:nvGrpSpPr>
        <p:grpSpPr>
          <a:xfrm>
            <a:off x="7435387" y="3934553"/>
            <a:ext cx="8630407" cy="1490390"/>
            <a:chOff x="9272340" y="4094227"/>
            <a:chExt cx="8630407" cy="1490390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F9ED4205-C03D-400F-BCC6-FF4759162EB1}"/>
                </a:ext>
              </a:extLst>
            </p:cNvPr>
            <p:cNvSpPr/>
            <p:nvPr/>
          </p:nvSpPr>
          <p:spPr>
            <a:xfrm>
              <a:off x="9272340" y="4246488"/>
              <a:ext cx="8630407" cy="1214112"/>
            </a:xfrm>
            <a:prstGeom prst="roundRect">
              <a:avLst/>
            </a:prstGeom>
            <a:solidFill>
              <a:srgbClr val="0E1E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DEC1FD5-DAEF-421F-9F62-DB1691882BAB}"/>
                </a:ext>
              </a:extLst>
            </p:cNvPr>
            <p:cNvSpPr/>
            <p:nvPr/>
          </p:nvSpPr>
          <p:spPr>
            <a:xfrm>
              <a:off x="10884554" y="4651234"/>
              <a:ext cx="5428567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2200" dirty="0">
                  <a:solidFill>
                    <a:srgbClr val="F2F2F2"/>
                  </a:solidFill>
                  <a:latin typeface="Proxima Nova Rg" panose="02000506030000020004" pitchFamily="50" charset="0"/>
                </a:rPr>
                <a:t>Benefits of SOC hunting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042F4A1-F3FE-4369-AF79-950BDD6DE799}"/>
                </a:ext>
              </a:extLst>
            </p:cNvPr>
            <p:cNvSpPr/>
            <p:nvPr/>
          </p:nvSpPr>
          <p:spPr>
            <a:xfrm>
              <a:off x="9596578" y="4094227"/>
              <a:ext cx="1128183" cy="1490390"/>
            </a:xfrm>
            <a:prstGeom prst="rect">
              <a:avLst/>
            </a:prstGeom>
            <a:solidFill>
              <a:srgbClr val="4F5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2F2F2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AC1EA9-678C-4176-A2AA-402F2BE21C07}"/>
                </a:ext>
              </a:extLst>
            </p:cNvPr>
            <p:cNvSpPr/>
            <p:nvPr/>
          </p:nvSpPr>
          <p:spPr>
            <a:xfrm>
              <a:off x="9736662" y="4239257"/>
              <a:ext cx="84801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7200">
                  <a:solidFill>
                    <a:srgbClr val="F2F2F2"/>
                  </a:solidFill>
                  <a:latin typeface="Proxima Nova Rg" panose="02000506030000020004" pitchFamily="50" charset="0"/>
                </a:rPr>
                <a:t>2</a:t>
              </a:r>
              <a:endParaRPr lang="en-US" sz="1200">
                <a:solidFill>
                  <a:srgbClr val="F2F2F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D10BA8-3C9E-4A1B-82B7-A83D516407F7}"/>
              </a:ext>
            </a:extLst>
          </p:cNvPr>
          <p:cNvGrpSpPr/>
          <p:nvPr/>
        </p:nvGrpSpPr>
        <p:grpSpPr>
          <a:xfrm>
            <a:off x="7435386" y="5716858"/>
            <a:ext cx="8630407" cy="1490390"/>
            <a:chOff x="9272340" y="5923907"/>
            <a:chExt cx="8630407" cy="1490390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92BECB50-CCCE-40AE-A98E-66C0561CB14A}"/>
                </a:ext>
              </a:extLst>
            </p:cNvPr>
            <p:cNvSpPr/>
            <p:nvPr/>
          </p:nvSpPr>
          <p:spPr>
            <a:xfrm>
              <a:off x="9272340" y="6079185"/>
              <a:ext cx="8630407" cy="1214112"/>
            </a:xfrm>
            <a:prstGeom prst="roundRect">
              <a:avLst/>
            </a:prstGeom>
            <a:solidFill>
              <a:srgbClr val="0E1E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933971E-9673-4F3F-AE94-81778F791235}"/>
                </a:ext>
              </a:extLst>
            </p:cNvPr>
            <p:cNvSpPr/>
            <p:nvPr/>
          </p:nvSpPr>
          <p:spPr>
            <a:xfrm>
              <a:off x="9596578" y="5923907"/>
              <a:ext cx="1128183" cy="1490390"/>
            </a:xfrm>
            <a:prstGeom prst="rect">
              <a:avLst/>
            </a:prstGeom>
            <a:solidFill>
              <a:srgbClr val="4F5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2F2F2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300B665-ED58-4A84-A6D3-5322FE8727CF}"/>
                </a:ext>
              </a:extLst>
            </p:cNvPr>
            <p:cNvSpPr/>
            <p:nvPr/>
          </p:nvSpPr>
          <p:spPr>
            <a:xfrm>
              <a:off x="9736662" y="6068937"/>
              <a:ext cx="84801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7200">
                  <a:solidFill>
                    <a:srgbClr val="F2F2F2"/>
                  </a:solidFill>
                  <a:latin typeface="Proxima Nova Rg" panose="02000506030000020004" pitchFamily="50" charset="0"/>
                </a:rPr>
                <a:t>3</a:t>
              </a:r>
              <a:endParaRPr lang="en-US" sz="1200">
                <a:solidFill>
                  <a:srgbClr val="F2F2F2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BEC276-B314-44F6-A82B-E36F55C29BCA}"/>
                </a:ext>
              </a:extLst>
            </p:cNvPr>
            <p:cNvSpPr/>
            <p:nvPr/>
          </p:nvSpPr>
          <p:spPr>
            <a:xfrm>
              <a:off x="10924311" y="6504793"/>
              <a:ext cx="268695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2200" dirty="0">
                  <a:solidFill>
                    <a:srgbClr val="F2F2F2"/>
                  </a:solidFill>
                  <a:latin typeface="Proxima Nova Rg" panose="02000506030000020004" pitchFamily="50" charset="0"/>
                </a:rPr>
                <a:t>SOC Hunt Examples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F7ACD73-6C8E-4AFB-9939-07470148B140}"/>
              </a:ext>
            </a:extLst>
          </p:cNvPr>
          <p:cNvGrpSpPr/>
          <p:nvPr/>
        </p:nvGrpSpPr>
        <p:grpSpPr>
          <a:xfrm>
            <a:off x="7435388" y="7499163"/>
            <a:ext cx="8630405" cy="1490390"/>
            <a:chOff x="9300218" y="7769489"/>
            <a:chExt cx="8630405" cy="1490390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1148B0FE-B361-4A1D-A1FE-50C8E9F53EAE}"/>
                </a:ext>
              </a:extLst>
            </p:cNvPr>
            <p:cNvSpPr/>
            <p:nvPr/>
          </p:nvSpPr>
          <p:spPr>
            <a:xfrm>
              <a:off x="9300218" y="7907628"/>
              <a:ext cx="8630405" cy="1214112"/>
            </a:xfrm>
            <a:prstGeom prst="roundRect">
              <a:avLst/>
            </a:prstGeom>
            <a:solidFill>
              <a:srgbClr val="0E1E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549AF1E-DBA1-4137-AEB2-9B094578E8FB}"/>
                </a:ext>
              </a:extLst>
            </p:cNvPr>
            <p:cNvSpPr/>
            <p:nvPr/>
          </p:nvSpPr>
          <p:spPr>
            <a:xfrm>
              <a:off x="9596578" y="7769489"/>
              <a:ext cx="1128183" cy="1490390"/>
            </a:xfrm>
            <a:prstGeom prst="rect">
              <a:avLst/>
            </a:prstGeom>
            <a:solidFill>
              <a:srgbClr val="4F5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2F2F2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2BA782E-5059-42D6-B149-82E36B721A82}"/>
                </a:ext>
              </a:extLst>
            </p:cNvPr>
            <p:cNvSpPr/>
            <p:nvPr/>
          </p:nvSpPr>
          <p:spPr>
            <a:xfrm>
              <a:off x="9736662" y="7914519"/>
              <a:ext cx="84801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7200">
                  <a:solidFill>
                    <a:srgbClr val="F2F2F2"/>
                  </a:solidFill>
                  <a:latin typeface="Proxima Nova Rg" panose="02000506030000020004" pitchFamily="50" charset="0"/>
                </a:rPr>
                <a:t>4</a:t>
              </a:r>
              <a:endParaRPr lang="en-US" sz="1200">
                <a:solidFill>
                  <a:srgbClr val="F2F2F2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54FDC85-AD14-4748-BB50-1AC45AF8F660}"/>
                </a:ext>
              </a:extLst>
            </p:cNvPr>
            <p:cNvSpPr/>
            <p:nvPr/>
          </p:nvSpPr>
          <p:spPr>
            <a:xfrm>
              <a:off x="11021121" y="8263416"/>
              <a:ext cx="5428567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2200" dirty="0">
                  <a:solidFill>
                    <a:srgbClr val="F2F2F2"/>
                  </a:solidFill>
                  <a:latin typeface="Proxima Nova Rg" panose="02000506030000020004" pitchFamily="50" charset="0"/>
                </a:rPr>
                <a:t>Lessons Learned</a:t>
              </a:r>
              <a:endParaRPr lang="en-US" sz="2200" dirty="0">
                <a:solidFill>
                  <a:srgbClr val="F2F2F2"/>
                </a:solidFill>
                <a:latin typeface="Proxima Nova Rg" panose="02000506030000020004" pitchFamily="50" charset="0"/>
                <a:cs typeface="Calibri"/>
              </a:endParaRPr>
            </a:p>
          </p:txBody>
        </p:sp>
      </p:grpSp>
      <p:pic>
        <p:nvPicPr>
          <p:cNvPr id="8" name="Picture 7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38A2B7A7-09BB-4E00-BCF6-D549B586B4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08" y="2098782"/>
            <a:ext cx="4660905" cy="6991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786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4F043F-CB81-7E4B-A372-760B047986E3}"/>
              </a:ext>
            </a:extLst>
          </p:cNvPr>
          <p:cNvSpPr txBox="1"/>
          <p:nvPr/>
        </p:nvSpPr>
        <p:spPr>
          <a:xfrm>
            <a:off x="681788" y="576547"/>
            <a:ext cx="16691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4F5B4B"/>
                </a:solidFill>
                <a:latin typeface="Proxima Nova Rg" panose="02000506030000020004" pitchFamily="50" charset="0"/>
              </a:rPr>
              <a:t>THREAT HUNTING APPROACH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23E8C5-8FD3-C84F-97F7-235090FD24D7}"/>
              </a:ext>
            </a:extLst>
          </p:cNvPr>
          <p:cNvCxnSpPr>
            <a:cxnSpLocks/>
          </p:cNvCxnSpPr>
          <p:nvPr/>
        </p:nvCxnSpPr>
        <p:spPr>
          <a:xfrm>
            <a:off x="762000" y="1384743"/>
            <a:ext cx="8843212" cy="0"/>
          </a:xfrm>
          <a:prstGeom prst="line">
            <a:avLst/>
          </a:prstGeom>
          <a:ln>
            <a:solidFill>
              <a:srgbClr val="0E1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0A01FDC-D312-4A89-9E8F-06E132014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168" y="467832"/>
            <a:ext cx="5554088" cy="9553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BBA79C-C623-4031-9FCB-63B9F17FDA35}"/>
              </a:ext>
            </a:extLst>
          </p:cNvPr>
          <p:cNvSpPr txBox="1"/>
          <p:nvPr/>
        </p:nvSpPr>
        <p:spPr>
          <a:xfrm>
            <a:off x="1379675" y="2104453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Many personalized versions of what is meant by Threat Hunting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C52532-9011-4403-BEC9-457F00AC4741}"/>
              </a:ext>
            </a:extLst>
          </p:cNvPr>
          <p:cNvSpPr txBox="1"/>
          <p:nvPr/>
        </p:nvSpPr>
        <p:spPr>
          <a:xfrm>
            <a:off x="1379675" y="5092121"/>
            <a:ext cx="75810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if we could adjust this:</a:t>
            </a:r>
          </a:p>
          <a:p>
            <a:r>
              <a:rPr lang="en-US" dirty="0"/>
              <a:t>The process of proactively and iteratively searching through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ALERT DATA</a:t>
            </a:r>
            <a:r>
              <a:rPr lang="en-US" dirty="0"/>
              <a:t> to detect and isolate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ANOMALIES</a:t>
            </a:r>
            <a:r>
              <a:rPr lang="en-US" dirty="0"/>
              <a:t> that evade existing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SOLUTIONS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3B90C7-59AE-489D-9EC9-183543A9BA64}"/>
              </a:ext>
            </a:extLst>
          </p:cNvPr>
          <p:cNvSpPr txBox="1"/>
          <p:nvPr/>
        </p:nvSpPr>
        <p:spPr>
          <a:xfrm>
            <a:off x="1379675" y="3194345"/>
            <a:ext cx="71251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High level version:</a:t>
            </a:r>
          </a:p>
          <a:p>
            <a:r>
              <a:rPr lang="en-US" dirty="0"/>
              <a:t>The process of proactively and iteratively searching through networks to detect and isolate advanced threats that evade existing security solutions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880B64-2957-49C5-96AC-4DB76C71EB82}"/>
              </a:ext>
            </a:extLst>
          </p:cNvPr>
          <p:cNvSpPr txBox="1"/>
          <p:nvPr/>
        </p:nvSpPr>
        <p:spPr>
          <a:xfrm>
            <a:off x="2003611" y="7004836"/>
            <a:ext cx="68367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F5B4B"/>
                </a:solidFill>
              </a:rPr>
              <a:t>What could we learn from taking an iterative search through our alert and response data?</a:t>
            </a:r>
          </a:p>
        </p:txBody>
      </p:sp>
    </p:spTree>
    <p:extLst>
      <p:ext uri="{BB962C8B-B14F-4D97-AF65-F5344CB8AC3E}">
        <p14:creationId xmlns:p14="http://schemas.microsoft.com/office/powerpoint/2010/main" val="291101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4F043F-CB81-7E4B-A372-760B047986E3}"/>
              </a:ext>
            </a:extLst>
          </p:cNvPr>
          <p:cNvSpPr txBox="1"/>
          <p:nvPr/>
        </p:nvSpPr>
        <p:spPr>
          <a:xfrm>
            <a:off x="681788" y="576547"/>
            <a:ext cx="16691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E1E31"/>
                </a:solidFill>
                <a:latin typeface="Proxima Nova Rg" panose="02000506030000020004" pitchFamily="50" charset="0"/>
              </a:rPr>
              <a:t>BENEFITS OF SOC HUNTING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23E8C5-8FD3-C84F-97F7-235090FD24D7}"/>
              </a:ext>
            </a:extLst>
          </p:cNvPr>
          <p:cNvCxnSpPr>
            <a:cxnSpLocks/>
          </p:cNvCxnSpPr>
          <p:nvPr/>
        </p:nvCxnSpPr>
        <p:spPr>
          <a:xfrm>
            <a:off x="762000" y="1384743"/>
            <a:ext cx="8843212" cy="0"/>
          </a:xfrm>
          <a:prstGeom prst="line">
            <a:avLst/>
          </a:prstGeom>
          <a:ln>
            <a:solidFill>
              <a:srgbClr val="0E1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8AC666-DCD3-4434-9158-5247B36EDE92}"/>
              </a:ext>
            </a:extLst>
          </p:cNvPr>
          <p:cNvGrpSpPr/>
          <p:nvPr/>
        </p:nvGrpSpPr>
        <p:grpSpPr>
          <a:xfrm>
            <a:off x="6190927" y="2578624"/>
            <a:ext cx="5906146" cy="896818"/>
            <a:chOff x="1056235" y="4000500"/>
            <a:chExt cx="5180129" cy="89681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31E347-DB74-4C3B-99CD-892EAD4B5861}"/>
                </a:ext>
              </a:extLst>
            </p:cNvPr>
            <p:cNvSpPr/>
            <p:nvPr/>
          </p:nvSpPr>
          <p:spPr>
            <a:xfrm>
              <a:off x="1056235" y="4000500"/>
              <a:ext cx="4963565" cy="896818"/>
            </a:xfrm>
            <a:prstGeom prst="rect">
              <a:avLst/>
            </a:prstGeom>
            <a:solidFill>
              <a:srgbClr val="0E1E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F215198-A114-4BB1-BF8D-6B6BDB05E492}"/>
                </a:ext>
              </a:extLst>
            </p:cNvPr>
            <p:cNvSpPr/>
            <p:nvPr/>
          </p:nvSpPr>
          <p:spPr>
            <a:xfrm>
              <a:off x="1549825" y="4208716"/>
              <a:ext cx="46865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spc="600" dirty="0">
                  <a:solidFill>
                    <a:srgbClr val="F2F2F2"/>
                  </a:solidFill>
                  <a:latin typeface="Proxima Nova Rg" panose="02000506030000020004" pitchFamily="50" charset="0"/>
                </a:rPr>
                <a:t>SITUATIONAL AWARENESS</a:t>
              </a:r>
            </a:p>
          </p:txBody>
        </p:sp>
        <p:sp>
          <p:nvSpPr>
            <p:cNvPr id="20" name="Freeform 1">
              <a:extLst>
                <a:ext uri="{FF2B5EF4-FFF2-40B4-BE49-F238E27FC236}">
                  <a16:creationId xmlns:a16="http://schemas.microsoft.com/office/drawing/2014/main" id="{EF0360A1-6556-43BC-929E-64F027869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547" y="4239027"/>
              <a:ext cx="444189" cy="444303"/>
            </a:xfrm>
            <a:custGeom>
              <a:avLst/>
              <a:gdLst>
                <a:gd name="T0" fmla="*/ 4905 w 5031"/>
                <a:gd name="T1" fmla="*/ 0 h 5031"/>
                <a:gd name="T2" fmla="*/ 4905 w 5031"/>
                <a:gd name="T3" fmla="*/ 0 h 5031"/>
                <a:gd name="T4" fmla="*/ 125 w 5031"/>
                <a:gd name="T5" fmla="*/ 0 h 5031"/>
                <a:gd name="T6" fmla="*/ 0 w 5031"/>
                <a:gd name="T7" fmla="*/ 125 h 5031"/>
                <a:gd name="T8" fmla="*/ 0 w 5031"/>
                <a:gd name="T9" fmla="*/ 4905 h 5031"/>
                <a:gd name="T10" fmla="*/ 125 w 5031"/>
                <a:gd name="T11" fmla="*/ 5030 h 5031"/>
                <a:gd name="T12" fmla="*/ 4905 w 5031"/>
                <a:gd name="T13" fmla="*/ 5030 h 5031"/>
                <a:gd name="T14" fmla="*/ 5030 w 5031"/>
                <a:gd name="T15" fmla="*/ 4905 h 5031"/>
                <a:gd name="T16" fmla="*/ 5030 w 5031"/>
                <a:gd name="T17" fmla="*/ 125 h 5031"/>
                <a:gd name="T18" fmla="*/ 4905 w 5031"/>
                <a:gd name="T19" fmla="*/ 0 h 5031"/>
                <a:gd name="T20" fmla="*/ 3687 w 5031"/>
                <a:gd name="T21" fmla="*/ 2624 h 5031"/>
                <a:gd name="T22" fmla="*/ 3687 w 5031"/>
                <a:gd name="T23" fmla="*/ 2624 h 5031"/>
                <a:gd name="T24" fmla="*/ 3624 w 5031"/>
                <a:gd name="T25" fmla="*/ 2687 h 5031"/>
                <a:gd name="T26" fmla="*/ 3562 w 5031"/>
                <a:gd name="T27" fmla="*/ 2687 h 5031"/>
                <a:gd name="T28" fmla="*/ 3187 w 5031"/>
                <a:gd name="T29" fmla="*/ 2313 h 5031"/>
                <a:gd name="T30" fmla="*/ 1688 w 5031"/>
                <a:gd name="T31" fmla="*/ 3812 h 5031"/>
                <a:gd name="T32" fmla="*/ 1625 w 5031"/>
                <a:gd name="T33" fmla="*/ 3843 h 5031"/>
                <a:gd name="T34" fmla="*/ 1563 w 5031"/>
                <a:gd name="T35" fmla="*/ 3812 h 5031"/>
                <a:gd name="T36" fmla="*/ 1219 w 5031"/>
                <a:gd name="T37" fmla="*/ 3468 h 5031"/>
                <a:gd name="T38" fmla="*/ 1188 w 5031"/>
                <a:gd name="T39" fmla="*/ 3405 h 5031"/>
                <a:gd name="T40" fmla="*/ 1219 w 5031"/>
                <a:gd name="T41" fmla="*/ 3343 h 5031"/>
                <a:gd name="T42" fmla="*/ 2718 w 5031"/>
                <a:gd name="T43" fmla="*/ 1844 h 5031"/>
                <a:gd name="T44" fmla="*/ 2344 w 5031"/>
                <a:gd name="T45" fmla="*/ 1469 h 5031"/>
                <a:gd name="T46" fmla="*/ 2344 w 5031"/>
                <a:gd name="T47" fmla="*/ 1406 h 5031"/>
                <a:gd name="T48" fmla="*/ 2406 w 5031"/>
                <a:gd name="T49" fmla="*/ 1344 h 5031"/>
                <a:gd name="T50" fmla="*/ 3749 w 5031"/>
                <a:gd name="T51" fmla="*/ 1188 h 5031"/>
                <a:gd name="T52" fmla="*/ 3812 w 5031"/>
                <a:gd name="T53" fmla="*/ 1219 h 5031"/>
                <a:gd name="T54" fmla="*/ 3843 w 5031"/>
                <a:gd name="T55" fmla="*/ 1281 h 5031"/>
                <a:gd name="T56" fmla="*/ 3687 w 5031"/>
                <a:gd name="T57" fmla="*/ 2624 h 5031"/>
                <a:gd name="T58" fmla="*/ 3687 w 5031"/>
                <a:gd name="T59" fmla="*/ 2624 h 5031"/>
                <a:gd name="T60" fmla="*/ 3687 w 5031"/>
                <a:gd name="T61" fmla="*/ 2624 h 5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31" h="5031">
                  <a:moveTo>
                    <a:pt x="4905" y="0"/>
                  </a:moveTo>
                  <a:lnTo>
                    <a:pt x="4905" y="0"/>
                  </a:lnTo>
                  <a:cubicBezTo>
                    <a:pt x="125" y="0"/>
                    <a:pt x="125" y="0"/>
                    <a:pt x="125" y="0"/>
                  </a:cubicBezTo>
                  <a:cubicBezTo>
                    <a:pt x="62" y="0"/>
                    <a:pt x="0" y="62"/>
                    <a:pt x="0" y="125"/>
                  </a:cubicBezTo>
                  <a:cubicBezTo>
                    <a:pt x="0" y="4905"/>
                    <a:pt x="0" y="4905"/>
                    <a:pt x="0" y="4905"/>
                  </a:cubicBezTo>
                  <a:cubicBezTo>
                    <a:pt x="0" y="4968"/>
                    <a:pt x="62" y="5030"/>
                    <a:pt x="125" y="5030"/>
                  </a:cubicBezTo>
                  <a:cubicBezTo>
                    <a:pt x="4905" y="5030"/>
                    <a:pt x="4905" y="5030"/>
                    <a:pt x="4905" y="5030"/>
                  </a:cubicBezTo>
                  <a:cubicBezTo>
                    <a:pt x="4968" y="5030"/>
                    <a:pt x="5030" y="4968"/>
                    <a:pt x="5030" y="4905"/>
                  </a:cubicBezTo>
                  <a:cubicBezTo>
                    <a:pt x="5030" y="125"/>
                    <a:pt x="5030" y="125"/>
                    <a:pt x="5030" y="125"/>
                  </a:cubicBezTo>
                  <a:cubicBezTo>
                    <a:pt x="5030" y="62"/>
                    <a:pt x="4968" y="0"/>
                    <a:pt x="4905" y="0"/>
                  </a:cubicBezTo>
                  <a:close/>
                  <a:moveTo>
                    <a:pt x="3687" y="2624"/>
                  </a:moveTo>
                  <a:lnTo>
                    <a:pt x="3687" y="2624"/>
                  </a:lnTo>
                  <a:cubicBezTo>
                    <a:pt x="3687" y="2655"/>
                    <a:pt x="3655" y="2687"/>
                    <a:pt x="3624" y="2687"/>
                  </a:cubicBezTo>
                  <a:cubicBezTo>
                    <a:pt x="3593" y="2687"/>
                    <a:pt x="3562" y="2687"/>
                    <a:pt x="3562" y="2687"/>
                  </a:cubicBezTo>
                  <a:cubicBezTo>
                    <a:pt x="3187" y="2313"/>
                    <a:pt x="3187" y="2313"/>
                    <a:pt x="3187" y="2313"/>
                  </a:cubicBezTo>
                  <a:cubicBezTo>
                    <a:pt x="1688" y="3812"/>
                    <a:pt x="1688" y="3812"/>
                    <a:pt x="1688" y="3812"/>
                  </a:cubicBezTo>
                  <a:cubicBezTo>
                    <a:pt x="1656" y="3812"/>
                    <a:pt x="1625" y="3843"/>
                    <a:pt x="1625" y="3843"/>
                  </a:cubicBezTo>
                  <a:cubicBezTo>
                    <a:pt x="1594" y="3843"/>
                    <a:pt x="1594" y="3812"/>
                    <a:pt x="1563" y="3812"/>
                  </a:cubicBezTo>
                  <a:cubicBezTo>
                    <a:pt x="1219" y="3468"/>
                    <a:pt x="1219" y="3468"/>
                    <a:pt x="1219" y="3468"/>
                  </a:cubicBezTo>
                  <a:cubicBezTo>
                    <a:pt x="1219" y="3437"/>
                    <a:pt x="1188" y="3437"/>
                    <a:pt x="1188" y="3405"/>
                  </a:cubicBezTo>
                  <a:cubicBezTo>
                    <a:pt x="1188" y="3374"/>
                    <a:pt x="1219" y="3374"/>
                    <a:pt x="1219" y="3343"/>
                  </a:cubicBezTo>
                  <a:cubicBezTo>
                    <a:pt x="2718" y="1844"/>
                    <a:pt x="2718" y="1844"/>
                    <a:pt x="2718" y="1844"/>
                  </a:cubicBezTo>
                  <a:cubicBezTo>
                    <a:pt x="2344" y="1469"/>
                    <a:pt x="2344" y="1469"/>
                    <a:pt x="2344" y="1469"/>
                  </a:cubicBezTo>
                  <a:cubicBezTo>
                    <a:pt x="2344" y="1469"/>
                    <a:pt x="2313" y="1438"/>
                    <a:pt x="2344" y="1406"/>
                  </a:cubicBezTo>
                  <a:cubicBezTo>
                    <a:pt x="2344" y="1375"/>
                    <a:pt x="2375" y="1344"/>
                    <a:pt x="2406" y="1344"/>
                  </a:cubicBezTo>
                  <a:cubicBezTo>
                    <a:pt x="3749" y="1188"/>
                    <a:pt x="3749" y="1188"/>
                    <a:pt x="3749" y="1188"/>
                  </a:cubicBezTo>
                  <a:cubicBezTo>
                    <a:pt x="3780" y="1188"/>
                    <a:pt x="3780" y="1188"/>
                    <a:pt x="3812" y="1219"/>
                  </a:cubicBezTo>
                  <a:cubicBezTo>
                    <a:pt x="3812" y="1250"/>
                    <a:pt x="3843" y="1250"/>
                    <a:pt x="3843" y="1281"/>
                  </a:cubicBezTo>
                  <a:lnTo>
                    <a:pt x="3687" y="2624"/>
                  </a:lnTo>
                  <a:close/>
                  <a:moveTo>
                    <a:pt x="3687" y="2624"/>
                  </a:moveTo>
                  <a:lnTo>
                    <a:pt x="3687" y="26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9" tIns="60950" rIns="121899" bIns="60950" anchor="ctr"/>
            <a:lstStyle/>
            <a:p>
              <a:endParaRPr lang="en-US" sz="900">
                <a:latin typeface="Lato Light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BE5DF64-C82F-49BB-A97D-61A6DBF48EB8}"/>
              </a:ext>
            </a:extLst>
          </p:cNvPr>
          <p:cNvGrpSpPr/>
          <p:nvPr/>
        </p:nvGrpSpPr>
        <p:grpSpPr>
          <a:xfrm>
            <a:off x="6190927" y="3640121"/>
            <a:ext cx="5659230" cy="3212885"/>
            <a:chOff x="1080162" y="5025307"/>
            <a:chExt cx="4951501" cy="238484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B6DCF30-FF37-4732-A15F-FF28F0D991CD}"/>
                </a:ext>
              </a:extLst>
            </p:cNvPr>
            <p:cNvSpPr/>
            <p:nvPr/>
          </p:nvSpPr>
          <p:spPr>
            <a:xfrm>
              <a:off x="1080162" y="5025307"/>
              <a:ext cx="4951501" cy="2384842"/>
            </a:xfrm>
            <a:prstGeom prst="rect">
              <a:avLst/>
            </a:prstGeom>
            <a:solidFill>
              <a:srgbClr val="4F5B4B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33FC8B-0071-42E3-A3A6-0C6E955E5331}"/>
                </a:ext>
              </a:extLst>
            </p:cNvPr>
            <p:cNvSpPr/>
            <p:nvPr/>
          </p:nvSpPr>
          <p:spPr>
            <a:xfrm>
              <a:off x="1324106" y="5351010"/>
              <a:ext cx="4427822" cy="556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sz="2200" dirty="0">
                <a:latin typeface="Proxima Nova Rg" panose="02000506030000020004" pitchFamily="50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CDF11DA-0A6E-48B0-BD94-0B22EB668B92}"/>
              </a:ext>
            </a:extLst>
          </p:cNvPr>
          <p:cNvGrpSpPr/>
          <p:nvPr/>
        </p:nvGrpSpPr>
        <p:grpSpPr>
          <a:xfrm>
            <a:off x="429261" y="3605977"/>
            <a:ext cx="5638139" cy="3247029"/>
            <a:chOff x="6349187" y="4000500"/>
            <a:chExt cx="5638139" cy="324702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55BCEA-CA70-4221-8A56-FCFE290438AF}"/>
                </a:ext>
              </a:extLst>
            </p:cNvPr>
            <p:cNvSpPr/>
            <p:nvPr/>
          </p:nvSpPr>
          <p:spPr>
            <a:xfrm>
              <a:off x="6349187" y="4000500"/>
              <a:ext cx="5638139" cy="3247029"/>
            </a:xfrm>
            <a:prstGeom prst="rect">
              <a:avLst/>
            </a:prstGeom>
            <a:solidFill>
              <a:srgbClr val="4F5B4B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0D232D2-9A84-48F7-85F4-26C7A19E7E8B}"/>
                </a:ext>
              </a:extLst>
            </p:cNvPr>
            <p:cNvSpPr/>
            <p:nvPr/>
          </p:nvSpPr>
          <p:spPr>
            <a:xfrm>
              <a:off x="6613847" y="4308299"/>
              <a:ext cx="512821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2000" b="1" dirty="0">
                  <a:latin typeface="Proxima Nova Rg" panose="02000506030000020004" pitchFamily="50" charset="0"/>
                </a:rPr>
                <a:t>Controls that can be switched from audit to block mode</a:t>
              </a:r>
            </a:p>
            <a:p>
              <a:pPr marL="457200" indent="-45720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2000" b="1" dirty="0">
                  <a:latin typeface="Proxima Nova Rg" panose="02000506030000020004" pitchFamily="50" charset="0"/>
                </a:rPr>
                <a:t>Method for identifying if a control change worked</a:t>
              </a:r>
            </a:p>
            <a:p>
              <a:pPr marL="457200" indent="-45720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2000" b="1" dirty="0">
                  <a:latin typeface="Proxima Nova Rg" panose="02000506030000020004" pitchFamily="50" charset="0"/>
                </a:rPr>
                <a:t>Controls that can prevent multiple alerts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999C2A7-B3D8-4EDE-8EBA-3550323AEA02}"/>
              </a:ext>
            </a:extLst>
          </p:cNvPr>
          <p:cNvSpPr/>
          <p:nvPr/>
        </p:nvSpPr>
        <p:spPr>
          <a:xfrm>
            <a:off x="11975039" y="3640121"/>
            <a:ext cx="5657674" cy="3212885"/>
          </a:xfrm>
          <a:prstGeom prst="rect">
            <a:avLst/>
          </a:prstGeom>
          <a:solidFill>
            <a:srgbClr val="4F5B4B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8641AD3-07F0-4F10-AC11-1AAA7A6D9FA5}"/>
              </a:ext>
            </a:extLst>
          </p:cNvPr>
          <p:cNvGrpSpPr/>
          <p:nvPr/>
        </p:nvGrpSpPr>
        <p:grpSpPr>
          <a:xfrm>
            <a:off x="11975039" y="2578624"/>
            <a:ext cx="5657674" cy="896818"/>
            <a:chOff x="12300671" y="4000500"/>
            <a:chExt cx="4963565" cy="89681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94ED17F-96C6-4D4B-ABE8-086F083ED89B}"/>
                </a:ext>
              </a:extLst>
            </p:cNvPr>
            <p:cNvSpPr/>
            <p:nvPr/>
          </p:nvSpPr>
          <p:spPr>
            <a:xfrm>
              <a:off x="12300671" y="4000500"/>
              <a:ext cx="4963565" cy="896818"/>
            </a:xfrm>
            <a:prstGeom prst="rect">
              <a:avLst/>
            </a:prstGeom>
            <a:solidFill>
              <a:srgbClr val="0E1E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B2D1388-E3AB-4A5A-8742-1C9242AF4D77}"/>
                </a:ext>
              </a:extLst>
            </p:cNvPr>
            <p:cNvSpPr/>
            <p:nvPr/>
          </p:nvSpPr>
          <p:spPr>
            <a:xfrm>
              <a:off x="13404683" y="4224799"/>
              <a:ext cx="27913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spc="600" dirty="0">
                  <a:solidFill>
                    <a:srgbClr val="F2F2F2"/>
                  </a:solidFill>
                  <a:latin typeface="Proxima Nova Rg" panose="02000506030000020004" pitchFamily="50" charset="0"/>
                </a:rPr>
                <a:t>REMOVE NOISE</a:t>
              </a:r>
            </a:p>
          </p:txBody>
        </p:sp>
        <p:sp>
          <p:nvSpPr>
            <p:cNvPr id="32" name="Freeform 4">
              <a:extLst>
                <a:ext uri="{FF2B5EF4-FFF2-40B4-BE49-F238E27FC236}">
                  <a16:creationId xmlns:a16="http://schemas.microsoft.com/office/drawing/2014/main" id="{DBFC0655-42FC-45E4-8368-0BFAA75B6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8542" y="4242810"/>
              <a:ext cx="444190" cy="444306"/>
            </a:xfrm>
            <a:custGeom>
              <a:avLst/>
              <a:gdLst>
                <a:gd name="T0" fmla="*/ 2374 w 2594"/>
                <a:gd name="T1" fmla="*/ 0 h 2594"/>
                <a:gd name="T2" fmla="*/ 2374 w 2594"/>
                <a:gd name="T3" fmla="*/ 0 h 2594"/>
                <a:gd name="T4" fmla="*/ 219 w 2594"/>
                <a:gd name="T5" fmla="*/ 0 h 2594"/>
                <a:gd name="T6" fmla="*/ 0 w 2594"/>
                <a:gd name="T7" fmla="*/ 219 h 2594"/>
                <a:gd name="T8" fmla="*/ 0 w 2594"/>
                <a:gd name="T9" fmla="*/ 2374 h 2594"/>
                <a:gd name="T10" fmla="*/ 219 w 2594"/>
                <a:gd name="T11" fmla="*/ 2593 h 2594"/>
                <a:gd name="T12" fmla="*/ 2374 w 2594"/>
                <a:gd name="T13" fmla="*/ 2593 h 2594"/>
                <a:gd name="T14" fmla="*/ 2593 w 2594"/>
                <a:gd name="T15" fmla="*/ 2374 h 2594"/>
                <a:gd name="T16" fmla="*/ 2593 w 2594"/>
                <a:gd name="T17" fmla="*/ 219 h 2594"/>
                <a:gd name="T18" fmla="*/ 2374 w 2594"/>
                <a:gd name="T19" fmla="*/ 0 h 2594"/>
                <a:gd name="T20" fmla="*/ 2249 w 2594"/>
                <a:gd name="T21" fmla="*/ 250 h 2594"/>
                <a:gd name="T22" fmla="*/ 2249 w 2594"/>
                <a:gd name="T23" fmla="*/ 250 h 2594"/>
                <a:gd name="T24" fmla="*/ 2343 w 2594"/>
                <a:gd name="T25" fmla="*/ 313 h 2594"/>
                <a:gd name="T26" fmla="*/ 2249 w 2594"/>
                <a:gd name="T27" fmla="*/ 407 h 2594"/>
                <a:gd name="T28" fmla="*/ 2156 w 2594"/>
                <a:gd name="T29" fmla="*/ 313 h 2594"/>
                <a:gd name="T30" fmla="*/ 2249 w 2594"/>
                <a:gd name="T31" fmla="*/ 250 h 2594"/>
                <a:gd name="T32" fmla="*/ 1937 w 2594"/>
                <a:gd name="T33" fmla="*/ 250 h 2594"/>
                <a:gd name="T34" fmla="*/ 1937 w 2594"/>
                <a:gd name="T35" fmla="*/ 250 h 2594"/>
                <a:gd name="T36" fmla="*/ 2031 w 2594"/>
                <a:gd name="T37" fmla="*/ 313 h 2594"/>
                <a:gd name="T38" fmla="*/ 1937 w 2594"/>
                <a:gd name="T39" fmla="*/ 407 h 2594"/>
                <a:gd name="T40" fmla="*/ 1843 w 2594"/>
                <a:gd name="T41" fmla="*/ 313 h 2594"/>
                <a:gd name="T42" fmla="*/ 1937 w 2594"/>
                <a:gd name="T43" fmla="*/ 250 h 2594"/>
                <a:gd name="T44" fmla="*/ 2343 w 2594"/>
                <a:gd name="T45" fmla="*/ 2343 h 2594"/>
                <a:gd name="T46" fmla="*/ 2343 w 2594"/>
                <a:gd name="T47" fmla="*/ 2343 h 2594"/>
                <a:gd name="T48" fmla="*/ 250 w 2594"/>
                <a:gd name="T49" fmla="*/ 2343 h 2594"/>
                <a:gd name="T50" fmla="*/ 250 w 2594"/>
                <a:gd name="T51" fmla="*/ 625 h 2594"/>
                <a:gd name="T52" fmla="*/ 2343 w 2594"/>
                <a:gd name="T53" fmla="*/ 625 h 2594"/>
                <a:gd name="T54" fmla="*/ 2343 w 2594"/>
                <a:gd name="T55" fmla="*/ 2343 h 2594"/>
                <a:gd name="T56" fmla="*/ 594 w 2594"/>
                <a:gd name="T57" fmla="*/ 2093 h 2594"/>
                <a:gd name="T58" fmla="*/ 594 w 2594"/>
                <a:gd name="T59" fmla="*/ 2093 h 2594"/>
                <a:gd name="T60" fmla="*/ 1999 w 2594"/>
                <a:gd name="T61" fmla="*/ 2093 h 2594"/>
                <a:gd name="T62" fmla="*/ 2031 w 2594"/>
                <a:gd name="T63" fmla="*/ 2062 h 2594"/>
                <a:gd name="T64" fmla="*/ 2031 w 2594"/>
                <a:gd name="T65" fmla="*/ 2031 h 2594"/>
                <a:gd name="T66" fmla="*/ 1343 w 2594"/>
                <a:gd name="T67" fmla="*/ 844 h 2594"/>
                <a:gd name="T68" fmla="*/ 1312 w 2594"/>
                <a:gd name="T69" fmla="*/ 813 h 2594"/>
                <a:gd name="T70" fmla="*/ 1250 w 2594"/>
                <a:gd name="T71" fmla="*/ 844 h 2594"/>
                <a:gd name="T72" fmla="*/ 563 w 2594"/>
                <a:gd name="T73" fmla="*/ 2031 h 2594"/>
                <a:gd name="T74" fmla="*/ 563 w 2594"/>
                <a:gd name="T75" fmla="*/ 2093 h 2594"/>
                <a:gd name="T76" fmla="*/ 594 w 2594"/>
                <a:gd name="T77" fmla="*/ 2093 h 2594"/>
                <a:gd name="T78" fmla="*/ 1374 w 2594"/>
                <a:gd name="T79" fmla="*/ 1937 h 2594"/>
                <a:gd name="T80" fmla="*/ 1374 w 2594"/>
                <a:gd name="T81" fmla="*/ 1937 h 2594"/>
                <a:gd name="T82" fmla="*/ 1343 w 2594"/>
                <a:gd name="T83" fmla="*/ 1968 h 2594"/>
                <a:gd name="T84" fmla="*/ 1250 w 2594"/>
                <a:gd name="T85" fmla="*/ 1968 h 2594"/>
                <a:gd name="T86" fmla="*/ 1219 w 2594"/>
                <a:gd name="T87" fmla="*/ 1937 h 2594"/>
                <a:gd name="T88" fmla="*/ 1219 w 2594"/>
                <a:gd name="T89" fmla="*/ 1843 h 2594"/>
                <a:gd name="T90" fmla="*/ 1250 w 2594"/>
                <a:gd name="T91" fmla="*/ 1812 h 2594"/>
                <a:gd name="T92" fmla="*/ 1343 w 2594"/>
                <a:gd name="T93" fmla="*/ 1812 h 2594"/>
                <a:gd name="T94" fmla="*/ 1374 w 2594"/>
                <a:gd name="T95" fmla="*/ 1843 h 2594"/>
                <a:gd name="T96" fmla="*/ 1374 w 2594"/>
                <a:gd name="T97" fmla="*/ 1937 h 2594"/>
                <a:gd name="T98" fmla="*/ 1219 w 2594"/>
                <a:gd name="T99" fmla="*/ 1125 h 2594"/>
                <a:gd name="T100" fmla="*/ 1219 w 2594"/>
                <a:gd name="T101" fmla="*/ 1125 h 2594"/>
                <a:gd name="T102" fmla="*/ 1374 w 2594"/>
                <a:gd name="T103" fmla="*/ 1125 h 2594"/>
                <a:gd name="T104" fmla="*/ 1406 w 2594"/>
                <a:gd name="T105" fmla="*/ 1157 h 2594"/>
                <a:gd name="T106" fmla="*/ 1374 w 2594"/>
                <a:gd name="T107" fmla="*/ 1718 h 2594"/>
                <a:gd name="T108" fmla="*/ 1343 w 2594"/>
                <a:gd name="T109" fmla="*/ 1749 h 2594"/>
                <a:gd name="T110" fmla="*/ 1250 w 2594"/>
                <a:gd name="T111" fmla="*/ 1749 h 2594"/>
                <a:gd name="T112" fmla="*/ 1219 w 2594"/>
                <a:gd name="T113" fmla="*/ 1718 h 2594"/>
                <a:gd name="T114" fmla="*/ 1219 w 2594"/>
                <a:gd name="T115" fmla="*/ 1157 h 2594"/>
                <a:gd name="T116" fmla="*/ 1219 w 2594"/>
                <a:gd name="T117" fmla="*/ 1125 h 2594"/>
                <a:gd name="T118" fmla="*/ 1219 w 2594"/>
                <a:gd name="T119" fmla="*/ 1125 h 2594"/>
                <a:gd name="T120" fmla="*/ 1219 w 2594"/>
                <a:gd name="T121" fmla="*/ 1125 h 2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94" h="2594">
                  <a:moveTo>
                    <a:pt x="2374" y="0"/>
                  </a:moveTo>
                  <a:lnTo>
                    <a:pt x="2374" y="0"/>
                  </a:lnTo>
                  <a:cubicBezTo>
                    <a:pt x="219" y="0"/>
                    <a:pt x="219" y="0"/>
                    <a:pt x="219" y="0"/>
                  </a:cubicBezTo>
                  <a:cubicBezTo>
                    <a:pt x="94" y="0"/>
                    <a:pt x="0" y="94"/>
                    <a:pt x="0" y="219"/>
                  </a:cubicBezTo>
                  <a:cubicBezTo>
                    <a:pt x="0" y="2374"/>
                    <a:pt x="0" y="2374"/>
                    <a:pt x="0" y="2374"/>
                  </a:cubicBezTo>
                  <a:cubicBezTo>
                    <a:pt x="0" y="2499"/>
                    <a:pt x="94" y="2593"/>
                    <a:pt x="219" y="2593"/>
                  </a:cubicBezTo>
                  <a:cubicBezTo>
                    <a:pt x="2374" y="2593"/>
                    <a:pt x="2374" y="2593"/>
                    <a:pt x="2374" y="2593"/>
                  </a:cubicBezTo>
                  <a:cubicBezTo>
                    <a:pt x="2499" y="2593"/>
                    <a:pt x="2593" y="2499"/>
                    <a:pt x="2593" y="2374"/>
                  </a:cubicBezTo>
                  <a:cubicBezTo>
                    <a:pt x="2593" y="219"/>
                    <a:pt x="2593" y="219"/>
                    <a:pt x="2593" y="219"/>
                  </a:cubicBezTo>
                  <a:cubicBezTo>
                    <a:pt x="2593" y="94"/>
                    <a:pt x="2499" y="0"/>
                    <a:pt x="2374" y="0"/>
                  </a:cubicBezTo>
                  <a:close/>
                  <a:moveTo>
                    <a:pt x="2249" y="250"/>
                  </a:moveTo>
                  <a:lnTo>
                    <a:pt x="2249" y="250"/>
                  </a:lnTo>
                  <a:cubicBezTo>
                    <a:pt x="2312" y="250"/>
                    <a:pt x="2343" y="282"/>
                    <a:pt x="2343" y="313"/>
                  </a:cubicBezTo>
                  <a:cubicBezTo>
                    <a:pt x="2343" y="375"/>
                    <a:pt x="2312" y="407"/>
                    <a:pt x="2249" y="407"/>
                  </a:cubicBezTo>
                  <a:cubicBezTo>
                    <a:pt x="2187" y="407"/>
                    <a:pt x="2156" y="375"/>
                    <a:pt x="2156" y="313"/>
                  </a:cubicBezTo>
                  <a:cubicBezTo>
                    <a:pt x="2156" y="282"/>
                    <a:pt x="2187" y="250"/>
                    <a:pt x="2249" y="250"/>
                  </a:cubicBezTo>
                  <a:close/>
                  <a:moveTo>
                    <a:pt x="1937" y="250"/>
                  </a:moveTo>
                  <a:lnTo>
                    <a:pt x="1937" y="250"/>
                  </a:lnTo>
                  <a:cubicBezTo>
                    <a:pt x="1999" y="250"/>
                    <a:pt x="2031" y="282"/>
                    <a:pt x="2031" y="313"/>
                  </a:cubicBezTo>
                  <a:cubicBezTo>
                    <a:pt x="2031" y="375"/>
                    <a:pt x="1999" y="407"/>
                    <a:pt x="1937" y="407"/>
                  </a:cubicBezTo>
                  <a:cubicBezTo>
                    <a:pt x="1906" y="407"/>
                    <a:pt x="1843" y="375"/>
                    <a:pt x="1843" y="313"/>
                  </a:cubicBezTo>
                  <a:cubicBezTo>
                    <a:pt x="1843" y="282"/>
                    <a:pt x="1906" y="250"/>
                    <a:pt x="1937" y="250"/>
                  </a:cubicBezTo>
                  <a:close/>
                  <a:moveTo>
                    <a:pt x="2343" y="2343"/>
                  </a:moveTo>
                  <a:lnTo>
                    <a:pt x="2343" y="2343"/>
                  </a:lnTo>
                  <a:cubicBezTo>
                    <a:pt x="250" y="2343"/>
                    <a:pt x="250" y="2343"/>
                    <a:pt x="250" y="2343"/>
                  </a:cubicBezTo>
                  <a:cubicBezTo>
                    <a:pt x="250" y="625"/>
                    <a:pt x="250" y="625"/>
                    <a:pt x="250" y="625"/>
                  </a:cubicBezTo>
                  <a:cubicBezTo>
                    <a:pt x="2343" y="625"/>
                    <a:pt x="2343" y="625"/>
                    <a:pt x="2343" y="625"/>
                  </a:cubicBezTo>
                  <a:lnTo>
                    <a:pt x="2343" y="2343"/>
                  </a:lnTo>
                  <a:close/>
                  <a:moveTo>
                    <a:pt x="594" y="2093"/>
                  </a:moveTo>
                  <a:lnTo>
                    <a:pt x="594" y="2093"/>
                  </a:lnTo>
                  <a:cubicBezTo>
                    <a:pt x="1999" y="2093"/>
                    <a:pt x="1999" y="2093"/>
                    <a:pt x="1999" y="2093"/>
                  </a:cubicBezTo>
                  <a:cubicBezTo>
                    <a:pt x="2031" y="2093"/>
                    <a:pt x="2031" y="2093"/>
                    <a:pt x="2031" y="2062"/>
                  </a:cubicBezTo>
                  <a:lnTo>
                    <a:pt x="2031" y="2031"/>
                  </a:lnTo>
                  <a:cubicBezTo>
                    <a:pt x="1343" y="844"/>
                    <a:pt x="1343" y="844"/>
                    <a:pt x="1343" y="844"/>
                  </a:cubicBezTo>
                  <a:cubicBezTo>
                    <a:pt x="1343" y="813"/>
                    <a:pt x="1312" y="813"/>
                    <a:pt x="1312" y="813"/>
                  </a:cubicBezTo>
                  <a:cubicBezTo>
                    <a:pt x="1281" y="813"/>
                    <a:pt x="1281" y="813"/>
                    <a:pt x="1250" y="844"/>
                  </a:cubicBezTo>
                  <a:cubicBezTo>
                    <a:pt x="563" y="2031"/>
                    <a:pt x="563" y="2031"/>
                    <a:pt x="563" y="2031"/>
                  </a:cubicBezTo>
                  <a:cubicBezTo>
                    <a:pt x="563" y="2062"/>
                    <a:pt x="563" y="2062"/>
                    <a:pt x="563" y="2093"/>
                  </a:cubicBezTo>
                  <a:lnTo>
                    <a:pt x="594" y="2093"/>
                  </a:lnTo>
                  <a:close/>
                  <a:moveTo>
                    <a:pt x="1374" y="1937"/>
                  </a:moveTo>
                  <a:lnTo>
                    <a:pt x="1374" y="1937"/>
                  </a:lnTo>
                  <a:cubicBezTo>
                    <a:pt x="1374" y="1968"/>
                    <a:pt x="1374" y="1968"/>
                    <a:pt x="1343" y="1968"/>
                  </a:cubicBezTo>
                  <a:cubicBezTo>
                    <a:pt x="1250" y="1968"/>
                    <a:pt x="1250" y="1968"/>
                    <a:pt x="1250" y="1968"/>
                  </a:cubicBezTo>
                  <a:cubicBezTo>
                    <a:pt x="1219" y="1968"/>
                    <a:pt x="1219" y="1968"/>
                    <a:pt x="1219" y="1937"/>
                  </a:cubicBezTo>
                  <a:cubicBezTo>
                    <a:pt x="1219" y="1843"/>
                    <a:pt x="1219" y="1843"/>
                    <a:pt x="1219" y="1843"/>
                  </a:cubicBezTo>
                  <a:cubicBezTo>
                    <a:pt x="1219" y="1812"/>
                    <a:pt x="1219" y="1812"/>
                    <a:pt x="1250" y="1812"/>
                  </a:cubicBezTo>
                  <a:cubicBezTo>
                    <a:pt x="1343" y="1812"/>
                    <a:pt x="1343" y="1812"/>
                    <a:pt x="1343" y="1812"/>
                  </a:cubicBezTo>
                  <a:cubicBezTo>
                    <a:pt x="1374" y="1812"/>
                    <a:pt x="1374" y="1812"/>
                    <a:pt x="1374" y="1843"/>
                  </a:cubicBezTo>
                  <a:lnTo>
                    <a:pt x="1374" y="1937"/>
                  </a:lnTo>
                  <a:close/>
                  <a:moveTo>
                    <a:pt x="1219" y="1125"/>
                  </a:moveTo>
                  <a:lnTo>
                    <a:pt x="1219" y="1125"/>
                  </a:lnTo>
                  <a:cubicBezTo>
                    <a:pt x="1374" y="1125"/>
                    <a:pt x="1374" y="1125"/>
                    <a:pt x="1374" y="1125"/>
                  </a:cubicBezTo>
                  <a:lnTo>
                    <a:pt x="1406" y="1157"/>
                  </a:lnTo>
                  <a:cubicBezTo>
                    <a:pt x="1374" y="1718"/>
                    <a:pt x="1374" y="1718"/>
                    <a:pt x="1374" y="1718"/>
                  </a:cubicBezTo>
                  <a:cubicBezTo>
                    <a:pt x="1374" y="1749"/>
                    <a:pt x="1374" y="1749"/>
                    <a:pt x="1343" y="1749"/>
                  </a:cubicBezTo>
                  <a:cubicBezTo>
                    <a:pt x="1250" y="1749"/>
                    <a:pt x="1250" y="1749"/>
                    <a:pt x="1250" y="1749"/>
                  </a:cubicBezTo>
                  <a:cubicBezTo>
                    <a:pt x="1219" y="1749"/>
                    <a:pt x="1219" y="1749"/>
                    <a:pt x="1219" y="1718"/>
                  </a:cubicBezTo>
                  <a:cubicBezTo>
                    <a:pt x="1219" y="1157"/>
                    <a:pt x="1219" y="1157"/>
                    <a:pt x="1219" y="1157"/>
                  </a:cubicBezTo>
                  <a:lnTo>
                    <a:pt x="1219" y="1125"/>
                  </a:lnTo>
                  <a:close/>
                  <a:moveTo>
                    <a:pt x="1219" y="1125"/>
                  </a:moveTo>
                  <a:lnTo>
                    <a:pt x="1219" y="11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9" tIns="60950" rIns="121899" bIns="60950" anchor="ctr"/>
            <a:lstStyle/>
            <a:p>
              <a:endParaRPr lang="en-US" sz="900">
                <a:latin typeface="Lato Light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122E64E-FFE8-4BB0-AAF8-0BEED0F66053}"/>
              </a:ext>
            </a:extLst>
          </p:cNvPr>
          <p:cNvGrpSpPr/>
          <p:nvPr/>
        </p:nvGrpSpPr>
        <p:grpSpPr>
          <a:xfrm>
            <a:off x="415289" y="2578624"/>
            <a:ext cx="5660283" cy="896818"/>
            <a:chOff x="6325261" y="2975693"/>
            <a:chExt cx="5638139" cy="89681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C700104-8B28-4201-ACFE-FEC8001D5464}"/>
                </a:ext>
              </a:extLst>
            </p:cNvPr>
            <p:cNvSpPr/>
            <p:nvPr/>
          </p:nvSpPr>
          <p:spPr>
            <a:xfrm>
              <a:off x="6325261" y="2975693"/>
              <a:ext cx="5638139" cy="896818"/>
            </a:xfrm>
            <a:prstGeom prst="rect">
              <a:avLst/>
            </a:prstGeom>
            <a:solidFill>
              <a:srgbClr val="0E1E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8CCA526-12E9-4065-97D0-6F778D70455C}"/>
                </a:ext>
              </a:extLst>
            </p:cNvPr>
            <p:cNvSpPr/>
            <p:nvPr/>
          </p:nvSpPr>
          <p:spPr>
            <a:xfrm>
              <a:off x="7272291" y="3183909"/>
              <a:ext cx="44199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spc="600" dirty="0">
                  <a:solidFill>
                    <a:srgbClr val="F2F2F2"/>
                  </a:solidFill>
                  <a:latin typeface="Proxima Nova Rg" panose="02000506030000020004" pitchFamily="50" charset="0"/>
                </a:rPr>
                <a:t>STRENGTHEN CONTROLS</a:t>
              </a:r>
            </a:p>
          </p:txBody>
        </p:sp>
        <p:sp>
          <p:nvSpPr>
            <p:cNvPr id="36" name="AutoShape 94">
              <a:extLst>
                <a:ext uri="{FF2B5EF4-FFF2-40B4-BE49-F238E27FC236}">
                  <a16:creationId xmlns:a16="http://schemas.microsoft.com/office/drawing/2014/main" id="{5320DBB0-FD28-43D1-B9B8-BDB0EFA48A5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593150" y="3138567"/>
              <a:ext cx="417198" cy="4924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71" y="9829"/>
                  </a:moveTo>
                  <a:cubicBezTo>
                    <a:pt x="20671" y="9939"/>
                    <a:pt x="20995" y="10131"/>
                    <a:pt x="21232" y="10408"/>
                  </a:cubicBezTo>
                  <a:cubicBezTo>
                    <a:pt x="21481" y="10681"/>
                    <a:pt x="21599" y="11001"/>
                    <a:pt x="21599" y="11358"/>
                  </a:cubicBezTo>
                  <a:lnTo>
                    <a:pt x="21599" y="19987"/>
                  </a:lnTo>
                  <a:cubicBezTo>
                    <a:pt x="21599" y="20419"/>
                    <a:pt x="21398" y="20796"/>
                    <a:pt x="21002" y="21116"/>
                  </a:cubicBezTo>
                  <a:cubicBezTo>
                    <a:pt x="20606" y="21438"/>
                    <a:pt x="20138" y="21599"/>
                    <a:pt x="19598" y="21599"/>
                  </a:cubicBezTo>
                  <a:lnTo>
                    <a:pt x="2016" y="21599"/>
                  </a:lnTo>
                  <a:cubicBezTo>
                    <a:pt x="1476" y="21599"/>
                    <a:pt x="1004" y="21438"/>
                    <a:pt x="604" y="21116"/>
                  </a:cubicBezTo>
                  <a:cubicBezTo>
                    <a:pt x="198" y="20796"/>
                    <a:pt x="0" y="20419"/>
                    <a:pt x="0" y="19987"/>
                  </a:cubicBezTo>
                  <a:lnTo>
                    <a:pt x="0" y="11358"/>
                  </a:lnTo>
                  <a:cubicBezTo>
                    <a:pt x="0" y="11001"/>
                    <a:pt x="122" y="10681"/>
                    <a:pt x="367" y="10408"/>
                  </a:cubicBezTo>
                  <a:cubicBezTo>
                    <a:pt x="619" y="10131"/>
                    <a:pt x="939" y="9938"/>
                    <a:pt x="1346" y="9829"/>
                  </a:cubicBezTo>
                  <a:lnTo>
                    <a:pt x="1346" y="7566"/>
                  </a:lnTo>
                  <a:cubicBezTo>
                    <a:pt x="1346" y="6530"/>
                    <a:pt x="1591" y="5551"/>
                    <a:pt x="2084" y="4632"/>
                  </a:cubicBezTo>
                  <a:cubicBezTo>
                    <a:pt x="2581" y="3711"/>
                    <a:pt x="3254" y="2908"/>
                    <a:pt x="4108" y="2219"/>
                  </a:cubicBezTo>
                  <a:cubicBezTo>
                    <a:pt x="4968" y="1531"/>
                    <a:pt x="5973" y="990"/>
                    <a:pt x="7125" y="593"/>
                  </a:cubicBezTo>
                  <a:cubicBezTo>
                    <a:pt x="8281" y="198"/>
                    <a:pt x="9509" y="0"/>
                    <a:pt x="10809" y="0"/>
                  </a:cubicBezTo>
                  <a:cubicBezTo>
                    <a:pt x="12105" y="0"/>
                    <a:pt x="13329" y="198"/>
                    <a:pt x="14478" y="593"/>
                  </a:cubicBezTo>
                  <a:cubicBezTo>
                    <a:pt x="15630" y="990"/>
                    <a:pt x="16634" y="1531"/>
                    <a:pt x="17495" y="2219"/>
                  </a:cubicBezTo>
                  <a:cubicBezTo>
                    <a:pt x="18355" y="2908"/>
                    <a:pt x="19036" y="3714"/>
                    <a:pt x="19533" y="4641"/>
                  </a:cubicBezTo>
                  <a:cubicBezTo>
                    <a:pt x="20022" y="5562"/>
                    <a:pt x="20271" y="6538"/>
                    <a:pt x="20271" y="7566"/>
                  </a:cubicBezTo>
                  <a:lnTo>
                    <a:pt x="20271" y="9829"/>
                  </a:lnTo>
                  <a:close/>
                  <a:moveTo>
                    <a:pt x="16202" y="7566"/>
                  </a:moveTo>
                  <a:cubicBezTo>
                    <a:pt x="16202" y="6961"/>
                    <a:pt x="16062" y="6394"/>
                    <a:pt x="15781" y="5870"/>
                  </a:cubicBezTo>
                  <a:cubicBezTo>
                    <a:pt x="15496" y="5349"/>
                    <a:pt x="15108" y="4894"/>
                    <a:pt x="14614" y="4508"/>
                  </a:cubicBezTo>
                  <a:cubicBezTo>
                    <a:pt x="14125" y="4123"/>
                    <a:pt x="13545" y="3817"/>
                    <a:pt x="12886" y="3593"/>
                  </a:cubicBezTo>
                  <a:cubicBezTo>
                    <a:pt x="12224" y="3365"/>
                    <a:pt x="11532" y="3253"/>
                    <a:pt x="10809" y="3253"/>
                  </a:cubicBezTo>
                  <a:cubicBezTo>
                    <a:pt x="10049" y="3253"/>
                    <a:pt x="9347" y="3365"/>
                    <a:pt x="8706" y="3593"/>
                  </a:cubicBezTo>
                  <a:cubicBezTo>
                    <a:pt x="8061" y="3817"/>
                    <a:pt x="7489" y="4123"/>
                    <a:pt x="6988" y="4508"/>
                  </a:cubicBezTo>
                  <a:cubicBezTo>
                    <a:pt x="6488" y="4894"/>
                    <a:pt x="6099" y="5352"/>
                    <a:pt x="5818" y="5879"/>
                  </a:cubicBezTo>
                  <a:cubicBezTo>
                    <a:pt x="5537" y="6406"/>
                    <a:pt x="5397" y="6970"/>
                    <a:pt x="5397" y="7566"/>
                  </a:cubicBezTo>
                  <a:lnTo>
                    <a:pt x="5397" y="9717"/>
                  </a:lnTo>
                  <a:lnTo>
                    <a:pt x="16202" y="9717"/>
                  </a:lnTo>
                  <a:lnTo>
                    <a:pt x="16202" y="7566"/>
                  </a:lnTo>
                  <a:close/>
                  <a:moveTo>
                    <a:pt x="11964" y="15409"/>
                  </a:moveTo>
                  <a:cubicBezTo>
                    <a:pt x="12296" y="15245"/>
                    <a:pt x="12569" y="15020"/>
                    <a:pt x="12782" y="14744"/>
                  </a:cubicBezTo>
                  <a:cubicBezTo>
                    <a:pt x="12990" y="14462"/>
                    <a:pt x="13098" y="14159"/>
                    <a:pt x="13098" y="13840"/>
                  </a:cubicBezTo>
                  <a:cubicBezTo>
                    <a:pt x="13098" y="13333"/>
                    <a:pt x="12875" y="12898"/>
                    <a:pt x="12429" y="12530"/>
                  </a:cubicBezTo>
                  <a:cubicBezTo>
                    <a:pt x="11979" y="12161"/>
                    <a:pt x="11439" y="11980"/>
                    <a:pt x="10809" y="11980"/>
                  </a:cubicBezTo>
                  <a:cubicBezTo>
                    <a:pt x="10175" y="11980"/>
                    <a:pt x="9638" y="12161"/>
                    <a:pt x="9188" y="12530"/>
                  </a:cubicBezTo>
                  <a:cubicBezTo>
                    <a:pt x="8738" y="12898"/>
                    <a:pt x="8515" y="13333"/>
                    <a:pt x="8515" y="13840"/>
                  </a:cubicBezTo>
                  <a:cubicBezTo>
                    <a:pt x="8515" y="14159"/>
                    <a:pt x="8616" y="14462"/>
                    <a:pt x="8825" y="14744"/>
                  </a:cubicBezTo>
                  <a:cubicBezTo>
                    <a:pt x="9033" y="15020"/>
                    <a:pt x="9300" y="15233"/>
                    <a:pt x="9638" y="15383"/>
                  </a:cubicBezTo>
                  <a:lnTo>
                    <a:pt x="8515" y="19339"/>
                  </a:lnTo>
                  <a:lnTo>
                    <a:pt x="13098" y="19339"/>
                  </a:lnTo>
                  <a:lnTo>
                    <a:pt x="11964" y="154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defTabSz="171382">
                <a:defRPr/>
              </a:pPr>
              <a:endParaRPr lang="es-ES" sz="110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aleway Black"/>
                <a:cs typeface="Raleway Black"/>
                <a:sym typeface="Gill Sans" charset="0"/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B8B10D2-A327-4613-AF36-1502177F18B1}"/>
              </a:ext>
            </a:extLst>
          </p:cNvPr>
          <p:cNvSpPr/>
          <p:nvPr/>
        </p:nvSpPr>
        <p:spPr>
          <a:xfrm>
            <a:off x="6469738" y="3935304"/>
            <a:ext cx="50581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Proxima Nova Rg" panose="02000506030000020004" pitchFamily="50" charset="0"/>
              </a:rPr>
              <a:t>Analyst closing with different statuses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Proxima Nova Rg" panose="02000506030000020004" pitchFamily="50" charset="0"/>
              </a:rPr>
              <a:t>Trending around sources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Proxima Nova Rg" panose="02000506030000020004" pitchFamily="50" charset="0"/>
              </a:rPr>
              <a:t>Trending around fidelity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63F55B-BFC6-49CB-AE1B-B80852ADAEF1}"/>
              </a:ext>
            </a:extLst>
          </p:cNvPr>
          <p:cNvSpPr/>
          <p:nvPr/>
        </p:nvSpPr>
        <p:spPr>
          <a:xfrm>
            <a:off x="12062317" y="3916249"/>
            <a:ext cx="448827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Proxima Nova Rg" panose="02000506030000020004" pitchFamily="50" charset="0"/>
              </a:rPr>
              <a:t>Duplicating alert sources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Proxima Nova Rg" panose="02000506030000020004" pitchFamily="50" charset="0"/>
              </a:rPr>
              <a:t>Common benign objects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Proxima Nova Rg" panose="02000506030000020004" pitchFamily="50" charset="0"/>
              </a:rPr>
              <a:t>Tune calculated thresholds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Proxima Nova Rg" panose="02000506030000020004" pitchFamily="50" charset="0"/>
              </a:rPr>
              <a:t>Tune environment changes</a:t>
            </a:r>
          </a:p>
        </p:txBody>
      </p:sp>
    </p:spTree>
    <p:extLst>
      <p:ext uri="{BB962C8B-B14F-4D97-AF65-F5344CB8AC3E}">
        <p14:creationId xmlns:p14="http://schemas.microsoft.com/office/powerpoint/2010/main" val="130919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8627FB-239C-5641-828D-9013CAB8D31A}"/>
              </a:ext>
            </a:extLst>
          </p:cNvPr>
          <p:cNvSpPr/>
          <p:nvPr/>
        </p:nvSpPr>
        <p:spPr>
          <a:xfrm>
            <a:off x="-1" y="3635441"/>
            <a:ext cx="8019740" cy="28610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9C22D-AC62-9C4B-B6E2-03C5E56AD61B}"/>
              </a:ext>
            </a:extLst>
          </p:cNvPr>
          <p:cNvSpPr txBox="1"/>
          <p:nvPr/>
        </p:nvSpPr>
        <p:spPr>
          <a:xfrm>
            <a:off x="413013" y="4349222"/>
            <a:ext cx="101387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4F5B4B"/>
                </a:solidFill>
                <a:latin typeface="Proxima Nova Rg" panose="02000506030000020004" pitchFamily="50" charset="0"/>
              </a:rPr>
              <a:t>SOC HUNT EXAMPLES</a:t>
            </a:r>
            <a:endParaRPr lang="en-US" sz="4400" baseline="50000" dirty="0">
              <a:solidFill>
                <a:srgbClr val="4F5B4B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57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4F043F-CB81-7E4B-A372-760B047986E3}"/>
              </a:ext>
            </a:extLst>
          </p:cNvPr>
          <p:cNvSpPr txBox="1"/>
          <p:nvPr/>
        </p:nvSpPr>
        <p:spPr>
          <a:xfrm>
            <a:off x="681788" y="576547"/>
            <a:ext cx="16691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4F5B4B"/>
                </a:solidFill>
                <a:latin typeface="Proxima Nova Rg" panose="02000506030000020004" pitchFamily="50" charset="0"/>
              </a:rPr>
              <a:t>HUNT – REPEATED ALERTS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23E8C5-8FD3-C84F-97F7-235090FD24D7}"/>
              </a:ext>
            </a:extLst>
          </p:cNvPr>
          <p:cNvCxnSpPr>
            <a:cxnSpLocks/>
          </p:cNvCxnSpPr>
          <p:nvPr/>
        </p:nvCxnSpPr>
        <p:spPr>
          <a:xfrm>
            <a:off x="762000" y="1384743"/>
            <a:ext cx="8843212" cy="0"/>
          </a:xfrm>
          <a:prstGeom prst="line">
            <a:avLst/>
          </a:prstGeom>
          <a:ln>
            <a:solidFill>
              <a:srgbClr val="0E1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4F473AF-78E2-4484-B4B8-1C18BB9BB9F3}"/>
              </a:ext>
            </a:extLst>
          </p:cNvPr>
          <p:cNvSpPr txBox="1"/>
          <p:nvPr/>
        </p:nvSpPr>
        <p:spPr>
          <a:xfrm>
            <a:off x="1105786" y="1978868"/>
            <a:ext cx="69005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Goal:</a:t>
            </a:r>
            <a:r>
              <a:rPr lang="en-US" dirty="0"/>
              <a:t> What is causing repeating alerts over a given timeframe?</a:t>
            </a:r>
          </a:p>
          <a:p>
            <a:endParaRPr lang="en-US" dirty="0"/>
          </a:p>
          <a:p>
            <a:r>
              <a:rPr lang="en-US" b="1" dirty="0"/>
              <a:t>Adjustments: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Timeframe – the greater the range, the greater chance of spotting a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 – the number of repeats or greater that you want to surface, keep in mind your throttling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Duration – the time between earliest and latest seen for the alert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What does this mean: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findings represent a behavior or action that is re-occurring and then causing the alerts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finding should be either tuned or remediated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with the highest count/most impactful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FC7D21-C18A-4C1C-9F2F-62078EDE90D0}"/>
              </a:ext>
            </a:extLst>
          </p:cNvPr>
          <p:cNvSpPr txBox="1"/>
          <p:nvPr/>
        </p:nvSpPr>
        <p:spPr>
          <a:xfrm>
            <a:off x="8697433" y="1978868"/>
            <a:ext cx="9144000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`notable`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62FC"/>
                </a:solidFill>
                <a:effectLst/>
                <a:latin typeface="Consolas" panose="020B0609020204030204" pitchFamily="49" charset="0"/>
              </a:rPr>
              <a:t>fillnull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2AC7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system user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orig_tag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62FC"/>
                </a:solidFill>
                <a:effectLst/>
                <a:latin typeface="Consolas" panose="020B0609020204030204" pitchFamily="49" charset="0"/>
              </a:rPr>
              <a:t>nomv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risk_rule_name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62FC"/>
                </a:solidFill>
                <a:effectLst/>
                <a:latin typeface="Consolas" panose="020B0609020204030204" pitchFamily="49" charset="0"/>
              </a:rPr>
              <a:t>stats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earliest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(_time) </a:t>
            </a:r>
            <a:r>
              <a:rPr lang="en-US" sz="1600" b="0" dirty="0">
                <a:solidFill>
                  <a:srgbClr val="FF692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earliest_time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dirty="0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  latest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(_time) </a:t>
            </a:r>
            <a:r>
              <a:rPr lang="en-US" sz="1600" b="0" dirty="0">
                <a:solidFill>
                  <a:srgbClr val="FF692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latest_time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dirty="0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  values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risk_rule_name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FF692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risk_rule_name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dirty="0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  values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status_label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FF692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status_lablel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dirty="0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  values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rule_name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FF692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notable_type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6928"/>
                </a:solidFill>
                <a:effectLst/>
                <a:latin typeface="Consolas" panose="020B0609020204030204" pitchFamily="49" charset="0"/>
              </a:rPr>
              <a:t>  by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risk_object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risk_object_type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62FC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62FC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2AC76"/>
                </a:solidFill>
                <a:effectLst/>
                <a:latin typeface="Consolas" panose="020B0609020204030204" pitchFamily="49" charset="0"/>
              </a:rPr>
              <a:t>timeformat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"%Y-%m-%d %T"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ctime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latest_time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ctime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earliest_time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62FC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3F5684AA-9AB7-4E79-B45C-73D7DCB29B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06"/>
          <a:stretch/>
        </p:blipFill>
        <p:spPr>
          <a:xfrm>
            <a:off x="921182" y="6059013"/>
            <a:ext cx="16466273" cy="30469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902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4F043F-CB81-7E4B-A372-760B047986E3}"/>
              </a:ext>
            </a:extLst>
          </p:cNvPr>
          <p:cNvSpPr txBox="1"/>
          <p:nvPr/>
        </p:nvSpPr>
        <p:spPr>
          <a:xfrm>
            <a:off x="681788" y="576547"/>
            <a:ext cx="16691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E1E31"/>
                </a:solidFill>
                <a:latin typeface="Proxima Nova Rg" panose="02000506030000020004" pitchFamily="50" charset="0"/>
              </a:rPr>
              <a:t>HUNT – ALERTS BY BUSINESS UNITS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23E8C5-8FD3-C84F-97F7-235090FD24D7}"/>
              </a:ext>
            </a:extLst>
          </p:cNvPr>
          <p:cNvCxnSpPr>
            <a:cxnSpLocks/>
          </p:cNvCxnSpPr>
          <p:nvPr/>
        </p:nvCxnSpPr>
        <p:spPr>
          <a:xfrm>
            <a:off x="762000" y="1384743"/>
            <a:ext cx="8843212" cy="0"/>
          </a:xfrm>
          <a:prstGeom prst="line">
            <a:avLst/>
          </a:prstGeom>
          <a:ln>
            <a:solidFill>
              <a:srgbClr val="0E1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D43B6D-D8BF-4CC4-9184-9F45EE06739C}"/>
              </a:ext>
            </a:extLst>
          </p:cNvPr>
          <p:cNvSpPr txBox="1"/>
          <p:nvPr/>
        </p:nvSpPr>
        <p:spPr>
          <a:xfrm>
            <a:off x="1105786" y="1978868"/>
            <a:ext cx="69005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Goal:</a:t>
            </a:r>
            <a:r>
              <a:rPr lang="en-US" dirty="0"/>
              <a:t> Are there groups of users causing more alerts than others?</a:t>
            </a:r>
          </a:p>
          <a:p>
            <a:endParaRPr lang="en-US" dirty="0"/>
          </a:p>
          <a:p>
            <a:r>
              <a:rPr lang="en-US" b="1" dirty="0"/>
              <a:t>Adjustments: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Timeframe – the greater the range, the greater chance of spotting a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 – the number of alerts or greater that you want to surface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or </a:t>
            </a:r>
            <a:r>
              <a:rPr lang="en-US" dirty="0" err="1"/>
              <a:t>Bunit</a:t>
            </a:r>
            <a:r>
              <a:rPr lang="en-US" dirty="0"/>
              <a:t> – flip between them to see if themes emerge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What does this mean: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findings represent a behavior or action that seems to be from a common group of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finding should be investigated, there tends to be a collision between their processes and security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with the highest count/most impactful that is a group you could work through this with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83C17F-BA1F-4E23-98F9-55E347280636}"/>
              </a:ext>
            </a:extLst>
          </p:cNvPr>
          <p:cNvSpPr txBox="1"/>
          <p:nvPr/>
        </p:nvSpPr>
        <p:spPr>
          <a:xfrm>
            <a:off x="8697433" y="1978868"/>
            <a:ext cx="9144000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`notable`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62FC"/>
                </a:solidFill>
                <a:effectLst/>
                <a:latin typeface="Consolas" panose="020B0609020204030204" pitchFamily="49" charset="0"/>
              </a:rPr>
              <a:t>fillnull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2AC7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system user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orig_tag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62FC"/>
                </a:solidFill>
                <a:effectLst/>
                <a:latin typeface="Consolas" panose="020B0609020204030204" pitchFamily="49" charset="0"/>
              </a:rPr>
              <a:t>nomv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risk_rule_name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62FC"/>
                </a:solidFill>
                <a:effectLst/>
                <a:latin typeface="Consolas" panose="020B0609020204030204" pitchFamily="49" charset="0"/>
              </a:rPr>
              <a:t>stats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earliest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(_time) </a:t>
            </a:r>
            <a:r>
              <a:rPr lang="en-US" sz="1600" b="0" dirty="0">
                <a:solidFill>
                  <a:srgbClr val="FF692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earliest_time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latest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(_time) </a:t>
            </a:r>
            <a:r>
              <a:rPr lang="en-US" sz="1600" b="0" dirty="0">
                <a:solidFill>
                  <a:srgbClr val="FF692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latest_time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risk_rule_name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FF692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risk_rule_name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dirty="0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  values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status_label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FF692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status_lablel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rule_name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FF692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notable_type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6928"/>
                </a:solidFill>
                <a:effectLst/>
                <a:latin typeface="Consolas" panose="020B0609020204030204" pitchFamily="49" charset="0"/>
              </a:rPr>
              <a:t>  by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user_title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user_bunit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62FC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62FC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2AC76"/>
                </a:solidFill>
                <a:effectLst/>
                <a:latin typeface="Consolas" panose="020B0609020204030204" pitchFamily="49" charset="0"/>
              </a:rPr>
              <a:t>timeformat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"%Y-%m-%d %T"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ctime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latest_time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ctime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earliest_time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62FC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742B70-F1BA-4072-81A9-4C43ED8061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364"/>
          <a:stretch/>
        </p:blipFill>
        <p:spPr>
          <a:xfrm>
            <a:off x="237154" y="6366327"/>
            <a:ext cx="17817550" cy="2365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003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4F043F-CB81-7E4B-A372-760B047986E3}"/>
              </a:ext>
            </a:extLst>
          </p:cNvPr>
          <p:cNvSpPr txBox="1"/>
          <p:nvPr/>
        </p:nvSpPr>
        <p:spPr>
          <a:xfrm>
            <a:off x="681788" y="576547"/>
            <a:ext cx="16691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4F5B4B"/>
                </a:solidFill>
                <a:latin typeface="Proxima Nova Rg" panose="02000506030000020004" pitchFamily="50" charset="0"/>
              </a:rPr>
              <a:t>HUNT – ALERTS BY SYSTEM TYPE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23E8C5-8FD3-C84F-97F7-235090FD24D7}"/>
              </a:ext>
            </a:extLst>
          </p:cNvPr>
          <p:cNvCxnSpPr>
            <a:cxnSpLocks/>
          </p:cNvCxnSpPr>
          <p:nvPr/>
        </p:nvCxnSpPr>
        <p:spPr>
          <a:xfrm>
            <a:off x="762000" y="1384743"/>
            <a:ext cx="8843212" cy="0"/>
          </a:xfrm>
          <a:prstGeom prst="line">
            <a:avLst/>
          </a:prstGeom>
          <a:ln>
            <a:solidFill>
              <a:srgbClr val="0E1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CE5E438-28B0-4812-BB57-DD893185DCBF}"/>
              </a:ext>
            </a:extLst>
          </p:cNvPr>
          <p:cNvSpPr txBox="1"/>
          <p:nvPr/>
        </p:nvSpPr>
        <p:spPr>
          <a:xfrm>
            <a:off x="1105786" y="1978868"/>
            <a:ext cx="69005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Goal:</a:t>
            </a:r>
            <a:r>
              <a:rPr lang="en-US" dirty="0"/>
              <a:t> Are there groups of systems causing more alerts than others?</a:t>
            </a:r>
          </a:p>
          <a:p>
            <a:endParaRPr lang="en-US" dirty="0"/>
          </a:p>
          <a:p>
            <a:r>
              <a:rPr lang="en-US" b="1" dirty="0"/>
              <a:t>Adjustments: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Timeframe – the greater the range, the greater chance of spotting a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 – the number of alerts or greater that you want to surface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Asset tag, operating system, operating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What does this mean: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findings represent a behavior or action that seems to be from a category or type of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finding should be investigated, look for </a:t>
            </a:r>
            <a:r>
              <a:rPr lang="en-US" dirty="0" err="1"/>
              <a:t>pci</a:t>
            </a:r>
            <a:r>
              <a:rPr lang="en-US" dirty="0"/>
              <a:t> or </a:t>
            </a:r>
            <a:r>
              <a:rPr lang="en-US" dirty="0" err="1"/>
              <a:t>domain_controller</a:t>
            </a:r>
            <a:r>
              <a:rPr lang="en-US" dirty="0"/>
              <a:t> tags for higher urgency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 with technology partners to help refine the security controls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7F1BE-CC0C-467A-8F21-EFF0577EB000}"/>
              </a:ext>
            </a:extLst>
          </p:cNvPr>
          <p:cNvSpPr txBox="1"/>
          <p:nvPr/>
        </p:nvSpPr>
        <p:spPr>
          <a:xfrm>
            <a:off x="8697433" y="1978868"/>
            <a:ext cx="9144000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`notable`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62FC"/>
                </a:solidFill>
                <a:effectLst/>
                <a:latin typeface="Consolas" panose="020B0609020204030204" pitchFamily="49" charset="0"/>
              </a:rPr>
              <a:t>fillnull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2AC7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system user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orig_tag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62FC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risk_object_type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62FC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asset_lookup_by_str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asset </a:t>
            </a:r>
            <a:r>
              <a:rPr lang="en-US" sz="1600" b="0" dirty="0">
                <a:solidFill>
                  <a:srgbClr val="FF692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risk_object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62FC"/>
                </a:solidFill>
                <a:effectLst/>
                <a:latin typeface="Consolas" panose="020B0609020204030204" pitchFamily="49" charset="0"/>
              </a:rPr>
              <a:t>nomv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asset_tag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62FC"/>
                </a:solidFill>
                <a:effectLst/>
                <a:latin typeface="Consolas" panose="020B0609020204030204" pitchFamily="49" charset="0"/>
              </a:rPr>
              <a:t>stats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earliest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(_time) </a:t>
            </a:r>
            <a:r>
              <a:rPr lang="en-US" sz="1600" b="0" dirty="0">
                <a:solidFill>
                  <a:srgbClr val="FF692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earliest_time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latest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(_time) </a:t>
            </a:r>
            <a:r>
              <a:rPr lang="en-US" sz="1600" b="0" dirty="0">
                <a:solidFill>
                  <a:srgbClr val="FF692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latest_time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risk_rule_name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FF692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risk_rule_name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dirty="0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  values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status_label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FF692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status_lablel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rule_name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FF692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notable_type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6928"/>
                </a:solidFill>
                <a:effectLst/>
                <a:latin typeface="Consolas" panose="020B0609020204030204" pitchFamily="49" charset="0"/>
              </a:rPr>
              <a:t>  by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operating_company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asset_tag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62FC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62FC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2AC76"/>
                </a:solidFill>
                <a:effectLst/>
                <a:latin typeface="Consolas" panose="020B0609020204030204" pitchFamily="49" charset="0"/>
              </a:rPr>
              <a:t>timeformat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"%Y-%m-%d %T"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ctime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latest_time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ctime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earliest_time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62FC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591469-DCA9-4185-A81A-4940CC7FDB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098"/>
          <a:stretch/>
        </p:blipFill>
        <p:spPr>
          <a:xfrm>
            <a:off x="622179" y="5991644"/>
            <a:ext cx="16840402" cy="3182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080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4F043F-CB81-7E4B-A372-760B047986E3}"/>
              </a:ext>
            </a:extLst>
          </p:cNvPr>
          <p:cNvSpPr txBox="1"/>
          <p:nvPr/>
        </p:nvSpPr>
        <p:spPr>
          <a:xfrm>
            <a:off x="681788" y="576547"/>
            <a:ext cx="16691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E1E31"/>
                </a:solidFill>
                <a:latin typeface="Proxima Nova Rg" panose="02000506030000020004" pitchFamily="50" charset="0"/>
              </a:rPr>
              <a:t>HUNT – ALERTS WITH MULTIPLE INDICATORS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23E8C5-8FD3-C84F-97F7-235090FD24D7}"/>
              </a:ext>
            </a:extLst>
          </p:cNvPr>
          <p:cNvCxnSpPr>
            <a:cxnSpLocks/>
          </p:cNvCxnSpPr>
          <p:nvPr/>
        </p:nvCxnSpPr>
        <p:spPr>
          <a:xfrm>
            <a:off x="762000" y="1384743"/>
            <a:ext cx="8843212" cy="0"/>
          </a:xfrm>
          <a:prstGeom prst="line">
            <a:avLst/>
          </a:prstGeom>
          <a:ln>
            <a:solidFill>
              <a:srgbClr val="0E1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F65FD7-9A03-4C78-B137-47E0280A6D0B}"/>
              </a:ext>
            </a:extLst>
          </p:cNvPr>
          <p:cNvSpPr txBox="1"/>
          <p:nvPr/>
        </p:nvSpPr>
        <p:spPr>
          <a:xfrm>
            <a:off x="1105786" y="1978868"/>
            <a:ext cx="69005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Goal:</a:t>
            </a:r>
            <a:r>
              <a:rPr lang="en-US" dirty="0"/>
              <a:t> Are there entities causing more alerts with different indications?</a:t>
            </a:r>
          </a:p>
          <a:p>
            <a:endParaRPr lang="en-US" dirty="0"/>
          </a:p>
          <a:p>
            <a:r>
              <a:rPr lang="en-US" b="1" dirty="0"/>
              <a:t>Adjustments: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Timeframe – the greater the range, the greater chance of spotting a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 – the number of alerts or greater that you want to surface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Tag – can look at the ones you may be using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What does this mean: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findings are where a system or user had a malicious alert prior and are continuing to throw malicious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finding should be investigated and the system remediated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E9457-61CC-4041-B9A3-4F1DB37E65C9}"/>
              </a:ext>
            </a:extLst>
          </p:cNvPr>
          <p:cNvSpPr txBox="1"/>
          <p:nvPr/>
        </p:nvSpPr>
        <p:spPr>
          <a:xfrm>
            <a:off x="8697433" y="1978868"/>
            <a:ext cx="9144000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`notable`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62FC"/>
                </a:solidFill>
                <a:effectLst/>
                <a:latin typeface="Consolas" panose="020B0609020204030204" pitchFamily="49" charset="0"/>
              </a:rPr>
              <a:t>fillnull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2AC7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system user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orig_tag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62FC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2AC76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"*- Closed Malicious"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62FC"/>
                </a:solidFill>
                <a:effectLst/>
                <a:latin typeface="Consolas" panose="020B0609020204030204" pitchFamily="49" charset="0"/>
              </a:rPr>
              <a:t>stats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earliest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(_time) </a:t>
            </a:r>
            <a:r>
              <a:rPr lang="en-US" sz="1600" b="0" dirty="0">
                <a:solidFill>
                  <a:srgbClr val="FF692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earliest_time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latest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(_time) </a:t>
            </a:r>
            <a:r>
              <a:rPr lang="en-US" sz="1600" b="0" dirty="0">
                <a:solidFill>
                  <a:srgbClr val="FF692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latest_time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(tag) </a:t>
            </a:r>
            <a:r>
              <a:rPr lang="en-US" sz="1600" b="0" dirty="0">
                <a:solidFill>
                  <a:srgbClr val="FF692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tag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risk_rule_name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FF692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risk_rule_name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dirty="0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  values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status_label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FF692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status_lablel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rule_name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FF692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notable_type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6928"/>
                </a:solidFill>
                <a:effectLst/>
                <a:latin typeface="Consolas" panose="020B0609020204030204" pitchFamily="49" charset="0"/>
              </a:rPr>
              <a:t>  by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risk_object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risk_object_type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62FC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62FC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2AC76"/>
                </a:solidFill>
                <a:effectLst/>
                <a:latin typeface="Consolas" panose="020B0609020204030204" pitchFamily="49" charset="0"/>
              </a:rPr>
              <a:t>timeformat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"%Y-%m-%d %T"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ctime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latest_time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CF00CF"/>
                </a:solidFill>
                <a:effectLst/>
                <a:latin typeface="Consolas" panose="020B0609020204030204" pitchFamily="49" charset="0"/>
              </a:rPr>
              <a:t>ctime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earliest_time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62FC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5DFA31-D68C-45CB-A32D-E10CEFF04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99" y="5599572"/>
            <a:ext cx="17639311" cy="3207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746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258FF692C4EC4DBE3D41D9CB7EE4AC" ma:contentTypeVersion="9" ma:contentTypeDescription="Create a new document." ma:contentTypeScope="" ma:versionID="f5f2d9f98a254d248fbb9467db3ecdbd">
  <xsd:schema xmlns:xsd="http://www.w3.org/2001/XMLSchema" xmlns:xs="http://www.w3.org/2001/XMLSchema" xmlns:p="http://schemas.microsoft.com/office/2006/metadata/properties" xmlns:ns2="eec2274e-dd67-4934-ba2a-45f2374e2543" targetNamespace="http://schemas.microsoft.com/office/2006/metadata/properties" ma:root="true" ma:fieldsID="de042fffcf50922e2b46b92e7d3450b4" ns2:_="">
    <xsd:import namespace="eec2274e-dd67-4934-ba2a-45f2374e25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c2274e-dd67-4934-ba2a-45f2374e25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6BFCDD-A576-44DA-9CEC-8059A19E5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c2274e-dd67-4934-ba2a-45f2374e25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128049-1157-420A-81C2-8114735717EA}">
  <ds:schemaRefs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12769f96-f5db-421e-b865-fad0d623b923"/>
  </ds:schemaRefs>
</ds:datastoreItem>
</file>

<file path=customXml/itemProps3.xml><?xml version="1.0" encoding="utf-8"?>
<ds:datastoreItem xmlns:ds="http://schemas.openxmlformats.org/officeDocument/2006/customXml" ds:itemID="{258A8878-32F6-4644-9D22-568C56AB0A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2831</TotalTime>
  <Words>1192</Words>
  <Application>Microsoft Office PowerPoint</Application>
  <PresentationFormat>Custom</PresentationFormat>
  <Paragraphs>150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Arial</vt:lpstr>
      <vt:lpstr>Proxima Nova Rg</vt:lpstr>
      <vt:lpstr>Proxima Nova Alt Rg</vt:lpstr>
      <vt:lpstr>Lato Light</vt:lpstr>
      <vt:lpstr>Consolas</vt:lpstr>
      <vt:lpstr>Raleway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Red Modern Technology Presentation</dc:title>
  <dc:subject/>
  <dc:creator>Outpost Security</dc:creator>
  <cp:keywords/>
  <dc:description/>
  <cp:lastModifiedBy>Stuart McIntosh</cp:lastModifiedBy>
  <cp:revision>59</cp:revision>
  <cp:lastPrinted>2020-08-07T16:49:49Z</cp:lastPrinted>
  <dcterms:created xsi:type="dcterms:W3CDTF">2006-08-16T00:00:00Z</dcterms:created>
  <dcterms:modified xsi:type="dcterms:W3CDTF">2022-09-23T19:47:31Z</dcterms:modified>
  <cp:category/>
  <dc:identifier>DAD2_rigNsA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0x01010045258FF692C4EC4DBE3D41D9CB7EE4AC</vt:lpwstr>
  </property>
</Properties>
</file>