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8" r:id="rId3"/>
    <p:sldId id="305" r:id="rId4"/>
    <p:sldId id="263" r:id="rId5"/>
    <p:sldId id="261" r:id="rId6"/>
    <p:sldId id="264" r:id="rId7"/>
    <p:sldId id="308" r:id="rId8"/>
    <p:sldId id="309" r:id="rId9"/>
    <p:sldId id="310" r:id="rId10"/>
    <p:sldId id="280" r:id="rId11"/>
    <p:sldId id="307" r:id="rId12"/>
    <p:sldId id="270" r:id="rId13"/>
    <p:sldId id="288" r:id="rId14"/>
    <p:sldId id="285" r:id="rId15"/>
    <p:sldId id="306" r:id="rId16"/>
    <p:sldId id="281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9" r:id="rId25"/>
  </p:sldIdLst>
  <p:sldSz cx="9144000" cy="5143500" type="screen16x9"/>
  <p:notesSz cx="6858000" cy="9144000"/>
  <p:embeddedFontLst>
    <p:embeddedFont>
      <p:font typeface="Bangers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mic Sans MS" panose="030F0702030302020204" pitchFamily="66" charset="0"/>
      <p:regular r:id="rId32"/>
      <p:bold r:id="rId33"/>
      <p:italic r:id="rId34"/>
      <p:boldItalic r:id="rId35"/>
    </p:embeddedFont>
    <p:embeddedFont>
      <p:font typeface="Simplified Arabic Fixed" panose="020B0604020202020204" charset="-78"/>
      <p:regular r:id="rId36"/>
    </p:embeddedFont>
    <p:embeddedFont>
      <p:font typeface="Sniglet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2E030-DE20-4F81-A675-218822E10852}">
  <a:tblStyle styleId="{A9C2E030-DE20-4F81-A675-218822E108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72715" autoAdjust="0"/>
  </p:normalViewPr>
  <p:slideViewPr>
    <p:cSldViewPr snapToGrid="0" showGuides="1">
      <p:cViewPr varScale="1">
        <p:scale>
          <a:sx n="79" d="100"/>
          <a:sy n="79" d="100"/>
        </p:scale>
        <p:origin x="15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cached argument is set to "t", </a:t>
            </a:r>
            <a:r>
              <a:rPr lang="en-US" dirty="0" err="1"/>
              <a:t>dbinspect</a:t>
            </a:r>
            <a:r>
              <a:rPr lang="en-US" dirty="0"/>
              <a:t> gets its statistics from the bucket's manifest. If set to "f", </a:t>
            </a:r>
            <a:r>
              <a:rPr lang="en-US" dirty="0" err="1"/>
              <a:t>dbinspect</a:t>
            </a:r>
            <a:r>
              <a:rPr lang="en-US" dirty="0"/>
              <a:t> examines the bucket itself. </a:t>
            </a:r>
          </a:p>
          <a:p>
            <a:pPr lvl="1"/>
            <a:r>
              <a:rPr lang="en-US" dirty="0"/>
              <a:t>If =f looks at local cache.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dirty="0"/>
              <a:t>https://docs.splunk.com/Documentation/Splunk/9.0.1/Indexer/TroubleshootSmartStore</a:t>
            </a:r>
          </a:p>
        </p:txBody>
      </p:sp>
    </p:spTree>
    <p:extLst>
      <p:ext uri="{BB962C8B-B14F-4D97-AF65-F5344CB8AC3E}">
        <p14:creationId xmlns:p14="http://schemas.microsoft.com/office/powerpoint/2010/main" val="318663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Quote - You cannot thaw an archived bucket into a SmartStore index, even if the bucket, prior to freezing, was part of a SmartStore index.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Go into the MC is wrong and why its wrong; spend a few mins going over some thing.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Possible talk about DBInspect </a:t>
            </a:r>
            <a:r>
              <a:rPr lang="en-US" strike="sngStrike" dirty="0"/>
              <a:t>pending on time</a:t>
            </a:r>
            <a:r>
              <a:rPr lang="en-US" dirty="0"/>
              <a:t>…..HA talk about it. Possible Slide to talk about it. The main issue is that that DBInspec does not show full RAW disk size on disk?  (compression rate stuff; but that might be a different talk)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buckets have to remain small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settings can be used.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57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Image downloaded from https://www.pngall.com/comic-png/download/59539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Smart Store local stolen from - https://community.splunk.com/t5/Knowledge-Management/smartstore-How-to-map-S2-smartstore-buckets-to-local-splunk/m-p/377770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20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Slide will go over the information of it. </a:t>
            </a:r>
          </a:p>
        </p:txBody>
      </p:sp>
    </p:spTree>
    <p:extLst>
      <p:ext uri="{BB962C8B-B14F-4D97-AF65-F5344CB8AC3E}">
        <p14:creationId xmlns:p14="http://schemas.microsoft.com/office/powerpoint/2010/main" val="400093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spend of few mins talking over scenarios and steps we took to look into this. </a:t>
            </a:r>
          </a:p>
        </p:txBody>
      </p:sp>
    </p:spTree>
    <p:extLst>
      <p:ext uri="{BB962C8B-B14F-4D97-AF65-F5344CB8AC3E}">
        <p14:creationId xmlns:p14="http://schemas.microsoft.com/office/powerpoint/2010/main" val="367557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17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Notes about 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Gared Seats -  Been doing Splunk for 8-9 years ish?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Did Splunk PS for several years;  seen lots of everything.  So there we go.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Have you considered leveraging those fancy new cloud technologies to make your Splunk journey a better or more interesting experience? Well you are in luck! This talk will go over one key part of that journey and that is trying to leverage the </a:t>
            </a:r>
            <a:r>
              <a:rPr lang="en-US" dirty="0" err="1"/>
              <a:t>SmartStore</a:t>
            </a:r>
            <a:r>
              <a:rPr lang="en-US" dirty="0"/>
              <a:t> configuration of Splunk Enterprise. We will go into some technical details on how to do a basic setup and what are some things to look out for when you are planning out your current and future storage costs.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over the definition.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So what?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Gives the ability to store indexed data on “special”  managed cloud storage structures.  They are specialized storage.  No worry about disk failings, 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S3 bucket is the one that I will be going over mostly today since that is what I have experience with.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SP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Sales Pitch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https://docs.splunk.com/Documentation/Splunk/9.0.1/Indexer/ConfigureremotestoreforSmartStore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sslVerifyServerCert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sslAltNameToCheck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sslCommonNameToCheck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9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get old data to smart store. </a:t>
            </a:r>
          </a:p>
        </p:txBody>
      </p:sp>
    </p:spTree>
    <p:extLst>
      <p:ext uri="{BB962C8B-B14F-4D97-AF65-F5344CB8AC3E}">
        <p14:creationId xmlns:p14="http://schemas.microsoft.com/office/powerpoint/2010/main" val="205924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cannot revert an index to non-</a:t>
            </a:r>
            <a:r>
              <a:rPr lang="en-US" dirty="0" err="1"/>
              <a:t>SmartStore</a:t>
            </a:r>
            <a:r>
              <a:rPr lang="en-US" dirty="0"/>
              <a:t> after you migrate it to </a:t>
            </a:r>
            <a:r>
              <a:rPr lang="en-US" dirty="0" err="1"/>
              <a:t>SmartStore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Docs have a pretty good step by step on this.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Refrain from rebalancing data or removing excess buckets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There is a fancy migration </a:t>
            </a:r>
          </a:p>
        </p:txBody>
      </p:sp>
    </p:spTree>
    <p:extLst>
      <p:ext uri="{BB962C8B-B14F-4D97-AF65-F5344CB8AC3E}">
        <p14:creationId xmlns:p14="http://schemas.microsoft.com/office/powerpoint/2010/main" val="389082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Image downloaded from https://docs.splunk.com/images/7/7b/Cache_manager.png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Go over the basics of the diagram and explain the steps; should be a few mins.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19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" name="Google Shape;29;p5"/>
          <p:cNvSpPr/>
          <p:nvPr userDrawn="1"/>
        </p:nvSpPr>
        <p:spPr>
          <a:xfrm>
            <a:off x="734600" y="699705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8" name="Google Shape;30;p5"/>
          <p:cNvSpPr/>
          <p:nvPr userDrawn="1"/>
        </p:nvSpPr>
        <p:spPr>
          <a:xfrm>
            <a:off x="506000" y="471105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C8CB124-46EB-CA1D-8138-6E9411DC15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69198" y="4804305"/>
            <a:ext cx="1121248" cy="28469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lunk.com/Splexicon:SmartSto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2483004" y="1991850"/>
            <a:ext cx="452739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000" dirty="0"/>
              <a:t>Bsides Spl</a:t>
            </a:r>
            <a:r>
              <a:rPr lang="en-US" sz="8000" baseline="30000" dirty="0"/>
              <a:t>22</a:t>
            </a:r>
            <a:r>
              <a:rPr lang="en-US" dirty="0"/>
              <a:t> </a:t>
            </a:r>
            <a:r>
              <a:rPr lang="en-US" sz="4000" dirty="0"/>
              <a:t>SmartStore and you!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1551D3B-F639-6E23-9C4E-7DD67B01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3" y="327992"/>
            <a:ext cx="8358808" cy="44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47761-9BE2-5857-6D3B-6528938C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</a:t>
            </a:r>
            <a:r>
              <a:rPr lang="en-US" dirty="0" err="1"/>
              <a:t>DBINSPECt</a:t>
            </a:r>
            <a:r>
              <a:rPr lang="en-US" dirty="0"/>
              <a:t> + Other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71A35-3E31-AF9C-4465-00B0FCAF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832" y="1545942"/>
            <a:ext cx="7858952" cy="3303600"/>
          </a:xfrm>
        </p:spPr>
        <p:txBody>
          <a:bodyPr/>
          <a:lstStyle/>
          <a:p>
            <a:r>
              <a:rPr lang="en-US" sz="2800" dirty="0"/>
              <a:t>Leverage the cached argument carefully. </a:t>
            </a:r>
          </a:p>
          <a:p>
            <a:r>
              <a:rPr lang="en-US" sz="2800" dirty="0"/>
              <a:t>Manifest is the remote copy of bucket) </a:t>
            </a:r>
          </a:p>
          <a:p>
            <a:r>
              <a:rPr lang="en-US" sz="2800" dirty="0"/>
              <a:t>Leverage the </a:t>
            </a:r>
            <a:r>
              <a:rPr lang="en-US" sz="28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splunk</a:t>
            </a:r>
            <a:r>
              <a:rPr lang="en-US" sz="28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</a:t>
            </a:r>
            <a:r>
              <a:rPr lang="en-US" sz="28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cmd</a:t>
            </a:r>
            <a:r>
              <a:rPr lang="en-US" sz="28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</a:t>
            </a:r>
            <a:r>
              <a:rPr lang="en-US" sz="28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rfs</a:t>
            </a:r>
            <a:r>
              <a:rPr lang="en-US" sz="28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</a:t>
            </a:r>
            <a:r>
              <a:rPr lang="en-US" sz="2800" dirty="0">
                <a:latin typeface="Sniglet" panose="020B0604020202020204" charset="0"/>
                <a:cs typeface="Simplified Arabic Fixed" panose="020B0604020202020204" pitchFamily="49" charset="-78"/>
              </a:rPr>
              <a:t>command</a:t>
            </a:r>
          </a:p>
          <a:p>
            <a:r>
              <a:rPr lang="en-US" sz="2800" dirty="0">
                <a:latin typeface="Sniglet" panose="020B0604020202020204" charset="0"/>
                <a:cs typeface="Simplified Arabic Fixed" panose="020B0604020202020204" pitchFamily="49" charset="-78"/>
              </a:rPr>
              <a:t>MC Cache Performance Dashboards</a:t>
            </a:r>
            <a:endParaRPr lang="en-US" sz="28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BCE5F-51FE-7AE6-14DC-92FB8D8B17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01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SIGN ME UP! </a:t>
            </a:r>
            <a:endParaRPr sz="12000" dirty="0"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could possibly go wrong with this? </a:t>
            </a:r>
            <a:endParaRPr dirty="0"/>
          </a:p>
        </p:txBody>
      </p:sp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D1FB76-437A-512F-BAD5-39F0B80F6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96" y="124132"/>
            <a:ext cx="1402934" cy="1368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Differences to note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Bucket pathing</a:t>
            </a:r>
            <a:endParaRPr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2"/>
          </p:nvPr>
        </p:nvSpPr>
        <p:spPr>
          <a:xfrm>
            <a:off x="902950" y="1961732"/>
            <a:ext cx="2295300" cy="682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Cache on S3</a:t>
            </a:r>
            <a:endParaRPr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3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Need Cloud?  (Or related technology) 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Need Equal SF=RF for SmartStore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Small “buckets” 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2"/>
          </p:nvPr>
        </p:nvSpPr>
        <p:spPr>
          <a:xfrm>
            <a:off x="3411406" y="254772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Monitoring Console can be filled with “misleading” information for Smart Store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3"/>
          </p:nvPr>
        </p:nvSpPr>
        <p:spPr>
          <a:xfrm>
            <a:off x="5816751" y="2367290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Cannot thaw a frozen bucket to Smart Store. (directly)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98DDFB-2CAF-AFBA-4095-76852F133C2D}"/>
              </a:ext>
            </a:extLst>
          </p:cNvPr>
          <p:cNvGrpSpPr/>
          <p:nvPr/>
        </p:nvGrpSpPr>
        <p:grpSpPr>
          <a:xfrm>
            <a:off x="4315770" y="146661"/>
            <a:ext cx="2300934" cy="1655264"/>
            <a:chOff x="6462622" y="184575"/>
            <a:chExt cx="2300934" cy="1655264"/>
          </a:xfrm>
        </p:grpSpPr>
        <p:pic>
          <p:nvPicPr>
            <p:cNvPr id="12" name="Picture 11" descr="Shape, logo, company name&#10;&#10;Description automatically generated">
              <a:extLst>
                <a:ext uri="{FF2B5EF4-FFF2-40B4-BE49-F238E27FC236}">
                  <a16:creationId xmlns:a16="http://schemas.microsoft.com/office/drawing/2014/main" id="{56983019-A3E6-65F9-7334-D55F11565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622" y="184575"/>
              <a:ext cx="2300934" cy="165526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2294B-DE67-6FC4-7EF4-BE18FF6A2760}"/>
                </a:ext>
              </a:extLst>
            </p:cNvPr>
            <p:cNvSpPr/>
            <p:nvPr/>
          </p:nvSpPr>
          <p:spPr>
            <a:xfrm>
              <a:off x="7029078" y="849741"/>
              <a:ext cx="114646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mic Sans MS" panose="030F0902030302020204" pitchFamily="66" charset="0"/>
                </a:rPr>
                <a:t>?#^@!</a:t>
              </a:r>
              <a:endPara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2" name="Google Shape;227;p28">
            <a:extLst>
              <a:ext uri="{FF2B5EF4-FFF2-40B4-BE49-F238E27FC236}">
                <a16:creationId xmlns:a16="http://schemas.microsoft.com/office/drawing/2014/main" id="{487710F0-5A9A-55E4-21F8-DF7AD225E5C1}"/>
              </a:ext>
            </a:extLst>
          </p:cNvPr>
          <p:cNvSpPr txBox="1">
            <a:spLocks/>
          </p:cNvSpPr>
          <p:nvPr/>
        </p:nvSpPr>
        <p:spPr>
          <a:xfrm>
            <a:off x="3281328" y="1569466"/>
            <a:ext cx="2295300" cy="68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n-US" dirty="0"/>
              <a:t>No Cold Buckets on Smart Store</a:t>
            </a:r>
          </a:p>
        </p:txBody>
      </p:sp>
    </p:spTree>
    <p:extLst>
      <p:ext uri="{BB962C8B-B14F-4D97-AF65-F5344CB8AC3E}">
        <p14:creationId xmlns:p14="http://schemas.microsoft.com/office/powerpoint/2010/main" val="354371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252330" y="919409"/>
            <a:ext cx="6917634" cy="641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So Lets do a quick review of the Buckets between LOCAL vs SmartStore. 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C2EBA-520A-AE4E-CF8B-95DA5FDB0091}"/>
              </a:ext>
            </a:extLst>
          </p:cNvPr>
          <p:cNvSpPr txBox="1"/>
          <p:nvPr/>
        </p:nvSpPr>
        <p:spPr>
          <a:xfrm>
            <a:off x="1246410" y="1952752"/>
            <a:ext cx="6651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LOCAL DISK</a:t>
            </a:r>
            <a:br>
              <a:rPr lang="en-US" sz="2000" dirty="0">
                <a:effectLst/>
                <a:latin typeface="Calibri" panose="020F050202020403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</a:rPr>
              <a:t>$SPLUNK_HOME/_internal/db/db_EPOC1_EPOC2_$ID_$GUID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6C9E2-71CF-C9A2-96C8-42F7045FC4EB}"/>
              </a:ext>
            </a:extLst>
          </p:cNvPr>
          <p:cNvSpPr txBox="1"/>
          <p:nvPr/>
        </p:nvSpPr>
        <p:spPr>
          <a:xfrm>
            <a:off x="655983" y="3300761"/>
            <a:ext cx="7553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</a:rPr>
              <a:t>SmartStore Remote bucket</a:t>
            </a:r>
            <a:br>
              <a:rPr lang="en-US" sz="2000" dirty="0">
                <a:effectLst/>
                <a:latin typeface="Calibri" panose="020F050202020403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</a:rPr>
              <a:t>{2 letter hash} / {2 letter hash} / {bucket_id_number-origin_guid} / {"guidSplunk"-uploader_guid}/ (bucket contents)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307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BDE71-12C4-26AC-25EB-8B701829E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A34C1-1BB5-926D-F205-DBE0EB022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400" dirty="0"/>
              <a:t>The Scenario</a:t>
            </a:r>
          </a:p>
        </p:txBody>
      </p:sp>
    </p:spTree>
    <p:extLst>
      <p:ext uri="{BB962C8B-B14F-4D97-AF65-F5344CB8AC3E}">
        <p14:creationId xmlns:p14="http://schemas.microsoft.com/office/powerpoint/2010/main" val="155108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BCA1-97A2-C4D5-1444-DE46F635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Odd Scenario….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27D9-4580-2B0F-4639-7F976BC08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625" y="1550125"/>
            <a:ext cx="3396300" cy="1021625"/>
          </a:xfrm>
        </p:spPr>
        <p:txBody>
          <a:bodyPr/>
          <a:lstStyle/>
          <a:p>
            <a:r>
              <a:rPr lang="en-US" b="1" dirty="0"/>
              <a:t>Ticket logged to Splunk Support.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FF7FE-C619-C6F7-2345-9A2219B6A90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30642" y="1584262"/>
            <a:ext cx="3396300" cy="1021625"/>
          </a:xfrm>
        </p:spPr>
        <p:txBody>
          <a:bodyPr/>
          <a:lstStyle/>
          <a:p>
            <a:r>
              <a:rPr lang="en-US" dirty="0"/>
              <a:t>Data Keep “disappearing”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B8652-EBD7-2B08-877A-836D9129E7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41BE067-CE91-BEE6-0F47-A923C1CC8FC2}"/>
              </a:ext>
            </a:extLst>
          </p:cNvPr>
          <p:cNvSpPr txBox="1">
            <a:spLocks/>
          </p:cNvSpPr>
          <p:nvPr/>
        </p:nvSpPr>
        <p:spPr>
          <a:xfrm>
            <a:off x="1056606" y="2674161"/>
            <a:ext cx="3396300" cy="102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b="1" dirty="0"/>
              <a:t>How do we know?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0EA029C-5BFB-95B3-E7AB-B3ECF35BE1BF}"/>
              </a:ext>
            </a:extLst>
          </p:cNvPr>
          <p:cNvSpPr txBox="1">
            <a:spLocks/>
          </p:cNvSpPr>
          <p:nvPr/>
        </p:nvSpPr>
        <p:spPr>
          <a:xfrm>
            <a:off x="3700216" y="2452293"/>
            <a:ext cx="3396300" cy="102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Keeps track of event count of specific files</a:t>
            </a:r>
          </a:p>
        </p:txBody>
      </p:sp>
    </p:spTree>
    <p:extLst>
      <p:ext uri="{BB962C8B-B14F-4D97-AF65-F5344CB8AC3E}">
        <p14:creationId xmlns:p14="http://schemas.microsoft.com/office/powerpoint/2010/main" val="172802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DD1-685D-63CD-1E76-C470E16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and learn?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4933F-B2DB-9B0D-6B83-377A78660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was reported as “missing” and we could see it one day; but then out of nowhere it would “disappear”.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57559-B92C-58B5-762B-5F7281F13B5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Eventually had Devs join support calls and stepped through the way SmartStore buckets worked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CDBB5-580D-718E-EC3F-AAE3263B3BF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611294" y="1556175"/>
            <a:ext cx="2570430" cy="2822700"/>
          </a:xfrm>
        </p:spPr>
        <p:txBody>
          <a:bodyPr/>
          <a:lstStyle/>
          <a:p>
            <a:r>
              <a:rPr lang="en-US" dirty="0"/>
              <a:t>A misconfiguration was found to be the culprit.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9D0E-0A5B-3315-8FB5-5EE96D0700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93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DD1-685D-63CD-1E76-C470E16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and learn?   Pt2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4933F-B2DB-9B0D-6B83-377A78660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Learned about how buckets are named in S3 vs local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CDBB5-580D-718E-EC3F-AAE3263B3BF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020692" y="2967525"/>
            <a:ext cx="3412160" cy="959814"/>
          </a:xfrm>
        </p:spPr>
        <p:txBody>
          <a:bodyPr/>
          <a:lstStyle/>
          <a:p>
            <a:r>
              <a:rPr lang="en-US" dirty="0"/>
              <a:t>We did a symlink of $SPLUNK_HOME/var/lib to our ephemeral drive…..oh….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9D0E-0A5B-3315-8FB5-5EE96D0700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57559-B92C-58B5-762B-5F7281F13B5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15992" y="1556175"/>
            <a:ext cx="4615433" cy="1346051"/>
          </a:xfrm>
        </p:spPr>
        <p:txBody>
          <a:bodyPr/>
          <a:lstStyle/>
          <a:p>
            <a:r>
              <a:rPr lang="en-US" dirty="0"/>
              <a:t>Learned that there is a bunch of .dat files in /$SPLUNK_HOME/var/lib/splunk/  are critical in the bucket naming/placement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E00CF-3E18-A12E-1FA2-D2C43D3E1E7B}"/>
              </a:ext>
            </a:extLst>
          </p:cNvPr>
          <p:cNvSpPr txBox="1"/>
          <p:nvPr/>
        </p:nvSpPr>
        <p:spPr>
          <a:xfrm>
            <a:off x="4711150" y="3746375"/>
            <a:ext cx="165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Whoops? </a:t>
            </a:r>
          </a:p>
        </p:txBody>
      </p:sp>
    </p:spTree>
    <p:extLst>
      <p:ext uri="{BB962C8B-B14F-4D97-AF65-F5344CB8AC3E}">
        <p14:creationId xmlns:p14="http://schemas.microsoft.com/office/powerpoint/2010/main" val="267096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happened? 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87950" y="1484624"/>
            <a:ext cx="6968100" cy="2083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					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					</a:t>
            </a:r>
            <a:endParaRPr sz="2000" b="1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C5559-C969-E307-E42A-7AC993014F68}"/>
              </a:ext>
            </a:extLst>
          </p:cNvPr>
          <p:cNvSpPr txBox="1"/>
          <p:nvPr/>
        </p:nvSpPr>
        <p:spPr>
          <a:xfrm>
            <a:off x="502312" y="1556087"/>
            <a:ext cx="7553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</a:rPr>
              <a:t>Review of SmartStore Remote bucket</a:t>
            </a:r>
            <a:br>
              <a:rPr lang="en-US" sz="2000" dirty="0">
                <a:effectLst/>
                <a:latin typeface="Calibri" panose="020F050202020403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</a:rPr>
              <a:t>{2 letter hash} / {2 letter hash} / {bucket_id_number-origin_guid} / {"guidSplunk"-uploader_guid}/ (bucket contents)</a:t>
            </a:r>
            <a:br>
              <a:rPr lang="en-US" sz="2000" dirty="0">
                <a:effectLst/>
                <a:latin typeface="Calibri" panose="020F050202020403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</a:rPr>
              <a:t>SO….</a:t>
            </a:r>
            <a:br>
              <a:rPr lang="en-US" sz="2000" dirty="0">
                <a:effectLst/>
                <a:latin typeface="Calibri" panose="020F0502020204030204" pitchFamily="34" charset="0"/>
              </a:rPr>
            </a:br>
            <a:br>
              <a:rPr lang="en-US" sz="2000" dirty="0">
                <a:effectLst/>
                <a:latin typeface="Calibri" panose="020F050202020403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</a:rPr>
              <a:t>S3 Splunk Bucket =  _internal~</a:t>
            </a:r>
            <a:r>
              <a:rPr lang="en-US" sz="20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50</a:t>
            </a:r>
            <a:r>
              <a:rPr lang="en-US" sz="2000" dirty="0">
                <a:effectLst/>
                <a:latin typeface="Calibri" panose="020F0502020204030204" pitchFamily="34" charset="0"/>
              </a:rPr>
              <a:t>~</a:t>
            </a:r>
            <a:r>
              <a:rPr lang="en-US" sz="2000" dirty="0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$GUID_OF_IDX</a:t>
            </a:r>
            <a:endParaRPr lang="en-US" sz="2000" dirty="0">
              <a:highlight>
                <a:srgbClr val="00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9AE66-41D8-8060-F2EC-2B5631CAD816}"/>
              </a:ext>
            </a:extLst>
          </p:cNvPr>
          <p:cNvSpPr txBox="1"/>
          <p:nvPr/>
        </p:nvSpPr>
        <p:spPr>
          <a:xfrm>
            <a:off x="1639957" y="3816626"/>
            <a:ext cx="484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.dat files that I said was important….well….</a:t>
            </a:r>
          </a:p>
        </p:txBody>
      </p:sp>
    </p:spTree>
    <p:extLst>
      <p:ext uri="{BB962C8B-B14F-4D97-AF65-F5344CB8AC3E}">
        <p14:creationId xmlns:p14="http://schemas.microsoft.com/office/powerpoint/2010/main" val="3888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 idx="4294967295"/>
          </p:nvPr>
        </p:nvSpPr>
        <p:spPr>
          <a:xfrm>
            <a:off x="176204" y="2784401"/>
            <a:ext cx="42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bg1"/>
                </a:solidFill>
              </a:rPr>
              <a:t>Hello!</a:t>
            </a:r>
            <a:endParaRPr sz="12000" dirty="0">
              <a:solidFill>
                <a:schemeClr val="bg1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4236818" y="231628"/>
            <a:ext cx="4479042" cy="4479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688085E-AC00-BCC3-6402-9952DED13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028" y="0"/>
            <a:ext cx="2512561" cy="18844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8AC3-1C3B-ABA7-A7A7-FBAF196E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7048-53E3-E39F-8976-B0052A76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748" y="1401417"/>
            <a:ext cx="7813976" cy="3448125"/>
          </a:xfrm>
        </p:spPr>
        <p:txBody>
          <a:bodyPr/>
          <a:lstStyle/>
          <a:p>
            <a:r>
              <a:rPr lang="en-US" dirty="0"/>
              <a:t>Symlink to  the var/lib location where the indexes .dat files live.  Since /opt/ephemeral was wiped out during a shutdown, the .dat files were “reset” back to 0….soooo buckets got overwritten in the S3 store.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6B2F0-6A2F-2703-CC5F-B151671518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64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8AC3-1C3B-ABA7-A7A7-FBAF196E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7048-53E3-E39F-8976-B0052A76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748" y="1401417"/>
            <a:ext cx="7813976" cy="3448125"/>
          </a:xfrm>
        </p:spPr>
        <p:txBody>
          <a:bodyPr/>
          <a:lstStyle/>
          <a:p>
            <a:r>
              <a:rPr lang="en-US" dirty="0"/>
              <a:t>Remove Symlink and instead set the $SPLUNK_DB location instead. This keeps the .dat files on standard EBS; and not on ephemeral with the actual indexed data. (Which can be wiped since the copy lives in S3)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6B2F0-6A2F-2703-CC5F-B151671518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88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6B2F0-6A2F-2703-CC5F-B151671518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7048-53E3-E39F-8976-B0052A76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7741" y="2322574"/>
            <a:ext cx="4901317" cy="819900"/>
          </a:xfrm>
        </p:spPr>
        <p:txBody>
          <a:bodyPr/>
          <a:lstStyle/>
          <a:p>
            <a:r>
              <a:rPr lang="en-US" dirty="0"/>
              <a:t>Smart Store is an awesome setup of new ways to store data; but there are still new exciting issues that can be found if not careful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48AC3-1C3B-ABA7-A7A7-FBAF196E5D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61729">
            <a:off x="763675" y="836106"/>
            <a:ext cx="7029450" cy="760413"/>
          </a:xfrm>
        </p:spPr>
        <p:txBody>
          <a:bodyPr/>
          <a:lstStyle/>
          <a:p>
            <a:r>
              <a:rPr lang="en-US" dirty="0"/>
              <a:t>Final Thoughts? </a:t>
            </a:r>
          </a:p>
        </p:txBody>
      </p:sp>
    </p:spTree>
    <p:extLst>
      <p:ext uri="{BB962C8B-B14F-4D97-AF65-F5344CB8AC3E}">
        <p14:creationId xmlns:p14="http://schemas.microsoft.com/office/powerpoint/2010/main" val="3212074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8464-AEFD-5638-067C-BC3495C9D7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8112A5-405A-58F1-7F4A-A0C709AD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09587"/>
            <a:ext cx="54864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0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34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60" y="126612"/>
            <a:ext cx="2051308" cy="2834646"/>
          </a:xfrm>
          <a:prstGeom prst="rect">
            <a:avLst/>
          </a:prstGeom>
        </p:spPr>
      </p:pic>
      <p:sp>
        <p:nvSpPr>
          <p:cNvPr id="276" name="Google Shape;276;p34"/>
          <p:cNvSpPr txBox="1">
            <a:spLocks noGrp="1"/>
          </p:cNvSpPr>
          <p:nvPr>
            <p:ph type="ctrTitle" idx="4294967295"/>
          </p:nvPr>
        </p:nvSpPr>
        <p:spPr>
          <a:xfrm>
            <a:off x="701781" y="310340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FFFF"/>
                </a:solidFill>
              </a:rPr>
              <a:t>THANKS!</a:t>
            </a:r>
            <a:endParaRPr sz="1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172736-F158-6CAF-2DE5-201BC1F8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840" y="1072945"/>
            <a:ext cx="5933439" cy="1159800"/>
          </a:xfrm>
        </p:spPr>
        <p:txBody>
          <a:bodyPr/>
          <a:lstStyle/>
          <a:p>
            <a:r>
              <a:rPr lang="en-US" sz="3600" dirty="0"/>
              <a:t>Forward Looking Statements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04411-9E09-17BA-9C32-06166BA3342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ngers"/>
                <a:sym typeface="Banger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ngers"/>
              <a:sym typeface="Banger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D3D16-AF39-0AB0-04B6-7FFE7C9F3C14}"/>
              </a:ext>
            </a:extLst>
          </p:cNvPr>
          <p:cNvSpPr txBox="1"/>
          <p:nvPr/>
        </p:nvSpPr>
        <p:spPr>
          <a:xfrm>
            <a:off x="2150348" y="2094696"/>
            <a:ext cx="5187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Some or all of the words may or may not be imaginary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so, take everything you see or hear today with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several grains of salt. Unless you are trying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watch your sodium intake.  Then just take everything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with a salt substitute. I’ve heard garlic might be good to 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but that’s really up to you.  Just keep in mind that any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future statements could be completely false.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Just kick back and enjoy the talks and lets hope we 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learn something.</a:t>
            </a:r>
          </a:p>
        </p:txBody>
      </p:sp>
    </p:spTree>
    <p:extLst>
      <p:ext uri="{BB962C8B-B14F-4D97-AF65-F5344CB8AC3E}">
        <p14:creationId xmlns:p14="http://schemas.microsoft.com/office/powerpoint/2010/main" val="407172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In the talk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Some Basics on Smart Store and a technical trouble shooting lesson learned about the “quirks” of smartstore. </a:t>
            </a: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about t</a:t>
            </a:r>
            <a:r>
              <a:rPr lang="en-US" dirty="0"/>
              <a:t>hi</a:t>
            </a:r>
            <a:r>
              <a:rPr lang="en" dirty="0"/>
              <a:t>s talk? </a:t>
            </a:r>
            <a:endParaRPr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Not in this talk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Step by step setup of how to setup smart store, or how to properly configure smartstore. 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34525D-BFDC-BE62-60F5-FE1F19E0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10" y="3888619"/>
            <a:ext cx="1628566" cy="1085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Smart Store? 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87950" y="1484624"/>
            <a:ext cx="6968100" cy="2946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hlinkClick r:id="rId3" tooltip="Splexicon:SmartStore"/>
              </a:rPr>
              <a:t>SmartStore</a:t>
            </a:r>
            <a:r>
              <a:rPr lang="en-US" sz="2400" dirty="0"/>
              <a:t> is an indexer capability that provides a way to use remote object stores, such as Amazon S3, Google GCS, or Microsoft Azure Blob storage, to store indexed data.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					</a:t>
            </a:r>
            <a:r>
              <a:rPr lang="en-US" sz="2000" b="1" dirty="0"/>
              <a:t>So What? </a:t>
            </a:r>
            <a:endParaRPr sz="2000" b="1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A22101-713A-20A1-7E0C-7E28DEEA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986" y="199031"/>
            <a:ext cx="2166455" cy="185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Pluses for Smart Store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If set appropriatly it c</a:t>
            </a:r>
            <a:r>
              <a:rPr lang="en-US" dirty="0"/>
              <a:t>an</a:t>
            </a:r>
            <a:r>
              <a:rPr lang="en" dirty="0"/>
              <a:t> lead to possibly cheaper storage set ups in certain setups. 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Fast with proper cache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If setup properly can be used for nice quick searches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Riselency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Since all Warm Buckets are stored on a remote storage; could be higher resiliency compared to trying to replicate “in house”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DD7BDF8-8957-A2AC-253C-7FC3D72F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72" y="293676"/>
            <a:ext cx="1926253" cy="108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C57-E2F1-3383-397B-2F7041E3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basics for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0CC1B-953C-3982-2146-7A0BFE06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080" y="1550125"/>
            <a:ext cx="3396300" cy="2666100"/>
          </a:xfrm>
        </p:spPr>
        <p:txBody>
          <a:bodyPr/>
          <a:lstStyle/>
          <a:p>
            <a:r>
              <a:rPr lang="en-US" dirty="0"/>
              <a:t>Specify the </a:t>
            </a:r>
            <a:r>
              <a:rPr lang="en-US" dirty="0" err="1"/>
              <a:t>indexes.conf</a:t>
            </a:r>
            <a:r>
              <a:rPr lang="en-US" dirty="0"/>
              <a:t> for remote storage.</a:t>
            </a:r>
          </a:p>
          <a:p>
            <a:pPr marL="88900" indent="0">
              <a:buNone/>
            </a:pPr>
            <a:r>
              <a:rPr lang="en-US" sz="1200" dirty="0"/>
              <a:t>[volume:s3volume]</a:t>
            </a:r>
          </a:p>
          <a:p>
            <a:pPr marL="88900" indent="0">
              <a:buNone/>
            </a:pPr>
            <a:r>
              <a:rPr lang="en-US" sz="1200" dirty="0" err="1"/>
              <a:t>storageType</a:t>
            </a:r>
            <a:r>
              <a:rPr lang="en-US" sz="1200" dirty="0"/>
              <a:t> = remote</a:t>
            </a:r>
          </a:p>
          <a:p>
            <a:pPr marL="88900" indent="0">
              <a:buNone/>
            </a:pPr>
            <a:r>
              <a:rPr lang="en-US" sz="1200" dirty="0"/>
              <a:t>path = s3://&lt;bucketname&gt;/rest/of/path</a:t>
            </a:r>
          </a:p>
          <a:p>
            <a:pPr marL="88900" indent="0">
              <a:buNone/>
            </a:pPr>
            <a:r>
              <a:rPr lang="en-US" sz="1200" dirty="0"/>
              <a:t>remote.s3.endpoint = https://s3.us-west-1.amazonaws.com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D28A75-C86B-1ABE-125D-24D6580348B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77447" y="1550125"/>
            <a:ext cx="3693104" cy="2666100"/>
          </a:xfrm>
        </p:spPr>
        <p:txBody>
          <a:bodyPr/>
          <a:lstStyle/>
          <a:p>
            <a:r>
              <a:rPr lang="en-US" dirty="0"/>
              <a:t>Don’t forget authentication and securing/encrypting/</a:t>
            </a:r>
            <a:r>
              <a:rPr lang="en-US" dirty="0" err="1"/>
              <a:t>ssl</a:t>
            </a:r>
            <a:r>
              <a:rPr lang="en-US" dirty="0"/>
              <a:t> the data in the remote store.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49D2-0C79-3773-A70E-1D3EFFB87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1982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59A2DA-DDAD-4420-762B-9029D7B0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THING…..or several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B8A3E1-92AF-D1C8-F436-54777B030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Cluster must have its own remote Volume. (No </a:t>
            </a:r>
            <a:r>
              <a:rPr lang="en-US" dirty="0" err="1"/>
              <a:t>mulitple</a:t>
            </a:r>
            <a:r>
              <a:rPr lang="en-US" dirty="0"/>
              <a:t> clusters using same remote </a:t>
            </a:r>
            <a:r>
              <a:rPr lang="en-US" dirty="0" err="1"/>
              <a:t>smartstore</a:t>
            </a:r>
            <a:r>
              <a:rPr lang="en-US" dirty="0"/>
              <a:t> paths)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086C94-242F-33A6-FF2F-950A4349A8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15993" y="1556175"/>
            <a:ext cx="2295300" cy="717793"/>
          </a:xfrm>
        </p:spPr>
        <p:txBody>
          <a:bodyPr/>
          <a:lstStyle/>
          <a:p>
            <a:r>
              <a:rPr lang="en-US" dirty="0" err="1"/>
              <a:t>repFactor</a:t>
            </a:r>
            <a:r>
              <a:rPr lang="en-US" dirty="0"/>
              <a:t>=auto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788149-1733-6EA4-B1CB-2D6E582D03B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402179" y="1556175"/>
            <a:ext cx="2622156" cy="2822700"/>
          </a:xfrm>
        </p:spPr>
        <p:txBody>
          <a:bodyPr/>
          <a:lstStyle/>
          <a:p>
            <a:r>
              <a:rPr lang="en-US" dirty="0" err="1"/>
              <a:t>maxDataSize</a:t>
            </a:r>
            <a:r>
              <a:rPr lang="en-US" dirty="0"/>
              <a:t>=auto (750MB)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785D1-FEF5-71A8-0206-29975C283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9AEF25C-AB19-11BD-4CC6-FBB735F55154}"/>
              </a:ext>
            </a:extLst>
          </p:cNvPr>
          <p:cNvSpPr txBox="1">
            <a:spLocks/>
          </p:cNvSpPr>
          <p:nvPr/>
        </p:nvSpPr>
        <p:spPr>
          <a:xfrm>
            <a:off x="3433735" y="2151740"/>
            <a:ext cx="4263743" cy="203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Bootstrapping is required when brining old data to new indexers. (Old smart store data) </a:t>
            </a:r>
          </a:p>
          <a:p>
            <a:r>
              <a:rPr lang="en-US" dirty="0"/>
              <a:t>Don’t forget about calculating cache size</a:t>
            </a:r>
          </a:p>
        </p:txBody>
      </p:sp>
    </p:spTree>
    <p:extLst>
      <p:ext uri="{BB962C8B-B14F-4D97-AF65-F5344CB8AC3E}">
        <p14:creationId xmlns:p14="http://schemas.microsoft.com/office/powerpoint/2010/main" val="19705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7B6-E2DC-FAD7-7B6F-EA4791C1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Old Data to new Storage?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1723F9-BCF2-A20D-928F-EE7A01DB2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1800" dirty="0"/>
              <a:t>1. Setup the new </a:t>
            </a:r>
            <a:r>
              <a:rPr lang="en-US" sz="1800" dirty="0" err="1"/>
              <a:t>Smartstore</a:t>
            </a:r>
            <a:r>
              <a:rPr lang="en-US" sz="1800" dirty="0"/>
              <a:t> with a new indexer(s)</a:t>
            </a:r>
          </a:p>
          <a:p>
            <a:pPr marL="38100" indent="0">
              <a:buNone/>
            </a:pPr>
            <a:r>
              <a:rPr lang="en-US" sz="1800" dirty="0"/>
              <a:t>2. Test with an upload of a small sample of data to new indexer (wait for buckets to roll) </a:t>
            </a:r>
          </a:p>
          <a:p>
            <a:pPr marL="38100" indent="0">
              <a:buNone/>
            </a:pPr>
            <a:r>
              <a:rPr lang="en-US" sz="1800" dirty="0"/>
              <a:t>3. Once confirmed; stop </a:t>
            </a:r>
            <a:r>
              <a:rPr lang="en-US" sz="1800" dirty="0" err="1"/>
              <a:t>splunk</a:t>
            </a:r>
            <a:r>
              <a:rPr lang="en-US" sz="1800" dirty="0"/>
              <a:t> on original indexers. </a:t>
            </a:r>
          </a:p>
          <a:p>
            <a:pPr marL="38100" indent="0">
              <a:buNone/>
            </a:pPr>
            <a:r>
              <a:rPr lang="en-US" sz="1800" dirty="0"/>
              <a:t>4. Put cluster in maintenance and upload all .conf files related to smart store settings</a:t>
            </a:r>
          </a:p>
          <a:p>
            <a:pPr marL="38100" indent="0">
              <a:buNone/>
            </a:pPr>
            <a:r>
              <a:rPr lang="en-US" sz="1800" dirty="0"/>
              <a:t>5.  Turn CM/indexers back on and remove maintenance mode.  </a:t>
            </a:r>
            <a:br>
              <a:rPr lang="en-US" sz="1800" dirty="0"/>
            </a:br>
            <a:r>
              <a:rPr lang="en-US" sz="1800" dirty="0"/>
              <a:t>6. ???</a:t>
            </a:r>
            <a:br>
              <a:rPr lang="en-US" sz="1800" dirty="0"/>
            </a:br>
            <a:r>
              <a:rPr lang="en-US" sz="1800" dirty="0"/>
              <a:t>7. Profit.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73FA-1574-C4A8-A3E6-B926BEC23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89006513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ides SPL" id="{1BB982CA-BFDA-DA4F-9696-19DB30CA45AD}" vid="{CC690B4F-AB67-914E-9097-14E8306A575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BSides_SPL22</Template>
  <TotalTime>370</TotalTime>
  <Words>1608</Words>
  <Application>Microsoft Office PowerPoint</Application>
  <PresentationFormat>On-screen Show (16:9)</PresentationFormat>
  <Paragraphs>141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Sniglet</vt:lpstr>
      <vt:lpstr>Arial</vt:lpstr>
      <vt:lpstr>Comic Sans MS</vt:lpstr>
      <vt:lpstr>Bangers</vt:lpstr>
      <vt:lpstr>Simplified Arabic Fixed</vt:lpstr>
      <vt:lpstr>Jachimo template</vt:lpstr>
      <vt:lpstr>Bsides Spl22 SmartStore and you!</vt:lpstr>
      <vt:lpstr>Hello!</vt:lpstr>
      <vt:lpstr>Forward Looking Statements</vt:lpstr>
      <vt:lpstr>What about this talk? </vt:lpstr>
      <vt:lpstr>What is Smart Store? </vt:lpstr>
      <vt:lpstr>Some Pluses for Smart Store</vt:lpstr>
      <vt:lpstr>Some basics for Setup</vt:lpstr>
      <vt:lpstr>One MORE THING…..or several</vt:lpstr>
      <vt:lpstr>Add Old Data to new Storage? </vt:lpstr>
      <vt:lpstr>PowerPoint Presentation</vt:lpstr>
      <vt:lpstr>A Note about DBINSPECt + Other Tips</vt:lpstr>
      <vt:lpstr>SIGN ME UP! </vt:lpstr>
      <vt:lpstr>Some Differences to note</vt:lpstr>
      <vt:lpstr>PowerPoint Presentation</vt:lpstr>
      <vt:lpstr>PowerPoint Presentation</vt:lpstr>
      <vt:lpstr>An Odd Scenario….</vt:lpstr>
      <vt:lpstr>What did we do and learn? </vt:lpstr>
      <vt:lpstr>What did we do and learn?   Pt2</vt:lpstr>
      <vt:lpstr>What happened? </vt:lpstr>
      <vt:lpstr>Root Cause</vt:lpstr>
      <vt:lpstr>Fix</vt:lpstr>
      <vt:lpstr>Final Thoughts? 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Bsides Spl22 powerpoint Template</dc:title>
  <dc:creator>Chedder Bob</dc:creator>
  <cp:lastModifiedBy>Chedder Bob</cp:lastModifiedBy>
  <cp:revision>14</cp:revision>
  <dcterms:created xsi:type="dcterms:W3CDTF">2022-09-24T17:30:02Z</dcterms:created>
  <dcterms:modified xsi:type="dcterms:W3CDTF">2022-10-02T22:41:08Z</dcterms:modified>
</cp:coreProperties>
</file>