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Sniglet"/>
      <p:regular r:id="rId7"/>
    </p:embeddedFont>
    <p:embeddedFont>
      <p:font typeface="Bangers"/>
      <p:regular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Sniglet-regular.fntdata"/><Relationship Id="rId8" Type="http://schemas.openxmlformats.org/officeDocument/2006/relationships/font" Target="fonts/Banger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824BB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3.png" id="11" name="Google Shape;11;p2"/>
          <p:cNvPicPr preferRelativeResize="0"/>
          <p:nvPr/>
        </p:nvPicPr>
        <p:blipFill rotWithShape="1">
          <a:blip r:embed="rId2">
            <a:alphaModFix amt="1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315275" y="921225"/>
            <a:ext cx="6411650" cy="3910600"/>
          </a:xfrm>
          <a:custGeom>
            <a:rect b="b" l="l" r="r" t="t"/>
            <a:pathLst>
              <a:path extrusionOk="0" h="156424" w="256466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0784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1010475" y="616425"/>
            <a:ext cx="6411650" cy="3910600"/>
          </a:xfrm>
          <a:custGeom>
            <a:rect b="b" l="l" r="r" t="t"/>
            <a:pathLst>
              <a:path extrusionOk="0" h="156424" w="256466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2.png" id="18" name="Google Shape;18;p4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734600" y="699705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0784"/>
            </a:srgbClr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506000" y="471105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2905800" y="2161800"/>
            <a:ext cx="3332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solidFill>
          <a:schemeClr val="accent3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24" name="Google Shape;24;p5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0784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×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solidFill>
          <a:srgbClr val="24965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31" name="Google Shape;31;p6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0784"/>
            </a:srgbClr>
          </a:solidFill>
          <a:ln>
            <a:noFill/>
          </a:ln>
        </p:spPr>
      </p:sp>
      <p:sp>
        <p:nvSpPr>
          <p:cNvPr id="33" name="Google Shape;33;p6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4" name="Google Shape;34;p6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solidFill>
          <a:schemeClr val="accent5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39" name="Google Shape;39;p7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0784"/>
            </a:srgbClr>
          </a:solidFill>
          <a:ln>
            <a:noFill/>
          </a:ln>
        </p:spPr>
      </p:sp>
      <p:sp>
        <p:nvSpPr>
          <p:cNvPr id="41" name="Google Shape;41;p7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2" name="Google Shape;42;p7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315993" y="1556175"/>
            <a:ext cx="2295300" cy="2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5729035" y="1556175"/>
            <a:ext cx="2295300" cy="2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 Intro (3)">
  <p:cSld name="Three Speaker Intr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>
            <a:off x="514363" y="833238"/>
            <a:ext cx="2020557" cy="2020557"/>
            <a:chOff x="1343201" y="2525476"/>
            <a:chExt cx="1990500" cy="1990500"/>
          </a:xfrm>
        </p:grpSpPr>
        <p:sp>
          <p:nvSpPr>
            <p:cNvPr id="49" name="Google Shape;49;p8"/>
            <p:cNvSpPr/>
            <p:nvPr/>
          </p:nvSpPr>
          <p:spPr>
            <a:xfrm>
              <a:off x="1394533" y="2576807"/>
              <a:ext cx="1887900" cy="1887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1343201" y="2525476"/>
              <a:ext cx="1990500" cy="1990500"/>
            </a:xfrm>
            <a:prstGeom prst="pie">
              <a:avLst>
                <a:gd fmla="val 0" name="adj1"/>
                <a:gd fmla="val 16200000" name="adj2"/>
              </a:avLst>
            </a:prstGeom>
            <a:gradFill>
              <a:gsLst>
                <a:gs pos="0">
                  <a:schemeClr val="accent6"/>
                </a:gs>
                <a:gs pos="10000">
                  <a:schemeClr val="accent6"/>
                </a:gs>
                <a:gs pos="40000">
                  <a:schemeClr val="accent2"/>
                </a:gs>
                <a:gs pos="80000">
                  <a:schemeClr val="accent1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1480930" y="2663672"/>
              <a:ext cx="1715100" cy="171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8"/>
          <p:cNvGrpSpPr/>
          <p:nvPr/>
        </p:nvGrpSpPr>
        <p:grpSpPr>
          <a:xfrm>
            <a:off x="3507703" y="833238"/>
            <a:ext cx="2020557" cy="2020557"/>
            <a:chOff x="5024551" y="2525476"/>
            <a:chExt cx="1990500" cy="1990500"/>
          </a:xfrm>
        </p:grpSpPr>
        <p:sp>
          <p:nvSpPr>
            <p:cNvPr id="53" name="Google Shape;53;p8"/>
            <p:cNvSpPr/>
            <p:nvPr/>
          </p:nvSpPr>
          <p:spPr>
            <a:xfrm>
              <a:off x="5075883" y="2576807"/>
              <a:ext cx="1887900" cy="1887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5024551" y="2525476"/>
              <a:ext cx="1990500" cy="1990500"/>
            </a:xfrm>
            <a:prstGeom prst="pie">
              <a:avLst>
                <a:gd fmla="val 0" name="adj1"/>
                <a:gd fmla="val 16200000" name="adj2"/>
              </a:avLst>
            </a:prstGeom>
            <a:gradFill>
              <a:gsLst>
                <a:gs pos="0">
                  <a:schemeClr val="accent6"/>
                </a:gs>
                <a:gs pos="10000">
                  <a:schemeClr val="accent6"/>
                </a:gs>
                <a:gs pos="40000">
                  <a:schemeClr val="accent2"/>
                </a:gs>
                <a:gs pos="80000">
                  <a:schemeClr val="accent1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5162280" y="2663672"/>
              <a:ext cx="1715100" cy="171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8"/>
          <p:cNvGrpSpPr/>
          <p:nvPr/>
        </p:nvGrpSpPr>
        <p:grpSpPr>
          <a:xfrm>
            <a:off x="6501044" y="833238"/>
            <a:ext cx="2020557" cy="2020557"/>
            <a:chOff x="8843576" y="2525476"/>
            <a:chExt cx="1990500" cy="1990500"/>
          </a:xfrm>
        </p:grpSpPr>
        <p:sp>
          <p:nvSpPr>
            <p:cNvPr id="57" name="Google Shape;57;p8"/>
            <p:cNvSpPr/>
            <p:nvPr/>
          </p:nvSpPr>
          <p:spPr>
            <a:xfrm>
              <a:off x="8894908" y="2576807"/>
              <a:ext cx="1887900" cy="1887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8843576" y="2525476"/>
              <a:ext cx="1990500" cy="1990500"/>
            </a:xfrm>
            <a:prstGeom prst="pie">
              <a:avLst>
                <a:gd fmla="val 0" name="adj1"/>
                <a:gd fmla="val 16200000" name="adj2"/>
              </a:avLst>
            </a:prstGeom>
            <a:gradFill>
              <a:gsLst>
                <a:gs pos="0">
                  <a:schemeClr val="accent6"/>
                </a:gs>
                <a:gs pos="10000">
                  <a:schemeClr val="accent6"/>
                </a:gs>
                <a:gs pos="40000">
                  <a:schemeClr val="accent2"/>
                </a:gs>
                <a:gs pos="80000">
                  <a:schemeClr val="accent1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8981305" y="2663672"/>
              <a:ext cx="1715100" cy="171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450676" y="3674488"/>
            <a:ext cx="22638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400"/>
              <a:buNone/>
              <a:defRPr sz="1400">
                <a:solidFill>
                  <a:srgbClr val="73737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500"/>
              </a:spcBef>
              <a:spcAft>
                <a:spcPts val="9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2" type="body"/>
          </p:nvPr>
        </p:nvSpPr>
        <p:spPr>
          <a:xfrm>
            <a:off x="450676" y="3062709"/>
            <a:ext cx="2263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500"/>
              </a:spcBef>
              <a:spcAft>
                <a:spcPts val="9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3" type="body"/>
          </p:nvPr>
        </p:nvSpPr>
        <p:spPr>
          <a:xfrm>
            <a:off x="3451050" y="3674488"/>
            <a:ext cx="22638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400"/>
              <a:buNone/>
              <a:defRPr sz="1400">
                <a:solidFill>
                  <a:srgbClr val="73737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500"/>
              </a:spcBef>
              <a:spcAft>
                <a:spcPts val="9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4" type="body"/>
          </p:nvPr>
        </p:nvSpPr>
        <p:spPr>
          <a:xfrm>
            <a:off x="3451050" y="3062709"/>
            <a:ext cx="2263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500"/>
              </a:spcBef>
              <a:spcAft>
                <a:spcPts val="9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5" type="body"/>
          </p:nvPr>
        </p:nvSpPr>
        <p:spPr>
          <a:xfrm>
            <a:off x="6426204" y="3674488"/>
            <a:ext cx="22638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400"/>
              <a:buNone/>
              <a:defRPr sz="1400">
                <a:solidFill>
                  <a:srgbClr val="73737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500"/>
              </a:spcBef>
              <a:spcAft>
                <a:spcPts val="9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6" type="body"/>
          </p:nvPr>
        </p:nvSpPr>
        <p:spPr>
          <a:xfrm>
            <a:off x="6426204" y="3062709"/>
            <a:ext cx="2263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500"/>
              </a:spcBef>
              <a:spcAft>
                <a:spcPts val="9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0A7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b="0" i="0" sz="30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b="0" i="0" sz="2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b="0" i="0" sz="2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ext&#10;&#10;Description automatically generated"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69198" y="4804305"/>
            <a:ext cx="1121248" cy="28469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4.png"/><Relationship Id="rId13" Type="http://schemas.openxmlformats.org/officeDocument/2006/relationships/image" Target="../media/image13.png"/><Relationship Id="rId12" Type="http://schemas.openxmlformats.org/officeDocument/2006/relationships/hyperlink" Target="http://bsides22.video.studyclub.community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bsides22.gas.studyclub.community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5" Type="http://schemas.openxmlformats.org/officeDocument/2006/relationships/image" Target="../media/image17.png"/><Relationship Id="rId1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hyperlink" Target="http://splunk-slack.studyclub.community" TargetMode="External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D900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9"/>
          <p:cNvSpPr txBox="1"/>
          <p:nvPr/>
        </p:nvSpPr>
        <p:spPr>
          <a:xfrm>
            <a:off x="714825" y="1046050"/>
            <a:ext cx="2804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http://bsides22.gas.studyclub.community</a:t>
            </a:r>
            <a:endParaRPr b="0" i="0" sz="1100" u="none" cap="none" strike="noStrike">
              <a:solidFill>
                <a:srgbClr val="EC008C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2" name="Google Shape;72;p9"/>
          <p:cNvSpPr txBox="1"/>
          <p:nvPr/>
        </p:nvSpPr>
        <p:spPr>
          <a:xfrm>
            <a:off x="181725" y="579100"/>
            <a:ext cx="424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EC008C"/>
                </a:solidFill>
                <a:latin typeface="Sniglet"/>
                <a:ea typeface="Sniglet"/>
                <a:cs typeface="Sniglet"/>
                <a:sym typeface="Sniglet"/>
              </a:rPr>
              <a:t>Step 1 &gt; </a:t>
            </a:r>
            <a:r>
              <a:rPr b="0" i="0" lang="en" sz="10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Request your personal BDSIDES SLP 22 GAS lab environment</a:t>
            </a:r>
            <a:r>
              <a:rPr b="0" i="0" lang="en" sz="1000" u="none" cap="none" strike="noStrike">
                <a:solidFill>
                  <a:srgbClr val="EC008C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endParaRPr b="0" i="0" sz="1000" u="none" cap="none" strike="noStrike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73" name="Google Shape;7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66914" y="4518850"/>
            <a:ext cx="688224" cy="492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9"/>
          <p:cNvGrpSpPr/>
          <p:nvPr/>
        </p:nvGrpSpPr>
        <p:grpSpPr>
          <a:xfrm>
            <a:off x="257923" y="1459450"/>
            <a:ext cx="3693067" cy="2800337"/>
            <a:chOff x="4863798" y="805700"/>
            <a:chExt cx="3693067" cy="2800337"/>
          </a:xfrm>
        </p:grpSpPr>
        <p:sp>
          <p:nvSpPr>
            <p:cNvPr id="75" name="Google Shape;75;p9"/>
            <p:cNvSpPr/>
            <p:nvPr/>
          </p:nvSpPr>
          <p:spPr>
            <a:xfrm>
              <a:off x="4863798" y="805700"/>
              <a:ext cx="3693067" cy="2794417"/>
            </a:xfrm>
            <a:custGeom>
              <a:rect b="b" l="l" r="r" t="t"/>
              <a:pathLst>
                <a:path extrusionOk="0" h="111665" w="143434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6" name="Google Shape;76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95225" y="3141612"/>
              <a:ext cx="648859" cy="464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026950" y="960925"/>
              <a:ext cx="3385401" cy="2076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9"/>
            <p:cNvSpPr txBox="1"/>
            <p:nvPr/>
          </p:nvSpPr>
          <p:spPr>
            <a:xfrm>
              <a:off x="5991600" y="2954975"/>
              <a:ext cx="1950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Sniglet"/>
                  <a:ea typeface="Sniglet"/>
                  <a:cs typeface="Sniglet"/>
                  <a:sym typeface="Sniglet"/>
                </a:rPr>
                <a:t>Global Academy for Splunk</a:t>
              </a:r>
              <a:endParaRPr b="0" i="0" sz="10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</p:grpSp>
      <p:pic>
        <p:nvPicPr>
          <p:cNvPr id="79" name="Google Shape;79;p9"/>
          <p:cNvPicPr preferRelativeResize="0"/>
          <p:nvPr/>
        </p:nvPicPr>
        <p:blipFill rotWithShape="1">
          <a:blip r:embed="rId6">
            <a:alphaModFix/>
          </a:blip>
          <a:srcRect b="26935" l="0" r="0" t="22406"/>
          <a:stretch/>
        </p:blipFill>
        <p:spPr>
          <a:xfrm>
            <a:off x="2847688" y="4441450"/>
            <a:ext cx="931934" cy="2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9"/>
          <p:cNvSpPr txBox="1"/>
          <p:nvPr/>
        </p:nvSpPr>
        <p:spPr>
          <a:xfrm>
            <a:off x="2156175" y="4759150"/>
            <a:ext cx="227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#study-club-for-splunk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9"/>
          <p:cNvSpPr txBox="1"/>
          <p:nvPr/>
        </p:nvSpPr>
        <p:spPr>
          <a:xfrm rot="628">
            <a:off x="3843900" y="4735700"/>
            <a:ext cx="328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http://splunk-slack.studyclub.community</a:t>
            </a:r>
            <a:endParaRPr b="0" i="0" sz="1200" u="none" cap="none" strike="noStrike">
              <a:solidFill>
                <a:srgbClr val="EC0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93800" y="4441443"/>
            <a:ext cx="616200" cy="61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266925" y="4386113"/>
            <a:ext cx="3238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7925" y="916134"/>
            <a:ext cx="459700" cy="46142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9"/>
          <p:cNvSpPr/>
          <p:nvPr/>
        </p:nvSpPr>
        <p:spPr>
          <a:xfrm>
            <a:off x="5261798" y="1488688"/>
            <a:ext cx="3693067" cy="2794417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9"/>
          <p:cNvSpPr txBox="1"/>
          <p:nvPr>
            <p:ph idx="4294967295" type="ctrTitle"/>
          </p:nvPr>
        </p:nvSpPr>
        <p:spPr>
          <a:xfrm>
            <a:off x="2672775" y="-98300"/>
            <a:ext cx="45609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/>
              <a:buNone/>
            </a:pPr>
            <a:r>
              <a:rPr b="0" i="0" lang="en" sz="51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rPr>
              <a:t>AD &amp; LDAP </a:t>
            </a:r>
            <a:r>
              <a:rPr b="0" i="0" lang="en" sz="1100" u="none" cap="none" strike="noStrike">
                <a:solidFill>
                  <a:srgbClr val="38761D"/>
                </a:solidFill>
                <a:latin typeface="Bangers"/>
                <a:ea typeface="Bangers"/>
                <a:cs typeface="Bangers"/>
                <a:sym typeface="Bangers"/>
              </a:rPr>
              <a:t>  </a:t>
            </a:r>
            <a:r>
              <a:rPr b="0" i="0" lang="en" sz="3300" u="none" cap="none" strike="noStrike">
                <a:solidFill>
                  <a:srgbClr val="38761D"/>
                </a:solidFill>
                <a:latin typeface="Bangers"/>
                <a:ea typeface="Bangers"/>
                <a:cs typeface="Bangers"/>
                <a:sym typeface="Bangers"/>
              </a:rPr>
              <a:t>Hands-on</a:t>
            </a:r>
            <a:endParaRPr b="0" i="0" sz="3300" u="none" cap="none" strike="noStrike">
              <a:solidFill>
                <a:srgbClr val="38761D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  <p:pic>
        <p:nvPicPr>
          <p:cNvPr descr="Logo&#10;&#10;Description automatically generated" id="87" name="Google Shape;87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961848" y="3273800"/>
            <a:ext cx="1314650" cy="9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9"/>
          <p:cNvSpPr txBox="1"/>
          <p:nvPr/>
        </p:nvSpPr>
        <p:spPr>
          <a:xfrm>
            <a:off x="5248938" y="579100"/>
            <a:ext cx="387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EC008C"/>
                </a:solidFill>
                <a:latin typeface="Sniglet"/>
                <a:ea typeface="Sniglet"/>
                <a:cs typeface="Sniglet"/>
                <a:sym typeface="Sniglet"/>
              </a:rPr>
              <a:t>Step 2 &gt; </a:t>
            </a:r>
            <a:r>
              <a:rPr b="0" i="0" lang="en" sz="10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Watch session recording and follow along with your lab.</a:t>
            </a:r>
            <a:endParaRPr b="0" i="0" sz="1000" u="none" cap="none" strike="noStrike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	Play, pause and try to suit your pace</a:t>
            </a:r>
            <a:endParaRPr b="0" i="0" sz="1000" u="none" cap="none" strike="noStrike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89" name="Google Shape;89;p9"/>
          <p:cNvSpPr txBox="1"/>
          <p:nvPr/>
        </p:nvSpPr>
        <p:spPr>
          <a:xfrm>
            <a:off x="5783900" y="1026250"/>
            <a:ext cx="338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Sniglet"/>
                <a:ea typeface="Sniglet"/>
                <a:cs typeface="Sniglet"/>
                <a:sym typeface="Sniglet"/>
                <a:hlinkClick r:id="rId12"/>
              </a:rPr>
              <a:t>http://bsides22.video.studyclub.community</a:t>
            </a:r>
            <a:endParaRPr b="0" i="0" sz="1100" u="none" cap="none" strike="noStrike">
              <a:solidFill>
                <a:srgbClr val="EC008C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90" name="Google Shape;9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3913" y="3818662"/>
            <a:ext cx="648859" cy="4644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9"/>
          <p:cNvSpPr txBox="1"/>
          <p:nvPr/>
        </p:nvSpPr>
        <p:spPr>
          <a:xfrm>
            <a:off x="6285375" y="3634800"/>
            <a:ext cx="195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Global Academy for Splunk</a:t>
            </a:r>
            <a:endParaRPr b="0" i="0" sz="1000" u="none" cap="none" strike="noStrike">
              <a:solidFill>
                <a:srgbClr val="00000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92" name="Google Shape;92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257300" y="917487"/>
            <a:ext cx="459700" cy="461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419725" y="1632625"/>
            <a:ext cx="3367676" cy="210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8236688" y="1975525"/>
            <a:ext cx="54870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achimo template">
  <a:themeElements>
    <a:clrScheme name="Custom 347">
      <a:dk1>
        <a:srgbClr val="000000"/>
      </a:dk1>
      <a:lt1>
        <a:srgbClr val="FFFFFF"/>
      </a:lt1>
      <a:dk2>
        <a:srgbClr val="7A868B"/>
      </a:dk2>
      <a:lt2>
        <a:srgbClr val="D5DEE2"/>
      </a:lt2>
      <a:accent1>
        <a:srgbClr val="FF4026"/>
      </a:accent1>
      <a:accent2>
        <a:srgbClr val="FFA300"/>
      </a:accent2>
      <a:accent3>
        <a:srgbClr val="FAD900"/>
      </a:accent3>
      <a:accent4>
        <a:srgbClr val="A6CD02"/>
      </a:accent4>
      <a:accent5>
        <a:srgbClr val="35C4CA"/>
      </a:accent5>
      <a:accent6>
        <a:srgbClr val="00A7E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