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Sniglet"/>
      <p:regular r:id="rId28"/>
    </p:embeddedFont>
    <p:embeddedFont>
      <p:font typeface="Bangers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Snigle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nger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bad4022c2_2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3bad4022c2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bad4022c2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3bad4022c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ad4022c2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3bad4022c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bad4022c2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3bad4022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10c47480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510c4748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bad4022c2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3bad4022c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10c47480a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510c4748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10c47480a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510c4748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e794ff6c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fe794ff6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e794ff6c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fe794ff6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bad4022c2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3bad4022c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bad4022c2_2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3bad4022c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364b20672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4364b206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bad4022c2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3bad4022c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bad4022c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3bad4022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bad4022c2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3bad4022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364b2067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4364b206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bad4022c2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3bad4022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bad4022c2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3bad4022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bad4022c2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3bad4022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e794ff6c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fe794ff6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57" name="Google Shape;57;p14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824BB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60" name="Google Shape;60;p15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63" name="Google Shape;63;p1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734600" y="699705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66" name="Google Shape;66;p16"/>
          <p:cNvSpPr/>
          <p:nvPr/>
        </p:nvSpPr>
        <p:spPr>
          <a:xfrm>
            <a:off x="506000" y="471105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accent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69" name="Google Shape;69;p17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71" name="Google Shape;71;p17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rgbClr val="24965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76" name="Google Shape;76;p1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78" name="Google Shape;78;p18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9" name="Google Shape;79;p18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accent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84" name="Google Shape;84;p1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568"/>
            </a:srgbClr>
          </a:solidFill>
          <a:ln>
            <a:noFill/>
          </a:ln>
        </p:spPr>
      </p:sp>
      <p:sp>
        <p:nvSpPr>
          <p:cNvPr id="86" name="Google Shape;86;p19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0A7E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b="0" i="0" sz="3000" u="none" cap="none" strike="noStrike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b="0" i="0" sz="30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b="0" i="0" sz="24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b="0" i="0" sz="1800" u="none" cap="none" strike="noStrik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ext&#10;&#10;Description automatically generated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9198" y="4804305"/>
            <a:ext cx="1121248" cy="28469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2483004" y="1991850"/>
            <a:ext cx="4527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GB" sz="8000"/>
              <a:t>Bsides Spl</a:t>
            </a:r>
            <a:r>
              <a:rPr baseline="30000" lang="en-GB" sz="8000"/>
              <a:t>22</a:t>
            </a:r>
            <a:r>
              <a:rPr lang="en-GB"/>
              <a:t> </a:t>
            </a:r>
            <a:r>
              <a:rPr lang="en-GB" sz="4000"/>
              <a:t>Summary Index Idempotency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4BB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1073625" y="1550125"/>
            <a:ext cx="49521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Data source from two searches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Parent search: counts events by day, VendorID, Region, and Code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Chained search: aggregates daily counts by Region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Every time this executes daily counts are calculated from the raw index (buttercupgames)</a:t>
            </a:r>
            <a:endParaRPr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Data sources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&#10;&#10;Description automatically generated"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485" y="279094"/>
            <a:ext cx="1628566" cy="108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025" y="1368688"/>
            <a:ext cx="2042775" cy="3028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965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1073625" y="1550125"/>
            <a:ext cx="4611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Create summary index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Populate with aggregated data 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Now, update parent search to use the summary index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N.B. search_name matches the name parameter on collect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N.B. fields command to specify the fields we want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 Indexes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5425" y="1433530"/>
            <a:ext cx="3131550" cy="10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825" y="2458442"/>
            <a:ext cx="2808748" cy="2139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2296" y="124132"/>
            <a:ext cx="1402934" cy="136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1073625" y="1550125"/>
            <a:ext cx="43305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If</a:t>
            </a:r>
            <a:r>
              <a:rPr lang="en-GB"/>
              <a:t> the report used to populate the summary index is executed again, entries are duplicated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To be idempotent, discount any aggregated results which are already in the index and only add the additional values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Idempotency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126" y="1915084"/>
            <a:ext cx="3551100" cy="1936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13" name="Google Shape;21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7822" y="825176"/>
            <a:ext cx="1926255" cy="108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 Index Report</a:t>
            </a:r>
            <a:endParaRPr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007" y="105712"/>
            <a:ext cx="1946698" cy="197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325" y="1468027"/>
            <a:ext cx="4065973" cy="303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1073625" y="1550125"/>
            <a:ext cx="46152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Subsearches are limited to 50,000 events; “idempotent” update would not have excluded all existing events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Count sub-search events and discontinue if too many</a:t>
            </a:r>
            <a:endParaRPr/>
          </a:p>
        </p:txBody>
      </p:sp>
      <p:sp>
        <p:nvSpPr>
          <p:cNvPr id="227" name="Google Shape;227;p33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Subsearches</a:t>
            </a:r>
            <a:endParaRPr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575" y="899450"/>
            <a:ext cx="2868025" cy="1012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logo, company name&#10;&#10;Description automatically generated" id="230" name="Google Shape;23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0160" y="62475"/>
            <a:ext cx="2300933" cy="165526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/>
          <p:nvPr/>
        </p:nvSpPr>
        <p:spPr>
          <a:xfrm>
            <a:off x="3721763" y="659263"/>
            <a:ext cx="12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?#^@!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1073625" y="3548350"/>
            <a:ext cx="461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Report can run multiple times</a:t>
            </a:r>
            <a:r>
              <a:rPr lang="en-GB"/>
              <a:t> without double counting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574" y="1911675"/>
            <a:ext cx="2868025" cy="249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1073625" y="1550125"/>
            <a:ext cx="44076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Fragment sub-search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Fortunately, there are fewer than 50,000 events per day</a:t>
            </a:r>
            <a:endParaRPr/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Subsearches</a:t>
            </a:r>
            <a:endParaRPr/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Shape, logo, company name&#10;&#10;Description automatically generated"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0160" y="62475"/>
            <a:ext cx="2300933" cy="165526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/>
          <p:nvPr/>
        </p:nvSpPr>
        <p:spPr>
          <a:xfrm>
            <a:off x="3721763" y="659263"/>
            <a:ext cx="121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?#^@!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1073625" y="2571750"/>
            <a:ext cx="44076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Option 1 - where command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Option 2 - set earliest and latest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Report runs over larger time periods by fragmentation</a:t>
            </a:r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100" y="1550127"/>
            <a:ext cx="2690399" cy="26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1073625" y="1550125"/>
            <a:ext cx="53442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Report returns no results, it processed all events, and sub-searches have not been truncated</a:t>
            </a:r>
            <a:endParaRPr/>
          </a:p>
        </p:txBody>
      </p:sp>
      <p:sp>
        <p:nvSpPr>
          <p:cNvPr id="250" name="Google Shape;250;p35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Idempotent Report</a:t>
            </a:r>
            <a:endParaRPr/>
          </a:p>
        </p:txBody>
      </p:sp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ext&#10;&#10;Description automatically generated" id="252" name="Google Shape;2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7822" y="825176"/>
            <a:ext cx="1926255" cy="108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100" y="2806692"/>
            <a:ext cx="7057799" cy="166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4BB0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</a:pPr>
            <a:r>
              <a:rPr lang="en-GB" sz="7200">
                <a:solidFill>
                  <a:srgbClr val="FFFFFF"/>
                </a:solidFill>
              </a:rPr>
              <a:t>The Dashboard</a:t>
            </a:r>
            <a:endParaRPr b="0" i="0" sz="7200" u="none" cap="none" strike="noStrike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59" name="Google Shape;259;p36"/>
          <p:cNvSpPr txBox="1"/>
          <p:nvPr>
            <p:ph idx="4294967295" type="subTitle"/>
          </p:nvPr>
        </p:nvSpPr>
        <p:spPr>
          <a:xfrm>
            <a:off x="0" y="1545325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None/>
            </a:pPr>
            <a:r>
              <a:rPr lang="en-GB" sz="2400"/>
              <a:t>Dashboard which tracks daily sales by region</a:t>
            </a:r>
            <a:endParaRPr sz="2400"/>
          </a:p>
        </p:txBody>
      </p:sp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&#10;&#10;Description automatically generated"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485" y="279094"/>
            <a:ext cx="1628566" cy="108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17105"/>
            <a:ext cx="9143998" cy="262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4BB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</a:pPr>
            <a:r>
              <a:rPr lang="en-GB" sz="7200">
                <a:solidFill>
                  <a:srgbClr val="FFFFFF"/>
                </a:solidFill>
              </a:rPr>
              <a:t>The Data</a:t>
            </a:r>
            <a:endParaRPr b="0" i="0" sz="7200" u="none" cap="none" strike="noStrike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68" name="Google Shape;268;p37"/>
          <p:cNvSpPr txBox="1"/>
          <p:nvPr>
            <p:ph idx="4294967295" type="subTitle"/>
          </p:nvPr>
        </p:nvSpPr>
        <p:spPr>
          <a:xfrm>
            <a:off x="0" y="1447238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None/>
            </a:pPr>
            <a:r>
              <a:rPr lang="en-GB" sz="2400"/>
              <a:t>Data behind the chart</a:t>
            </a:r>
            <a:endParaRPr sz="2400"/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&#10;&#10;Description automatically generated" id="270" name="Google Shape;27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485" y="279094"/>
            <a:ext cx="1628566" cy="108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38350"/>
            <a:ext cx="9143999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7"/>
          <p:cNvSpPr/>
          <p:nvPr/>
        </p:nvSpPr>
        <p:spPr>
          <a:xfrm>
            <a:off x="3424400" y="2689125"/>
            <a:ext cx="548700" cy="20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Caveats and other usecases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Works well with counted / summed aggregates, and, to a limited degree, for boundary aggregates (min/max)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Restricting the subsearches to 50,000 events is key.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“Late” data may be for a variety of reasons, for example, network lag; long-running transactions; additional data sources; etc.</a:t>
            </a:r>
            <a:endParaRPr sz="2400"/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&#10;&#10;Description automatically generated" id="280" name="Google Shape;2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157" y="3519250"/>
            <a:ext cx="1618363" cy="155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4191000" y="140375"/>
            <a:ext cx="4524900" cy="4662300"/>
          </a:xfrm>
          <a:prstGeom prst="wedgeEllipseCallout">
            <a:avLst>
              <a:gd fmla="val -61751" name="adj1"/>
              <a:gd fmla="val 35319" name="adj2"/>
            </a:avLst>
          </a:prstGeom>
          <a:solidFill>
            <a:schemeClr val="lt1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4294967295" type="ctrTitle"/>
          </p:nvPr>
        </p:nvSpPr>
        <p:spPr>
          <a:xfrm>
            <a:off x="176204" y="2784401"/>
            <a:ext cx="4229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</a:pPr>
            <a:r>
              <a:rPr b="0" i="0" lang="en-GB" sz="12000" u="none" cap="none" strike="noStrike">
                <a:solidFill>
                  <a:schemeClr val="lt1"/>
                </a:solidFill>
                <a:latin typeface="Bangers"/>
                <a:ea typeface="Bangers"/>
                <a:cs typeface="Bangers"/>
                <a:sym typeface="Bangers"/>
              </a:rPr>
              <a:t>Hello!</a:t>
            </a:r>
            <a:endParaRPr b="0" i="0" sz="12000" u="none" cap="none" strike="noStrike">
              <a:solidFill>
                <a:schemeClr val="lt1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&#10;&#10;Description automatically generated"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4028" y="0"/>
            <a:ext cx="2512562" cy="1884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200" y="432275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4894350" y="2242150"/>
            <a:ext cx="311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Bangers"/>
                <a:ea typeface="Bangers"/>
                <a:cs typeface="Bangers"/>
                <a:sym typeface="Bangers"/>
              </a:rPr>
              <a:t>Chris Kaye a.k.a. ITWhisperer</a:t>
            </a:r>
            <a:endParaRPr sz="2100"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Bangers"/>
                <a:ea typeface="Bangers"/>
                <a:cs typeface="Bangers"/>
                <a:sym typeface="Bangers"/>
              </a:rPr>
              <a:t>Employed by BT</a:t>
            </a:r>
            <a:endParaRPr sz="2100"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Bangers"/>
                <a:ea typeface="Bangers"/>
                <a:cs typeface="Bangers"/>
                <a:sym typeface="Bangers"/>
              </a:rPr>
              <a:t>Using Splunk since 2018</a:t>
            </a:r>
            <a:endParaRPr sz="2100"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Bangers"/>
                <a:ea typeface="Bangers"/>
                <a:cs typeface="Bangers"/>
                <a:sym typeface="Bangers"/>
              </a:rPr>
              <a:t>Joined Community 2020</a:t>
            </a:r>
            <a:endParaRPr sz="2100"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Bangers"/>
                <a:ea typeface="Bangers"/>
                <a:cs typeface="Bangers"/>
                <a:sym typeface="Bangers"/>
              </a:rPr>
              <a:t>Inducted to Trust 2021</a:t>
            </a:r>
            <a:endParaRPr sz="2100">
              <a:latin typeface="Bangers"/>
              <a:ea typeface="Bangers"/>
              <a:cs typeface="Bangers"/>
              <a:sym typeface="Banger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Bangers"/>
                <a:ea typeface="Bangers"/>
                <a:cs typeface="Bangers"/>
                <a:sym typeface="Bangers"/>
              </a:rPr>
              <a:t>@ITWhisperer</a:t>
            </a:r>
            <a:endParaRPr sz="2100"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1073625" y="1550125"/>
            <a:ext cx="70578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Aggregated statistics in summary indexes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Mis-alignment due to late data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Using tutorial data set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Modify dashboard search to use summary index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Late data issues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Idempotency through subsearches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n-GB"/>
              <a:t>Fragmenting subsearches for robustness</a:t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2296" y="124132"/>
            <a:ext cx="1402934" cy="136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4BB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fmla="val -57425" name="adj1"/>
              <a:gd fmla="val 37651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0"/>
          <p:cNvSpPr/>
          <p:nvPr/>
        </p:nvSpPr>
        <p:spPr>
          <a:xfrm>
            <a:off x="6452211" y="1206814"/>
            <a:ext cx="1134977" cy="113497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960" y="126612"/>
            <a:ext cx="2051307" cy="283464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>
            <p:ph idx="4294967295" type="ctrTitle"/>
          </p:nvPr>
        </p:nvSpPr>
        <p:spPr>
          <a:xfrm>
            <a:off x="701781" y="3103400"/>
            <a:ext cx="4777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</a:pPr>
            <a:r>
              <a:rPr b="0" i="0" lang="en-GB" sz="12000" u="none" cap="none" strike="noStrike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THANKS!</a:t>
            </a:r>
            <a:endParaRPr b="0" i="0" sz="12000" u="none" cap="none" strike="noStrike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Problem statement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Data set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The Dashboard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Data source</a:t>
            </a:r>
            <a:r>
              <a:rPr lang="en-GB" sz="2400"/>
              <a:t>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Summary indexes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Idempotency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Subsearches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Caveats and other usecases</a:t>
            </a:r>
            <a:endParaRPr sz="2400"/>
          </a:p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1986" y="199031"/>
            <a:ext cx="2166454" cy="185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H</a:t>
            </a:r>
            <a:r>
              <a:rPr lang="en-GB" sz="2400"/>
              <a:t>ow to update a summary index without double counting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Summary indexes are often used to maintain aggregated statistics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These statistics are typically grouped by time periods e.g. days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Sometimes, these statistics need updating</a:t>
            </a:r>
            <a:endParaRPr sz="2400"/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007" y="105712"/>
            <a:ext cx="1946698" cy="1972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007" y="105712"/>
            <a:ext cx="1946698" cy="197236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841475" y="1819675"/>
            <a:ext cx="7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:00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841475" y="4054725"/>
            <a:ext cx="7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:10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841475" y="2937200"/>
            <a:ext cx="7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:05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33" name="Google Shape;133;p24"/>
          <p:cNvCxnSpPr/>
          <p:nvPr/>
        </p:nvCxnSpPr>
        <p:spPr>
          <a:xfrm>
            <a:off x="1246475" y="2019775"/>
            <a:ext cx="67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4"/>
          <p:cNvCxnSpPr/>
          <p:nvPr/>
        </p:nvCxnSpPr>
        <p:spPr>
          <a:xfrm>
            <a:off x="1246475" y="3130800"/>
            <a:ext cx="67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4"/>
          <p:cNvCxnSpPr/>
          <p:nvPr/>
        </p:nvCxnSpPr>
        <p:spPr>
          <a:xfrm>
            <a:off x="1246475" y="4254825"/>
            <a:ext cx="677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4"/>
          <p:cNvCxnSpPr/>
          <p:nvPr/>
        </p:nvCxnSpPr>
        <p:spPr>
          <a:xfrm rot="10800000">
            <a:off x="1314825" y="1801800"/>
            <a:ext cx="10500" cy="26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4"/>
          <p:cNvSpPr/>
          <p:nvPr/>
        </p:nvSpPr>
        <p:spPr>
          <a:xfrm>
            <a:off x="1440900" y="2218088"/>
            <a:ext cx="2841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1845875" y="2680050"/>
            <a:ext cx="284100" cy="70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1314825" y="1606575"/>
            <a:ext cx="1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Transactions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40" name="Google Shape;140;p24"/>
          <p:cNvCxnSpPr/>
          <p:nvPr/>
        </p:nvCxnSpPr>
        <p:spPr>
          <a:xfrm rot="10800000">
            <a:off x="2650525" y="1796925"/>
            <a:ext cx="10500" cy="26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4"/>
          <p:cNvSpPr txBox="1"/>
          <p:nvPr/>
        </p:nvSpPr>
        <p:spPr>
          <a:xfrm>
            <a:off x="2661025" y="1619575"/>
            <a:ext cx="15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Access Log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2650525" y="2730600"/>
            <a:ext cx="16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Start &amp; duration A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2639925" y="3179213"/>
            <a:ext cx="16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Start &amp; duration B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44" name="Google Shape;144;p24"/>
          <p:cNvCxnSpPr/>
          <p:nvPr/>
        </p:nvCxnSpPr>
        <p:spPr>
          <a:xfrm rot="10800000">
            <a:off x="4260025" y="1796925"/>
            <a:ext cx="10500" cy="26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4"/>
          <p:cNvSpPr txBox="1"/>
          <p:nvPr/>
        </p:nvSpPr>
        <p:spPr>
          <a:xfrm>
            <a:off x="4278475" y="1613100"/>
            <a:ext cx="15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Index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244225" y="2006775"/>
            <a:ext cx="16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Start &amp; duration A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260025" y="2471988"/>
            <a:ext cx="16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Start &amp; duration B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48" name="Google Shape;148;p24"/>
          <p:cNvCxnSpPr/>
          <p:nvPr/>
        </p:nvCxnSpPr>
        <p:spPr>
          <a:xfrm rot="10800000">
            <a:off x="5895925" y="1801800"/>
            <a:ext cx="10500" cy="26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4"/>
          <p:cNvSpPr txBox="1"/>
          <p:nvPr/>
        </p:nvSpPr>
        <p:spPr>
          <a:xfrm>
            <a:off x="5895925" y="1606575"/>
            <a:ext cx="15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Summary </a:t>
            </a:r>
            <a:r>
              <a:rPr lang="en-GB">
                <a:latin typeface="Sniglet"/>
                <a:ea typeface="Sniglet"/>
                <a:cs typeface="Sniglet"/>
                <a:sym typeface="Sniglet"/>
              </a:rPr>
              <a:t>Index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932825" y="2006763"/>
            <a:ext cx="16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1 transaction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Buttercup Games (Splunk tutorial)</a:t>
            </a:r>
            <a:endParaRPr sz="24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-GB" sz="1600"/>
              <a:t>https://docs.splunk.com/Documentation/Splunk/9.0.0/SearchTutorial/Systemrequirements#Download_the_tutorial_data_files</a:t>
            </a:r>
            <a:endParaRPr sz="16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Specifically, vendor_sales sourcetype * 10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Create a new field called Region which is calculated as being VendorID / 100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-GB" sz="2400"/>
              <a:t>Create a further overlapping set of vendor_sales data to represent “late” data</a:t>
            </a:r>
            <a:endParaRPr sz="2400"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&#10;&#10;Description automatically generated"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157" y="3519250"/>
            <a:ext cx="1618363" cy="155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 rot="161729">
            <a:off x="976285" y="876908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/>
              <a:t>Additional Vendor Sales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&#10;&#10;Description automatically generated"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9032" y="246775"/>
            <a:ext cx="1618363" cy="155514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802100" y="1555150"/>
            <a:ext cx="73194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300">
                <a:latin typeface="Verdana"/>
                <a:ea typeface="Verdana"/>
                <a:cs typeface="Verdana"/>
                <a:sym typeface="Verdana"/>
              </a:rPr>
              <a:t>index=buttercupgames sourcetype=vendor_sales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300">
                <a:latin typeface="Verdana"/>
                <a:ea typeface="Verdana"/>
                <a:cs typeface="Verdana"/>
                <a:sym typeface="Verdana"/>
              </a:rPr>
              <a:t>| eval increment=1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300">
                <a:latin typeface="Verdana"/>
                <a:ea typeface="Verdana"/>
                <a:cs typeface="Verdana"/>
                <a:sym typeface="Verdana"/>
              </a:rPr>
              <a:t>| eval VendorID=VendorID+increment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300">
                <a:latin typeface="Verdana"/>
                <a:ea typeface="Verdana"/>
                <a:cs typeface="Verdana"/>
                <a:sym typeface="Verdana"/>
              </a:rPr>
              <a:t>| eval AcctID=AcctID+increment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300">
                <a:latin typeface="Verdana"/>
                <a:ea typeface="Verdana"/>
                <a:cs typeface="Verdana"/>
                <a:sym typeface="Verdana"/>
              </a:rPr>
              <a:t>| eval _time=_time+increment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300">
                <a:latin typeface="Verdana"/>
                <a:ea typeface="Verdana"/>
                <a:cs typeface="Verdana"/>
                <a:sym typeface="Verdana"/>
              </a:rPr>
              <a:t>| eventstats values(Code) as Codes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300">
                <a:latin typeface="Verdana"/>
                <a:ea typeface="Verdana"/>
                <a:cs typeface="Verdana"/>
                <a:sym typeface="Verdana"/>
              </a:rPr>
              <a:t>| eval Code=mvindex(Codes,(mvfind(Codes,Code)+increment)%mvcount(Codes))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300">
                <a:latin typeface="Verdana"/>
                <a:ea typeface="Verdana"/>
                <a:cs typeface="Verdana"/>
                <a:sym typeface="Verdana"/>
              </a:rPr>
              <a:t>| eval _raw="[".strftime(_time,"%d/%b/%Y:%H:%M:%S")."] VendorID=".VendorID." Code=".Code." AcctID=".AcctID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1300">
                <a:latin typeface="Verdana"/>
                <a:ea typeface="Verdana"/>
                <a:cs typeface="Verdana"/>
                <a:sym typeface="Verdana"/>
              </a:rPr>
              <a:t>| table _raw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4BB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</a:pPr>
            <a:r>
              <a:rPr lang="en-GB" sz="7200">
                <a:solidFill>
                  <a:srgbClr val="FFFFFF"/>
                </a:solidFill>
              </a:rPr>
              <a:t>The Dashboard</a:t>
            </a:r>
            <a:endParaRPr b="0" i="0" sz="7200" u="none" cap="none" strike="noStrike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72" name="Google Shape;172;p27"/>
          <p:cNvSpPr txBox="1"/>
          <p:nvPr>
            <p:ph idx="4294967295" type="subTitle"/>
          </p:nvPr>
        </p:nvSpPr>
        <p:spPr>
          <a:xfrm>
            <a:off x="0" y="1545325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None/>
            </a:pPr>
            <a:r>
              <a:rPr lang="en-GB" sz="2400"/>
              <a:t>Dashboard which tracks daily sales by region</a:t>
            </a:r>
            <a:endParaRPr sz="2400"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&#10;&#10;Description automatically generated"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485" y="279094"/>
            <a:ext cx="1628566" cy="108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84070"/>
            <a:ext cx="9144002" cy="265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4BB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4294967295" type="ctrTitle"/>
          </p:nvPr>
        </p:nvSpPr>
        <p:spPr>
          <a:xfrm>
            <a:off x="685800" y="724200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</a:pPr>
            <a:r>
              <a:rPr lang="en-GB" sz="7200">
                <a:solidFill>
                  <a:srgbClr val="FFFFFF"/>
                </a:solidFill>
              </a:rPr>
              <a:t>The Data</a:t>
            </a:r>
            <a:endParaRPr b="0" i="0" sz="7200" u="none" cap="none" strike="noStrike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181" name="Google Shape;181;p28"/>
          <p:cNvSpPr txBox="1"/>
          <p:nvPr>
            <p:ph idx="4294967295" type="subTitle"/>
          </p:nvPr>
        </p:nvSpPr>
        <p:spPr>
          <a:xfrm>
            <a:off x="0" y="1447238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None/>
            </a:pPr>
            <a:r>
              <a:rPr lang="en-GB" sz="2400"/>
              <a:t>Data behind the chart</a:t>
            </a:r>
            <a:endParaRPr sz="2400"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Logo&#10;&#10;Description automatically generated"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485" y="279094"/>
            <a:ext cx="1628566" cy="1085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2875"/>
            <a:ext cx="9144001" cy="27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3755275" y="2659025"/>
            <a:ext cx="548700" cy="203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