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Montserrat SemiBold"/>
      <p:regular r:id="rId68"/>
      <p:bold r:id="rId69"/>
      <p:italic r:id="rId70"/>
      <p:boldItalic r:id="rId71"/>
    </p:embeddedFont>
    <p:embeddedFont>
      <p:font typeface="Lora"/>
      <p:regular r:id="rId72"/>
      <p:bold r:id="rId73"/>
      <p:italic r:id="rId74"/>
      <p:boldItalic r:id="rId75"/>
    </p:embeddedFont>
    <p:embeddedFont>
      <p:font typeface="Quattrocento Sans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Lora-bold.fntdata"/><Relationship Id="rId72" Type="http://schemas.openxmlformats.org/officeDocument/2006/relationships/font" Target="fonts/Lora-regular.fntdata"/><Relationship Id="rId31" Type="http://schemas.openxmlformats.org/officeDocument/2006/relationships/slide" Target="slides/slide27.xml"/><Relationship Id="rId75" Type="http://schemas.openxmlformats.org/officeDocument/2006/relationships/font" Target="fonts/Lora-boldItalic.fntdata"/><Relationship Id="rId30" Type="http://schemas.openxmlformats.org/officeDocument/2006/relationships/slide" Target="slides/slide26.xml"/><Relationship Id="rId74" Type="http://schemas.openxmlformats.org/officeDocument/2006/relationships/font" Target="fonts/Lora-italic.fntdata"/><Relationship Id="rId33" Type="http://schemas.openxmlformats.org/officeDocument/2006/relationships/slide" Target="slides/slide29.xml"/><Relationship Id="rId77" Type="http://schemas.openxmlformats.org/officeDocument/2006/relationships/font" Target="fonts/QuattrocentoSans-bold.fntdata"/><Relationship Id="rId32" Type="http://schemas.openxmlformats.org/officeDocument/2006/relationships/slide" Target="slides/slide28.xml"/><Relationship Id="rId76" Type="http://schemas.openxmlformats.org/officeDocument/2006/relationships/font" Target="fonts/QuattrocentoSans-regular.fntdata"/><Relationship Id="rId35" Type="http://schemas.openxmlformats.org/officeDocument/2006/relationships/slide" Target="slides/slide31.xml"/><Relationship Id="rId79" Type="http://schemas.openxmlformats.org/officeDocument/2006/relationships/font" Target="fonts/QuattrocentoSans-boldItalic.fntdata"/><Relationship Id="rId34" Type="http://schemas.openxmlformats.org/officeDocument/2006/relationships/slide" Target="slides/slide30.xml"/><Relationship Id="rId78" Type="http://schemas.openxmlformats.org/officeDocument/2006/relationships/font" Target="fonts/QuattrocentoSans-italic.fntdata"/><Relationship Id="rId71" Type="http://schemas.openxmlformats.org/officeDocument/2006/relationships/font" Target="fonts/MontserratSemiBold-boldItalic.fntdata"/><Relationship Id="rId70" Type="http://schemas.openxmlformats.org/officeDocument/2006/relationships/font" Target="fonts/MontserratSemiBold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SemiBold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SemiBold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5e8566e9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5e8566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a2f3cfe3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a2f3cf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731af32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731af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45e8566e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45e8566e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48075dfe0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48075df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48075dfe0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48075df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5e8566e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45e856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45e8566e9_0_6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45e8566e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45e8566e9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45e8566e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45e8566e9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45e8566e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5e8566e9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45e8566e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45e8566e9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45e8566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5e8566e9_0_3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5e8566e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45e8566e9_0_4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45e8566e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45e8566e9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45e8566e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45e8566e9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45e8566e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45e8566e9_0_5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45e8566e9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5e8566e9_0_6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45e8566e9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45e8566e9_0_7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45e8566e9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45e8566e9_0_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45e8566e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45e8566e9_0_7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45e8566e9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5e8566e9_0_7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5e8566e9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45e8566e9_0_6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45e8566e9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45e8566e9_0_7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45e8566e9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45e8566e9_0_7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45e8566e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45e8566e9_0_8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45e8566e9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499a1c208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499a1c2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47c9378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47c937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47c93781b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47c9378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47c93781b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47c9378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a2f3cfe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a2f3c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47c93781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47c9378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47c93781b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47c93781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47c93781b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47c9378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499a1c208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6499a1c2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499a1c208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499a1c2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499a1c208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499a1c2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47c93781b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47c9378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4a2f3cfe3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4a2f3cf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48075dfe0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48075df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4a2f3cfe3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4a2f3cf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5e8566e9_0_6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5e8566e9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4a2f3cfe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64a2f3cf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4a2f3cfe3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4a2f3cf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4a2f3cfe3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64a2f3cf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48075dfe0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48075df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499a1c208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499a1c20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48075dfe0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48075dfe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48075dfe0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648075dfe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499a1c208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6499a1c2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6499a1c208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6499a1c2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99a1c20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99a1c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6499a1c208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6499a1c2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499a1c208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499a1c2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731af32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731af3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5e8566e9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5e8566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5e8566e9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5e8566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mysite.com/index.php?country=ca" TargetMode="External"/><Relationship Id="rId4" Type="http://schemas.openxmlformats.org/officeDocument/2006/relationships/hyperlink" Target="https://mysite.com/index.php?country=ca" TargetMode="External"/><Relationship Id="rId5" Type="http://schemas.openxmlformats.org/officeDocument/2006/relationships/hyperlink" Target="https://mysite.com/index.php?country=ca" TargetMode="External"/><Relationship Id="rId6" Type="http://schemas.openxmlformats.org/officeDocument/2006/relationships/hyperlink" Target="https://mysite.com/index.php?country=ca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mysite.com/index.php?country=ca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mysite.com/index.php?country=ca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mysite.com/index.php?country=ca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mysite.com/index.php?country=ca" TargetMode="External"/><Relationship Id="rId4" Type="http://schemas.openxmlformats.org/officeDocument/2006/relationships/hyperlink" Target="https://mysite.com/index.php?country=c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mysite.com/index.php?country=ca" TargetMode="External"/><Relationship Id="rId4" Type="http://schemas.openxmlformats.org/officeDocument/2006/relationships/hyperlink" Target="https://mysite.com/index.php?country=ca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643175" y="2014951"/>
            <a:ext cx="6424200" cy="11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FRONT-END WEB SERVERS:</a:t>
            </a:r>
            <a:endParaRPr b="0" sz="3000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THE SMUGGLING CORRIDOR</a:t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77200" y="4709250"/>
            <a:ext cx="226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Bsides Toronto 2019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165725" y="3473300"/>
            <a:ext cx="435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🌏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 End of Message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Connection Closed by Server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Implied Content Length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Content-Length Header</a:t>
            </a:r>
            <a:endParaRPr sz="1150">
              <a:solidFill>
                <a:srgbClr val="545454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Chunked Encoding</a:t>
            </a:r>
            <a:endParaRPr sz="1150">
              <a:solidFill>
                <a:srgbClr val="545454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534725" y="1985025"/>
            <a:ext cx="34404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/ HTTP 1.1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..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Transfer-Encoding: chunked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ABC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 End of Message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Connection Closed by Server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Implied Content Length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Content-Length Header</a:t>
            </a:r>
            <a:endParaRPr sz="1150">
              <a:solidFill>
                <a:srgbClr val="545454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Chunked Encoding</a:t>
            </a:r>
            <a:endParaRPr sz="1150">
              <a:solidFill>
                <a:srgbClr val="545454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534725" y="1985025"/>
            <a:ext cx="34404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/ HTTP 1.1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..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Transfer-Encoding: chunked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ABC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ABCDE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>
            <a:off x="6771050" y="2164775"/>
            <a:ext cx="1710900" cy="159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Smuggling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547263"/>
            <a:ext cx="998034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12" y="3782975"/>
            <a:ext cx="998034" cy="7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3"/>
          <p:cNvCxnSpPr>
            <a:stCxn id="190" idx="2"/>
            <a:endCxn id="193" idx="0"/>
          </p:cNvCxnSpPr>
          <p:nvPr/>
        </p:nvCxnSpPr>
        <p:spPr>
          <a:xfrm>
            <a:off x="1976917" y="2268737"/>
            <a:ext cx="600" cy="22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>
            <a:stCxn id="195" idx="2"/>
            <a:endCxn id="191" idx="0"/>
          </p:cNvCxnSpPr>
          <p:nvPr/>
        </p:nvCxnSpPr>
        <p:spPr>
          <a:xfrm flipH="1">
            <a:off x="1976672" y="3534647"/>
            <a:ext cx="9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3"/>
          <p:cNvSpPr/>
          <p:nvPr/>
        </p:nvSpPr>
        <p:spPr>
          <a:xfrm>
            <a:off x="1670372" y="317824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650" y="2345977"/>
            <a:ext cx="1273500" cy="1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3052650" y="1759546"/>
            <a:ext cx="127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8" name="Google Shape;198;p23"/>
          <p:cNvCxnSpPr>
            <a:stCxn id="196" idx="3"/>
            <a:endCxn id="188" idx="1"/>
          </p:cNvCxnSpPr>
          <p:nvPr/>
        </p:nvCxnSpPr>
        <p:spPr>
          <a:xfrm>
            <a:off x="4326150" y="2952264"/>
            <a:ext cx="2445000" cy="1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7241430" y="1799150"/>
            <a:ext cx="115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5883172" y="26120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416472" y="25958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7639347" y="243929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203" name="Google Shape;203;p23"/>
          <p:cNvCxnSpPr>
            <a:stCxn id="195" idx="3"/>
          </p:cNvCxnSpPr>
          <p:nvPr/>
        </p:nvCxnSpPr>
        <p:spPr>
          <a:xfrm>
            <a:off x="2284772" y="3356447"/>
            <a:ext cx="952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3"/>
          <p:cNvCxnSpPr>
            <a:stCxn id="193" idx="3"/>
          </p:cNvCxnSpPr>
          <p:nvPr/>
        </p:nvCxnSpPr>
        <p:spPr>
          <a:xfrm>
            <a:off x="2284772" y="2671360"/>
            <a:ext cx="84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3"/>
          <p:cNvCxnSpPr>
            <a:stCxn id="188" idx="1"/>
            <a:endCxn id="202" idx="1"/>
          </p:cNvCxnSpPr>
          <p:nvPr/>
        </p:nvCxnSpPr>
        <p:spPr>
          <a:xfrm flipH="1" rot="10800000">
            <a:off x="6771050" y="2617625"/>
            <a:ext cx="8682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3"/>
          <p:cNvCxnSpPr>
            <a:endCxn id="207" idx="1"/>
          </p:cNvCxnSpPr>
          <p:nvPr/>
        </p:nvCxnSpPr>
        <p:spPr>
          <a:xfrm>
            <a:off x="6766960" y="2983822"/>
            <a:ext cx="8724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3"/>
          <p:cNvSpPr/>
          <p:nvPr/>
        </p:nvSpPr>
        <p:spPr>
          <a:xfrm>
            <a:off x="1670372" y="24931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7639360" y="315212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6771050" y="2164775"/>
            <a:ext cx="1710900" cy="159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Request Smuggling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547263"/>
            <a:ext cx="998034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12" y="3782975"/>
            <a:ext cx="998034" cy="7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4"/>
          <p:cNvCxnSpPr>
            <a:stCxn id="214" idx="2"/>
            <a:endCxn id="217" idx="0"/>
          </p:cNvCxnSpPr>
          <p:nvPr/>
        </p:nvCxnSpPr>
        <p:spPr>
          <a:xfrm>
            <a:off x="1976917" y="2268737"/>
            <a:ext cx="600" cy="22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>
            <a:stCxn id="219" idx="2"/>
            <a:endCxn id="215" idx="0"/>
          </p:cNvCxnSpPr>
          <p:nvPr/>
        </p:nvCxnSpPr>
        <p:spPr>
          <a:xfrm flipH="1">
            <a:off x="1976672" y="3534647"/>
            <a:ext cx="9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/>
          <p:nvPr/>
        </p:nvSpPr>
        <p:spPr>
          <a:xfrm>
            <a:off x="1670372" y="317824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650" y="2345977"/>
            <a:ext cx="1273500" cy="1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3052650" y="1759546"/>
            <a:ext cx="127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2" name="Google Shape;222;p24"/>
          <p:cNvCxnSpPr>
            <a:stCxn id="220" idx="3"/>
            <a:endCxn id="212" idx="1"/>
          </p:cNvCxnSpPr>
          <p:nvPr/>
        </p:nvCxnSpPr>
        <p:spPr>
          <a:xfrm>
            <a:off x="4326150" y="2952264"/>
            <a:ext cx="2445000" cy="1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4"/>
          <p:cNvSpPr txBox="1"/>
          <p:nvPr/>
        </p:nvSpPr>
        <p:spPr>
          <a:xfrm>
            <a:off x="7241430" y="1799150"/>
            <a:ext cx="115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5883172" y="26120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4416472" y="25958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7639347" y="243929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227" name="Google Shape;227;p24"/>
          <p:cNvCxnSpPr>
            <a:stCxn id="219" idx="3"/>
          </p:cNvCxnSpPr>
          <p:nvPr/>
        </p:nvCxnSpPr>
        <p:spPr>
          <a:xfrm>
            <a:off x="2284772" y="3356447"/>
            <a:ext cx="952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4"/>
          <p:cNvCxnSpPr>
            <a:stCxn id="217" idx="3"/>
          </p:cNvCxnSpPr>
          <p:nvPr/>
        </p:nvCxnSpPr>
        <p:spPr>
          <a:xfrm>
            <a:off x="2284772" y="2671360"/>
            <a:ext cx="84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4"/>
          <p:cNvCxnSpPr>
            <a:stCxn id="212" idx="1"/>
            <a:endCxn id="226" idx="1"/>
          </p:cNvCxnSpPr>
          <p:nvPr/>
        </p:nvCxnSpPr>
        <p:spPr>
          <a:xfrm flipH="1" rot="10800000">
            <a:off x="6771050" y="2617625"/>
            <a:ext cx="8682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4"/>
          <p:cNvCxnSpPr>
            <a:endCxn id="231" idx="1"/>
          </p:cNvCxnSpPr>
          <p:nvPr/>
        </p:nvCxnSpPr>
        <p:spPr>
          <a:xfrm>
            <a:off x="6766960" y="2983822"/>
            <a:ext cx="8724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4"/>
          <p:cNvSpPr/>
          <p:nvPr/>
        </p:nvSpPr>
        <p:spPr>
          <a:xfrm>
            <a:off x="1670372" y="26455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1670372" y="24931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639360" y="315212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6771050" y="2164775"/>
            <a:ext cx="1710900" cy="159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 Request Smuggling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547263"/>
            <a:ext cx="998034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12" y="3782975"/>
            <a:ext cx="998034" cy="7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5"/>
          <p:cNvCxnSpPr>
            <a:stCxn id="239" idx="2"/>
            <a:endCxn id="242" idx="0"/>
          </p:cNvCxnSpPr>
          <p:nvPr/>
        </p:nvCxnSpPr>
        <p:spPr>
          <a:xfrm>
            <a:off x="1976917" y="2268737"/>
            <a:ext cx="600" cy="22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>
            <a:stCxn id="244" idx="2"/>
            <a:endCxn id="240" idx="0"/>
          </p:cNvCxnSpPr>
          <p:nvPr/>
        </p:nvCxnSpPr>
        <p:spPr>
          <a:xfrm flipH="1">
            <a:off x="1976672" y="3534647"/>
            <a:ext cx="9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5"/>
          <p:cNvSpPr/>
          <p:nvPr/>
        </p:nvSpPr>
        <p:spPr>
          <a:xfrm>
            <a:off x="1670372" y="317824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650" y="2345977"/>
            <a:ext cx="1273500" cy="1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3052650" y="1759546"/>
            <a:ext cx="127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7" name="Google Shape;247;p25"/>
          <p:cNvCxnSpPr>
            <a:stCxn id="245" idx="3"/>
            <a:endCxn id="237" idx="1"/>
          </p:cNvCxnSpPr>
          <p:nvPr/>
        </p:nvCxnSpPr>
        <p:spPr>
          <a:xfrm>
            <a:off x="4326150" y="2952264"/>
            <a:ext cx="2445000" cy="1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5"/>
          <p:cNvSpPr txBox="1"/>
          <p:nvPr/>
        </p:nvSpPr>
        <p:spPr>
          <a:xfrm>
            <a:off x="7241430" y="1799150"/>
            <a:ext cx="115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5883172" y="26120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4416472" y="25958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7639347" y="243929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252" name="Google Shape;252;p25"/>
          <p:cNvCxnSpPr>
            <a:stCxn id="244" idx="3"/>
          </p:cNvCxnSpPr>
          <p:nvPr/>
        </p:nvCxnSpPr>
        <p:spPr>
          <a:xfrm>
            <a:off x="2284772" y="3356447"/>
            <a:ext cx="952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5"/>
          <p:cNvCxnSpPr>
            <a:stCxn id="242" idx="3"/>
          </p:cNvCxnSpPr>
          <p:nvPr/>
        </p:nvCxnSpPr>
        <p:spPr>
          <a:xfrm>
            <a:off x="2284772" y="2671360"/>
            <a:ext cx="84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5"/>
          <p:cNvCxnSpPr>
            <a:stCxn id="237" idx="1"/>
            <a:endCxn id="251" idx="1"/>
          </p:cNvCxnSpPr>
          <p:nvPr/>
        </p:nvCxnSpPr>
        <p:spPr>
          <a:xfrm flipH="1" rot="10800000">
            <a:off x="6771050" y="2617625"/>
            <a:ext cx="8682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5"/>
          <p:cNvCxnSpPr>
            <a:endCxn id="256" idx="1"/>
          </p:cNvCxnSpPr>
          <p:nvPr/>
        </p:nvCxnSpPr>
        <p:spPr>
          <a:xfrm>
            <a:off x="6766960" y="2983822"/>
            <a:ext cx="8724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5"/>
          <p:cNvSpPr/>
          <p:nvPr/>
        </p:nvSpPr>
        <p:spPr>
          <a:xfrm>
            <a:off x="1670372" y="26455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670372" y="24931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5149822" y="2595885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7639360" y="315212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4957975" y="3761075"/>
            <a:ext cx="998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Smuggled request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0" name="Google Shape;260;p25"/>
          <p:cNvCxnSpPr>
            <a:stCxn id="259" idx="0"/>
            <a:endCxn id="258" idx="2"/>
          </p:cNvCxnSpPr>
          <p:nvPr/>
        </p:nvCxnSpPr>
        <p:spPr>
          <a:xfrm rot="10800000">
            <a:off x="5457025" y="2952275"/>
            <a:ext cx="0" cy="8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/>
        </p:nvSpPr>
        <p:spPr>
          <a:xfrm>
            <a:off x="6771050" y="2164775"/>
            <a:ext cx="1710900" cy="159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 Request Smuggling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547263"/>
            <a:ext cx="998034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12" y="3782975"/>
            <a:ext cx="998034" cy="7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7" idx="2"/>
            <a:endCxn id="270" idx="0"/>
          </p:cNvCxnSpPr>
          <p:nvPr/>
        </p:nvCxnSpPr>
        <p:spPr>
          <a:xfrm>
            <a:off x="1976917" y="2268737"/>
            <a:ext cx="600" cy="22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6"/>
          <p:cNvCxnSpPr>
            <a:stCxn id="272" idx="2"/>
            <a:endCxn id="268" idx="0"/>
          </p:cNvCxnSpPr>
          <p:nvPr/>
        </p:nvCxnSpPr>
        <p:spPr>
          <a:xfrm flipH="1">
            <a:off x="1976672" y="3534647"/>
            <a:ext cx="9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6"/>
          <p:cNvSpPr/>
          <p:nvPr/>
        </p:nvSpPr>
        <p:spPr>
          <a:xfrm>
            <a:off x="1670372" y="317824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650" y="2345977"/>
            <a:ext cx="1273500" cy="1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3052650" y="1759546"/>
            <a:ext cx="127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5" name="Google Shape;275;p26"/>
          <p:cNvCxnSpPr>
            <a:stCxn id="273" idx="3"/>
            <a:endCxn id="265" idx="1"/>
          </p:cNvCxnSpPr>
          <p:nvPr/>
        </p:nvCxnSpPr>
        <p:spPr>
          <a:xfrm>
            <a:off x="4326150" y="2952264"/>
            <a:ext cx="2445000" cy="1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6"/>
          <p:cNvSpPr txBox="1"/>
          <p:nvPr/>
        </p:nvSpPr>
        <p:spPr>
          <a:xfrm>
            <a:off x="7241430" y="1799150"/>
            <a:ext cx="115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5883172" y="26120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4416472" y="25958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7639347" y="243929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280" name="Google Shape;280;p26"/>
          <p:cNvCxnSpPr>
            <a:stCxn id="272" idx="3"/>
          </p:cNvCxnSpPr>
          <p:nvPr/>
        </p:nvCxnSpPr>
        <p:spPr>
          <a:xfrm>
            <a:off x="2284772" y="3356447"/>
            <a:ext cx="952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6"/>
          <p:cNvCxnSpPr>
            <a:stCxn id="270" idx="3"/>
          </p:cNvCxnSpPr>
          <p:nvPr/>
        </p:nvCxnSpPr>
        <p:spPr>
          <a:xfrm>
            <a:off x="2284772" y="2671360"/>
            <a:ext cx="84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6"/>
          <p:cNvCxnSpPr>
            <a:stCxn id="265" idx="1"/>
            <a:endCxn id="279" idx="1"/>
          </p:cNvCxnSpPr>
          <p:nvPr/>
        </p:nvCxnSpPr>
        <p:spPr>
          <a:xfrm flipH="1" rot="10800000">
            <a:off x="6771050" y="2617625"/>
            <a:ext cx="8682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6"/>
          <p:cNvCxnSpPr>
            <a:endCxn id="284" idx="1"/>
          </p:cNvCxnSpPr>
          <p:nvPr/>
        </p:nvCxnSpPr>
        <p:spPr>
          <a:xfrm>
            <a:off x="6766960" y="2983822"/>
            <a:ext cx="8724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6"/>
          <p:cNvSpPr/>
          <p:nvPr/>
        </p:nvSpPr>
        <p:spPr>
          <a:xfrm>
            <a:off x="1670372" y="26455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1670372" y="24931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5149822" y="2595885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7639347" y="2978885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639360" y="315212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4957975" y="3761075"/>
            <a:ext cx="998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Smuggled request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9" name="Google Shape;289;p26"/>
          <p:cNvCxnSpPr>
            <a:stCxn id="288" idx="0"/>
            <a:endCxn id="286" idx="2"/>
          </p:cNvCxnSpPr>
          <p:nvPr/>
        </p:nvCxnSpPr>
        <p:spPr>
          <a:xfrm rot="10800000">
            <a:off x="5457025" y="2952275"/>
            <a:ext cx="0" cy="8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041050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7723825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50" y="2973020"/>
            <a:ext cx="602591" cy="4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8"/>
          <p:cNvCxnSpPr>
            <a:stCxn id="302" idx="3"/>
            <a:endCxn id="300" idx="1"/>
          </p:cNvCxnSpPr>
          <p:nvPr/>
        </p:nvCxnSpPr>
        <p:spPr>
          <a:xfrm>
            <a:off x="5405941" y="3190820"/>
            <a:ext cx="63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8"/>
          <p:cNvCxnSpPr>
            <a:stCxn id="300" idx="3"/>
            <a:endCxn id="301" idx="1"/>
          </p:cNvCxnSpPr>
          <p:nvPr/>
        </p:nvCxnSpPr>
        <p:spPr>
          <a:xfrm>
            <a:off x="7260850" y="319082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041050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7723825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2" name="Google Shape;3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50" y="2973020"/>
            <a:ext cx="602591" cy="4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29"/>
          <p:cNvCxnSpPr>
            <a:stCxn id="312" idx="3"/>
            <a:endCxn id="310" idx="1"/>
          </p:cNvCxnSpPr>
          <p:nvPr/>
        </p:nvCxnSpPr>
        <p:spPr>
          <a:xfrm>
            <a:off x="5405941" y="3190820"/>
            <a:ext cx="63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9"/>
          <p:cNvCxnSpPr>
            <a:stCxn id="310" idx="3"/>
            <a:endCxn id="311" idx="1"/>
          </p:cNvCxnSpPr>
          <p:nvPr/>
        </p:nvCxnSpPr>
        <p:spPr>
          <a:xfrm>
            <a:off x="7260850" y="319082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9"/>
          <p:cNvSpPr txBox="1"/>
          <p:nvPr/>
        </p:nvSpPr>
        <p:spPr>
          <a:xfrm>
            <a:off x="529300" y="1645450"/>
            <a:ext cx="4453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an incoming request has 2 Content Length headers...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6041050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7723825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50" y="2973020"/>
            <a:ext cx="602591" cy="4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0"/>
          <p:cNvCxnSpPr>
            <a:stCxn id="323" idx="3"/>
            <a:endCxn id="321" idx="1"/>
          </p:cNvCxnSpPr>
          <p:nvPr/>
        </p:nvCxnSpPr>
        <p:spPr>
          <a:xfrm>
            <a:off x="5405941" y="3190820"/>
            <a:ext cx="63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21" idx="3"/>
            <a:endCxn id="322" idx="1"/>
          </p:cNvCxnSpPr>
          <p:nvPr/>
        </p:nvCxnSpPr>
        <p:spPr>
          <a:xfrm>
            <a:off x="7260850" y="319082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 txBox="1"/>
          <p:nvPr/>
        </p:nvSpPr>
        <p:spPr>
          <a:xfrm>
            <a:off x="529300" y="1645450"/>
            <a:ext cx="4453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When an incoming request has 2 Content Length headers...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6156075" y="1576425"/>
            <a:ext cx="805500" cy="7365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2371500" y="2093775"/>
            <a:ext cx="5703900" cy="1744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</a:t>
            </a:r>
            <a:r>
              <a:rPr lang="en" sz="3600">
                <a:highlight>
                  <a:srgbClr val="FFE599"/>
                </a:highlight>
              </a:rPr>
              <a:t>Anuj Mistry</a:t>
            </a:r>
            <a:endParaRPr sz="3600">
              <a:highlight>
                <a:srgbClr val="FFE599"/>
              </a:highlight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a Senior Consultant - Offensive Security @ CGI Inc.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on Twitter </a:t>
            </a:r>
            <a:r>
              <a:rPr lang="en" sz="1800">
                <a:solidFill>
                  <a:schemeClr val="dk1"/>
                </a:solidFill>
                <a:highlight>
                  <a:srgbClr val="B6D7A8"/>
                </a:highlight>
              </a:rPr>
              <a:t>@bhumicent</a:t>
            </a:r>
            <a:endParaRPr sz="180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79" name="Google Shape;79;p1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81" name="Google Shape;81;p1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50" y="788162"/>
            <a:ext cx="1281175" cy="12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6041050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7723825" y="2822575"/>
            <a:ext cx="1219800" cy="736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50" y="2973020"/>
            <a:ext cx="602591" cy="4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1"/>
          <p:cNvCxnSpPr>
            <a:stCxn id="335" idx="3"/>
            <a:endCxn id="333" idx="1"/>
          </p:cNvCxnSpPr>
          <p:nvPr/>
        </p:nvCxnSpPr>
        <p:spPr>
          <a:xfrm>
            <a:off x="5405941" y="3190820"/>
            <a:ext cx="63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1"/>
          <p:cNvCxnSpPr>
            <a:stCxn id="333" idx="3"/>
            <a:endCxn id="334" idx="1"/>
          </p:cNvCxnSpPr>
          <p:nvPr/>
        </p:nvCxnSpPr>
        <p:spPr>
          <a:xfrm>
            <a:off x="7260850" y="319082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1"/>
          <p:cNvSpPr txBox="1"/>
          <p:nvPr/>
        </p:nvSpPr>
        <p:spPr>
          <a:xfrm>
            <a:off x="529300" y="1645450"/>
            <a:ext cx="4453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an incoming request has 2 Content Length headers...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6156075" y="1576425"/>
            <a:ext cx="805500" cy="7365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7804325" y="1576425"/>
            <a:ext cx="805500" cy="7365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use the 1st CL header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411450" y="1358275"/>
            <a:ext cx="53277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Content-Type: application/x-www-form-urlencoded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0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53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/logout.html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Foo: [space after the "Foo:", but no CRLF]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6557392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7984994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75" y="2508495"/>
            <a:ext cx="511215" cy="40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32"/>
          <p:cNvCxnSpPr>
            <a:stCxn id="349" idx="3"/>
            <a:endCxn id="347" idx="1"/>
          </p:cNvCxnSpPr>
          <p:nvPr/>
        </p:nvCxnSpPr>
        <p:spPr>
          <a:xfrm>
            <a:off x="6018590" y="2713269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2"/>
          <p:cNvCxnSpPr>
            <a:stCxn id="347" idx="3"/>
            <a:endCxn id="348" idx="1"/>
          </p:cNvCxnSpPr>
          <p:nvPr/>
        </p:nvCxnSpPr>
        <p:spPr>
          <a:xfrm>
            <a:off x="7592092" y="2713247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2"/>
          <p:cNvSpPr/>
          <p:nvPr/>
        </p:nvSpPr>
        <p:spPr>
          <a:xfrm>
            <a:off x="6654975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8053287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use the 1st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411450" y="1358275"/>
            <a:ext cx="53277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Content-Type: application/x-www-form-urlencoded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0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53 </a:t>
            </a:r>
            <a:endParaRPr>
              <a:solidFill>
                <a:srgbClr val="CC0000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/logout.html HTTP/1.1 </a:t>
            </a:r>
            <a:endParaRPr>
              <a:solidFill>
                <a:srgbClr val="CC0000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ost: mysite.com</a:t>
            </a:r>
            <a:endParaRPr>
              <a:solidFill>
                <a:srgbClr val="CC0000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Foo: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[space after the "Foo:", but no 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2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6557392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7984994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75" y="2508495"/>
            <a:ext cx="511215" cy="40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33"/>
          <p:cNvCxnSpPr>
            <a:stCxn id="362" idx="3"/>
            <a:endCxn id="360" idx="1"/>
          </p:cNvCxnSpPr>
          <p:nvPr/>
        </p:nvCxnSpPr>
        <p:spPr>
          <a:xfrm>
            <a:off x="6018590" y="2713269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3"/>
          <p:cNvCxnSpPr>
            <a:stCxn id="360" idx="3"/>
            <a:endCxn id="361" idx="1"/>
          </p:cNvCxnSpPr>
          <p:nvPr/>
        </p:nvCxnSpPr>
        <p:spPr>
          <a:xfrm>
            <a:off x="7592092" y="2713247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3"/>
          <p:cNvSpPr/>
          <p:nvPr/>
        </p:nvSpPr>
        <p:spPr>
          <a:xfrm>
            <a:off x="6654975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8053287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use the 1st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411450" y="1358275"/>
            <a:ext cx="53277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Content-Type: application/x-www-form-urlencoded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0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53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E06666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</a:t>
            </a: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 /logout.html HTTP/1.1 </a:t>
            </a:r>
            <a:endParaRPr>
              <a:solidFill>
                <a:srgbClr val="CC0000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mysite.com</a:t>
            </a:r>
            <a:endParaRPr>
              <a:solidFill>
                <a:srgbClr val="CC0000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Foo: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[space after the "Foo:", but no 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2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71025" y="1385150"/>
            <a:ext cx="192900" cy="2476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 rot="-5400000">
            <a:off x="-242675" y="2281825"/>
            <a:ext cx="764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71025" y="3923750"/>
            <a:ext cx="192900" cy="990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 txBox="1"/>
          <p:nvPr/>
        </p:nvSpPr>
        <p:spPr>
          <a:xfrm rot="-5400000">
            <a:off x="-292175" y="4175175"/>
            <a:ext cx="863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6557392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7984994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79" name="Google Shape;3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75" y="2508495"/>
            <a:ext cx="511215" cy="40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34"/>
          <p:cNvCxnSpPr>
            <a:stCxn id="379" idx="3"/>
            <a:endCxn id="377" idx="1"/>
          </p:cNvCxnSpPr>
          <p:nvPr/>
        </p:nvCxnSpPr>
        <p:spPr>
          <a:xfrm>
            <a:off x="6018590" y="2713269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stCxn id="377" idx="3"/>
            <a:endCxn id="378" idx="1"/>
          </p:cNvCxnSpPr>
          <p:nvPr/>
        </p:nvCxnSpPr>
        <p:spPr>
          <a:xfrm>
            <a:off x="7592092" y="2713247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6654975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8053287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use the 1st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411450" y="1358275"/>
            <a:ext cx="53277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Content-Type: application/x-www-form-urlencoded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0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E06666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53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</a:t>
            </a: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/logout.html HTTP/1.1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mysite.com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Foo: </a:t>
            </a: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[space after the "Foo:", but no 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/login.html HTTP/1.1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</a:t>
            </a: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st: mysite.com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2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6557392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7984994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75" y="2508495"/>
            <a:ext cx="511215" cy="40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35"/>
          <p:cNvCxnSpPr>
            <a:stCxn id="392" idx="3"/>
            <a:endCxn id="390" idx="1"/>
          </p:cNvCxnSpPr>
          <p:nvPr/>
        </p:nvCxnSpPr>
        <p:spPr>
          <a:xfrm>
            <a:off x="6018590" y="2713269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5"/>
          <p:cNvCxnSpPr>
            <a:stCxn id="390" idx="3"/>
            <a:endCxn id="391" idx="1"/>
          </p:cNvCxnSpPr>
          <p:nvPr/>
        </p:nvCxnSpPr>
        <p:spPr>
          <a:xfrm>
            <a:off x="7592092" y="2713247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5"/>
          <p:cNvSpPr/>
          <p:nvPr/>
        </p:nvSpPr>
        <p:spPr>
          <a:xfrm>
            <a:off x="6654975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8053287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use the 1st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371025" y="1385150"/>
            <a:ext cx="192900" cy="2476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 txBox="1"/>
          <p:nvPr/>
        </p:nvSpPr>
        <p:spPr>
          <a:xfrm rot="-5400000">
            <a:off x="-242675" y="2281825"/>
            <a:ext cx="764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71025" y="3923750"/>
            <a:ext cx="192900" cy="990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 txBox="1"/>
          <p:nvPr/>
        </p:nvSpPr>
        <p:spPr>
          <a:xfrm rot="-5400000">
            <a:off x="-292175" y="4175175"/>
            <a:ext cx="863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411450" y="1358275"/>
            <a:ext cx="53277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Content-Type: application/x-www-form-urlencoded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0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E06666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53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/logout.html HTTP/1.1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</a:t>
            </a: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st: mysite.com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Foo: </a:t>
            </a: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[space after the "Foo:", but no 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</a:t>
            </a: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/login.html HTTP/1.1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mysite.com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2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6557392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7984994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09" name="Google Shape;4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75" y="2508495"/>
            <a:ext cx="511215" cy="40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36"/>
          <p:cNvCxnSpPr>
            <a:stCxn id="409" idx="3"/>
            <a:endCxn id="407" idx="1"/>
          </p:cNvCxnSpPr>
          <p:nvPr/>
        </p:nvCxnSpPr>
        <p:spPr>
          <a:xfrm>
            <a:off x="6018590" y="2713269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6"/>
          <p:cNvCxnSpPr>
            <a:stCxn id="407" idx="3"/>
            <a:endCxn id="408" idx="1"/>
          </p:cNvCxnSpPr>
          <p:nvPr/>
        </p:nvCxnSpPr>
        <p:spPr>
          <a:xfrm>
            <a:off x="7592092" y="2713247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6"/>
          <p:cNvSpPr/>
          <p:nvPr/>
        </p:nvSpPr>
        <p:spPr>
          <a:xfrm>
            <a:off x="6654975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8053287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use the 1st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5178025" y="1357800"/>
            <a:ext cx="161100" cy="1749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5178025" y="3133475"/>
            <a:ext cx="161100" cy="1749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 txBox="1"/>
          <p:nvPr/>
        </p:nvSpPr>
        <p:spPr>
          <a:xfrm rot="-5400000">
            <a:off x="4942675" y="2075975"/>
            <a:ext cx="909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 rot="-5400000">
            <a:off x="5013625" y="3730924"/>
            <a:ext cx="767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371025" y="1385150"/>
            <a:ext cx="192900" cy="2476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 txBox="1"/>
          <p:nvPr/>
        </p:nvSpPr>
        <p:spPr>
          <a:xfrm rot="-5400000">
            <a:off x="-242675" y="2281825"/>
            <a:ext cx="764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371025" y="3923750"/>
            <a:ext cx="192900" cy="990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 rot="-5400000">
            <a:off x="-292175" y="4175175"/>
            <a:ext cx="863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411450" y="1358275"/>
            <a:ext cx="53277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 /login.html HTTP/1.1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</a:t>
            </a:r>
            <a:r>
              <a:rPr lang="en">
                <a:solidFill>
                  <a:srgbClr val="6AA84F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mysite.com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Content-Type: application/x-www-form-urlencoded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0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E06666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Content-Length: 53 </a:t>
            </a:r>
            <a:endParaRPr>
              <a:solidFill>
                <a:srgbClr val="6AA84F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E599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</a:t>
            </a:r>
            <a:r>
              <a:rPr lang="en">
                <a:solidFill>
                  <a:srgbClr val="3C78D8"/>
                </a:solidFill>
                <a:highlight>
                  <a:srgbClr val="FFE599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ET /logout.html HTTP/1.1 </a:t>
            </a:r>
            <a:endParaRPr>
              <a:solidFill>
                <a:srgbClr val="3C78D8"/>
              </a:solidFill>
              <a:highlight>
                <a:srgbClr val="FFE599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E599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Host: mysite.com</a:t>
            </a:r>
            <a:endParaRPr>
              <a:solidFill>
                <a:srgbClr val="3C78D8"/>
              </a:solidFill>
              <a:highlight>
                <a:srgbClr val="FFE599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E599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Foo: </a:t>
            </a: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[space after the "Foo:", but no 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GET /login.html HTTP/1.1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Host</a:t>
            </a: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: mysite.com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Connection: Keep-Alive 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[CRLF] 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2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6557392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Proxy 3.6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7984994" y="2367047"/>
            <a:ext cx="1034700" cy="692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SunONE Webserver 6.1 (SP4)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30" name="Google Shape;4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75" y="2508495"/>
            <a:ext cx="511215" cy="40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37"/>
          <p:cNvCxnSpPr>
            <a:stCxn id="430" idx="3"/>
            <a:endCxn id="428" idx="1"/>
          </p:cNvCxnSpPr>
          <p:nvPr/>
        </p:nvCxnSpPr>
        <p:spPr>
          <a:xfrm>
            <a:off x="6018590" y="2713269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7"/>
          <p:cNvCxnSpPr>
            <a:stCxn id="428" idx="3"/>
            <a:endCxn id="429" idx="1"/>
          </p:cNvCxnSpPr>
          <p:nvPr/>
        </p:nvCxnSpPr>
        <p:spPr>
          <a:xfrm>
            <a:off x="7592092" y="2713247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7"/>
          <p:cNvSpPr/>
          <p:nvPr/>
        </p:nvSpPr>
        <p:spPr>
          <a:xfrm>
            <a:off x="6654975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 use the 2nd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8053287" y="1195425"/>
            <a:ext cx="683400" cy="6924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use the 1st CL header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5178025" y="1357800"/>
            <a:ext cx="161100" cy="1749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5178025" y="3133475"/>
            <a:ext cx="161100" cy="1749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 txBox="1"/>
          <p:nvPr/>
        </p:nvSpPr>
        <p:spPr>
          <a:xfrm rot="-5400000">
            <a:off x="4942675" y="2075975"/>
            <a:ext cx="909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 rot="-5400000">
            <a:off x="5013625" y="3730924"/>
            <a:ext cx="767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371025" y="1385150"/>
            <a:ext cx="192900" cy="2476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 txBox="1"/>
          <p:nvPr/>
        </p:nvSpPr>
        <p:spPr>
          <a:xfrm rot="-5400000">
            <a:off x="-242675" y="2281825"/>
            <a:ext cx="764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371025" y="3923750"/>
            <a:ext cx="192900" cy="990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 txBox="1"/>
          <p:nvPr/>
        </p:nvSpPr>
        <p:spPr>
          <a:xfrm rot="-5400000">
            <a:off x="-292175" y="4175175"/>
            <a:ext cx="863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8286732" y="3742462"/>
            <a:ext cx="732900" cy="84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722" y="3417500"/>
            <a:ext cx="427638" cy="37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599" y="4594029"/>
            <a:ext cx="427638" cy="379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37"/>
          <p:cNvCxnSpPr>
            <a:stCxn id="444" idx="2"/>
            <a:endCxn id="447" idx="0"/>
          </p:cNvCxnSpPr>
          <p:nvPr/>
        </p:nvCxnSpPr>
        <p:spPr>
          <a:xfrm>
            <a:off x="6232541" y="3797171"/>
            <a:ext cx="300" cy="11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7"/>
          <p:cNvCxnSpPr>
            <a:stCxn id="449" idx="2"/>
            <a:endCxn id="445" idx="0"/>
          </p:cNvCxnSpPr>
          <p:nvPr/>
        </p:nvCxnSpPr>
        <p:spPr>
          <a:xfrm flipH="1">
            <a:off x="6232442" y="4463295"/>
            <a:ext cx="300" cy="13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7"/>
          <p:cNvSpPr/>
          <p:nvPr/>
        </p:nvSpPr>
        <p:spPr>
          <a:xfrm>
            <a:off x="6101192" y="4275795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471" y="3837818"/>
            <a:ext cx="545670" cy="638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37"/>
          <p:cNvCxnSpPr>
            <a:stCxn id="450" idx="3"/>
            <a:endCxn id="443" idx="1"/>
          </p:cNvCxnSpPr>
          <p:nvPr/>
        </p:nvCxnSpPr>
        <p:spPr>
          <a:xfrm>
            <a:off x="7239142" y="4156873"/>
            <a:ext cx="1047600" cy="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7"/>
          <p:cNvSpPr/>
          <p:nvPr/>
        </p:nvSpPr>
        <p:spPr>
          <a:xfrm>
            <a:off x="7906294" y="3977849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7277842" y="3969324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8658780" y="3886927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7"/>
          <p:cNvCxnSpPr>
            <a:stCxn id="449" idx="3"/>
          </p:cNvCxnSpPr>
          <p:nvPr/>
        </p:nvCxnSpPr>
        <p:spPr>
          <a:xfrm>
            <a:off x="6364292" y="4369545"/>
            <a:ext cx="408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7"/>
          <p:cNvCxnSpPr>
            <a:stCxn id="447" idx="3"/>
          </p:cNvCxnSpPr>
          <p:nvPr/>
        </p:nvCxnSpPr>
        <p:spPr>
          <a:xfrm>
            <a:off x="6364292" y="4009022"/>
            <a:ext cx="362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7"/>
          <p:cNvCxnSpPr>
            <a:stCxn id="443" idx="1"/>
            <a:endCxn id="454" idx="1"/>
          </p:cNvCxnSpPr>
          <p:nvPr/>
        </p:nvCxnSpPr>
        <p:spPr>
          <a:xfrm flipH="1" rot="10800000">
            <a:off x="8286732" y="3980662"/>
            <a:ext cx="3720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7"/>
          <p:cNvCxnSpPr>
            <a:endCxn id="459" idx="1"/>
          </p:cNvCxnSpPr>
          <p:nvPr/>
        </p:nvCxnSpPr>
        <p:spPr>
          <a:xfrm>
            <a:off x="8284986" y="4173397"/>
            <a:ext cx="3738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/>
          <p:nvPr/>
        </p:nvSpPr>
        <p:spPr>
          <a:xfrm>
            <a:off x="6101192" y="3995472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6101192" y="3915272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7592068" y="3969331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8658780" y="4170882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658786" y="4262047"/>
            <a:ext cx="263100" cy="187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 txBox="1"/>
          <p:nvPr/>
        </p:nvSpPr>
        <p:spPr>
          <a:xfrm>
            <a:off x="7204725" y="4582512"/>
            <a:ext cx="1047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Smuggled request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4" name="Google Shape;464;p37"/>
          <p:cNvCxnSpPr>
            <a:stCxn id="463" idx="0"/>
            <a:endCxn id="461" idx="2"/>
          </p:cNvCxnSpPr>
          <p:nvPr/>
        </p:nvCxnSpPr>
        <p:spPr>
          <a:xfrm rot="10800000">
            <a:off x="7723725" y="4156812"/>
            <a:ext cx="48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/>
          <p:nvPr>
            <p:ph type="title"/>
          </p:nvPr>
        </p:nvSpPr>
        <p:spPr>
          <a:xfrm>
            <a:off x="1381250" y="922675"/>
            <a:ext cx="3842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Vulnerable setups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13812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Content-Length</a:t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45054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Content-Length</a:t>
            </a: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18510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49752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38"/>
          <p:cNvCxnSpPr>
            <a:stCxn id="470" idx="3"/>
            <a:endCxn id="471" idx="1"/>
          </p:cNvCxnSpPr>
          <p:nvPr/>
        </p:nvCxnSpPr>
        <p:spPr>
          <a:xfrm>
            <a:off x="3517550" y="2718900"/>
            <a:ext cx="9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8"/>
          <p:cNvSpPr txBox="1"/>
          <p:nvPr/>
        </p:nvSpPr>
        <p:spPr>
          <a:xfrm>
            <a:off x="7413650" y="1656150"/>
            <a:ext cx="1446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endParaRPr sz="1800">
              <a:solidFill>
                <a:srgbClr val="F1C23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1381250" y="922675"/>
            <a:ext cx="3842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Vulnerable setups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13812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Content-Length</a:t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6770179" y="4331212"/>
            <a:ext cx="945300" cy="637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SunONE Proxy 3.6 (SP4)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7893602" y="4331200"/>
            <a:ext cx="1126200" cy="637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SunONE Webserver 6.1 (SP4)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901" y="4461404"/>
            <a:ext cx="467038" cy="3769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39"/>
          <p:cNvCxnSpPr>
            <a:stCxn id="484" idx="3"/>
            <a:endCxn id="482" idx="1"/>
          </p:cNvCxnSpPr>
          <p:nvPr/>
        </p:nvCxnSpPr>
        <p:spPr>
          <a:xfrm>
            <a:off x="6277938" y="4649882"/>
            <a:ext cx="4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9"/>
          <p:cNvCxnSpPr>
            <a:stCxn id="482" idx="3"/>
            <a:endCxn id="483" idx="1"/>
          </p:cNvCxnSpPr>
          <p:nvPr/>
        </p:nvCxnSpPr>
        <p:spPr>
          <a:xfrm>
            <a:off x="7715479" y="4649962"/>
            <a:ext cx="1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9"/>
          <p:cNvSpPr/>
          <p:nvPr/>
        </p:nvSpPr>
        <p:spPr>
          <a:xfrm>
            <a:off x="6859329" y="3252825"/>
            <a:ext cx="624300" cy="6375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 use the 2nd CL header</a:t>
            </a:r>
            <a:endParaRPr sz="900"/>
          </a:p>
        </p:txBody>
      </p:sp>
      <p:sp>
        <p:nvSpPr>
          <p:cNvPr id="488" name="Google Shape;488;p39"/>
          <p:cNvSpPr/>
          <p:nvPr/>
        </p:nvSpPr>
        <p:spPr>
          <a:xfrm>
            <a:off x="8136804" y="3252825"/>
            <a:ext cx="624300" cy="637500"/>
          </a:xfrm>
          <a:prstGeom prst="wedgeRoundRectCallout">
            <a:avLst>
              <a:gd fmla="val -11431" name="adj1"/>
              <a:gd fmla="val 115608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 use the 1st CL header</a:t>
            </a:r>
            <a:endParaRPr sz="900"/>
          </a:p>
        </p:txBody>
      </p:sp>
      <p:sp>
        <p:nvSpPr>
          <p:cNvPr id="489" name="Google Shape;489;p39"/>
          <p:cNvSpPr/>
          <p:nvPr/>
        </p:nvSpPr>
        <p:spPr>
          <a:xfrm>
            <a:off x="45054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Content-Length</a:t>
            </a:r>
            <a:endParaRPr/>
          </a:p>
        </p:txBody>
      </p:sp>
      <p:sp>
        <p:nvSpPr>
          <p:cNvPr id="490" name="Google Shape;490;p39"/>
          <p:cNvSpPr txBox="1"/>
          <p:nvPr/>
        </p:nvSpPr>
        <p:spPr>
          <a:xfrm>
            <a:off x="18510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1" name="Google Shape;491;p39"/>
          <p:cNvSpPr txBox="1"/>
          <p:nvPr/>
        </p:nvSpPr>
        <p:spPr>
          <a:xfrm>
            <a:off x="49752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39"/>
          <p:cNvCxnSpPr>
            <a:stCxn id="481" idx="3"/>
            <a:endCxn id="489" idx="1"/>
          </p:cNvCxnSpPr>
          <p:nvPr/>
        </p:nvCxnSpPr>
        <p:spPr>
          <a:xfrm>
            <a:off x="3517550" y="2718900"/>
            <a:ext cx="9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9"/>
          <p:cNvSpPr txBox="1"/>
          <p:nvPr/>
        </p:nvSpPr>
        <p:spPr>
          <a:xfrm>
            <a:off x="7413650" y="1656150"/>
            <a:ext cx="1446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endParaRPr sz="1800">
              <a:solidFill>
                <a:srgbClr val="F1C23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1381250" y="922675"/>
            <a:ext cx="3842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Vulnerable setups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13812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Content-Length</a:t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>
            <a:off x="45054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Transfer-Encoding</a:t>
            </a:r>
            <a:endParaRPr/>
          </a:p>
        </p:txBody>
      </p:sp>
      <p:sp>
        <p:nvSpPr>
          <p:cNvPr id="501" name="Google Shape;501;p40"/>
          <p:cNvSpPr txBox="1"/>
          <p:nvPr/>
        </p:nvSpPr>
        <p:spPr>
          <a:xfrm>
            <a:off x="18510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49752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3" name="Google Shape;503;p40"/>
          <p:cNvCxnSpPr>
            <a:stCxn id="499" idx="3"/>
            <a:endCxn id="500" idx="1"/>
          </p:cNvCxnSpPr>
          <p:nvPr/>
        </p:nvCxnSpPr>
        <p:spPr>
          <a:xfrm>
            <a:off x="3517550" y="2718900"/>
            <a:ext cx="9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0"/>
          <p:cNvSpPr txBox="1"/>
          <p:nvPr/>
        </p:nvSpPr>
        <p:spPr>
          <a:xfrm>
            <a:off x="7413650" y="1656150"/>
            <a:ext cx="1446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endParaRPr sz="18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CL.TE</a:t>
            </a:r>
            <a:endParaRPr sz="1800">
              <a:solidFill>
                <a:srgbClr val="F1C23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1,717,07,725</a:t>
            </a:r>
            <a:endParaRPr sz="9600">
              <a:highlight>
                <a:srgbClr val="FFCD00"/>
              </a:highlight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89" name="Google Shape;89;p1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1381250" y="922675"/>
            <a:ext cx="3842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Vulnerable setups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13812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Transfer-Encoding</a:t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45054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Content-Length</a:t>
            </a:r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18510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49752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41"/>
          <p:cNvCxnSpPr>
            <a:stCxn id="510" idx="3"/>
            <a:endCxn id="511" idx="1"/>
          </p:cNvCxnSpPr>
          <p:nvPr/>
        </p:nvCxnSpPr>
        <p:spPr>
          <a:xfrm>
            <a:off x="3517550" y="2718900"/>
            <a:ext cx="9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1"/>
          <p:cNvSpPr txBox="1"/>
          <p:nvPr/>
        </p:nvSpPr>
        <p:spPr>
          <a:xfrm>
            <a:off x="7413650" y="1656150"/>
            <a:ext cx="1446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endParaRPr sz="18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CL.TE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TE.CL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"/>
          <p:cNvSpPr txBox="1"/>
          <p:nvPr>
            <p:ph type="title"/>
          </p:nvPr>
        </p:nvSpPr>
        <p:spPr>
          <a:xfrm>
            <a:off x="1381250" y="922675"/>
            <a:ext cx="3842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Vulnerable setups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13812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Transfer-Encoding</a:t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4505450" y="2091750"/>
            <a:ext cx="2136300" cy="12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Transfer-Encoding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8510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4975250" y="165615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5" name="Google Shape;525;p42"/>
          <p:cNvCxnSpPr>
            <a:stCxn id="521" idx="3"/>
            <a:endCxn id="522" idx="1"/>
          </p:cNvCxnSpPr>
          <p:nvPr/>
        </p:nvCxnSpPr>
        <p:spPr>
          <a:xfrm>
            <a:off x="3517550" y="2718900"/>
            <a:ext cx="9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42"/>
          <p:cNvSpPr txBox="1"/>
          <p:nvPr/>
        </p:nvSpPr>
        <p:spPr>
          <a:xfrm>
            <a:off x="7413650" y="1656150"/>
            <a:ext cx="1446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endParaRPr sz="18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CL.TE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TE.CL</a:t>
            </a:r>
            <a:endParaRPr sz="1800">
              <a:solidFill>
                <a:srgbClr val="6AA84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Quattrocento Sans"/>
              <a:buAutoNum type="arabicPeriod"/>
            </a:pPr>
            <a:r>
              <a:rPr lang="en" sz="1800">
                <a:solidFill>
                  <a:srgbClr val="F1C23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TE.TE</a:t>
            </a:r>
            <a:endParaRPr sz="1800">
              <a:solidFill>
                <a:srgbClr val="F1C23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Response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Response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Splitting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50" name="Google Shape;550;p46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Response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Splitting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Response Splitting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D966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Smuggling</a:t>
            </a:r>
            <a:endParaRPr sz="1950">
              <a:solidFill>
                <a:srgbClr val="333333"/>
              </a:solidFill>
              <a:highlight>
                <a:srgbClr val="FFD966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Response Smuggling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Request Splitting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D966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Response Splitting</a:t>
            </a:r>
            <a:endParaRPr sz="1950">
              <a:solidFill>
                <a:srgbClr val="333333"/>
              </a:solidFill>
              <a:highlight>
                <a:srgbClr val="FFD966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cxnSp>
        <p:nvCxnSpPr>
          <p:cNvPr id="562" name="Google Shape;562;p48"/>
          <p:cNvCxnSpPr/>
          <p:nvPr/>
        </p:nvCxnSpPr>
        <p:spPr>
          <a:xfrm>
            <a:off x="8056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8"/>
          <p:cNvCxnSpPr/>
          <p:nvPr/>
        </p:nvCxnSpPr>
        <p:spPr>
          <a:xfrm>
            <a:off x="24058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8"/>
          <p:cNvCxnSpPr/>
          <p:nvPr/>
        </p:nvCxnSpPr>
        <p:spPr>
          <a:xfrm>
            <a:off x="830400" y="2243300"/>
            <a:ext cx="1586400" cy="43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8"/>
          <p:cNvSpPr txBox="1"/>
          <p:nvPr/>
        </p:nvSpPr>
        <p:spPr>
          <a:xfrm>
            <a:off x="207250" y="1582988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1807450" y="160940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cxnSp>
        <p:nvCxnSpPr>
          <p:cNvPr id="572" name="Google Shape;572;p49"/>
          <p:cNvCxnSpPr/>
          <p:nvPr/>
        </p:nvCxnSpPr>
        <p:spPr>
          <a:xfrm>
            <a:off x="8056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9"/>
          <p:cNvCxnSpPr/>
          <p:nvPr/>
        </p:nvCxnSpPr>
        <p:spPr>
          <a:xfrm>
            <a:off x="24058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9"/>
          <p:cNvCxnSpPr/>
          <p:nvPr/>
        </p:nvCxnSpPr>
        <p:spPr>
          <a:xfrm>
            <a:off x="830400" y="2243300"/>
            <a:ext cx="1586400" cy="43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9"/>
          <p:cNvCxnSpPr/>
          <p:nvPr/>
        </p:nvCxnSpPr>
        <p:spPr>
          <a:xfrm flipH="1">
            <a:off x="805600" y="3040200"/>
            <a:ext cx="16002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49"/>
          <p:cNvCxnSpPr/>
          <p:nvPr/>
        </p:nvCxnSpPr>
        <p:spPr>
          <a:xfrm flipH="1">
            <a:off x="780625" y="3048925"/>
            <a:ext cx="1636200" cy="718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9"/>
          <p:cNvSpPr txBox="1"/>
          <p:nvPr/>
        </p:nvSpPr>
        <p:spPr>
          <a:xfrm>
            <a:off x="207250" y="1582988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8" name="Google Shape;578;p49"/>
          <p:cNvSpPr txBox="1"/>
          <p:nvPr/>
        </p:nvSpPr>
        <p:spPr>
          <a:xfrm>
            <a:off x="1807450" y="160940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cxnSp>
        <p:nvCxnSpPr>
          <p:cNvPr id="584" name="Google Shape;584;p50"/>
          <p:cNvCxnSpPr/>
          <p:nvPr/>
        </p:nvCxnSpPr>
        <p:spPr>
          <a:xfrm>
            <a:off x="8056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50"/>
          <p:cNvCxnSpPr/>
          <p:nvPr/>
        </p:nvCxnSpPr>
        <p:spPr>
          <a:xfrm>
            <a:off x="24058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50"/>
          <p:cNvCxnSpPr/>
          <p:nvPr/>
        </p:nvCxnSpPr>
        <p:spPr>
          <a:xfrm>
            <a:off x="830400" y="2243300"/>
            <a:ext cx="1586400" cy="43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0"/>
          <p:cNvCxnSpPr/>
          <p:nvPr/>
        </p:nvCxnSpPr>
        <p:spPr>
          <a:xfrm flipH="1">
            <a:off x="805600" y="3040200"/>
            <a:ext cx="16002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50"/>
          <p:cNvCxnSpPr/>
          <p:nvPr/>
        </p:nvCxnSpPr>
        <p:spPr>
          <a:xfrm flipH="1">
            <a:off x="780625" y="3048925"/>
            <a:ext cx="1636200" cy="718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50"/>
          <p:cNvSpPr txBox="1"/>
          <p:nvPr/>
        </p:nvSpPr>
        <p:spPr>
          <a:xfrm>
            <a:off x="207250" y="1582988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0" name="Google Shape;590;p50"/>
          <p:cNvSpPr txBox="1"/>
          <p:nvPr/>
        </p:nvSpPr>
        <p:spPr>
          <a:xfrm>
            <a:off x="1807450" y="160940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1" name="Google Shape;591;p50"/>
          <p:cNvSpPr txBox="1"/>
          <p:nvPr/>
        </p:nvSpPr>
        <p:spPr>
          <a:xfrm>
            <a:off x="3407650" y="1358275"/>
            <a:ext cx="54948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WHEN:</a:t>
            </a:r>
            <a:endParaRPr b="1"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5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99" name="Google Shape;99;p1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536" y="248162"/>
            <a:ext cx="3324925" cy="46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cxnSp>
        <p:nvCxnSpPr>
          <p:cNvPr id="597" name="Google Shape;597;p51"/>
          <p:cNvCxnSpPr/>
          <p:nvPr/>
        </p:nvCxnSpPr>
        <p:spPr>
          <a:xfrm>
            <a:off x="8056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51"/>
          <p:cNvCxnSpPr/>
          <p:nvPr/>
        </p:nvCxnSpPr>
        <p:spPr>
          <a:xfrm>
            <a:off x="24058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51"/>
          <p:cNvCxnSpPr/>
          <p:nvPr/>
        </p:nvCxnSpPr>
        <p:spPr>
          <a:xfrm>
            <a:off x="830400" y="2243300"/>
            <a:ext cx="1586400" cy="43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51"/>
          <p:cNvCxnSpPr/>
          <p:nvPr/>
        </p:nvCxnSpPr>
        <p:spPr>
          <a:xfrm flipH="1">
            <a:off x="805600" y="3040200"/>
            <a:ext cx="16002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51"/>
          <p:cNvCxnSpPr/>
          <p:nvPr/>
        </p:nvCxnSpPr>
        <p:spPr>
          <a:xfrm flipH="1">
            <a:off x="780625" y="3048925"/>
            <a:ext cx="1636200" cy="718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51"/>
          <p:cNvSpPr txBox="1"/>
          <p:nvPr/>
        </p:nvSpPr>
        <p:spPr>
          <a:xfrm>
            <a:off x="207250" y="1582988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1807450" y="160940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4" name="Google Shape;604;p51"/>
          <p:cNvSpPr txBox="1"/>
          <p:nvPr/>
        </p:nvSpPr>
        <p:spPr>
          <a:xfrm>
            <a:off x="3407650" y="1358275"/>
            <a:ext cx="54948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WHEN:</a:t>
            </a:r>
            <a:endParaRPr b="1"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An application embeds user data into a response header without sanitizing it.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cxnSp>
        <p:nvCxnSpPr>
          <p:cNvPr id="610" name="Google Shape;610;p52"/>
          <p:cNvCxnSpPr/>
          <p:nvPr/>
        </p:nvCxnSpPr>
        <p:spPr>
          <a:xfrm>
            <a:off x="8056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52"/>
          <p:cNvCxnSpPr/>
          <p:nvPr/>
        </p:nvCxnSpPr>
        <p:spPr>
          <a:xfrm>
            <a:off x="2405800" y="2045000"/>
            <a:ext cx="0" cy="22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52"/>
          <p:cNvCxnSpPr/>
          <p:nvPr/>
        </p:nvCxnSpPr>
        <p:spPr>
          <a:xfrm>
            <a:off x="830400" y="2243300"/>
            <a:ext cx="1586400" cy="43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52"/>
          <p:cNvCxnSpPr/>
          <p:nvPr/>
        </p:nvCxnSpPr>
        <p:spPr>
          <a:xfrm flipH="1">
            <a:off x="805600" y="3040200"/>
            <a:ext cx="16002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2"/>
          <p:cNvCxnSpPr/>
          <p:nvPr/>
        </p:nvCxnSpPr>
        <p:spPr>
          <a:xfrm flipH="1">
            <a:off x="780625" y="3048925"/>
            <a:ext cx="1636200" cy="718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2"/>
          <p:cNvSpPr txBox="1"/>
          <p:nvPr/>
        </p:nvSpPr>
        <p:spPr>
          <a:xfrm>
            <a:off x="207250" y="1582988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6" name="Google Shape;616;p52"/>
          <p:cNvSpPr txBox="1"/>
          <p:nvPr/>
        </p:nvSpPr>
        <p:spPr>
          <a:xfrm>
            <a:off x="1807450" y="1609400"/>
            <a:ext cx="119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7" name="Google Shape;617;p52"/>
          <p:cNvSpPr txBox="1"/>
          <p:nvPr/>
        </p:nvSpPr>
        <p:spPr>
          <a:xfrm>
            <a:off x="3407650" y="1358275"/>
            <a:ext cx="54948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WHEN:</a:t>
            </a:r>
            <a:endParaRPr b="1"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An application embeds user data into a response header without sanitizing it.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8" name="Google Shape;618;p52"/>
          <p:cNvSpPr txBox="1"/>
          <p:nvPr/>
        </p:nvSpPr>
        <p:spPr>
          <a:xfrm>
            <a:off x="3433125" y="2506450"/>
            <a:ext cx="54408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Regular Request: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https://mysite.com/index.php?country=</a:t>
            </a:r>
            <a:r>
              <a:rPr lang="en" u="sng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ca</a:t>
            </a:r>
            <a:endParaRPr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Response: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HTTP /1.1 302 Redirect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Location: </a:t>
            </a:r>
            <a:r>
              <a:rPr lang="en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https://mysite.com/index.php?country=</a:t>
            </a:r>
            <a:r>
              <a:rPr lang="en" u="sng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ca</a:t>
            </a:r>
            <a:endParaRPr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Connection: Keep-Alive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Content-Length: 0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24" name="Google Shape;624;p53"/>
          <p:cNvSpPr txBox="1"/>
          <p:nvPr/>
        </p:nvSpPr>
        <p:spPr>
          <a:xfrm>
            <a:off x="446175" y="1358275"/>
            <a:ext cx="84528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Attack </a:t>
            </a: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Request: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https://mysite.com/index.php?country=</a:t>
            </a: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30" name="Google Shape;630;p54"/>
          <p:cNvSpPr txBox="1"/>
          <p:nvPr/>
        </p:nvSpPr>
        <p:spPr>
          <a:xfrm>
            <a:off x="446175" y="1358275"/>
            <a:ext cx="84528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Attack Request: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https://mysite.com/index.php?country=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“ca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Connection: Keep-Alive</a:t>
            </a:r>
            <a:endParaRPr sz="120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0”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36" name="Google Shape;636;p55"/>
          <p:cNvSpPr txBox="1"/>
          <p:nvPr/>
        </p:nvSpPr>
        <p:spPr>
          <a:xfrm>
            <a:off x="446175" y="1358275"/>
            <a:ext cx="84528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Attack Request: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https://mysite.com/index.php?country=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“ca</a:t>
            </a:r>
            <a:endParaRPr sz="120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Connection: Keep-Alive</a:t>
            </a:r>
            <a:endParaRPr sz="120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0</a:t>
            </a:r>
            <a:endParaRPr sz="120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HTTP/1.1 200 OK</a:t>
            </a:r>
            <a:endParaRPr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Content-Type: text/html</a:t>
            </a:r>
            <a:endParaRPr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30</a:t>
            </a:r>
            <a:endParaRPr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&lt;html&gt;Haha! Hacked you!&lt;/html&gt;”</a:t>
            </a:r>
            <a:endParaRPr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42" name="Google Shape;642;p56"/>
          <p:cNvSpPr txBox="1"/>
          <p:nvPr/>
        </p:nvSpPr>
        <p:spPr>
          <a:xfrm>
            <a:off x="446175" y="1358275"/>
            <a:ext cx="84528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Attack Request: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https://mysite.com/index.php?country=</a:t>
            </a: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</a:t>
            </a: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%0d%0aConnection:%20Keep-Alive%0d%0aContent-Length:%200%0d%0a%0d%0aHTTP/1.1%20200%20OK%0d%0aContent-Type:%20text/html%0a%0aContent-Length:%2020%0d%0a%0d%0a&lt;html&gt;Haha!%20Hacked%20you!&lt;/html&gt;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Response: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HTTP/1.1 302 Redirect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Location: </a:t>
            </a:r>
            <a:r>
              <a:rPr lang="en" sz="1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https://mysite.com/index.php?country=</a:t>
            </a: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Connection: Keep-Alive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0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HTTP/1.0 200 OK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Content-Type: text/html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30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&lt;html&gt;Haha! Hacked you!&lt;/html&gt;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Connection: Keep-Alive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Content-Length: 0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3" name="Google Shape;643;p56"/>
          <p:cNvSpPr/>
          <p:nvPr/>
        </p:nvSpPr>
        <p:spPr>
          <a:xfrm>
            <a:off x="4313100" y="2528375"/>
            <a:ext cx="136200" cy="8304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6"/>
          <p:cNvSpPr/>
          <p:nvPr/>
        </p:nvSpPr>
        <p:spPr>
          <a:xfrm>
            <a:off x="4313100" y="3518975"/>
            <a:ext cx="136200" cy="1227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6"/>
          <p:cNvSpPr txBox="1"/>
          <p:nvPr/>
        </p:nvSpPr>
        <p:spPr>
          <a:xfrm>
            <a:off x="4746900" y="2763875"/>
            <a:ext cx="1177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Response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6" name="Google Shape;646;p56"/>
          <p:cNvSpPr txBox="1"/>
          <p:nvPr/>
        </p:nvSpPr>
        <p:spPr>
          <a:xfrm>
            <a:off x="4746900" y="3953225"/>
            <a:ext cx="1177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Response 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cxnSp>
        <p:nvCxnSpPr>
          <p:cNvPr id="652" name="Google Shape;652;p57"/>
          <p:cNvCxnSpPr/>
          <p:nvPr/>
        </p:nvCxnSpPr>
        <p:spPr>
          <a:xfrm>
            <a:off x="5225525" y="2022945"/>
            <a:ext cx="0" cy="279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57"/>
          <p:cNvCxnSpPr/>
          <p:nvPr/>
        </p:nvCxnSpPr>
        <p:spPr>
          <a:xfrm>
            <a:off x="7078250" y="2022945"/>
            <a:ext cx="0" cy="279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57"/>
          <p:cNvCxnSpPr/>
          <p:nvPr/>
        </p:nvCxnSpPr>
        <p:spPr>
          <a:xfrm>
            <a:off x="5292225" y="2528375"/>
            <a:ext cx="1798500" cy="28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57"/>
          <p:cNvCxnSpPr/>
          <p:nvPr/>
        </p:nvCxnSpPr>
        <p:spPr>
          <a:xfrm flipH="1">
            <a:off x="5230150" y="2986950"/>
            <a:ext cx="1846800" cy="322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57"/>
          <p:cNvCxnSpPr/>
          <p:nvPr/>
        </p:nvCxnSpPr>
        <p:spPr>
          <a:xfrm flipH="1">
            <a:off x="5219575" y="2986950"/>
            <a:ext cx="1845000" cy="1349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57"/>
          <p:cNvSpPr txBox="1"/>
          <p:nvPr/>
        </p:nvSpPr>
        <p:spPr>
          <a:xfrm>
            <a:off x="4532825" y="1479603"/>
            <a:ext cx="1385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8" name="Google Shape;658;p57"/>
          <p:cNvSpPr txBox="1"/>
          <p:nvPr/>
        </p:nvSpPr>
        <p:spPr>
          <a:xfrm>
            <a:off x="6385550" y="1479599"/>
            <a:ext cx="1385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59" name="Google Shape;659;p57"/>
          <p:cNvCxnSpPr/>
          <p:nvPr/>
        </p:nvCxnSpPr>
        <p:spPr>
          <a:xfrm>
            <a:off x="3405925" y="2022945"/>
            <a:ext cx="0" cy="279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7"/>
          <p:cNvSpPr txBox="1"/>
          <p:nvPr/>
        </p:nvSpPr>
        <p:spPr>
          <a:xfrm>
            <a:off x="2713225" y="1479603"/>
            <a:ext cx="1385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61" name="Google Shape;661;p57"/>
          <p:cNvCxnSpPr/>
          <p:nvPr/>
        </p:nvCxnSpPr>
        <p:spPr>
          <a:xfrm>
            <a:off x="3416475" y="2175138"/>
            <a:ext cx="1798500" cy="28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57"/>
          <p:cNvCxnSpPr/>
          <p:nvPr/>
        </p:nvCxnSpPr>
        <p:spPr>
          <a:xfrm>
            <a:off x="3416475" y="3888688"/>
            <a:ext cx="1798500" cy="28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57"/>
          <p:cNvCxnSpPr/>
          <p:nvPr/>
        </p:nvCxnSpPr>
        <p:spPr>
          <a:xfrm flipH="1">
            <a:off x="3408450" y="3395950"/>
            <a:ext cx="1834200" cy="285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7"/>
          <p:cNvCxnSpPr/>
          <p:nvPr/>
        </p:nvCxnSpPr>
        <p:spPr>
          <a:xfrm flipH="1">
            <a:off x="3402150" y="4379650"/>
            <a:ext cx="1846800" cy="322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57"/>
          <p:cNvSpPr txBox="1"/>
          <p:nvPr/>
        </p:nvSpPr>
        <p:spPr>
          <a:xfrm>
            <a:off x="3905950" y="1929150"/>
            <a:ext cx="619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6" name="Google Shape;666;p57"/>
          <p:cNvSpPr txBox="1"/>
          <p:nvPr/>
        </p:nvSpPr>
        <p:spPr>
          <a:xfrm>
            <a:off x="5734750" y="2310150"/>
            <a:ext cx="619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7" name="Google Shape;667;p57"/>
          <p:cNvSpPr txBox="1"/>
          <p:nvPr/>
        </p:nvSpPr>
        <p:spPr>
          <a:xfrm>
            <a:off x="4134550" y="3681750"/>
            <a:ext cx="738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8" name="Google Shape;668;p57"/>
          <p:cNvSpPr txBox="1"/>
          <p:nvPr/>
        </p:nvSpPr>
        <p:spPr>
          <a:xfrm>
            <a:off x="5506150" y="2843550"/>
            <a:ext cx="88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 1a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9" name="Google Shape;669;p57"/>
          <p:cNvSpPr txBox="1"/>
          <p:nvPr/>
        </p:nvSpPr>
        <p:spPr>
          <a:xfrm>
            <a:off x="5887150" y="3681750"/>
            <a:ext cx="88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 1b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0" name="Google Shape;670;p57"/>
          <p:cNvSpPr txBox="1"/>
          <p:nvPr/>
        </p:nvSpPr>
        <p:spPr>
          <a:xfrm>
            <a:off x="3874338" y="3181700"/>
            <a:ext cx="88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 1a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1" name="Google Shape;671;p57"/>
          <p:cNvSpPr txBox="1"/>
          <p:nvPr/>
        </p:nvSpPr>
        <p:spPr>
          <a:xfrm>
            <a:off x="4134550" y="4443750"/>
            <a:ext cx="88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 1b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Splitting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77" name="Google Shape;677;p58"/>
          <p:cNvSpPr txBox="1"/>
          <p:nvPr/>
        </p:nvSpPr>
        <p:spPr>
          <a:xfrm>
            <a:off x="446175" y="1358275"/>
            <a:ext cx="84528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Attack Request: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https://mysite.com/index.php?country=</a:t>
            </a: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ca%0d%0aConnection:%20Keep-Alive%0d%0aContent-Length:%200%0d%0a%0d%0aHTTP/1.1%20200%20OK%0d%0aContent-Type:%20text/html%0a%0aContent-Length:%2020%0d%0a%0d%0a&lt;html&gt;Haha!%20Hacked%20you!&lt;/html&gt;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Response: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HTTP/1.1 302 Redirect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Location: </a:t>
            </a:r>
            <a:r>
              <a:rPr lang="en" sz="1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https://mysite.com/index.php?country=</a:t>
            </a: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Connection: Keep-Alive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0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HTTP/1.0 200 OK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Content-Type: text/html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30</a:t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&lt;html&gt;Haha! Hacked you!&lt;/html&gt;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Connection: Keep-Alive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Content-Length: 0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58"/>
          <p:cNvSpPr/>
          <p:nvPr/>
        </p:nvSpPr>
        <p:spPr>
          <a:xfrm>
            <a:off x="4313100" y="2528375"/>
            <a:ext cx="136200" cy="8304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8"/>
          <p:cNvSpPr/>
          <p:nvPr/>
        </p:nvSpPr>
        <p:spPr>
          <a:xfrm>
            <a:off x="4313100" y="3518975"/>
            <a:ext cx="136200" cy="1227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8"/>
          <p:cNvSpPr txBox="1"/>
          <p:nvPr/>
        </p:nvSpPr>
        <p:spPr>
          <a:xfrm>
            <a:off x="4746900" y="2763875"/>
            <a:ext cx="1177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Response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58"/>
          <p:cNvSpPr txBox="1"/>
          <p:nvPr/>
        </p:nvSpPr>
        <p:spPr>
          <a:xfrm>
            <a:off x="4746900" y="3953225"/>
            <a:ext cx="1177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Response 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82" name="Google Shape;682;p58"/>
          <p:cNvCxnSpPr/>
          <p:nvPr/>
        </p:nvCxnSpPr>
        <p:spPr>
          <a:xfrm>
            <a:off x="7352477" y="2704549"/>
            <a:ext cx="0" cy="219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58"/>
          <p:cNvCxnSpPr/>
          <p:nvPr/>
        </p:nvCxnSpPr>
        <p:spPr>
          <a:xfrm>
            <a:off x="8655408" y="2704549"/>
            <a:ext cx="0" cy="219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58"/>
          <p:cNvCxnSpPr/>
          <p:nvPr/>
        </p:nvCxnSpPr>
        <p:spPr>
          <a:xfrm>
            <a:off x="7399384" y="3100635"/>
            <a:ext cx="1264800" cy="222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58"/>
          <p:cNvCxnSpPr/>
          <p:nvPr/>
        </p:nvCxnSpPr>
        <p:spPr>
          <a:xfrm flipH="1">
            <a:off x="7355794" y="3460003"/>
            <a:ext cx="1298700" cy="252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8"/>
          <p:cNvCxnSpPr/>
          <p:nvPr/>
        </p:nvCxnSpPr>
        <p:spPr>
          <a:xfrm flipH="1">
            <a:off x="7348291" y="3460003"/>
            <a:ext cx="1297500" cy="1057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8"/>
          <p:cNvSpPr txBox="1"/>
          <p:nvPr/>
        </p:nvSpPr>
        <p:spPr>
          <a:xfrm>
            <a:off x="6865335" y="2278752"/>
            <a:ext cx="974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58"/>
          <p:cNvSpPr txBox="1"/>
          <p:nvPr/>
        </p:nvSpPr>
        <p:spPr>
          <a:xfrm>
            <a:off x="8168266" y="2278749"/>
            <a:ext cx="974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89" name="Google Shape;689;p58"/>
          <p:cNvCxnSpPr/>
          <p:nvPr/>
        </p:nvCxnSpPr>
        <p:spPr>
          <a:xfrm>
            <a:off x="6072842" y="2704549"/>
            <a:ext cx="0" cy="219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 txBox="1"/>
          <p:nvPr/>
        </p:nvSpPr>
        <p:spPr>
          <a:xfrm>
            <a:off x="5585700" y="2278752"/>
            <a:ext cx="974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91" name="Google Shape;691;p58"/>
          <p:cNvCxnSpPr/>
          <p:nvPr/>
        </p:nvCxnSpPr>
        <p:spPr>
          <a:xfrm>
            <a:off x="6080261" y="2823816"/>
            <a:ext cx="1264800" cy="222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58"/>
          <p:cNvCxnSpPr/>
          <p:nvPr/>
        </p:nvCxnSpPr>
        <p:spPr>
          <a:xfrm>
            <a:off x="6080261" y="4166661"/>
            <a:ext cx="1264800" cy="222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8"/>
          <p:cNvCxnSpPr/>
          <p:nvPr/>
        </p:nvCxnSpPr>
        <p:spPr>
          <a:xfrm flipH="1">
            <a:off x="6074521" y="3780521"/>
            <a:ext cx="1290000" cy="22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58"/>
          <p:cNvCxnSpPr/>
          <p:nvPr/>
        </p:nvCxnSpPr>
        <p:spPr>
          <a:xfrm flipH="1">
            <a:off x="6070251" y="4551409"/>
            <a:ext cx="1298700" cy="252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8"/>
          <p:cNvSpPr txBox="1"/>
          <p:nvPr/>
        </p:nvSpPr>
        <p:spPr>
          <a:xfrm>
            <a:off x="6424475" y="2631050"/>
            <a:ext cx="624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58"/>
          <p:cNvSpPr txBox="1"/>
          <p:nvPr/>
        </p:nvSpPr>
        <p:spPr>
          <a:xfrm>
            <a:off x="7710605" y="2853425"/>
            <a:ext cx="624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Req 1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58"/>
          <p:cNvSpPr txBox="1"/>
          <p:nvPr/>
        </p:nvSpPr>
        <p:spPr>
          <a:xfrm>
            <a:off x="6204251" y="4156900"/>
            <a:ext cx="7002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Req 2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58"/>
          <p:cNvSpPr txBox="1"/>
          <p:nvPr/>
        </p:nvSpPr>
        <p:spPr>
          <a:xfrm>
            <a:off x="7549825" y="3271425"/>
            <a:ext cx="7002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Resp 1a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7817777" y="3928300"/>
            <a:ext cx="82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Resp 1b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6402249" y="3536425"/>
            <a:ext cx="8802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Resp 1a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58"/>
          <p:cNvSpPr txBox="1"/>
          <p:nvPr/>
        </p:nvSpPr>
        <p:spPr>
          <a:xfrm>
            <a:off x="6405251" y="4601650"/>
            <a:ext cx="8802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Resp 1b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707" name="Google Shape;707;p59"/>
          <p:cNvSpPr txBox="1"/>
          <p:nvPr/>
        </p:nvSpPr>
        <p:spPr>
          <a:xfrm>
            <a:off x="929550" y="1625075"/>
            <a:ext cx="34617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 cache poisoning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713" name="Google Shape;713;p60"/>
          <p:cNvSpPr txBox="1"/>
          <p:nvPr/>
        </p:nvSpPr>
        <p:spPr>
          <a:xfrm>
            <a:off x="929550" y="1625075"/>
            <a:ext cx="34617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 cache poisoning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Response hijacking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381250" y="922675"/>
            <a:ext cx="4797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 Connection: Keep-Alive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547263"/>
            <a:ext cx="998034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12" y="3782975"/>
            <a:ext cx="998034" cy="7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>
            <a:stCxn id="110" idx="2"/>
            <a:endCxn id="113" idx="0"/>
          </p:cNvCxnSpPr>
          <p:nvPr/>
        </p:nvCxnSpPr>
        <p:spPr>
          <a:xfrm>
            <a:off x="1976917" y="2268737"/>
            <a:ext cx="600" cy="22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15" idx="2"/>
            <a:endCxn id="111" idx="0"/>
          </p:cNvCxnSpPr>
          <p:nvPr/>
        </p:nvCxnSpPr>
        <p:spPr>
          <a:xfrm flipH="1">
            <a:off x="1976672" y="3534647"/>
            <a:ext cx="9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/>
          <p:nvPr/>
        </p:nvSpPr>
        <p:spPr>
          <a:xfrm>
            <a:off x="1670372" y="317824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650" y="2345977"/>
            <a:ext cx="1273500" cy="1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052650" y="1759550"/>
            <a:ext cx="1576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Web Server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8" name="Google Shape;118;p16"/>
          <p:cNvCxnSpPr>
            <a:stCxn id="115" idx="3"/>
          </p:cNvCxnSpPr>
          <p:nvPr/>
        </p:nvCxnSpPr>
        <p:spPr>
          <a:xfrm>
            <a:off x="2284772" y="3356447"/>
            <a:ext cx="952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>
            <a:stCxn id="113" idx="3"/>
          </p:cNvCxnSpPr>
          <p:nvPr/>
        </p:nvCxnSpPr>
        <p:spPr>
          <a:xfrm>
            <a:off x="2284772" y="2671360"/>
            <a:ext cx="84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1670372" y="24931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719" name="Google Shape;719;p61"/>
          <p:cNvSpPr txBox="1"/>
          <p:nvPr/>
        </p:nvSpPr>
        <p:spPr>
          <a:xfrm>
            <a:off x="929550" y="1625075"/>
            <a:ext cx="34617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 cache poisoning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Response hijacking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Website defacement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725" name="Google Shape;725;p62"/>
          <p:cNvSpPr txBox="1"/>
          <p:nvPr/>
        </p:nvSpPr>
        <p:spPr>
          <a:xfrm>
            <a:off x="929550" y="1625075"/>
            <a:ext cx="34617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 cache poisoning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Response hijacking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Website defacement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WAF/FW/IPS/IDS bypass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Attacks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731" name="Google Shape;731;p63"/>
          <p:cNvSpPr txBox="1"/>
          <p:nvPr/>
        </p:nvSpPr>
        <p:spPr>
          <a:xfrm>
            <a:off x="929550" y="1625075"/>
            <a:ext cx="34617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 cache poisoning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Response hijacking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Website defacement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WAF/FW/IPS/IDS bypass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Credential stealing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Systems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737" name="Google Shape;737;p64"/>
          <p:cNvSpPr txBox="1"/>
          <p:nvPr/>
        </p:nvSpPr>
        <p:spPr>
          <a:xfrm>
            <a:off x="929550" y="1625075"/>
            <a:ext cx="76965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SunONE Proxy 3.6 &lt;&gt; SunONE Webserver 6.1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CheckPoint FW-1 (R55W) &lt;&gt; IIS/5.0 (truncate after 48k bug)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DeleGate 8.9.2 &lt;&gt; IIS/6.0/Tomcat/SunONE WS 6.1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Microsoft ISA /2000 &lt;&gt; Tomcat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Squid Cache server 2.5 &lt;&gt; Weblogic 8.1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F5 BIG-IP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HAProxy &lt; 2.0.6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Akamai CDN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Remediation</a:t>
            </a:r>
            <a:endParaRPr/>
          </a:p>
        </p:txBody>
      </p:sp>
      <p:grpSp>
        <p:nvGrpSpPr>
          <p:cNvPr id="743" name="Google Shape;743;p6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44" name="Google Shape;744;p6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6"/>
          <p:cNvSpPr/>
          <p:nvPr/>
        </p:nvSpPr>
        <p:spPr>
          <a:xfrm>
            <a:off x="86750" y="1593400"/>
            <a:ext cx="2603100" cy="185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692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Remediation</a:t>
            </a:r>
            <a:endParaRPr/>
          </a:p>
        </p:txBody>
      </p:sp>
      <p:sp>
        <p:nvSpPr>
          <p:cNvPr id="754" name="Google Shape;754;p66"/>
          <p:cNvSpPr txBox="1"/>
          <p:nvPr>
            <p:ph idx="1" type="body"/>
          </p:nvPr>
        </p:nvSpPr>
        <p:spPr>
          <a:xfrm>
            <a:off x="191425" y="1576725"/>
            <a:ext cx="2498400" cy="1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Application Level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Sanitize everything (including CRs and LFs)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Avoid NTLM HTTP auth </a:t>
            </a:r>
            <a:r>
              <a:rPr lang="en">
                <a:solidFill>
                  <a:schemeClr val="dk1"/>
                </a:solidFill>
              </a:rPr>
              <a:t>(use Kerberos)</a:t>
            </a:r>
            <a:endParaRPr/>
          </a:p>
        </p:txBody>
      </p:sp>
      <p:grpSp>
        <p:nvGrpSpPr>
          <p:cNvPr id="755" name="Google Shape;755;p6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56" name="Google Shape;756;p6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7"/>
          <p:cNvSpPr/>
          <p:nvPr/>
        </p:nvSpPr>
        <p:spPr>
          <a:xfrm>
            <a:off x="2906150" y="1593400"/>
            <a:ext cx="3318600" cy="261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692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7"/>
          <p:cNvSpPr/>
          <p:nvPr/>
        </p:nvSpPr>
        <p:spPr>
          <a:xfrm>
            <a:off x="86750" y="1593400"/>
            <a:ext cx="2603100" cy="185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692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Remediation</a:t>
            </a:r>
            <a:endParaRPr/>
          </a:p>
        </p:txBody>
      </p:sp>
      <p:sp>
        <p:nvSpPr>
          <p:cNvPr id="767" name="Google Shape;767;p67"/>
          <p:cNvSpPr txBox="1"/>
          <p:nvPr>
            <p:ph idx="1" type="body"/>
          </p:nvPr>
        </p:nvSpPr>
        <p:spPr>
          <a:xfrm>
            <a:off x="191425" y="1576725"/>
            <a:ext cx="2498400" cy="1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Application Level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Sanitize everything (including CRs and LFs)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Avoid NTLM HTTP auth </a:t>
            </a:r>
            <a:r>
              <a:rPr lang="en">
                <a:solidFill>
                  <a:schemeClr val="dk1"/>
                </a:solidFill>
              </a:rPr>
              <a:t>(use Kerberos)</a:t>
            </a:r>
            <a:endParaRPr/>
          </a:p>
        </p:txBody>
      </p:sp>
      <p:sp>
        <p:nvSpPr>
          <p:cNvPr id="768" name="Google Shape;768;p67"/>
          <p:cNvSpPr txBox="1"/>
          <p:nvPr>
            <p:ph idx="3" type="body"/>
          </p:nvPr>
        </p:nvSpPr>
        <p:spPr>
          <a:xfrm>
            <a:off x="2989800" y="1582800"/>
            <a:ext cx="3316800" cy="23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Intermediaries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Drop/Fix ‘bad’ input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Reject non-RFC compliant messages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Use HTTP/2 towards backend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Disallow TRACE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6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6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8"/>
          <p:cNvSpPr/>
          <p:nvPr/>
        </p:nvSpPr>
        <p:spPr>
          <a:xfrm>
            <a:off x="2906150" y="1593400"/>
            <a:ext cx="3318600" cy="261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692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>
            <a:off x="86750" y="1593400"/>
            <a:ext cx="2603100" cy="185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692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Remediation</a:t>
            </a:r>
            <a:endParaRPr/>
          </a:p>
        </p:txBody>
      </p:sp>
      <p:sp>
        <p:nvSpPr>
          <p:cNvPr id="781" name="Google Shape;781;p68"/>
          <p:cNvSpPr txBox="1"/>
          <p:nvPr>
            <p:ph idx="1" type="body"/>
          </p:nvPr>
        </p:nvSpPr>
        <p:spPr>
          <a:xfrm>
            <a:off x="191425" y="1576725"/>
            <a:ext cx="2498400" cy="1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Application Level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Sanitize everything (including CRs and LFs)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Avoid NTLM HTTP auth (use Kerberos)</a:t>
            </a:r>
            <a:endParaRPr/>
          </a:p>
        </p:txBody>
      </p:sp>
      <p:sp>
        <p:nvSpPr>
          <p:cNvPr id="782" name="Google Shape;782;p68"/>
          <p:cNvSpPr txBox="1"/>
          <p:nvPr>
            <p:ph idx="2" type="body"/>
          </p:nvPr>
        </p:nvSpPr>
        <p:spPr>
          <a:xfrm>
            <a:off x="6593600" y="1582800"/>
            <a:ext cx="2498400" cy="19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Framework (PHP, ASP, JSP)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Do not embed ‘bad’ data into responses.</a:t>
            </a:r>
            <a:endParaRPr/>
          </a:p>
        </p:txBody>
      </p:sp>
      <p:sp>
        <p:nvSpPr>
          <p:cNvPr id="783" name="Google Shape;783;p68"/>
          <p:cNvSpPr txBox="1"/>
          <p:nvPr>
            <p:ph idx="3" type="body"/>
          </p:nvPr>
        </p:nvSpPr>
        <p:spPr>
          <a:xfrm>
            <a:off x="2989800" y="1582800"/>
            <a:ext cx="33186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Intermediaries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Drop/Fix ‘bad’ input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Reject non-RFC compliant messages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Use HTTP/2 towards backend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Disallow TRACE</a:t>
            </a:r>
            <a:endParaRPr/>
          </a:p>
        </p:txBody>
      </p:sp>
      <p:grpSp>
        <p:nvGrpSpPr>
          <p:cNvPr id="784" name="Google Shape;784;p6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5" name="Google Shape;785;p6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68"/>
          <p:cNvSpPr/>
          <p:nvPr/>
        </p:nvSpPr>
        <p:spPr>
          <a:xfrm>
            <a:off x="6468425" y="1593400"/>
            <a:ext cx="2603100" cy="172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692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grpSp>
        <p:nvGrpSpPr>
          <p:cNvPr id="795" name="Google Shape;795;p6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96" name="Google Shape;796;p6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69"/>
          <p:cNvSpPr txBox="1"/>
          <p:nvPr/>
        </p:nvSpPr>
        <p:spPr>
          <a:xfrm>
            <a:off x="743650" y="1625075"/>
            <a:ext cx="7510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Desync vulnerabilities are critical and widespread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grpSp>
        <p:nvGrpSpPr>
          <p:cNvPr id="806" name="Google Shape;806;p7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07" name="Google Shape;807;p7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70"/>
          <p:cNvSpPr txBox="1"/>
          <p:nvPr/>
        </p:nvSpPr>
        <p:spPr>
          <a:xfrm>
            <a:off x="743650" y="1625075"/>
            <a:ext cx="7510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Desync vulnerabilities are critical and widespread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Environments - 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CL.TE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6AA84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TE.CL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F1C23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TE.TE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6771050" y="2164775"/>
            <a:ext cx="1710900" cy="159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381250" y="922675"/>
            <a:ext cx="4964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 Connection: Keep-Alive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547263"/>
            <a:ext cx="998034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12" y="3782975"/>
            <a:ext cx="998034" cy="7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>
            <a:stCxn id="126" idx="2"/>
            <a:endCxn id="129" idx="0"/>
          </p:cNvCxnSpPr>
          <p:nvPr/>
        </p:nvCxnSpPr>
        <p:spPr>
          <a:xfrm>
            <a:off x="1976917" y="2268737"/>
            <a:ext cx="600" cy="22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31" idx="2"/>
            <a:endCxn id="127" idx="0"/>
          </p:cNvCxnSpPr>
          <p:nvPr/>
        </p:nvCxnSpPr>
        <p:spPr>
          <a:xfrm flipH="1">
            <a:off x="1976672" y="3534647"/>
            <a:ext cx="9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/>
          <p:nvPr/>
        </p:nvSpPr>
        <p:spPr>
          <a:xfrm>
            <a:off x="1670372" y="317824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650" y="2345977"/>
            <a:ext cx="1273500" cy="1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3052650" y="1759546"/>
            <a:ext cx="127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Front-End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4" name="Google Shape;134;p17"/>
          <p:cNvCxnSpPr>
            <a:stCxn id="132" idx="3"/>
            <a:endCxn id="124" idx="1"/>
          </p:cNvCxnSpPr>
          <p:nvPr/>
        </p:nvCxnSpPr>
        <p:spPr>
          <a:xfrm>
            <a:off x="4326150" y="2952264"/>
            <a:ext cx="2445000" cy="1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 txBox="1"/>
          <p:nvPr/>
        </p:nvSpPr>
        <p:spPr>
          <a:xfrm>
            <a:off x="7047955" y="1726475"/>
            <a:ext cx="115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Back-End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241397" y="25958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416472" y="259587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639347" y="2439297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139" name="Google Shape;139;p17"/>
          <p:cNvCxnSpPr>
            <a:stCxn id="131" idx="3"/>
          </p:cNvCxnSpPr>
          <p:nvPr/>
        </p:nvCxnSpPr>
        <p:spPr>
          <a:xfrm>
            <a:off x="2284772" y="3356447"/>
            <a:ext cx="952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stCxn id="129" idx="3"/>
          </p:cNvCxnSpPr>
          <p:nvPr/>
        </p:nvCxnSpPr>
        <p:spPr>
          <a:xfrm>
            <a:off x="2284772" y="2671360"/>
            <a:ext cx="84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>
            <a:stCxn id="124" idx="1"/>
            <a:endCxn id="138" idx="1"/>
          </p:cNvCxnSpPr>
          <p:nvPr/>
        </p:nvCxnSpPr>
        <p:spPr>
          <a:xfrm flipH="1" rot="10800000">
            <a:off x="6771050" y="2617625"/>
            <a:ext cx="8682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>
            <a:endCxn id="143" idx="1"/>
          </p:cNvCxnSpPr>
          <p:nvPr/>
        </p:nvCxnSpPr>
        <p:spPr>
          <a:xfrm>
            <a:off x="6766960" y="2983822"/>
            <a:ext cx="8724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1670372" y="2493160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639360" y="3152122"/>
            <a:ext cx="6144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grpSp>
        <p:nvGrpSpPr>
          <p:cNvPr id="817" name="Google Shape;817;p7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18" name="Google Shape;818;p7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71"/>
          <p:cNvSpPr txBox="1"/>
          <p:nvPr/>
        </p:nvSpPr>
        <p:spPr>
          <a:xfrm>
            <a:off x="743650" y="1625075"/>
            <a:ext cx="7510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Desync vulnerabilities are critical and widespread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Environments - 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CL.TE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6AA84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TE.CL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F1C23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TE.TE</a:t>
            </a:r>
            <a:endParaRPr sz="1950">
              <a:solidFill>
                <a:srgbClr val="F1C23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Attacks: Request/Response Smuggling/Splitting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grpSp>
        <p:nvGrpSpPr>
          <p:cNvPr id="828" name="Google Shape;828;p7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29" name="Google Shape;829;p7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72"/>
          <p:cNvSpPr txBox="1"/>
          <p:nvPr/>
        </p:nvSpPr>
        <p:spPr>
          <a:xfrm>
            <a:off x="743650" y="1625075"/>
            <a:ext cx="7510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 Desync vulnerabilities are critical and widespread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Environments - 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CL.CL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CL.TE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6AA84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TE.CL</a:t>
            </a: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950">
                <a:solidFill>
                  <a:srgbClr val="F1C23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TE.TE</a:t>
            </a:r>
            <a:endParaRPr sz="1950">
              <a:solidFill>
                <a:srgbClr val="F1C23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Attacks: Request/Response Smuggling/Splitting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Remediation is multi-layered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Credits</a:t>
            </a:r>
            <a:endParaRPr sz="4800"/>
          </a:p>
        </p:txBody>
      </p:sp>
      <p:sp>
        <p:nvSpPr>
          <p:cNvPr id="839" name="Google Shape;839;p73"/>
          <p:cNvSpPr txBox="1"/>
          <p:nvPr>
            <p:ph idx="1" type="body"/>
          </p:nvPr>
        </p:nvSpPr>
        <p:spPr>
          <a:xfrm>
            <a:off x="1381250" y="1616475"/>
            <a:ext cx="6809700" cy="25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these two for the awesome research on HTTP smuggling: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/>
              <a:t>Amit Klein </a:t>
            </a:r>
            <a:r>
              <a:rPr lang="en">
                <a:highlight>
                  <a:srgbClr val="FFCD00"/>
                </a:highlight>
              </a:rPr>
              <a:t>@amitklein</a:t>
            </a:r>
            <a:endParaRPr>
              <a:highlight>
                <a:srgbClr val="FFCD00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/>
              <a:t>James Kettle</a:t>
            </a:r>
            <a:r>
              <a:rPr lang="en"/>
              <a:t> </a:t>
            </a:r>
            <a:r>
              <a:rPr lang="en">
                <a:highlight>
                  <a:srgbClr val="FFCD00"/>
                </a:highlight>
              </a:rPr>
              <a:t>@albinowax</a:t>
            </a:r>
            <a:endParaRPr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7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41" name="Google Shape;841;p7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850" name="Google Shape;850;p7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7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852" name="Google Shape;852;p74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7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74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855" name="Google Shape;855;p7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 End of Message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Connection Closed by Server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061675" y="2522100"/>
            <a:ext cx="904800" cy="89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Client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728675" y="2522100"/>
            <a:ext cx="904800" cy="89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Server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8"/>
          <p:cNvSpPr/>
          <p:nvPr/>
        </p:nvSpPr>
        <p:spPr>
          <a:xfrm rot="5400000">
            <a:off x="6734000" y="2126400"/>
            <a:ext cx="252900" cy="1742700"/>
          </a:xfrm>
          <a:prstGeom prst="can">
            <a:avLst>
              <a:gd fmla="val 500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flipH="1">
            <a:off x="5985975" y="2401175"/>
            <a:ext cx="1742700" cy="393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742188" y="2212750"/>
            <a:ext cx="469500" cy="393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6956350" y="1995550"/>
            <a:ext cx="702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Reset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 End of Message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Connection Closed by Server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Implied Content Length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45454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534725" y="1985025"/>
            <a:ext cx="2934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1xx, 204, and 304 responses and any response to a HEAD request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 End of Message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241950" y="1625075"/>
            <a:ext cx="52998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Connection Closed by Server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Implied Content Length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Quattrocento Sans"/>
              <a:buChar char="●"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Content-Length Header</a:t>
            </a:r>
            <a:endParaRPr sz="1150">
              <a:solidFill>
                <a:srgbClr val="545454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534725" y="1985025"/>
            <a:ext cx="29343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/ HTTP 1.1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..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Content-Length: 5</a:t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691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ABC</a:t>
            </a:r>
            <a:r>
              <a:rPr lang="en" sz="2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\r\n</a:t>
            </a:r>
            <a:endParaRPr sz="2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