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0080625" cy="75596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38" autoAdjust="0"/>
  </p:normalViewPr>
  <p:slideViewPr>
    <p:cSldViewPr snapToGrid="0" snapToObjects="1">
      <p:cViewPr>
        <p:scale>
          <a:sx n="69" d="100"/>
          <a:sy n="69" d="100"/>
        </p:scale>
        <p:origin x="-1212" y="426"/>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body"/>
          </p:nvPr>
        </p:nvSpPr>
        <p:spPr>
          <a:xfrm>
            <a:off x="777240" y="4777560"/>
            <a:ext cx="6217560" cy="4525920"/>
          </a:xfrm>
          <a:prstGeom prst="rect">
            <a:avLst/>
          </a:prstGeom>
        </p:spPr>
        <p:txBody>
          <a:bodyPr lIns="0" tIns="0" rIns="0" bIns="0"/>
          <a:lstStyle/>
          <a:p>
            <a:r>
              <a:rPr lang="en-US" sz="2000" spc="-1">
                <a:latin typeface="Arial"/>
              </a:rPr>
              <a:t>Click to edit the notes format</a:t>
            </a:r>
            <a:endParaRPr/>
          </a:p>
        </p:txBody>
      </p:sp>
      <p:sp>
        <p:nvSpPr>
          <p:cNvPr id="145" name="PlaceHolder 2"/>
          <p:cNvSpPr>
            <a:spLocks noGrp="1"/>
          </p:cNvSpPr>
          <p:nvPr>
            <p:ph type="hdr"/>
          </p:nvPr>
        </p:nvSpPr>
        <p:spPr>
          <a:xfrm>
            <a:off x="0" y="0"/>
            <a:ext cx="3372840" cy="502560"/>
          </a:xfrm>
          <a:prstGeom prst="rect">
            <a:avLst/>
          </a:prstGeom>
        </p:spPr>
        <p:txBody>
          <a:bodyPr lIns="0" tIns="0" rIns="0" bIns="0"/>
          <a:lstStyle/>
          <a:p>
            <a:r>
              <a:rPr lang="en-US" sz="1400" spc="-1">
                <a:latin typeface="Times New Roman"/>
              </a:rPr>
              <a:t>&lt;header&gt;</a:t>
            </a:r>
            <a:endParaRPr/>
          </a:p>
        </p:txBody>
      </p:sp>
      <p:sp>
        <p:nvSpPr>
          <p:cNvPr id="146" name="PlaceHolder 3"/>
          <p:cNvSpPr>
            <a:spLocks noGrp="1"/>
          </p:cNvSpPr>
          <p:nvPr>
            <p:ph type="dt"/>
          </p:nvPr>
        </p:nvSpPr>
        <p:spPr>
          <a:xfrm>
            <a:off x="4399200" y="0"/>
            <a:ext cx="3372840" cy="502560"/>
          </a:xfrm>
          <a:prstGeom prst="rect">
            <a:avLst/>
          </a:prstGeom>
        </p:spPr>
        <p:txBody>
          <a:bodyPr lIns="0" tIns="0" rIns="0" bIns="0"/>
          <a:lstStyle/>
          <a:p>
            <a:pPr algn="r"/>
            <a:r>
              <a:rPr lang="en-US" sz="1400" spc="-1">
                <a:latin typeface="Times New Roman"/>
              </a:rPr>
              <a:t>&lt;date/time&gt;</a:t>
            </a:r>
            <a:endParaRPr/>
          </a:p>
        </p:txBody>
      </p:sp>
      <p:sp>
        <p:nvSpPr>
          <p:cNvPr id="147" name="PlaceHolder 4"/>
          <p:cNvSpPr>
            <a:spLocks noGrp="1"/>
          </p:cNvSpPr>
          <p:nvPr>
            <p:ph type="ftr"/>
          </p:nvPr>
        </p:nvSpPr>
        <p:spPr>
          <a:xfrm>
            <a:off x="0" y="9555480"/>
            <a:ext cx="3372840" cy="502560"/>
          </a:xfrm>
          <a:prstGeom prst="rect">
            <a:avLst/>
          </a:prstGeom>
        </p:spPr>
        <p:txBody>
          <a:bodyPr lIns="0" tIns="0" rIns="0" bIns="0" anchor="b"/>
          <a:lstStyle/>
          <a:p>
            <a:r>
              <a:rPr lang="en-US" sz="1400" spc="-1">
                <a:latin typeface="Times New Roman"/>
              </a:rPr>
              <a:t>&lt;footer&gt;</a:t>
            </a:r>
            <a:endParaRPr/>
          </a:p>
        </p:txBody>
      </p:sp>
      <p:sp>
        <p:nvSpPr>
          <p:cNvPr id="148" name="PlaceHolder 5"/>
          <p:cNvSpPr>
            <a:spLocks noGrp="1"/>
          </p:cNvSpPr>
          <p:nvPr>
            <p:ph type="sldNum"/>
          </p:nvPr>
        </p:nvSpPr>
        <p:spPr>
          <a:xfrm>
            <a:off x="4399200" y="9555480"/>
            <a:ext cx="3372840" cy="502560"/>
          </a:xfrm>
          <a:prstGeom prst="rect">
            <a:avLst/>
          </a:prstGeom>
        </p:spPr>
        <p:txBody>
          <a:bodyPr lIns="0" tIns="0" rIns="0" bIns="0" anchor="b"/>
          <a:lstStyle/>
          <a:p>
            <a:pPr algn="r"/>
            <a:fld id="{E888E02C-36D9-4454-A111-1C5994DFDF15}" type="slidenum">
              <a:rPr lang="en-US" sz="1400" spc="-1">
                <a:latin typeface="Times New Roman"/>
              </a:rPr>
              <a:t>‹#›</a:t>
            </a:fld>
            <a:endParaRPr/>
          </a:p>
        </p:txBody>
      </p:sp>
    </p:spTree>
    <p:extLst>
      <p:ext uri="{BB962C8B-B14F-4D97-AF65-F5344CB8AC3E}">
        <p14:creationId xmlns:p14="http://schemas.microsoft.com/office/powerpoint/2010/main" val="1464961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777240" y="4777560"/>
            <a:ext cx="6216840" cy="4525200"/>
          </a:xfrm>
          <a:prstGeom prst="rect">
            <a:avLst/>
          </a:prstGeom>
        </p:spPr>
        <p:txBody>
          <a:bodyPr lIns="0" tIns="0" rIns="0" bIns="0"/>
          <a:lstStyle/>
          <a:p>
            <a:r>
              <a:rPr lang="en-US" sz="2000" strike="noStrike" spc="-1" dirty="0" err="1">
                <a:uFill>
                  <a:solidFill>
                    <a:srgbClr val="FFFFFF"/>
                  </a:solidFill>
                </a:uFill>
                <a:latin typeface="Arial"/>
              </a:rPr>
              <a:t>InSecurity</a:t>
            </a:r>
            <a:r>
              <a:rPr lang="en-US" sz="2000" strike="noStrike" spc="-1" dirty="0">
                <a:uFill>
                  <a:solidFill>
                    <a:srgbClr val="FFFFFF"/>
                  </a:solidFill>
                </a:uFill>
                <a:latin typeface="Arial"/>
              </a:rPr>
              <a:t> podcast in-security.org</a:t>
            </a:r>
            <a:endParaRPr dirty="0"/>
          </a:p>
          <a:p>
            <a:r>
              <a:rPr lang="en-US" sz="2000" strike="noStrike" spc="-1" dirty="0" smtClean="0">
                <a:uFill>
                  <a:solidFill>
                    <a:srgbClr val="FFFFFF"/>
                  </a:solidFill>
                </a:uFill>
                <a:latin typeface="Arial"/>
              </a:rPr>
              <a:t>Around 10 </a:t>
            </a:r>
            <a:r>
              <a:rPr lang="en-US" sz="2000" strike="noStrike" spc="-1" dirty="0">
                <a:uFill>
                  <a:solidFill>
                    <a:srgbClr val="FFFFFF"/>
                  </a:solidFill>
                </a:uFill>
                <a:latin typeface="Arial"/>
              </a:rPr>
              <a:t>years of professional </a:t>
            </a:r>
            <a:r>
              <a:rPr lang="en-US" sz="2000" strike="noStrike" spc="-1" dirty="0" err="1">
                <a:uFill>
                  <a:solidFill>
                    <a:srgbClr val="FFFFFF"/>
                  </a:solidFill>
                </a:uFill>
                <a:latin typeface="Arial"/>
              </a:rPr>
              <a:t>infosec</a:t>
            </a:r>
            <a:r>
              <a:rPr lang="en-US" sz="2000" strike="noStrike" spc="-1" dirty="0">
                <a:uFill>
                  <a:solidFill>
                    <a:srgbClr val="FFFFFF"/>
                  </a:solidFill>
                </a:uFill>
                <a:latin typeface="Arial"/>
              </a:rPr>
              <a:t> experience</a:t>
            </a:r>
            <a:endParaRPr dirty="0"/>
          </a:p>
          <a:p>
            <a:r>
              <a:rPr lang="en-US" sz="2000" strike="noStrike" spc="-1" dirty="0">
                <a:uFill>
                  <a:solidFill>
                    <a:srgbClr val="FFFFFF"/>
                  </a:solidFill>
                </a:uFill>
                <a:latin typeface="Arial"/>
              </a:rPr>
              <a:t>Manager of Endpoint Protection in cybersecurity team</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77240" y="4777560"/>
            <a:ext cx="6216840" cy="4525200"/>
          </a:xfrm>
          <a:prstGeom prst="rect">
            <a:avLst/>
          </a:prstGeom>
        </p:spPr>
        <p:txBody>
          <a:bodyPr lIns="0" tIns="0" rIns="0" bIns="0"/>
          <a:lstStyle/>
          <a:p>
            <a:r>
              <a:rPr lang="en-US" sz="2639" strike="noStrike" spc="-1" dirty="0" smtClean="0">
                <a:uFill>
                  <a:solidFill>
                    <a:srgbClr val="FFFFFF"/>
                  </a:solidFill>
                </a:uFill>
                <a:latin typeface="Arial"/>
              </a:rPr>
              <a:t>PRIVACY BY DESIGN</a:t>
            </a:r>
            <a:r>
              <a:rPr lang="en-US" sz="2639" strike="noStrike" spc="-1" baseline="0" dirty="0" smtClean="0">
                <a:uFill>
                  <a:solidFill>
                    <a:srgbClr val="FFFFFF"/>
                  </a:solidFill>
                </a:uFill>
                <a:latin typeface="Arial"/>
              </a:rPr>
              <a:t> – TRUST MATH – ACCOMMODATE HUMAN BEHAVIOUR – </a:t>
            </a:r>
            <a:r>
              <a:rPr lang="en-US" sz="2639" strike="noStrike" spc="-1" baseline="0" smtClean="0">
                <a:uFill>
                  <a:solidFill>
                    <a:srgbClr val="FFFFFF"/>
                  </a:solidFill>
                </a:uFill>
                <a:latin typeface="Arial"/>
              </a:rPr>
              <a:t>BE TRANSPARENT – KNOW YOUR TOOLS</a:t>
            </a:r>
            <a:endParaRPr lang="en-US" sz="2639" strike="noStrike" spc="-1" smtClean="0">
              <a:uFill>
                <a:solidFill>
                  <a:srgbClr val="FFFFFF"/>
                </a:solidFill>
              </a:uFill>
              <a:latin typeface="Arial"/>
            </a:endParaRPr>
          </a:p>
          <a:p>
            <a:r>
              <a:rPr lang="en-US" sz="2639" strike="noStrike" spc="-1" dirty="0" smtClean="0">
                <a:uFill>
                  <a:solidFill>
                    <a:srgbClr val="FFFFFF"/>
                  </a:solidFill>
                </a:uFill>
                <a:latin typeface="Arial"/>
              </a:rPr>
              <a:t>Every </a:t>
            </a:r>
            <a:r>
              <a:rPr lang="en-US" sz="2639" strike="noStrike" spc="-1" dirty="0">
                <a:uFill>
                  <a:solidFill>
                    <a:srgbClr val="FFFFFF"/>
                  </a:solidFill>
                </a:uFill>
                <a:latin typeface="Arial"/>
              </a:rPr>
              <a:t>company is different. Some a bit, some a lot. I watched a 0x07 </a:t>
            </a:r>
            <a:r>
              <a:rPr lang="en-US" sz="2639" strike="noStrike" spc="-1" dirty="0" err="1">
                <a:uFill>
                  <a:solidFill>
                    <a:srgbClr val="FFFFFF"/>
                  </a:solidFill>
                </a:uFill>
                <a:latin typeface="Arial"/>
              </a:rPr>
              <a:t>BruCon</a:t>
            </a:r>
            <a:r>
              <a:rPr lang="en-US" sz="2639" strike="noStrike" spc="-1" dirty="0">
                <a:uFill>
                  <a:solidFill>
                    <a:srgbClr val="FFFFFF"/>
                  </a:solidFill>
                </a:uFill>
                <a:latin typeface="Arial"/>
              </a:rPr>
              <a:t> presentation by Mark </a:t>
            </a:r>
            <a:r>
              <a:rPr lang="en-US" sz="2639" strike="noStrike" spc="-1" dirty="0" err="1">
                <a:uFill>
                  <a:solidFill>
                    <a:srgbClr val="FFFFFF"/>
                  </a:solidFill>
                </a:uFill>
                <a:latin typeface="Arial"/>
              </a:rPr>
              <a:t>Hillick</a:t>
            </a:r>
            <a:r>
              <a:rPr lang="en-US" sz="2639" strike="noStrike" spc="-1" dirty="0">
                <a:uFill>
                  <a:solidFill>
                    <a:srgbClr val="FFFFFF"/>
                  </a:solidFill>
                </a:uFill>
                <a:latin typeface="Arial"/>
              </a:rPr>
              <a:t> of Riot games about leveling up their security. They built this around their philosophy of being the most player focused company in the world. I say this to illustrate the difference between your company or my company's objectives. This is what I mean when I say it depends on your company</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777240" y="4777560"/>
            <a:ext cx="6216840" cy="5621040"/>
          </a:xfrm>
          <a:prstGeom prst="rect">
            <a:avLst/>
          </a:prstGeom>
        </p:spPr>
        <p:txBody>
          <a:bodyPr lIns="0" tIns="0" rIns="0" bIns="0"/>
          <a:lstStyle/>
          <a:p>
            <a:r>
              <a:rPr lang="en-US" sz="2000" spc="-1">
                <a:latin typeface="Arial"/>
              </a:rPr>
              <a:t>If you only do the first 3 your stuck in a vicious cycle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777240" y="4777560"/>
            <a:ext cx="6216840" cy="5621040"/>
          </a:xfrm>
          <a:prstGeom prst="rect">
            <a:avLst/>
          </a:prstGeom>
        </p:spPr>
        <p:txBody>
          <a:bodyPr lIns="0" tIns="0" rIns="0" bIns="0"/>
          <a:lstStyle/>
          <a:p>
            <a:r>
              <a:rPr lang="en-US" sz="1800" spc="-1">
                <a:latin typeface="Arial"/>
              </a:rPr>
              <a:t>You need analysis of what you're against and the industry as a whole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Any deeper into</a:t>
            </a:r>
            <a:r>
              <a:rPr lang="en-US" baseline="0" dirty="0" smtClean="0"/>
              <a:t> detail and you’re defining capabilities. Do that for the area you’re responsible, and make the other people do it for the area they’re responsible for.</a:t>
            </a:r>
          </a:p>
          <a:p>
            <a:r>
              <a:rPr lang="en-US" baseline="0" dirty="0" smtClean="0"/>
              <a:t>Remember capabilities are not products themselves, but key features of those or requirements you need filled by products</a:t>
            </a:r>
          </a:p>
          <a:p>
            <a:r>
              <a:rPr lang="en-US" baseline="0" dirty="0" smtClean="0"/>
              <a:t>Once you’ve got capabilities defined it’s time to…</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14</a:t>
            </a:fld>
            <a:endParaRPr lang="en-US"/>
          </a:p>
        </p:txBody>
      </p:sp>
    </p:spTree>
    <p:extLst>
      <p:ext uri="{BB962C8B-B14F-4D97-AF65-F5344CB8AC3E}">
        <p14:creationId xmlns:p14="http://schemas.microsoft.com/office/powerpoint/2010/main" val="15958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Measure them.</a:t>
            </a:r>
          </a:p>
          <a:p>
            <a:r>
              <a:rPr lang="en-US" dirty="0" smtClean="0"/>
              <a:t>Ask around</a:t>
            </a:r>
            <a:r>
              <a:rPr lang="en-US" baseline="0" dirty="0" smtClean="0"/>
              <a:t> for what tools are being used.</a:t>
            </a:r>
          </a:p>
          <a:p>
            <a:r>
              <a:rPr lang="en-US" baseline="0" dirty="0" smtClean="0"/>
              <a:t>Interview people to figure out what features are licensed </a:t>
            </a:r>
          </a:p>
          <a:p>
            <a:r>
              <a:rPr lang="en-US" baseline="0" dirty="0" smtClean="0"/>
              <a:t>Is it deployed everywhere?</a:t>
            </a:r>
          </a:p>
          <a:p>
            <a:r>
              <a:rPr lang="en-US" baseline="0" dirty="0" smtClean="0"/>
              <a:t>Map it out!</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15</a:t>
            </a:fld>
            <a:endParaRPr lang="en-US"/>
          </a:p>
        </p:txBody>
      </p:sp>
    </p:spTree>
    <p:extLst>
      <p:ext uri="{BB962C8B-B14F-4D97-AF65-F5344CB8AC3E}">
        <p14:creationId xmlns:p14="http://schemas.microsoft.com/office/powerpoint/2010/main" val="1787314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Master view, or broken down by logical reasons (platform</a:t>
            </a:r>
            <a:r>
              <a:rPr lang="en-US" baseline="0" dirty="0" smtClean="0"/>
              <a:t> or geographic region)</a:t>
            </a:r>
            <a:endParaRPr lang="en-US" dirty="0" smtClean="0"/>
          </a:p>
          <a:p>
            <a:r>
              <a:rPr lang="en-US" dirty="0" smtClean="0"/>
              <a:t>O is licensed but not used</a:t>
            </a:r>
          </a:p>
          <a:p>
            <a:r>
              <a:rPr lang="en-US" dirty="0" smtClean="0"/>
              <a:t>X is licensed and used</a:t>
            </a:r>
          </a:p>
          <a:p>
            <a:r>
              <a:rPr lang="en-US" dirty="0" smtClean="0"/>
              <a:t>Product C and E</a:t>
            </a:r>
            <a:r>
              <a:rPr lang="en-US" baseline="0" dirty="0" smtClean="0"/>
              <a:t> overlap. Maybe geographic differences, platform differences, or maybe one hand doesn’t know what the other one is doing</a:t>
            </a:r>
            <a:endParaRPr lang="en-US" dirty="0" smtClean="0"/>
          </a:p>
          <a:p>
            <a:r>
              <a:rPr lang="en-US" dirty="0" smtClean="0"/>
              <a:t>Capability 4 is a gap</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16</a:t>
            </a:fld>
            <a:endParaRPr lang="en-US"/>
          </a:p>
        </p:txBody>
      </p:sp>
    </p:spTree>
    <p:extLst>
      <p:ext uri="{BB962C8B-B14F-4D97-AF65-F5344CB8AC3E}">
        <p14:creationId xmlns:p14="http://schemas.microsoft.com/office/powerpoint/2010/main" val="2895125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If you model against </a:t>
            </a:r>
            <a:r>
              <a:rPr lang="en-US" dirty="0" smtClean="0"/>
              <a:t>threats</a:t>
            </a:r>
            <a:r>
              <a:rPr lang="en-US" dirty="0" smtClean="0"/>
              <a:t>, use those as scenarios</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17</a:t>
            </a:fld>
            <a:endParaRPr lang="en-US"/>
          </a:p>
        </p:txBody>
      </p:sp>
    </p:spTree>
    <p:extLst>
      <p:ext uri="{BB962C8B-B14F-4D97-AF65-F5344CB8AC3E}">
        <p14:creationId xmlns:p14="http://schemas.microsoft.com/office/powerpoint/2010/main" val="3418447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Fill those gaps based on prioritization against risks</a:t>
            </a:r>
          </a:p>
          <a:p>
            <a:r>
              <a:rPr lang="en-US" dirty="0" smtClean="0"/>
              <a:t>Risk</a:t>
            </a:r>
            <a:r>
              <a:rPr lang="en-US" baseline="0" dirty="0" smtClean="0"/>
              <a:t> = p</a:t>
            </a:r>
            <a:r>
              <a:rPr lang="en-US" dirty="0" smtClean="0"/>
              <a:t>robability </a:t>
            </a:r>
            <a:r>
              <a:rPr lang="en-US" dirty="0" smtClean="0"/>
              <a:t>x</a:t>
            </a:r>
            <a:r>
              <a:rPr lang="en-US" baseline="0" dirty="0" smtClean="0"/>
              <a:t> </a:t>
            </a:r>
            <a:r>
              <a:rPr lang="en-US" baseline="0" dirty="0" smtClean="0"/>
              <a:t>impact</a:t>
            </a:r>
            <a:endParaRPr lang="en-US" baseline="0" dirty="0" smtClean="0"/>
          </a:p>
          <a:p>
            <a:r>
              <a:rPr lang="en-US" baseline="0" dirty="0" smtClean="0"/>
              <a:t>Doing the next steps in having the political </a:t>
            </a:r>
            <a:r>
              <a:rPr lang="en-US" baseline="0" dirty="0" smtClean="0"/>
              <a:t>talks about products to meet capability needs and effectiveness discussions can…</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18</a:t>
            </a:fld>
            <a:endParaRPr lang="en-US"/>
          </a:p>
        </p:txBody>
      </p:sp>
    </p:spTree>
    <p:extLst>
      <p:ext uri="{BB962C8B-B14F-4D97-AF65-F5344CB8AC3E}">
        <p14:creationId xmlns:p14="http://schemas.microsoft.com/office/powerpoint/2010/main" val="3971160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Immature</a:t>
            </a:r>
          </a:p>
          <a:p>
            <a:r>
              <a:rPr lang="en-US" dirty="0" smtClean="0"/>
              <a:t>Overlap</a:t>
            </a:r>
          </a:p>
          <a:p>
            <a:r>
              <a:rPr lang="en-US" dirty="0" smtClean="0"/>
              <a:t>Gaps</a:t>
            </a:r>
            <a:r>
              <a:rPr lang="en-US" baseline="0" dirty="0" smtClean="0"/>
              <a:t> in coverage</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19</a:t>
            </a:fld>
            <a:endParaRPr lang="en-US"/>
          </a:p>
        </p:txBody>
      </p:sp>
    </p:spTree>
    <p:extLst>
      <p:ext uri="{BB962C8B-B14F-4D97-AF65-F5344CB8AC3E}">
        <p14:creationId xmlns:p14="http://schemas.microsoft.com/office/powerpoint/2010/main" val="10890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Handsome</a:t>
            </a:r>
            <a:endParaRPr lang="en-US" dirty="0" smtClean="0"/>
          </a:p>
          <a:p>
            <a:r>
              <a:rPr lang="en-US" dirty="0" smtClean="0"/>
              <a:t>Full coverage</a:t>
            </a:r>
          </a:p>
          <a:p>
            <a:r>
              <a:rPr lang="en-US" dirty="0" smtClean="0"/>
              <a:t>Functional</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20</a:t>
            </a:fld>
            <a:endParaRPr lang="en-US"/>
          </a:p>
        </p:txBody>
      </p:sp>
    </p:spTree>
    <p:extLst>
      <p:ext uri="{BB962C8B-B14F-4D97-AF65-F5344CB8AC3E}">
        <p14:creationId xmlns:p14="http://schemas.microsoft.com/office/powerpoint/2010/main" val="60268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777240" y="4777560"/>
            <a:ext cx="6216840" cy="4525200"/>
          </a:xfrm>
          <a:prstGeom prst="rect">
            <a:avLst/>
          </a:prstGeom>
        </p:spPr>
        <p:txBody>
          <a:bodyPr lIns="0" tIns="0" rIns="0" bIns="0"/>
          <a:lstStyle/>
          <a:p>
            <a:r>
              <a:rPr lang="en-US" sz="2639" strike="noStrike" spc="-1">
                <a:uFill>
                  <a:solidFill>
                    <a:srgbClr val="FFFFFF"/>
                  </a:solidFill>
                </a:uFill>
                <a:latin typeface="Arial"/>
              </a:rPr>
              <a:t>I'm going to present to you how to get better coverage with your security tools, reduce the agent cruft on your systems and free up some resources to do fill the gaps in your toolkits.</a:t>
            </a:r>
            <a:endParaRPr/>
          </a:p>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This</a:t>
            </a:r>
            <a:r>
              <a:rPr lang="en-US" baseline="0" dirty="0" smtClean="0"/>
              <a:t> is my first presentation. Please let me know what you think of it by providing feedback to those feedback@in-security.org or tweeting @</a:t>
            </a:r>
            <a:r>
              <a:rPr lang="en-US" baseline="0" dirty="0" err="1" smtClean="0"/>
              <a:t>inSecurityShow</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21</a:t>
            </a:fld>
            <a:endParaRPr lang="en-US"/>
          </a:p>
        </p:txBody>
      </p:sp>
    </p:spTree>
    <p:extLst>
      <p:ext uri="{BB962C8B-B14F-4D97-AF65-F5344CB8AC3E}">
        <p14:creationId xmlns:p14="http://schemas.microsoft.com/office/powerpoint/2010/main" val="1029971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777240" y="4777560"/>
            <a:ext cx="6216840" cy="4525200"/>
          </a:xfrm>
          <a:prstGeom prst="rect">
            <a:avLst/>
          </a:prstGeom>
        </p:spPr>
        <p:txBody>
          <a:bodyPr lIns="0" tIns="0" rIns="0" bIns="0"/>
          <a:lstStyle/>
          <a:p>
            <a:r>
              <a:rPr lang="en-US" sz="2639" strike="noStrike" spc="-1" dirty="0">
                <a:uFill>
                  <a:solidFill>
                    <a:srgbClr val="FFFFFF"/>
                  </a:solidFill>
                </a:uFill>
                <a:latin typeface="Arial"/>
              </a:rPr>
              <a:t>Who's got agent fatigue? Who has so many security controls on their corporate laptop that it takes 5 minutes to log in and get up and running?</a:t>
            </a:r>
            <a:endParaRPr dirty="0"/>
          </a:p>
          <a:p>
            <a:r>
              <a:rPr lang="en-US" sz="2639" strike="noStrike" spc="-1" dirty="0" smtClean="0">
                <a:uFill>
                  <a:solidFill>
                    <a:srgbClr val="FFFFFF"/>
                  </a:solidFill>
                </a:uFill>
                <a:latin typeface="Arial"/>
              </a:rPr>
              <a:t>Or who wishes</a:t>
            </a:r>
            <a:r>
              <a:rPr lang="en-US" sz="2639" strike="noStrike" spc="-1" baseline="0" dirty="0" smtClean="0">
                <a:uFill>
                  <a:solidFill>
                    <a:srgbClr val="FFFFFF"/>
                  </a:solidFill>
                </a:uFill>
                <a:latin typeface="Arial"/>
              </a:rPr>
              <a:t> they had enough to slow an asset down?</a:t>
            </a:r>
            <a:endParaRPr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spc="-1" dirty="0" smtClean="0">
                <a:uFill>
                  <a:solidFill>
                    <a:srgbClr val="FFFFFF"/>
                  </a:solidFill>
                </a:uFill>
                <a:latin typeface="+mn-lt"/>
              </a:rPr>
              <a:t>We'll do something about that, but first we need to some introspection and figure out why we're in the mess we are.</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777240" y="4777560"/>
            <a:ext cx="6216840" cy="4525200"/>
          </a:xfrm>
          <a:prstGeom prst="rect">
            <a:avLst/>
          </a:prstGeom>
        </p:spPr>
        <p:txBody>
          <a:bodyPr lIns="0" tIns="0" rIns="0" bIns="0"/>
          <a:lstStyle/>
          <a:p>
            <a:r>
              <a:rPr lang="en-US" sz="2639" strike="noStrike" spc="-1" dirty="0">
                <a:uFill>
                  <a:solidFill>
                    <a:srgbClr val="FFFFFF"/>
                  </a:solidFill>
                </a:uFill>
                <a:latin typeface="Arial"/>
              </a:rPr>
              <a:t>In my company I know that we have a combination of knee jerk reactions when things went wrong and we weren't properly covered,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spc="-1" dirty="0" smtClean="0">
                <a:uFill>
                  <a:solidFill>
                    <a:srgbClr val="FFFFFF"/>
                  </a:solidFill>
                </a:uFill>
                <a:latin typeface="+mn-lt"/>
              </a:rPr>
              <a:t>A little bit sold on the newest </a:t>
            </a:r>
            <a:r>
              <a:rPr lang="en-US" sz="1200" strike="noStrike" spc="-1" dirty="0" err="1" smtClean="0">
                <a:uFill>
                  <a:solidFill>
                    <a:srgbClr val="FFFFFF"/>
                  </a:solidFill>
                </a:uFill>
                <a:latin typeface="+mn-lt"/>
              </a:rPr>
              <a:t>blinky</a:t>
            </a:r>
            <a:r>
              <a:rPr lang="en-US" sz="1200" strike="noStrike" spc="-1" dirty="0" smtClean="0">
                <a:uFill>
                  <a:solidFill>
                    <a:srgbClr val="FFFFFF"/>
                  </a:solidFill>
                </a:uFill>
                <a:latin typeface="+mn-lt"/>
              </a:rPr>
              <a:t> light box without looking how it fits</a:t>
            </a:r>
            <a:r>
              <a:rPr lang="en-US" sz="1200" strike="noStrike" spc="-1" baseline="0" dirty="0" smtClean="0">
                <a:uFill>
                  <a:solidFill>
                    <a:srgbClr val="FFFFFF"/>
                  </a:solidFill>
                </a:uFill>
                <a:latin typeface="+mn-lt"/>
              </a:rPr>
              <a:t> overall</a:t>
            </a:r>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5</a:t>
            </a:fld>
            <a:endParaRPr lang="en-US"/>
          </a:p>
        </p:txBody>
      </p:sp>
    </p:spTree>
    <p:extLst>
      <p:ext uri="{BB962C8B-B14F-4D97-AF65-F5344CB8AC3E}">
        <p14:creationId xmlns:p14="http://schemas.microsoft.com/office/powerpoint/2010/main" val="28282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54063"/>
            <a:ext cx="5029200" cy="37719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spc="-1" dirty="0" smtClean="0">
                <a:uFill>
                  <a:solidFill>
                    <a:srgbClr val="FFFFFF"/>
                  </a:solidFill>
                </a:uFill>
                <a:latin typeface="+mn-lt"/>
              </a:rPr>
              <a:t>and a lack of re-evaluation (or only upgrading things as-is). So how do</a:t>
            </a:r>
            <a:r>
              <a:rPr lang="en-US" sz="1200" strike="noStrike" spc="-1" baseline="0" dirty="0" smtClean="0">
                <a:uFill>
                  <a:solidFill>
                    <a:srgbClr val="FFFFFF"/>
                  </a:solidFill>
                </a:uFill>
                <a:latin typeface="+mn-lt"/>
              </a:rPr>
              <a:t> we get better?</a:t>
            </a:r>
            <a:endParaRPr lang="en-US" dirty="0" smtClean="0"/>
          </a:p>
          <a:p>
            <a:endParaRPr lang="en-CA" dirty="0"/>
          </a:p>
        </p:txBody>
      </p:sp>
      <p:sp>
        <p:nvSpPr>
          <p:cNvPr id="4" name="Slide Number Placeholder 3"/>
          <p:cNvSpPr>
            <a:spLocks noGrp="1"/>
          </p:cNvSpPr>
          <p:nvPr>
            <p:ph type="sldNum" idx="10"/>
          </p:nvPr>
        </p:nvSpPr>
        <p:spPr/>
        <p:txBody>
          <a:bodyPr/>
          <a:lstStyle/>
          <a:p>
            <a:pPr algn="r"/>
            <a:fld id="{E888E02C-36D9-4454-A111-1C5994DFDF15}" type="slidenum">
              <a:rPr lang="en-US" sz="1400" spc="-1" smtClean="0">
                <a:latin typeface="Times New Roman"/>
              </a:rPr>
              <a:t>6</a:t>
            </a:fld>
            <a:endParaRPr lang="en-US"/>
          </a:p>
        </p:txBody>
      </p:sp>
    </p:spTree>
    <p:extLst>
      <p:ext uri="{BB962C8B-B14F-4D97-AF65-F5344CB8AC3E}">
        <p14:creationId xmlns:p14="http://schemas.microsoft.com/office/powerpoint/2010/main" val="188071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777240" y="4777560"/>
            <a:ext cx="6216840" cy="4525200"/>
          </a:xfrm>
          <a:prstGeom prst="rect">
            <a:avLst/>
          </a:prstGeom>
        </p:spPr>
        <p:txBody>
          <a:bodyPr lIns="0" tIns="0" rIns="0" bIns="0"/>
          <a:lstStyle/>
          <a:p>
            <a:r>
              <a:rPr lang="en-US" sz="2639" strike="noStrike" spc="-1">
                <a:uFill>
                  <a:solidFill>
                    <a:srgbClr val="FFFFFF"/>
                  </a:solidFill>
                </a:uFill>
                <a:latin typeface="Arial"/>
              </a:rPr>
              <a:t>What is a framework? A holistic yet basic structure underlying everything you do for cybersecurity</a:t>
            </a:r>
            <a:endParaRPr/>
          </a:p>
          <a:p>
            <a:r>
              <a:rPr lang="en-US" sz="2639" strike="noStrike" spc="-1">
                <a:uFill>
                  <a:solidFill>
                    <a:srgbClr val="FFFFFF"/>
                  </a:solidFill>
                </a:uFill>
                <a:latin typeface="Arial"/>
              </a:rPr>
              <a:t>What is a framework not? Products! Too detailed or prescriptive</a:t>
            </a:r>
            <a:endParaRP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777240" y="4777560"/>
            <a:ext cx="6217560" cy="4525920"/>
          </a:xfrm>
          <a:prstGeom prst="rect">
            <a:avLst/>
          </a:prstGeom>
        </p:spPr>
        <p:txBody>
          <a:bodyPr lIns="0" tIns="0" rIns="0" bIns="0"/>
          <a:lstStyle/>
          <a:p>
            <a:r>
              <a:rPr lang="en-US" sz="2639" strike="noStrike" spc="-1" dirty="0">
                <a:uFill>
                  <a:solidFill>
                    <a:srgbClr val="FFFFFF"/>
                  </a:solidFill>
                </a:uFill>
                <a:latin typeface="Arial"/>
              </a:rPr>
              <a:t>ISO/IEC 27032:2012 (guidelines for Cybersecurity)?</a:t>
            </a:r>
            <a:endParaRPr dirty="0"/>
          </a:p>
          <a:p>
            <a:r>
              <a:rPr lang="en-US" sz="2639" strike="noStrike" spc="-1" dirty="0">
                <a:uFill>
                  <a:solidFill>
                    <a:srgbClr val="FFFFFF"/>
                  </a:solidFill>
                </a:uFill>
                <a:latin typeface="Arial"/>
              </a:rPr>
              <a:t>NIST framework for improving critical infrastructure Cyber Security 1.0</a:t>
            </a:r>
            <a:endParaRPr dirty="0"/>
          </a:p>
          <a:p>
            <a:r>
              <a:rPr lang="en-US" sz="2639" strike="noStrike" spc="-1" dirty="0">
                <a:uFill>
                  <a:solidFill>
                    <a:srgbClr val="FFFFFF"/>
                  </a:solidFill>
                </a:uFill>
                <a:latin typeface="Arial"/>
              </a:rPr>
              <a:t>How about the ASD top 35?</a:t>
            </a:r>
            <a:endParaRPr dirty="0"/>
          </a:p>
          <a:p>
            <a:r>
              <a:rPr lang="en-US" sz="2639" strike="noStrike" spc="-1" dirty="0">
                <a:uFill>
                  <a:solidFill>
                    <a:srgbClr val="FFFFFF"/>
                  </a:solidFill>
                </a:uFill>
                <a:latin typeface="Arial"/>
              </a:rPr>
              <a:t>SANS top 20?</a:t>
            </a:r>
            <a:endParaRPr dirty="0"/>
          </a:p>
          <a:p>
            <a:r>
              <a:rPr lang="en-US" sz="2639" strike="noStrike" spc="-1" dirty="0">
                <a:uFill>
                  <a:solidFill>
                    <a:srgbClr val="FFFFFF"/>
                  </a:solidFill>
                </a:uFill>
                <a:latin typeface="Arial"/>
              </a:rPr>
              <a:t>Fine… Where can I get my magic one size fits all framework? </a:t>
            </a:r>
            <a:endParaRPr dirty="0"/>
          </a:p>
          <a:p>
            <a:r>
              <a:rPr lang="en-US" sz="2639" strike="noStrike" spc="-1" dirty="0">
                <a:uFill>
                  <a:solidFill>
                    <a:srgbClr val="FFFFFF"/>
                  </a:solidFill>
                </a:uFill>
                <a:latin typeface="Arial"/>
              </a:rPr>
              <a:t> - Hold up.. there's something I need to tell you about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777240" y="4777560"/>
            <a:ext cx="6216840" cy="4525200"/>
          </a:xfrm>
          <a:prstGeom prst="rect">
            <a:avLst/>
          </a:prstGeom>
        </p:spPr>
        <p:txBody>
          <a:bodyPr lIns="0" tIns="0" rIns="0" bIns="0"/>
          <a:lstStyle/>
          <a:p>
            <a:r>
              <a:rPr lang="en-US" sz="2639" strike="noStrike" spc="-1">
                <a:uFill>
                  <a:solidFill>
                    <a:srgbClr val="FFFFFF"/>
                  </a:solidFill>
                </a:uFill>
                <a:latin typeface="Arial"/>
              </a:rPr>
              <a:t>Culture is also going to have a big impact on the framework you develop. What I call Enterprise Philosophy to getting things done. Here's some examples: Build your own everything, Use free tools and become experts in managing it, Buy before build or outsource it all. There's no right or wrong, just different frameworks necessary</a:t>
            </a:r>
            <a:endParaRP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pPr lvl="0"/>
            <a:r>
              <a:rPr lang="en-US" smtClean="0"/>
              <a:t>Click to edit Master text styles</a:t>
            </a: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pPr lvl="0"/>
            <a:r>
              <a:rPr lang="en-US" smtClean="0"/>
              <a:t>Click to edit Master text styles</a:t>
            </a: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pPr lvl="0"/>
            <a:r>
              <a:rPr lang="en-US" smtClean="0"/>
              <a:t>Click to edit Master text styles</a:t>
            </a: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pPr lvl="0"/>
            <a:r>
              <a:rPr lang="en-US" smtClean="0"/>
              <a:t>Click to edit Master text styles</a:t>
            </a: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pPr lvl="0"/>
            <a:r>
              <a:rPr lang="en-US" smtClean="0"/>
              <a:t>Click to edit Master text styles</a:t>
            </a: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pPr lvl="0"/>
            <a:r>
              <a:rPr lang="en-US" smtClean="0"/>
              <a:t>Click to edit Master text styles</a:t>
            </a: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r>
              <a:rPr lang="en-US" smtClean="0"/>
              <a:t>Click to edit Master subtitle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106" name="Picture 105"/>
          <p:cNvPicPr/>
          <p:nvPr/>
        </p:nvPicPr>
        <p:blipFill>
          <a:blip r:embed="rId2"/>
          <a:stretch/>
        </p:blipFill>
        <p:spPr>
          <a:xfrm>
            <a:off x="2292480" y="1768680"/>
            <a:ext cx="5494680" cy="4384080"/>
          </a:xfrm>
          <a:prstGeom prst="rect">
            <a:avLst/>
          </a:prstGeom>
          <a:ln>
            <a:noFill/>
          </a:ln>
        </p:spPr>
      </p:pic>
      <p:pic>
        <p:nvPicPr>
          <p:cNvPr id="107" name="Picture 10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11"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13"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pPr lvl="0"/>
            <a:r>
              <a:rPr lang="en-US" smtClean="0"/>
              <a:t>Click to edit Master text styles</a:t>
            </a: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16"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21"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22"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4"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25"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26"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29"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30"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32"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133"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35"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6"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37"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138"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40"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141"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142" name="Picture 141"/>
          <p:cNvPicPr/>
          <p:nvPr/>
        </p:nvPicPr>
        <p:blipFill>
          <a:blip r:embed="rId2"/>
          <a:stretch/>
        </p:blipFill>
        <p:spPr>
          <a:xfrm>
            <a:off x="2292480" y="1768680"/>
            <a:ext cx="5494680" cy="4384080"/>
          </a:xfrm>
          <a:prstGeom prst="rect">
            <a:avLst/>
          </a:prstGeom>
          <a:ln>
            <a:noFill/>
          </a:ln>
        </p:spPr>
      </p:pic>
      <p:pic>
        <p:nvPicPr>
          <p:cNvPr id="143" name="Picture 142"/>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r>
              <a:rPr lang="en-US" smtClean="0"/>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pPr lvl="0"/>
            <a:r>
              <a:rPr lang="en-US" smtClean="0"/>
              <a:t>Click to edit Master text styles</a:t>
            </a: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pPr lvl="0"/>
            <a:r>
              <a:rPr lang="en-US" smtClean="0"/>
              <a:t>Click to edit Master text styles</a:t>
            </a: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pPr lvl="0"/>
            <a:r>
              <a:rPr lang="en-US" smtClean="0"/>
              <a:t>Click to edit Master text styles</a:t>
            </a: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pPr lvl="0"/>
            <a:r>
              <a:rPr lang="en-US" smtClean="0"/>
              <a:t>Click to edit Master text styles</a:t>
            </a: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mtClean="0"/>
              <a:t>Click to edit Master title style</a:t>
            </a: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pPr lvl="0"/>
            <a:r>
              <a:rPr lang="en-US" smtClean="0"/>
              <a:t>Click to edit Master text styles</a:t>
            </a: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pPr lvl="0"/>
            <a:r>
              <a:rPr lang="en-US" smtClean="0"/>
              <a:t>Click to edit Master text styles</a:t>
            </a: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spc="-1" dirty="0">
                <a:latin typeface="Arial"/>
              </a:rPr>
              <a:t>Click to edit the title text format</a:t>
            </a:r>
            <a:endParaRPr dirty="0"/>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Wingdings" charset="2"/>
              <a:buChar char=""/>
            </a:pPr>
            <a:r>
              <a:rPr lang="en-US" sz="3200" spc="-1">
                <a:latin typeface="Arial"/>
              </a:rPr>
              <a:t>Click to edit the outline text format</a:t>
            </a:r>
            <a:endParaRPr/>
          </a:p>
          <a:p>
            <a:pPr marL="864000" lvl="1" indent="-324000">
              <a:buClr>
                <a:srgbClr val="FFFFFF"/>
              </a:buClr>
              <a:buSzPct val="75000"/>
              <a:buFont typeface="Symbol" charset="2"/>
              <a:buChar char=""/>
            </a:pPr>
            <a:r>
              <a:rPr lang="en-US" sz="2800" spc="-1">
                <a:latin typeface="Arial"/>
              </a:rPr>
              <a:t>Second Outline Level</a:t>
            </a:r>
            <a:endParaRPr/>
          </a:p>
          <a:p>
            <a:pPr marL="1296000" lvl="2" indent="-288000">
              <a:buClr>
                <a:srgbClr val="FFFFFF"/>
              </a:buClr>
              <a:buSzPct val="45000"/>
              <a:buFont typeface="Wingdings" charset="2"/>
              <a:buChar char=""/>
            </a:pPr>
            <a:r>
              <a:rPr lang="en-US" sz="2400" spc="-1">
                <a:latin typeface="Arial"/>
              </a:rPr>
              <a:t>Third Outline Level</a:t>
            </a:r>
            <a:endParaRPr/>
          </a:p>
          <a:p>
            <a:pPr marL="1728000" lvl="3" indent="-216000">
              <a:buClr>
                <a:srgbClr val="FFFFFF"/>
              </a:buClr>
              <a:buSzPct val="75000"/>
              <a:buFont typeface="Symbol" charset="2"/>
              <a:buChar char=""/>
            </a:pPr>
            <a:r>
              <a:rPr lang="en-US" sz="2000" spc="-1">
                <a:latin typeface="Arial"/>
              </a:rPr>
              <a:t>Fourth Outline Level</a:t>
            </a:r>
            <a:endParaRPr/>
          </a:p>
          <a:p>
            <a:pPr marL="2160000" lvl="4" indent="-216000">
              <a:buClr>
                <a:srgbClr val="FFFFFF"/>
              </a:buClr>
              <a:buSzPct val="45000"/>
              <a:buFont typeface="Wingdings" charset="2"/>
              <a:buChar char=""/>
            </a:pPr>
            <a:r>
              <a:rPr lang="en-US" sz="2000" spc="-1">
                <a:latin typeface="Arial"/>
              </a:rPr>
              <a:t>Fifth Outline Level</a:t>
            </a:r>
            <a:endParaRPr/>
          </a:p>
          <a:p>
            <a:pPr marL="2592000" lvl="5" indent="-216000">
              <a:buClr>
                <a:srgbClr val="FFFFFF"/>
              </a:buClr>
              <a:buSzPct val="45000"/>
              <a:buFont typeface="Wingdings" charset="2"/>
              <a:buChar char=""/>
            </a:pPr>
            <a:r>
              <a:rPr lang="en-US" sz="2000" spc="-1">
                <a:latin typeface="Arial"/>
              </a:rPr>
              <a:t>Sixth Outline Level</a:t>
            </a:r>
            <a:endParaRPr/>
          </a:p>
          <a:p>
            <a:pPr marL="3024000" lvl="6" indent="-216000">
              <a:buClr>
                <a:srgbClr val="FFFFFF"/>
              </a:buClr>
              <a:buSzPct val="45000"/>
              <a:buFont typeface="Wingdings" charset="2"/>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3640" y="301320"/>
            <a:ext cx="9069120" cy="1260360"/>
          </a:xfrm>
          <a:prstGeom prst="rect">
            <a:avLst/>
          </a:prstGeom>
        </p:spPr>
        <p:txBody>
          <a:bodyPr lIns="0" tIns="0" rIns="0" bIns="0" anchor="ctr"/>
          <a:lstStyle/>
          <a:p>
            <a:pPr algn="ctr"/>
            <a:endParaRPr/>
          </a:p>
        </p:txBody>
      </p:sp>
      <p:sp>
        <p:nvSpPr>
          <p:cNvPr id="37" name="PlaceHolder 2"/>
          <p:cNvSpPr>
            <a:spLocks noGrp="1"/>
          </p:cNvSpPr>
          <p:nvPr>
            <p:ph type="body"/>
          </p:nvPr>
        </p:nvSpPr>
        <p:spPr>
          <a:xfrm>
            <a:off x="503640" y="1769040"/>
            <a:ext cx="9069120" cy="4383000"/>
          </a:xfrm>
          <a:prstGeom prst="rect">
            <a:avLst/>
          </a:prstGeom>
        </p:spPr>
        <p:txBody>
          <a:bodyPr lIns="0" tIns="0" rIns="0" bIns="0"/>
          <a:lstStyle/>
          <a:p>
            <a:pPr marL="432000" indent="-324000">
              <a:buClr>
                <a:srgbClr val="FFFFFF"/>
              </a:buClr>
              <a:buSzPct val="45000"/>
              <a:buFont typeface="Wingdings" charset="2"/>
              <a:buChar char=""/>
            </a:pPr>
            <a:r>
              <a:rPr lang="en-US" sz="1800" spc="-1">
                <a:latin typeface="Arial"/>
              </a:rPr>
              <a:t>Click to edit the outline text format</a:t>
            </a:r>
            <a:endParaRPr/>
          </a:p>
          <a:p>
            <a:pPr marL="864000" lvl="1" indent="-324000">
              <a:buClr>
                <a:srgbClr val="FFFFFF"/>
              </a:buClr>
              <a:buSzPct val="75000"/>
              <a:buFont typeface="Symbol" charset="2"/>
              <a:buChar char=""/>
            </a:pPr>
            <a:r>
              <a:rPr lang="en-US" sz="1800" spc="-1">
                <a:latin typeface="Arial"/>
              </a:rPr>
              <a:t>Second Outline Level</a:t>
            </a:r>
            <a:endParaRPr/>
          </a:p>
          <a:p>
            <a:pPr marL="1296000" lvl="2" indent="-288000">
              <a:buClr>
                <a:srgbClr val="FFFFFF"/>
              </a:buClr>
              <a:buSzPct val="45000"/>
              <a:buFont typeface="Wingdings" charset="2"/>
              <a:buChar char=""/>
            </a:pPr>
            <a:r>
              <a:rPr lang="en-US" sz="1800" spc="-1">
                <a:latin typeface="Arial"/>
              </a:rPr>
              <a:t>Third Outline Level</a:t>
            </a:r>
            <a:endParaRPr/>
          </a:p>
          <a:p>
            <a:pPr marL="1728000" lvl="3" indent="-216000">
              <a:buClr>
                <a:srgbClr val="FFFFFF"/>
              </a:buClr>
              <a:buSzPct val="75000"/>
              <a:buFont typeface="Symbol" charset="2"/>
              <a:buChar char=""/>
            </a:pPr>
            <a:r>
              <a:rPr lang="en-US" sz="1800" spc="-1">
                <a:latin typeface="Arial"/>
              </a:rPr>
              <a:t>Fourth Outline Level</a:t>
            </a:r>
            <a:endParaRPr/>
          </a:p>
          <a:p>
            <a:pPr marL="2160000" lvl="4" indent="-216000">
              <a:buClr>
                <a:srgbClr val="FFFFFF"/>
              </a:buClr>
              <a:buSzPct val="45000"/>
              <a:buFont typeface="Wingdings" charset="2"/>
              <a:buChar char=""/>
            </a:pPr>
            <a:r>
              <a:rPr lang="en-US" sz="1800" spc="-1">
                <a:latin typeface="Arial"/>
              </a:rPr>
              <a:t>Fifth Outline Level</a:t>
            </a:r>
            <a:endParaRPr/>
          </a:p>
          <a:p>
            <a:pPr marL="2592000" lvl="5" indent="-216000">
              <a:buClr>
                <a:srgbClr val="FFFFFF"/>
              </a:buClr>
              <a:buSzPct val="45000"/>
              <a:buFont typeface="Wingdings" charset="2"/>
              <a:buChar char=""/>
            </a:pPr>
            <a:r>
              <a:rPr lang="en-US" sz="1800" spc="-1">
                <a:latin typeface="Arial"/>
              </a:rPr>
              <a:t>Sixth Outline Level</a:t>
            </a:r>
            <a:endParaRPr/>
          </a:p>
          <a:p>
            <a:pPr marL="3024000" lvl="6" indent="-216000">
              <a:buClr>
                <a:srgbClr val="FFFFFF"/>
              </a:buClr>
              <a:buSzPct val="45000"/>
              <a:buFont typeface="Wingdings" charset="2"/>
              <a:buChar char=""/>
            </a:pPr>
            <a:r>
              <a:rPr lang="en-US" sz="18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spc="-1">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Wingdings" charset="2"/>
              <a:buChar char=""/>
            </a:pPr>
            <a:r>
              <a:rPr lang="en-US" sz="3200" spc="-1">
                <a:latin typeface="Arial"/>
              </a:rPr>
              <a:t>Click to edit the outline text format</a:t>
            </a:r>
            <a:endParaRPr/>
          </a:p>
          <a:p>
            <a:pPr marL="864000" lvl="1" indent="-324000">
              <a:buClr>
                <a:srgbClr val="FFFFFF"/>
              </a:buClr>
              <a:buSzPct val="75000"/>
              <a:buFont typeface="Symbol" charset="2"/>
              <a:buChar char=""/>
            </a:pPr>
            <a:r>
              <a:rPr lang="en-US" sz="2800" spc="-1">
                <a:latin typeface="Arial"/>
              </a:rPr>
              <a:t>Second Outline Level</a:t>
            </a:r>
            <a:endParaRPr/>
          </a:p>
          <a:p>
            <a:pPr marL="1296000" lvl="2" indent="-288000">
              <a:buClr>
                <a:srgbClr val="FFFFFF"/>
              </a:buClr>
              <a:buSzPct val="45000"/>
              <a:buFont typeface="Wingdings" charset="2"/>
              <a:buChar char=""/>
            </a:pPr>
            <a:r>
              <a:rPr lang="en-US" sz="2400" spc="-1">
                <a:latin typeface="Arial"/>
              </a:rPr>
              <a:t>Third Outline Level</a:t>
            </a:r>
            <a:endParaRPr/>
          </a:p>
          <a:p>
            <a:pPr marL="1728000" lvl="3" indent="-216000">
              <a:buClr>
                <a:srgbClr val="FFFFFF"/>
              </a:buClr>
              <a:buSzPct val="75000"/>
              <a:buFont typeface="Symbol" charset="2"/>
              <a:buChar char=""/>
            </a:pPr>
            <a:r>
              <a:rPr lang="en-US" sz="2000" spc="-1">
                <a:latin typeface="Arial"/>
              </a:rPr>
              <a:t>Fourth Outline Level</a:t>
            </a:r>
            <a:endParaRPr/>
          </a:p>
          <a:p>
            <a:pPr marL="2160000" lvl="4" indent="-216000">
              <a:buClr>
                <a:srgbClr val="FFFFFF"/>
              </a:buClr>
              <a:buSzPct val="45000"/>
              <a:buFont typeface="Wingdings" charset="2"/>
              <a:buChar char=""/>
            </a:pPr>
            <a:r>
              <a:rPr lang="en-US" sz="2000" spc="-1">
                <a:latin typeface="Arial"/>
              </a:rPr>
              <a:t>Fifth Outline Level</a:t>
            </a:r>
            <a:endParaRPr/>
          </a:p>
          <a:p>
            <a:pPr marL="2592000" lvl="5" indent="-216000">
              <a:buClr>
                <a:srgbClr val="FFFFFF"/>
              </a:buClr>
              <a:buSzPct val="45000"/>
              <a:buFont typeface="Wingdings" charset="2"/>
              <a:buChar char=""/>
            </a:pPr>
            <a:r>
              <a:rPr lang="en-US" sz="2000" spc="-1">
                <a:latin typeface="Arial"/>
              </a:rPr>
              <a:t>Sixth Outline Level</a:t>
            </a:r>
            <a:endParaRPr/>
          </a:p>
          <a:p>
            <a:pPr marL="3024000" lvl="6" indent="-216000">
              <a:buClr>
                <a:srgbClr val="FFFFFF"/>
              </a:buClr>
              <a:buSzPct val="45000"/>
              <a:buFont typeface="Wingdings" charset="2"/>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spc="-1">
                <a:latin typeface="Arial"/>
              </a:rPr>
              <a:t>Click to edit the title text format</a:t>
            </a:r>
            <a:endParaRPr/>
          </a:p>
        </p:txBody>
      </p:sp>
      <p:sp>
        <p:nvSpPr>
          <p:cNvPr id="109"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Wingdings" charset="2"/>
              <a:buChar char=""/>
            </a:pPr>
            <a:r>
              <a:rPr lang="en-US" sz="3200" spc="-1">
                <a:latin typeface="Arial"/>
              </a:rPr>
              <a:t>Click to edit the outline text format</a:t>
            </a:r>
            <a:endParaRPr/>
          </a:p>
          <a:p>
            <a:pPr marL="864000" lvl="1" indent="-324000">
              <a:buClr>
                <a:srgbClr val="FFFFFF"/>
              </a:buClr>
              <a:buSzPct val="75000"/>
              <a:buFont typeface="Symbol" charset="2"/>
              <a:buChar char=""/>
            </a:pPr>
            <a:r>
              <a:rPr lang="en-US" sz="2800" spc="-1">
                <a:latin typeface="Arial"/>
              </a:rPr>
              <a:t>Second Outline Level</a:t>
            </a:r>
            <a:endParaRPr/>
          </a:p>
          <a:p>
            <a:pPr marL="1296000" lvl="2" indent="-288000">
              <a:buClr>
                <a:srgbClr val="FFFFFF"/>
              </a:buClr>
              <a:buSzPct val="45000"/>
              <a:buFont typeface="Wingdings" charset="2"/>
              <a:buChar char=""/>
            </a:pPr>
            <a:r>
              <a:rPr lang="en-US" sz="2400" spc="-1">
                <a:latin typeface="Arial"/>
              </a:rPr>
              <a:t>Third Outline Level</a:t>
            </a:r>
            <a:endParaRPr/>
          </a:p>
          <a:p>
            <a:pPr marL="1728000" lvl="3" indent="-216000">
              <a:buClr>
                <a:srgbClr val="FFFFFF"/>
              </a:buClr>
              <a:buSzPct val="75000"/>
              <a:buFont typeface="Symbol" charset="2"/>
              <a:buChar char=""/>
            </a:pPr>
            <a:r>
              <a:rPr lang="en-US" sz="2000" spc="-1">
                <a:latin typeface="Arial"/>
              </a:rPr>
              <a:t>Fourth Outline Level</a:t>
            </a:r>
            <a:endParaRPr/>
          </a:p>
          <a:p>
            <a:pPr marL="2160000" lvl="4" indent="-216000">
              <a:buClr>
                <a:srgbClr val="FFFFFF"/>
              </a:buClr>
              <a:buSzPct val="45000"/>
              <a:buFont typeface="Wingdings" charset="2"/>
              <a:buChar char=""/>
            </a:pPr>
            <a:r>
              <a:rPr lang="en-US" sz="2000" spc="-1">
                <a:latin typeface="Arial"/>
              </a:rPr>
              <a:t>Fifth Outline Level</a:t>
            </a:r>
            <a:endParaRPr/>
          </a:p>
          <a:p>
            <a:pPr marL="2592000" lvl="5" indent="-216000">
              <a:buClr>
                <a:srgbClr val="FFFFFF"/>
              </a:buClr>
              <a:buSzPct val="45000"/>
              <a:buFont typeface="Wingdings" charset="2"/>
              <a:buChar char=""/>
            </a:pPr>
            <a:r>
              <a:rPr lang="en-US" sz="2000" spc="-1">
                <a:latin typeface="Arial"/>
              </a:rPr>
              <a:t>Sixth Outline Level</a:t>
            </a:r>
            <a:endParaRPr/>
          </a:p>
          <a:p>
            <a:pPr marL="3024000" lvl="6" indent="-216000">
              <a:buClr>
                <a:srgbClr val="FFFFFF"/>
              </a:buClr>
              <a:buSzPct val="45000"/>
              <a:buFont typeface="Wingdings" charset="2"/>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Excel_Worksheet1.xlsx"/></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01400" y="148824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a:solidFill>
                  <a:srgbClr val="000000"/>
                </a:solidFill>
                <a:uFill>
                  <a:solidFill>
                    <a:srgbClr val="FFFFFF"/>
                  </a:solidFill>
                </a:uFill>
                <a:latin typeface="Arial"/>
                <a:ea typeface="DejaVu Sans"/>
              </a:rPr>
              <a:t>Weaving Security Blankets</a:t>
            </a:r>
            <a:endParaRPr/>
          </a:p>
        </p:txBody>
      </p:sp>
      <p:sp>
        <p:nvSpPr>
          <p:cNvPr id="150"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sp>
      <p:sp>
        <p:nvSpPr>
          <p:cNvPr id="151" name="CustomShape 3"/>
          <p:cNvSpPr/>
          <p:nvPr/>
        </p:nvSpPr>
        <p:spPr>
          <a:xfrm>
            <a:off x="445320" y="2641680"/>
            <a:ext cx="90691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200" strike="noStrike" spc="-1">
                <a:solidFill>
                  <a:srgbClr val="000000"/>
                </a:solidFill>
                <a:uFill>
                  <a:solidFill>
                    <a:srgbClr val="FFFFFF"/>
                  </a:solidFill>
                </a:uFill>
                <a:latin typeface="Arial"/>
                <a:ea typeface="DejaVu Sans"/>
              </a:rPr>
              <a:t>Make your own bespoke defensive toolkit</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lang="en-US" sz="3200" strike="noStrike" spc="-1">
                <a:solidFill>
                  <a:srgbClr val="000000"/>
                </a:solidFill>
                <a:uFill>
                  <a:solidFill>
                    <a:srgbClr val="FFFFFF"/>
                  </a:solidFill>
                </a:uFill>
                <a:latin typeface="Arial"/>
                <a:ea typeface="DejaVu Sans"/>
              </a:rPr>
              <a:t>Presentation by Max Cizauskas</a:t>
            </a:r>
            <a:endParaRPr/>
          </a:p>
          <a:p>
            <a:pPr algn="ctr">
              <a:lnSpc>
                <a:spcPct val="100000"/>
              </a:lnSpc>
            </a:pPr>
            <a:r>
              <a:rPr lang="en-US" sz="3200" strike="noStrike" spc="-1">
                <a:solidFill>
                  <a:srgbClr val="000000"/>
                </a:solidFill>
                <a:uFill>
                  <a:solidFill>
                    <a:srgbClr val="FFFFFF"/>
                  </a:solidFill>
                </a:uFill>
                <a:latin typeface="Arial"/>
                <a:ea typeface="DejaVu Sans"/>
              </a:rPr>
              <a:t>For BSides Toronto 2015</a:t>
            </a:r>
            <a:endParaRPr/>
          </a:p>
        </p:txBody>
      </p:sp>
      <p:pic>
        <p:nvPicPr>
          <p:cNvPr id="2" name="Picture 1" descr="in-security_slide_title.pd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9700" y="0"/>
            <a:ext cx="9783109" cy="7559675"/>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01400" y="7024680"/>
            <a:ext cx="362961" cy="362961"/>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00818" y="7024680"/>
            <a:ext cx="362961" cy="36296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Security principles statement</a:t>
            </a:r>
            <a:endParaRPr dirty="0">
              <a:latin typeface="Avenir Book"/>
              <a:cs typeface="Avenir Book"/>
            </a:endParaRPr>
          </a:p>
        </p:txBody>
      </p:sp>
      <p:pic>
        <p:nvPicPr>
          <p:cNvPr id="174" name="Picture 173"/>
          <p:cNvPicPr/>
          <p:nvPr/>
        </p:nvPicPr>
        <p:blipFill>
          <a:blip r:embed="rId3"/>
          <a:stretch/>
        </p:blipFill>
        <p:spPr>
          <a:xfrm>
            <a:off x="2373120" y="1768680"/>
            <a:ext cx="5330160" cy="4383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Prerequisites</a:t>
            </a:r>
            <a:endParaRPr dirty="0">
              <a:latin typeface="Avenir Book"/>
              <a:cs typeface="Avenir Book"/>
            </a:endParaRPr>
          </a:p>
        </p:txBody>
      </p:sp>
      <p:sp>
        <p:nvSpPr>
          <p:cNvPr id="176"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sp>
      <p:sp>
        <p:nvSpPr>
          <p:cNvPr id="177" name="CustomShape 3"/>
          <p:cNvSpPr/>
          <p:nvPr/>
        </p:nvSpPr>
        <p:spPr>
          <a:xfrm>
            <a:off x="4610520" y="1920240"/>
            <a:ext cx="11912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Prevention</a:t>
            </a:r>
            <a:endParaRPr/>
          </a:p>
        </p:txBody>
      </p:sp>
      <p:sp>
        <p:nvSpPr>
          <p:cNvPr id="178" name="CustomShape 4"/>
          <p:cNvSpPr/>
          <p:nvPr/>
        </p:nvSpPr>
        <p:spPr>
          <a:xfrm rot="2206800">
            <a:off x="5950080" y="2043360"/>
            <a:ext cx="2014920" cy="60012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79" name="CustomShape 5"/>
          <p:cNvSpPr/>
          <p:nvPr/>
        </p:nvSpPr>
        <p:spPr>
          <a:xfrm>
            <a:off x="6959160" y="3180240"/>
            <a:ext cx="10861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Detection</a:t>
            </a:r>
            <a:endParaRPr/>
          </a:p>
        </p:txBody>
      </p:sp>
      <p:sp>
        <p:nvSpPr>
          <p:cNvPr id="180" name="CustomShape 6"/>
          <p:cNvSpPr/>
          <p:nvPr/>
        </p:nvSpPr>
        <p:spPr>
          <a:xfrm>
            <a:off x="6031800" y="5112000"/>
            <a:ext cx="10692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Response</a:t>
            </a:r>
            <a:endParaRPr/>
          </a:p>
        </p:txBody>
      </p:sp>
      <p:sp>
        <p:nvSpPr>
          <p:cNvPr id="181" name="CustomShape 7"/>
          <p:cNvSpPr/>
          <p:nvPr/>
        </p:nvSpPr>
        <p:spPr>
          <a:xfrm rot="6685800">
            <a:off x="6785640" y="4319280"/>
            <a:ext cx="2015280" cy="59976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Prerequisites</a:t>
            </a:r>
            <a:endParaRPr dirty="0">
              <a:latin typeface="Avenir Book"/>
              <a:cs typeface="Avenir Book"/>
            </a:endParaRPr>
          </a:p>
        </p:txBody>
      </p:sp>
      <p:sp>
        <p:nvSpPr>
          <p:cNvPr id="183"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sp>
      <p:sp>
        <p:nvSpPr>
          <p:cNvPr id="184" name="CustomShape 3"/>
          <p:cNvSpPr/>
          <p:nvPr/>
        </p:nvSpPr>
        <p:spPr>
          <a:xfrm>
            <a:off x="4617000" y="2179440"/>
            <a:ext cx="11912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Prevention</a:t>
            </a:r>
            <a:endParaRPr/>
          </a:p>
        </p:txBody>
      </p:sp>
      <p:sp>
        <p:nvSpPr>
          <p:cNvPr id="185" name="CustomShape 4"/>
          <p:cNvSpPr/>
          <p:nvPr/>
        </p:nvSpPr>
        <p:spPr>
          <a:xfrm>
            <a:off x="6965640" y="3439440"/>
            <a:ext cx="10861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Detection</a:t>
            </a:r>
            <a:endParaRPr/>
          </a:p>
        </p:txBody>
      </p:sp>
      <p:sp>
        <p:nvSpPr>
          <p:cNvPr id="186" name="CustomShape 5"/>
          <p:cNvSpPr/>
          <p:nvPr/>
        </p:nvSpPr>
        <p:spPr>
          <a:xfrm>
            <a:off x="6038280" y="5371200"/>
            <a:ext cx="10692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Response</a:t>
            </a:r>
            <a:endParaRPr/>
          </a:p>
        </p:txBody>
      </p:sp>
      <p:sp>
        <p:nvSpPr>
          <p:cNvPr id="187" name="CustomShape 6"/>
          <p:cNvSpPr/>
          <p:nvPr/>
        </p:nvSpPr>
        <p:spPr>
          <a:xfrm>
            <a:off x="3342600" y="5371200"/>
            <a:ext cx="923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Analysis</a:t>
            </a:r>
            <a:endParaRPr/>
          </a:p>
        </p:txBody>
      </p:sp>
      <p:sp>
        <p:nvSpPr>
          <p:cNvPr id="188" name="CustomShape 7"/>
          <p:cNvSpPr/>
          <p:nvPr/>
        </p:nvSpPr>
        <p:spPr>
          <a:xfrm>
            <a:off x="1755720" y="3439440"/>
            <a:ext cx="10861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Deterrent</a:t>
            </a:r>
            <a:endParaRPr/>
          </a:p>
        </p:txBody>
      </p:sp>
      <p:sp>
        <p:nvSpPr>
          <p:cNvPr id="189" name="CustomShape 8"/>
          <p:cNvSpPr/>
          <p:nvPr/>
        </p:nvSpPr>
        <p:spPr>
          <a:xfrm rot="6685800">
            <a:off x="6792120" y="4578480"/>
            <a:ext cx="2015280" cy="59976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90" name="CustomShape 9"/>
          <p:cNvSpPr/>
          <p:nvPr/>
        </p:nvSpPr>
        <p:spPr>
          <a:xfrm rot="14137200">
            <a:off x="1551960" y="4476600"/>
            <a:ext cx="2015280" cy="60012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91" name="CustomShape 10"/>
          <p:cNvSpPr/>
          <p:nvPr/>
        </p:nvSpPr>
        <p:spPr>
          <a:xfrm rot="19678200">
            <a:off x="2321280" y="2303280"/>
            <a:ext cx="2015640" cy="60012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92" name="CustomShape 11"/>
          <p:cNvSpPr/>
          <p:nvPr/>
        </p:nvSpPr>
        <p:spPr>
          <a:xfrm rot="120000" flipH="1" flipV="1">
            <a:off x="4162680" y="5914800"/>
            <a:ext cx="1955160" cy="61740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93" name="CustomShape 12"/>
          <p:cNvSpPr/>
          <p:nvPr/>
        </p:nvSpPr>
        <p:spPr>
          <a:xfrm rot="2206800">
            <a:off x="5830920" y="2280600"/>
            <a:ext cx="2014920" cy="60012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4000" y="302760"/>
            <a:ext cx="9072000" cy="12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spc="-1" dirty="0" smtClean="0">
                <a:solidFill>
                  <a:srgbClr val="000000"/>
                </a:solidFill>
                <a:uFill>
                  <a:solidFill>
                    <a:srgbClr val="FFFFFF"/>
                  </a:solidFill>
                </a:uFill>
                <a:latin typeface="Avenir Book"/>
                <a:cs typeface="Avenir Book"/>
              </a:rPr>
              <a:t>Framework</a:t>
            </a:r>
            <a:endParaRPr dirty="0">
              <a:latin typeface="Avenir Book"/>
              <a:cs typeface="Avenir Book"/>
            </a:endParaRPr>
          </a:p>
        </p:txBody>
      </p:sp>
      <p:sp>
        <p:nvSpPr>
          <p:cNvPr id="195" name="CustomShape 2"/>
          <p:cNvSpPr/>
          <p:nvPr/>
        </p:nvSpPr>
        <p:spPr>
          <a:xfrm>
            <a:off x="504000" y="1763640"/>
            <a:ext cx="9072000" cy="498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920" indent="-457200">
              <a:lnSpc>
                <a:spcPct val="100000"/>
              </a:lnSpc>
              <a:buSzPct val="75000"/>
              <a:buFont typeface="Arial"/>
              <a:buChar char="•"/>
            </a:pPr>
            <a:r>
              <a:rPr lang="en-US" sz="3200" strike="noStrike" spc="-1" dirty="0">
                <a:solidFill>
                  <a:srgbClr val="000000"/>
                </a:solidFill>
                <a:uFill>
                  <a:solidFill>
                    <a:srgbClr val="FFFFFF"/>
                  </a:solidFill>
                </a:uFill>
                <a:latin typeface="Avenir Book"/>
                <a:cs typeface="Avenir Book"/>
              </a:rPr>
              <a:t>Governance (policies, standards, procedures, relationships, measurements, education)</a:t>
            </a:r>
            <a:endParaRPr dirty="0">
              <a:latin typeface="Avenir Book"/>
              <a:cs typeface="Avenir Book"/>
            </a:endParaRPr>
          </a:p>
          <a:p>
            <a:pPr marL="457920" indent="-457200">
              <a:lnSpc>
                <a:spcPct val="100000"/>
              </a:lnSpc>
              <a:buSzPct val="75000"/>
              <a:buFont typeface="Arial"/>
              <a:buChar char="•"/>
            </a:pPr>
            <a:r>
              <a:rPr lang="en-US" sz="3200" strike="noStrike" spc="-1" dirty="0">
                <a:solidFill>
                  <a:srgbClr val="000000"/>
                </a:solidFill>
                <a:uFill>
                  <a:solidFill>
                    <a:srgbClr val="FFFFFF"/>
                  </a:solidFill>
                </a:uFill>
                <a:latin typeface="Avenir Book"/>
                <a:cs typeface="Avenir Book"/>
              </a:rPr>
              <a:t>Information oversight</a:t>
            </a:r>
            <a:endParaRPr dirty="0">
              <a:latin typeface="Avenir Book"/>
              <a:cs typeface="Avenir Book"/>
            </a:endParaRPr>
          </a:p>
          <a:p>
            <a:pPr marL="457920" indent="-457200">
              <a:lnSpc>
                <a:spcPct val="100000"/>
              </a:lnSpc>
              <a:buSzPct val="75000"/>
              <a:buFont typeface="Arial"/>
              <a:buChar char="•"/>
            </a:pPr>
            <a:r>
              <a:rPr lang="en-US" sz="3200" strike="noStrike" spc="-1" dirty="0">
                <a:solidFill>
                  <a:srgbClr val="000000"/>
                </a:solidFill>
                <a:uFill>
                  <a:solidFill>
                    <a:srgbClr val="FFFFFF"/>
                  </a:solidFill>
                </a:uFill>
                <a:latin typeface="Avenir Book"/>
                <a:cs typeface="Avenir Book"/>
              </a:rPr>
              <a:t>Access management</a:t>
            </a:r>
            <a:endParaRPr dirty="0">
              <a:latin typeface="Avenir Book"/>
              <a:cs typeface="Avenir Book"/>
            </a:endParaRPr>
          </a:p>
          <a:p>
            <a:pPr marL="457920" indent="-457200">
              <a:lnSpc>
                <a:spcPct val="100000"/>
              </a:lnSpc>
              <a:buSzPct val="75000"/>
              <a:buFont typeface="Arial"/>
              <a:buChar char="•"/>
            </a:pPr>
            <a:r>
              <a:rPr lang="en-US" sz="3200" strike="noStrike" spc="-1" dirty="0">
                <a:solidFill>
                  <a:srgbClr val="000000"/>
                </a:solidFill>
                <a:uFill>
                  <a:solidFill>
                    <a:srgbClr val="FFFFFF"/>
                  </a:solidFill>
                </a:uFill>
                <a:latin typeface="Avenir Book"/>
                <a:cs typeface="Avenir Book"/>
              </a:rPr>
              <a:t>Threat projections</a:t>
            </a:r>
            <a:endParaRPr dirty="0">
              <a:latin typeface="Avenir Book"/>
              <a:cs typeface="Avenir Book"/>
            </a:endParaRPr>
          </a:p>
          <a:p>
            <a:pPr marL="457920" indent="-457200">
              <a:lnSpc>
                <a:spcPct val="100000"/>
              </a:lnSpc>
              <a:buSzPct val="75000"/>
              <a:buFont typeface="Arial"/>
              <a:buChar char="•"/>
            </a:pPr>
            <a:r>
              <a:rPr lang="en-US" sz="3200" strike="noStrike" spc="-1" dirty="0">
                <a:solidFill>
                  <a:srgbClr val="000000"/>
                </a:solidFill>
                <a:uFill>
                  <a:solidFill>
                    <a:srgbClr val="FFFFFF"/>
                  </a:solidFill>
                </a:uFill>
                <a:latin typeface="Avenir Book"/>
                <a:cs typeface="Avenir Book"/>
              </a:rPr>
              <a:t>Infrastructure protection (physical &amp; logical)</a:t>
            </a:r>
            <a:endParaRPr dirty="0">
              <a:latin typeface="Avenir Book"/>
              <a:cs typeface="Avenir Book"/>
            </a:endParaRPr>
          </a:p>
          <a:p>
            <a:pPr marL="457920" indent="-457200">
              <a:lnSpc>
                <a:spcPct val="100000"/>
              </a:lnSpc>
              <a:buSzPct val="75000"/>
              <a:buFont typeface="Arial"/>
              <a:buChar char="•"/>
            </a:pPr>
            <a:r>
              <a:rPr lang="en-US" sz="3200" strike="noStrike" spc="-1" dirty="0">
                <a:solidFill>
                  <a:srgbClr val="000000"/>
                </a:solidFill>
                <a:uFill>
                  <a:solidFill>
                    <a:srgbClr val="FFFFFF"/>
                  </a:solidFill>
                </a:uFill>
                <a:latin typeface="Avenir Book"/>
                <a:cs typeface="Avenir Book"/>
              </a:rPr>
              <a:t>Penetration detection</a:t>
            </a:r>
            <a:endParaRPr dirty="0">
              <a:latin typeface="Avenir Book"/>
              <a:cs typeface="Avenir Book"/>
            </a:endParaRPr>
          </a:p>
          <a:p>
            <a:pPr marL="457920" indent="-457200">
              <a:lnSpc>
                <a:spcPct val="100000"/>
              </a:lnSpc>
              <a:buSzPct val="75000"/>
              <a:buFont typeface="Arial"/>
              <a:buChar char="•"/>
            </a:pPr>
            <a:r>
              <a:rPr lang="en-US" sz="3200" strike="noStrike" spc="-1" dirty="0">
                <a:solidFill>
                  <a:srgbClr val="000000"/>
                </a:solidFill>
                <a:uFill>
                  <a:solidFill>
                    <a:srgbClr val="FFFFFF"/>
                  </a:solidFill>
                </a:uFill>
                <a:latin typeface="Avenir Book"/>
                <a:cs typeface="Avenir Book"/>
              </a:rPr>
              <a:t>Incident management</a:t>
            </a:r>
            <a:endParaRPr dirty="0">
              <a:latin typeface="Avenir Book"/>
              <a:cs typeface="Avenir Book"/>
            </a:endParaRPr>
          </a:p>
          <a:p>
            <a:pPr marL="285750" indent="-285750">
              <a:lnSpc>
                <a:spcPct val="100000"/>
              </a:lnSpc>
              <a:buSzPct val="75000"/>
              <a:buFont typeface="Arial"/>
              <a:buChar char="•"/>
            </a:pPr>
            <a:endParaRPr dirty="0">
              <a:latin typeface="Avenir Book"/>
              <a:cs typeface="Avenir Book"/>
            </a:endParaRPr>
          </a:p>
          <a:p>
            <a:pPr marL="285750" indent="-285750">
              <a:lnSpc>
                <a:spcPct val="100000"/>
              </a:lnSpc>
              <a:buSzPct val="75000"/>
              <a:buFont typeface="Arial"/>
              <a:buChar char="•"/>
            </a:pPr>
            <a:endParaRPr dirty="0">
              <a:latin typeface="Avenir Book"/>
              <a:cs typeface="Avenir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504000" y="302760"/>
            <a:ext cx="9072000" cy="12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spc="-1" dirty="0">
                <a:solidFill>
                  <a:srgbClr val="000000"/>
                </a:solidFill>
                <a:uFill>
                  <a:solidFill>
                    <a:srgbClr val="FFFFFF"/>
                  </a:solidFill>
                </a:uFill>
                <a:latin typeface="Avenir Book"/>
                <a:cs typeface="Avenir Book"/>
              </a:rPr>
              <a:t>Another way</a:t>
            </a:r>
            <a:endParaRPr dirty="0">
              <a:latin typeface="Avenir Book"/>
              <a:cs typeface="Avenir Book"/>
            </a:endParaRPr>
          </a:p>
        </p:txBody>
      </p:sp>
      <p:sp>
        <p:nvSpPr>
          <p:cNvPr id="197" name="CustomShape 2"/>
          <p:cNvSpPr/>
          <p:nvPr/>
        </p:nvSpPr>
        <p:spPr>
          <a:xfrm>
            <a:off x="4384800" y="2805120"/>
            <a:ext cx="11347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Protecting</a:t>
            </a:r>
            <a:endParaRPr/>
          </a:p>
        </p:txBody>
      </p:sp>
      <p:sp>
        <p:nvSpPr>
          <p:cNvPr id="198" name="CustomShape 3"/>
          <p:cNvSpPr/>
          <p:nvPr/>
        </p:nvSpPr>
        <p:spPr>
          <a:xfrm>
            <a:off x="5698800" y="3527640"/>
            <a:ext cx="12232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Monitoring</a:t>
            </a:r>
            <a:endParaRPr/>
          </a:p>
        </p:txBody>
      </p:sp>
      <p:sp>
        <p:nvSpPr>
          <p:cNvPr id="199" name="CustomShape 4"/>
          <p:cNvSpPr/>
          <p:nvPr/>
        </p:nvSpPr>
        <p:spPr>
          <a:xfrm>
            <a:off x="4357080" y="4619520"/>
            <a:ext cx="1265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dirty="0">
                <a:solidFill>
                  <a:srgbClr val="000000"/>
                </a:solidFill>
                <a:uFill>
                  <a:solidFill>
                    <a:srgbClr val="FFFFFF"/>
                  </a:solidFill>
                </a:uFill>
                <a:latin typeface="Calibri"/>
                <a:ea typeface="DejaVu Sans"/>
              </a:rPr>
              <a:t>Responding</a:t>
            </a:r>
            <a:endParaRPr dirty="0"/>
          </a:p>
        </p:txBody>
      </p:sp>
      <p:sp>
        <p:nvSpPr>
          <p:cNvPr id="200" name="CustomShape 5"/>
          <p:cNvSpPr/>
          <p:nvPr/>
        </p:nvSpPr>
        <p:spPr>
          <a:xfrm>
            <a:off x="3111840" y="3561840"/>
            <a:ext cx="12628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dirty="0">
                <a:solidFill>
                  <a:srgbClr val="000000"/>
                </a:solidFill>
                <a:uFill>
                  <a:solidFill>
                    <a:srgbClr val="FFFFFF"/>
                  </a:solidFill>
                </a:uFill>
                <a:latin typeface="Calibri"/>
                <a:ea typeface="DejaVu Sans"/>
              </a:rPr>
              <a:t>(re)defining</a:t>
            </a:r>
            <a:endParaRPr dirty="0"/>
          </a:p>
        </p:txBody>
      </p:sp>
      <p:sp>
        <p:nvSpPr>
          <p:cNvPr id="201" name="CustomShape 6"/>
          <p:cNvSpPr/>
          <p:nvPr/>
        </p:nvSpPr>
        <p:spPr>
          <a:xfrm>
            <a:off x="3957120" y="2183400"/>
            <a:ext cx="9136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Physical</a:t>
            </a:r>
            <a:endParaRPr/>
          </a:p>
        </p:txBody>
      </p:sp>
      <p:sp>
        <p:nvSpPr>
          <p:cNvPr id="202" name="CustomShape 7"/>
          <p:cNvSpPr/>
          <p:nvPr/>
        </p:nvSpPr>
        <p:spPr>
          <a:xfrm>
            <a:off x="5290200" y="2161440"/>
            <a:ext cx="8132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Logical</a:t>
            </a:r>
            <a:endParaRPr/>
          </a:p>
        </p:txBody>
      </p:sp>
      <p:sp>
        <p:nvSpPr>
          <p:cNvPr id="203" name="CustomShape 8"/>
          <p:cNvSpPr/>
          <p:nvPr/>
        </p:nvSpPr>
        <p:spPr>
          <a:xfrm>
            <a:off x="7520759" y="3107880"/>
            <a:ext cx="985931"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attack</a:t>
            </a:r>
            <a:endParaRPr/>
          </a:p>
        </p:txBody>
      </p:sp>
      <p:sp>
        <p:nvSpPr>
          <p:cNvPr id="204" name="CustomShape 9"/>
          <p:cNvSpPr/>
          <p:nvPr/>
        </p:nvSpPr>
        <p:spPr>
          <a:xfrm>
            <a:off x="7486200" y="3600720"/>
            <a:ext cx="8298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misuse</a:t>
            </a:r>
            <a:endParaRPr/>
          </a:p>
        </p:txBody>
      </p:sp>
      <p:sp>
        <p:nvSpPr>
          <p:cNvPr id="205" name="CustomShape 10"/>
          <p:cNvSpPr/>
          <p:nvPr/>
        </p:nvSpPr>
        <p:spPr>
          <a:xfrm>
            <a:off x="3685680" y="5375520"/>
            <a:ext cx="119736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Root cause</a:t>
            </a:r>
            <a:endParaRPr/>
          </a:p>
          <a:p>
            <a:pPr>
              <a:lnSpc>
                <a:spcPct val="100000"/>
              </a:lnSpc>
            </a:pPr>
            <a:r>
              <a:rPr lang="en-US" sz="1800" strike="noStrike" spc="-1">
                <a:solidFill>
                  <a:srgbClr val="000000"/>
                </a:solidFill>
                <a:uFill>
                  <a:solidFill>
                    <a:srgbClr val="FFFFFF"/>
                  </a:solidFill>
                </a:uFill>
                <a:latin typeface="Calibri"/>
                <a:ea typeface="DejaVu Sans"/>
              </a:rPr>
              <a:t>  analysis</a:t>
            </a:r>
            <a:endParaRPr/>
          </a:p>
        </p:txBody>
      </p:sp>
      <p:sp>
        <p:nvSpPr>
          <p:cNvPr id="206" name="CustomShape 11"/>
          <p:cNvSpPr/>
          <p:nvPr/>
        </p:nvSpPr>
        <p:spPr>
          <a:xfrm>
            <a:off x="5330520" y="5375520"/>
            <a:ext cx="985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recovery</a:t>
            </a:r>
            <a:endParaRPr/>
          </a:p>
        </p:txBody>
      </p:sp>
      <p:sp>
        <p:nvSpPr>
          <p:cNvPr id="207" name="CustomShape 12"/>
          <p:cNvSpPr/>
          <p:nvPr/>
        </p:nvSpPr>
        <p:spPr>
          <a:xfrm>
            <a:off x="1339920" y="3107880"/>
            <a:ext cx="1301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Governance</a:t>
            </a:r>
            <a:endParaRPr/>
          </a:p>
        </p:txBody>
      </p:sp>
      <p:sp>
        <p:nvSpPr>
          <p:cNvPr id="208" name="CustomShape 13"/>
          <p:cNvSpPr/>
          <p:nvPr/>
        </p:nvSpPr>
        <p:spPr>
          <a:xfrm>
            <a:off x="1408320" y="3924720"/>
            <a:ext cx="11638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awareness</a:t>
            </a:r>
            <a:endParaRPr/>
          </a:p>
        </p:txBody>
      </p:sp>
      <p:sp>
        <p:nvSpPr>
          <p:cNvPr id="209" name="CustomShape 14"/>
          <p:cNvSpPr/>
          <p:nvPr/>
        </p:nvSpPr>
        <p:spPr>
          <a:xfrm>
            <a:off x="4497840" y="1560240"/>
            <a:ext cx="7722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dirty="0">
                <a:solidFill>
                  <a:srgbClr val="000000"/>
                </a:solidFill>
                <a:uFill>
                  <a:solidFill>
                    <a:srgbClr val="FFFFFF"/>
                  </a:solidFill>
                </a:uFill>
                <a:latin typeface="Calibri"/>
                <a:ea typeface="DejaVu Sans"/>
              </a:rPr>
              <a:t>Assets</a:t>
            </a:r>
            <a:endParaRPr dirty="0"/>
          </a:p>
        </p:txBody>
      </p:sp>
      <p:sp>
        <p:nvSpPr>
          <p:cNvPr id="210" name="CustomShape 15"/>
          <p:cNvSpPr/>
          <p:nvPr/>
        </p:nvSpPr>
        <p:spPr>
          <a:xfrm>
            <a:off x="3282840" y="1554480"/>
            <a:ext cx="9824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a:solidFill>
                  <a:srgbClr val="000000"/>
                </a:solidFill>
                <a:uFill>
                  <a:solidFill>
                    <a:srgbClr val="FFFFFF"/>
                  </a:solidFill>
                </a:uFill>
                <a:latin typeface="Calibri"/>
                <a:ea typeface="DejaVu Sans"/>
              </a:rPr>
              <a:t>Network</a:t>
            </a:r>
            <a:endParaRPr/>
          </a:p>
        </p:txBody>
      </p:sp>
      <p:sp>
        <p:nvSpPr>
          <p:cNvPr id="211" name="CustomShape 16"/>
          <p:cNvSpPr/>
          <p:nvPr/>
        </p:nvSpPr>
        <p:spPr>
          <a:xfrm>
            <a:off x="7472880" y="4115880"/>
            <a:ext cx="1712684"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strike="noStrike" spc="-1" dirty="0">
                <a:solidFill>
                  <a:srgbClr val="000000"/>
                </a:solidFill>
                <a:uFill>
                  <a:solidFill>
                    <a:srgbClr val="FFFFFF"/>
                  </a:solidFill>
                </a:uFill>
                <a:latin typeface="Calibri"/>
                <a:ea typeface="DejaVu Sans"/>
              </a:rPr>
              <a:t>effectiveness</a:t>
            </a:r>
            <a:endParaRPr dirty="0"/>
          </a:p>
        </p:txBody>
      </p:sp>
      <p:sp>
        <p:nvSpPr>
          <p:cNvPr id="212" name="CustomShape 17"/>
          <p:cNvSpPr/>
          <p:nvPr/>
        </p:nvSpPr>
        <p:spPr>
          <a:xfrm flipH="1" flipV="1">
            <a:off x="4535640" y="2567520"/>
            <a:ext cx="251280" cy="2865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3" name="CustomShape 18"/>
          <p:cNvSpPr/>
          <p:nvPr/>
        </p:nvSpPr>
        <p:spPr>
          <a:xfrm flipV="1">
            <a:off x="5242320" y="2567880"/>
            <a:ext cx="343440" cy="2865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4" name="CustomShape 19"/>
          <p:cNvSpPr/>
          <p:nvPr/>
        </p:nvSpPr>
        <p:spPr>
          <a:xfrm flipH="1" flipV="1">
            <a:off x="3842640" y="1954440"/>
            <a:ext cx="251280" cy="2865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5" name="CustomShape 20"/>
          <p:cNvSpPr/>
          <p:nvPr/>
        </p:nvSpPr>
        <p:spPr>
          <a:xfrm flipV="1">
            <a:off x="4548960" y="1954440"/>
            <a:ext cx="343800" cy="2865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6" name="CustomShape 21"/>
          <p:cNvSpPr/>
          <p:nvPr/>
        </p:nvSpPr>
        <p:spPr>
          <a:xfrm flipH="1">
            <a:off x="4454280" y="5026680"/>
            <a:ext cx="327960" cy="3481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7" name="CustomShape 22"/>
          <p:cNvSpPr/>
          <p:nvPr/>
        </p:nvSpPr>
        <p:spPr>
          <a:xfrm>
            <a:off x="5237640" y="5026680"/>
            <a:ext cx="348120" cy="3481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8" name="CustomShape 23"/>
          <p:cNvSpPr/>
          <p:nvPr/>
        </p:nvSpPr>
        <p:spPr>
          <a:xfrm flipH="1">
            <a:off x="2638800" y="3934800"/>
            <a:ext cx="396720" cy="1929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9" name="CustomShape 24"/>
          <p:cNvSpPr/>
          <p:nvPr/>
        </p:nvSpPr>
        <p:spPr>
          <a:xfrm flipH="1" flipV="1">
            <a:off x="2715840" y="3396240"/>
            <a:ext cx="319680" cy="2865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20" name="CustomShape 25"/>
          <p:cNvSpPr/>
          <p:nvPr/>
        </p:nvSpPr>
        <p:spPr>
          <a:xfrm>
            <a:off x="7056360" y="3779640"/>
            <a:ext cx="335520" cy="36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21" name="CustomShape 26"/>
          <p:cNvSpPr/>
          <p:nvPr/>
        </p:nvSpPr>
        <p:spPr>
          <a:xfrm>
            <a:off x="6993720" y="3947400"/>
            <a:ext cx="348120" cy="38664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22" name="CustomShape 27"/>
          <p:cNvSpPr/>
          <p:nvPr/>
        </p:nvSpPr>
        <p:spPr>
          <a:xfrm flipV="1">
            <a:off x="7056000" y="3395880"/>
            <a:ext cx="382320" cy="1645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Measure capabilities</a:t>
            </a:r>
            <a:endParaRPr dirty="0">
              <a:latin typeface="Avenir Book"/>
              <a:cs typeface="Avenir Book"/>
            </a:endParaRPr>
          </a:p>
        </p:txBody>
      </p:sp>
      <p:sp>
        <p:nvSpPr>
          <p:cNvPr id="224"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sp>
      <p:sp>
        <p:nvSpPr>
          <p:cNvPr id="225" name="TextShape 3"/>
          <p:cNvSpPr txBox="1"/>
          <p:nvPr/>
        </p:nvSpPr>
        <p:spPr>
          <a:xfrm>
            <a:off x="504000" y="1768680"/>
            <a:ext cx="9072000" cy="4384080"/>
          </a:xfrm>
          <a:prstGeom prst="rect">
            <a:avLst/>
          </a:prstGeom>
          <a:noFill/>
          <a:ln>
            <a:noFill/>
          </a:ln>
        </p:spPr>
        <p:txBody>
          <a:bodyPr lIns="0" tIns="0" rIns="0" bIns="0" anchor="ctr"/>
          <a:lstStyle/>
          <a:p>
            <a:pPr marL="457200" indent="-457200">
              <a:buClr>
                <a:schemeClr val="tx1"/>
              </a:buClr>
              <a:buSzPct val="75000"/>
              <a:buFont typeface="Arial"/>
              <a:buChar char="•"/>
            </a:pPr>
            <a:r>
              <a:rPr lang="en-US" sz="3200" spc="-1" dirty="0">
                <a:latin typeface="Avenir Book"/>
              </a:rPr>
              <a:t>Stop</a:t>
            </a:r>
            <a:endParaRPr dirty="0">
              <a:latin typeface="Avenir Book"/>
            </a:endParaRPr>
          </a:p>
          <a:p>
            <a:pPr marL="457200" indent="-457200">
              <a:buClr>
                <a:schemeClr val="tx1"/>
              </a:buClr>
              <a:buSzPct val="75000"/>
              <a:buFont typeface="Arial"/>
              <a:buChar char="•"/>
            </a:pPr>
            <a:endParaRPr dirty="0">
              <a:latin typeface="Avenir Book"/>
            </a:endParaRPr>
          </a:p>
          <a:p>
            <a:pPr marL="457200" indent="-457200">
              <a:buClr>
                <a:schemeClr val="tx1"/>
              </a:buClr>
              <a:buSzPct val="75000"/>
              <a:buFont typeface="Arial"/>
              <a:buChar char="•"/>
            </a:pPr>
            <a:r>
              <a:rPr lang="en-US" sz="3200" spc="-1" dirty="0">
                <a:latin typeface="Avenir Book"/>
              </a:rPr>
              <a:t>Look</a:t>
            </a:r>
            <a:endParaRPr dirty="0">
              <a:latin typeface="Avenir Book"/>
            </a:endParaRPr>
          </a:p>
          <a:p>
            <a:pPr marL="457200" indent="-457200">
              <a:buClr>
                <a:schemeClr val="tx1"/>
              </a:buClr>
              <a:buSzPct val="75000"/>
              <a:buFont typeface="Arial"/>
              <a:buChar char="•"/>
            </a:pPr>
            <a:endParaRPr dirty="0">
              <a:latin typeface="Avenir Book"/>
            </a:endParaRPr>
          </a:p>
          <a:p>
            <a:pPr marL="457200" indent="-457200">
              <a:buClr>
                <a:schemeClr val="tx1"/>
              </a:buClr>
              <a:buSzPct val="75000"/>
              <a:buFont typeface="Arial"/>
              <a:buChar char="•"/>
            </a:pPr>
            <a:r>
              <a:rPr lang="en-US" sz="3200" spc="-1" dirty="0">
                <a:latin typeface="Avenir Book"/>
              </a:rPr>
              <a:t>Listen</a:t>
            </a:r>
            <a:endParaRPr dirty="0">
              <a:latin typeface="Avenir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Matrix of capabilities</a:t>
            </a:r>
            <a:endParaRPr dirty="0">
              <a:latin typeface="Avenir Book"/>
              <a:cs typeface="Avenir Book"/>
            </a:endParaRPr>
          </a:p>
        </p:txBody>
      </p:sp>
      <p:sp>
        <p:nvSpPr>
          <p:cNvPr id="227"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sp>
      <p:graphicFrame>
        <p:nvGraphicFramePr>
          <p:cNvPr id="3" name="Object 2"/>
          <p:cNvGraphicFramePr>
            <a:graphicFrameLocks noChangeAspect="1"/>
          </p:cNvGraphicFramePr>
          <p:nvPr>
            <p:extLst>
              <p:ext uri="{D42A27DB-BD31-4B8C-83A1-F6EECF244321}">
                <p14:modId xmlns:p14="http://schemas.microsoft.com/office/powerpoint/2010/main" val="3648012391"/>
              </p:ext>
            </p:extLst>
          </p:nvPr>
        </p:nvGraphicFramePr>
        <p:xfrm>
          <a:off x="1344467" y="1995631"/>
          <a:ext cx="7354675" cy="3185969"/>
        </p:xfrm>
        <a:graphic>
          <a:graphicData uri="http://schemas.openxmlformats.org/presentationml/2006/ole">
            <mc:AlternateContent xmlns:mc="http://schemas.openxmlformats.org/markup-compatibility/2006">
              <mc:Choice xmlns:v="urn:schemas-microsoft-com:vml" Requires="v">
                <p:oleObj spid="_x0000_s1033" name="Worksheet" r:id="rId4" imgW="4419472" imgH="1914639" progId="Excel.Sheet.12">
                  <p:embed/>
                </p:oleObj>
              </mc:Choice>
              <mc:Fallback>
                <p:oleObj name="Worksheet" r:id="rId4" imgW="4419472" imgH="1914639" progId="Excel.Sheet.12">
                  <p:embed/>
                  <p:pic>
                    <p:nvPicPr>
                      <p:cNvPr id="0" name=""/>
                      <p:cNvPicPr/>
                      <p:nvPr/>
                    </p:nvPicPr>
                    <p:blipFill>
                      <a:blip r:embed="rId5"/>
                      <a:stretch>
                        <a:fillRect/>
                      </a:stretch>
                    </p:blipFill>
                    <p:spPr>
                      <a:xfrm>
                        <a:off x="1344467" y="1995631"/>
                        <a:ext cx="7354675" cy="3185969"/>
                      </a:xfrm>
                      <a:prstGeom prst="rect">
                        <a:avLst/>
                      </a:prstGeom>
                    </p:spPr>
                  </p:pic>
                </p:oleObj>
              </mc:Fallback>
            </mc:AlternateContent>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Cross reference with threats</a:t>
            </a:r>
            <a:endParaRPr dirty="0">
              <a:latin typeface="Avenir Book"/>
              <a:cs typeface="Avenir Book"/>
            </a:endParaRPr>
          </a:p>
        </p:txBody>
      </p:sp>
      <p:sp>
        <p:nvSpPr>
          <p:cNvPr id="229"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sp>
      <p:sp>
        <p:nvSpPr>
          <p:cNvPr id="230" name="TextShape 3"/>
          <p:cNvSpPr txBox="1"/>
          <p:nvPr/>
        </p:nvSpPr>
        <p:spPr>
          <a:xfrm>
            <a:off x="2948760" y="6600892"/>
            <a:ext cx="2543040" cy="346320"/>
          </a:xfrm>
          <a:prstGeom prst="rect">
            <a:avLst/>
          </a:prstGeom>
          <a:noFill/>
          <a:ln>
            <a:noFill/>
          </a:ln>
        </p:spPr>
        <p:txBody>
          <a:bodyPr lIns="90000" tIns="45000" rIns="90000" bIns="45000"/>
          <a:lstStyle/>
          <a:p>
            <a:r>
              <a:rPr lang="en-US" sz="1000" spc="-1" dirty="0">
                <a:latin typeface="Arial"/>
              </a:rPr>
              <a:t>https://</a:t>
            </a:r>
            <a:r>
              <a:rPr lang="en-US" sz="1000" spc="-1" dirty="0" err="1">
                <a:latin typeface="Arial"/>
              </a:rPr>
              <a:t>flic.kr</a:t>
            </a:r>
            <a:r>
              <a:rPr lang="en-US" sz="1000" spc="-1" dirty="0">
                <a:latin typeface="Arial"/>
              </a:rPr>
              <a:t>/p/8PDoAN</a:t>
            </a:r>
            <a:endParaRPr sz="1000" dirty="0"/>
          </a:p>
        </p:txBody>
      </p:sp>
      <p:pic>
        <p:nvPicPr>
          <p:cNvPr id="231" name="Picture 230"/>
          <p:cNvPicPr/>
          <p:nvPr/>
        </p:nvPicPr>
        <p:blipFill>
          <a:blip r:embed="rId3"/>
          <a:stretch/>
        </p:blipFill>
        <p:spPr>
          <a:xfrm>
            <a:off x="2948760" y="1407600"/>
            <a:ext cx="3909240" cy="5212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Prioritize based on risks</a:t>
            </a:r>
            <a:endParaRPr dirty="0">
              <a:latin typeface="Avenir Book"/>
              <a:cs typeface="Avenir Book"/>
            </a:endParaRPr>
          </a:p>
        </p:txBody>
      </p:sp>
      <p:sp>
        <p:nvSpPr>
          <p:cNvPr id="233"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sp>
      <p:sp>
        <p:nvSpPr>
          <p:cNvPr id="234" name="TextShape 3"/>
          <p:cNvSpPr txBox="1"/>
          <p:nvPr/>
        </p:nvSpPr>
        <p:spPr>
          <a:xfrm>
            <a:off x="2338560" y="6015959"/>
            <a:ext cx="1116360" cy="346320"/>
          </a:xfrm>
          <a:prstGeom prst="rect">
            <a:avLst/>
          </a:prstGeom>
          <a:noFill/>
          <a:ln>
            <a:noFill/>
          </a:ln>
        </p:spPr>
        <p:txBody>
          <a:bodyPr lIns="90000" tIns="45000" rIns="90000" bIns="45000"/>
          <a:lstStyle/>
          <a:p>
            <a:r>
              <a:rPr lang="en-US" sz="1000" spc="-1" dirty="0" err="1">
                <a:latin typeface="Arial"/>
              </a:rPr>
              <a:t>wikipedia</a:t>
            </a:r>
            <a:endParaRPr sz="1000" dirty="0"/>
          </a:p>
        </p:txBody>
      </p:sp>
      <p:pic>
        <p:nvPicPr>
          <p:cNvPr id="235" name="Picture 234"/>
          <p:cNvPicPr/>
          <p:nvPr/>
        </p:nvPicPr>
        <p:blipFill>
          <a:blip r:embed="rId3"/>
          <a:stretch/>
        </p:blipFill>
        <p:spPr>
          <a:xfrm>
            <a:off x="2338560" y="1956240"/>
            <a:ext cx="5117760" cy="4051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Get from this...</a:t>
            </a:r>
            <a:endParaRPr dirty="0">
              <a:latin typeface="Avenir Book"/>
              <a:cs typeface="Avenir Book"/>
            </a:endParaRPr>
          </a:p>
        </p:txBody>
      </p:sp>
      <p:pic>
        <p:nvPicPr>
          <p:cNvPr id="237" name="Picture 236"/>
          <p:cNvPicPr/>
          <p:nvPr/>
        </p:nvPicPr>
        <p:blipFill>
          <a:blip r:embed="rId3"/>
          <a:stretch/>
        </p:blipFill>
        <p:spPr>
          <a:xfrm>
            <a:off x="3291840" y="1330200"/>
            <a:ext cx="3748320" cy="5645520"/>
          </a:xfrm>
          <a:prstGeom prst="rect">
            <a:avLst/>
          </a:prstGeom>
          <a:ln>
            <a:noFill/>
          </a:ln>
        </p:spPr>
      </p:pic>
      <p:sp>
        <p:nvSpPr>
          <p:cNvPr id="2" name="Rectangle 1"/>
          <p:cNvSpPr/>
          <p:nvPr/>
        </p:nvSpPr>
        <p:spPr>
          <a:xfrm>
            <a:off x="3232737" y="6975720"/>
            <a:ext cx="1500860" cy="246221"/>
          </a:xfrm>
          <a:prstGeom prst="rect">
            <a:avLst/>
          </a:prstGeom>
        </p:spPr>
        <p:txBody>
          <a:bodyPr wrap="none">
            <a:spAutoFit/>
          </a:bodyPr>
          <a:lstStyle/>
          <a:p>
            <a:r>
              <a:rPr lang="en-US" sz="1000" spc="-1" dirty="0"/>
              <a:t>https://flic.kr/p/8PDoAN</a:t>
            </a:r>
            <a:endParaRPr lang="en-US" sz="1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Benefits to you</a:t>
            </a:r>
            <a:endParaRPr dirty="0">
              <a:latin typeface="Avenir Book"/>
              <a:cs typeface="Avenir Book"/>
            </a:endParaRPr>
          </a:p>
        </p:txBody>
      </p:sp>
      <p:sp>
        <p:nvSpPr>
          <p:cNvPr id="153"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200" strike="noStrike" spc="-1" dirty="0">
                <a:solidFill>
                  <a:srgbClr val="000000"/>
                </a:solidFill>
                <a:uFill>
                  <a:solidFill>
                    <a:srgbClr val="FFFFFF"/>
                  </a:solidFill>
                </a:uFill>
                <a:latin typeface="Avenir Book"/>
                <a:ea typeface="DejaVu Sans"/>
                <a:cs typeface="Avenir Book"/>
              </a:rPr>
              <a:t>1) More effective coverage of the tools you have</a:t>
            </a:r>
            <a:endParaRPr dirty="0">
              <a:latin typeface="Avenir Book"/>
              <a:cs typeface="Avenir Book"/>
            </a:endParaRPr>
          </a:p>
          <a:p>
            <a:endParaRPr dirty="0">
              <a:latin typeface="Avenir Book"/>
              <a:cs typeface="Avenir Book"/>
            </a:endParaRPr>
          </a:p>
          <a:p>
            <a:r>
              <a:rPr lang="en-US" sz="3200" strike="noStrike" spc="-1" dirty="0">
                <a:solidFill>
                  <a:srgbClr val="000000"/>
                </a:solidFill>
                <a:uFill>
                  <a:solidFill>
                    <a:srgbClr val="FFFFFF"/>
                  </a:solidFill>
                </a:uFill>
                <a:latin typeface="Avenir Book"/>
                <a:ea typeface="DejaVu Sans"/>
                <a:cs typeface="Avenir Book"/>
              </a:rPr>
              <a:t>2) Clear out agent </a:t>
            </a:r>
            <a:r>
              <a:rPr lang="en-US" sz="3200" strike="noStrike" spc="-1" dirty="0" err="1">
                <a:solidFill>
                  <a:srgbClr val="000000"/>
                </a:solidFill>
                <a:uFill>
                  <a:solidFill>
                    <a:srgbClr val="FFFFFF"/>
                  </a:solidFill>
                </a:uFill>
                <a:latin typeface="Avenir Book"/>
                <a:ea typeface="DejaVu Sans"/>
                <a:cs typeface="Avenir Book"/>
              </a:rPr>
              <a:t>cruft</a:t>
            </a:r>
            <a:endParaRPr dirty="0">
              <a:latin typeface="Avenir Book"/>
              <a:cs typeface="Avenir Book"/>
            </a:endParaRPr>
          </a:p>
          <a:p>
            <a:endParaRPr dirty="0">
              <a:latin typeface="Avenir Book"/>
              <a:cs typeface="Avenir Book"/>
            </a:endParaRPr>
          </a:p>
          <a:p>
            <a:r>
              <a:rPr lang="en-US" sz="3200" strike="noStrike" spc="-1" dirty="0">
                <a:solidFill>
                  <a:srgbClr val="000000"/>
                </a:solidFill>
                <a:uFill>
                  <a:solidFill>
                    <a:srgbClr val="FFFFFF"/>
                  </a:solidFill>
                </a:uFill>
                <a:latin typeface="Avenir Book"/>
                <a:ea typeface="DejaVu Sans"/>
                <a:cs typeface="Avenir Book"/>
              </a:rPr>
              <a:t>3) Free up resources to do more</a:t>
            </a:r>
            <a:endParaRPr dirty="0">
              <a:latin typeface="Avenir Book"/>
              <a:cs typeface="Avenir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 to this</a:t>
            </a:r>
            <a:endParaRPr dirty="0">
              <a:latin typeface="Avenir Book"/>
              <a:cs typeface="Avenir Book"/>
            </a:endParaRPr>
          </a:p>
        </p:txBody>
      </p:sp>
      <p:pic>
        <p:nvPicPr>
          <p:cNvPr id="239" name="Picture 238"/>
          <p:cNvPicPr/>
          <p:nvPr/>
        </p:nvPicPr>
        <p:blipFill>
          <a:blip r:embed="rId3"/>
          <a:stretch/>
        </p:blipFill>
        <p:spPr>
          <a:xfrm>
            <a:off x="3204360" y="1768680"/>
            <a:ext cx="3667680" cy="4383000"/>
          </a:xfrm>
          <a:prstGeom prst="rect">
            <a:avLst/>
          </a:prstGeom>
          <a:ln>
            <a:noFill/>
          </a:ln>
        </p:spPr>
      </p:pic>
      <p:sp>
        <p:nvSpPr>
          <p:cNvPr id="2" name="TextBox 1"/>
          <p:cNvSpPr txBox="1"/>
          <p:nvPr/>
        </p:nvSpPr>
        <p:spPr>
          <a:xfrm>
            <a:off x="3135085" y="6165535"/>
            <a:ext cx="3129383" cy="246221"/>
          </a:xfrm>
          <a:prstGeom prst="rect">
            <a:avLst/>
          </a:prstGeom>
          <a:noFill/>
        </p:spPr>
        <p:txBody>
          <a:bodyPr wrap="none" rtlCol="0">
            <a:spAutoFit/>
          </a:bodyPr>
          <a:lstStyle/>
          <a:p>
            <a:r>
              <a:rPr lang="en-CA" sz="1000" dirty="0"/>
              <a:t>https://www.pinterest.com/lovelypitusa/crochet-men/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03640" y="1317618"/>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Questions?</a:t>
            </a:r>
            <a:endParaRPr dirty="0">
              <a:latin typeface="Avenir Book"/>
              <a:cs typeface="Avenir Book"/>
            </a:endParaRPr>
          </a:p>
        </p:txBody>
      </p:sp>
      <p:sp>
        <p:nvSpPr>
          <p:cNvPr id="241"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sp>
      <p:sp>
        <p:nvSpPr>
          <p:cNvPr id="4" name="CustomShape 1"/>
          <p:cNvSpPr/>
          <p:nvPr/>
        </p:nvSpPr>
        <p:spPr>
          <a:xfrm>
            <a:off x="489780" y="3562123"/>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smtClean="0">
                <a:solidFill>
                  <a:srgbClr val="000000"/>
                </a:solidFill>
                <a:uFill>
                  <a:solidFill>
                    <a:srgbClr val="FFFFFF"/>
                  </a:solidFill>
                </a:uFill>
                <a:latin typeface="Avenir Book"/>
                <a:ea typeface="DejaVu Sans"/>
                <a:cs typeface="Avenir Book"/>
              </a:rPr>
              <a:t>C</a:t>
            </a:r>
            <a:r>
              <a:rPr lang="en-US" sz="4400" strike="noStrike" spc="-1" dirty="0" smtClean="0">
                <a:solidFill>
                  <a:srgbClr val="000000"/>
                </a:solidFill>
                <a:uFill>
                  <a:solidFill>
                    <a:srgbClr val="FFFFFF"/>
                  </a:solidFill>
                </a:uFill>
                <a:latin typeface="Avenir Book"/>
                <a:ea typeface="DejaVu Sans"/>
                <a:cs typeface="Avenir Book"/>
              </a:rPr>
              <a:t>omments!</a:t>
            </a:r>
            <a:endParaRPr dirty="0">
              <a:latin typeface="Avenir Book"/>
              <a:cs typeface="Avenir Book"/>
            </a:endParaRPr>
          </a:p>
        </p:txBody>
      </p:sp>
      <p:sp>
        <p:nvSpPr>
          <p:cNvPr id="2" name="Rectangle 1"/>
          <p:cNvSpPr/>
          <p:nvPr/>
        </p:nvSpPr>
        <p:spPr>
          <a:xfrm>
            <a:off x="3215840" y="4637817"/>
            <a:ext cx="3656514" cy="461665"/>
          </a:xfrm>
          <a:prstGeom prst="rect">
            <a:avLst/>
          </a:prstGeom>
        </p:spPr>
        <p:txBody>
          <a:bodyPr wrap="none">
            <a:spAutoFit/>
          </a:bodyPr>
          <a:lstStyle/>
          <a:p>
            <a:r>
              <a:rPr lang="en-US" sz="2400" spc="-1" dirty="0" smtClean="0">
                <a:solidFill>
                  <a:srgbClr val="000000"/>
                </a:solidFill>
                <a:uFill>
                  <a:solidFill>
                    <a:srgbClr val="FFFFFF"/>
                  </a:solidFill>
                </a:uFill>
                <a:latin typeface="Avenir Book"/>
              </a:rPr>
              <a:t>feedback@in-security.org</a:t>
            </a:r>
            <a:endParaRPr lang="en-CA" sz="2400" dirty="0">
              <a:latin typeface="Avenir Book"/>
            </a:endParaRPr>
          </a:p>
        </p:txBody>
      </p:sp>
      <p:sp>
        <p:nvSpPr>
          <p:cNvPr id="6" name="Rectangle 5"/>
          <p:cNvSpPr/>
          <p:nvPr/>
        </p:nvSpPr>
        <p:spPr>
          <a:xfrm>
            <a:off x="3738272" y="5262509"/>
            <a:ext cx="2619307" cy="461665"/>
          </a:xfrm>
          <a:prstGeom prst="rect">
            <a:avLst/>
          </a:prstGeom>
        </p:spPr>
        <p:txBody>
          <a:bodyPr wrap="none">
            <a:spAutoFit/>
          </a:bodyPr>
          <a:lstStyle/>
          <a:p>
            <a:r>
              <a:rPr lang="en-US" sz="2400" spc="-1" dirty="0" smtClean="0">
                <a:solidFill>
                  <a:srgbClr val="000000"/>
                </a:solidFill>
                <a:uFill>
                  <a:solidFill>
                    <a:srgbClr val="FFFFFF"/>
                  </a:solidFill>
                </a:uFill>
                <a:latin typeface="Avenir Book"/>
              </a:rPr>
              <a:t>@</a:t>
            </a:r>
            <a:r>
              <a:rPr lang="en-US" sz="2400" spc="-1" dirty="0" err="1" smtClean="0">
                <a:solidFill>
                  <a:srgbClr val="000000"/>
                </a:solidFill>
                <a:uFill>
                  <a:solidFill>
                    <a:srgbClr val="FFFFFF"/>
                  </a:solidFill>
                </a:uFill>
                <a:latin typeface="Avenir Book"/>
              </a:rPr>
              <a:t>inSecurityShow</a:t>
            </a:r>
            <a:endParaRPr lang="en-CA" sz="2400" dirty="0">
              <a:latin typeface="Avenir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smtClean="0">
                <a:solidFill>
                  <a:srgbClr val="000000"/>
                </a:solidFill>
                <a:uFill>
                  <a:solidFill>
                    <a:srgbClr val="FFFFFF"/>
                  </a:solidFill>
                </a:uFill>
                <a:latin typeface="Avenir Book"/>
                <a:ea typeface="DejaVu Sans"/>
                <a:cs typeface="Avenir Book"/>
              </a:rPr>
              <a:t>References</a:t>
            </a:r>
            <a:endParaRPr dirty="0">
              <a:latin typeface="Avenir Book"/>
              <a:cs typeface="Avenir Book"/>
            </a:endParaRPr>
          </a:p>
        </p:txBody>
      </p:sp>
      <p:sp>
        <p:nvSpPr>
          <p:cNvPr id="243"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1620" indent="-342900">
              <a:lnSpc>
                <a:spcPct val="100000"/>
              </a:lnSpc>
              <a:buSzPct val="75000"/>
              <a:buFont typeface="Arial"/>
              <a:buChar char="•"/>
            </a:pPr>
            <a:r>
              <a:rPr lang="en-US" sz="2400" strike="noStrike" spc="-1" dirty="0">
                <a:solidFill>
                  <a:srgbClr val="000000"/>
                </a:solidFill>
                <a:uFill>
                  <a:solidFill>
                    <a:srgbClr val="FFFFFF"/>
                  </a:solidFill>
                </a:uFill>
                <a:latin typeface="Avenir Book"/>
                <a:ea typeface="DejaVu Sans"/>
                <a:cs typeface="Avenir Book"/>
              </a:rPr>
              <a:t>NIST Framework for Improving Critical Infrastructure </a:t>
            </a:r>
            <a:r>
              <a:rPr lang="en-US" sz="2400" strike="noStrike" spc="-1" dirty="0" err="1">
                <a:solidFill>
                  <a:srgbClr val="000000"/>
                </a:solidFill>
                <a:uFill>
                  <a:solidFill>
                    <a:srgbClr val="FFFFFF"/>
                  </a:solidFill>
                </a:uFill>
                <a:latin typeface="Avenir Book"/>
                <a:ea typeface="DejaVu Sans"/>
                <a:cs typeface="Avenir Book"/>
              </a:rPr>
              <a:t>CyberSecurity</a:t>
            </a:r>
            <a:r>
              <a:rPr lang="en-US" sz="2400" strike="noStrike" spc="-1" dirty="0">
                <a:solidFill>
                  <a:srgbClr val="000000"/>
                </a:solidFill>
                <a:uFill>
                  <a:solidFill>
                    <a:srgbClr val="FFFFFF"/>
                  </a:solidFill>
                </a:uFill>
                <a:latin typeface="Avenir Book"/>
                <a:ea typeface="DejaVu Sans"/>
                <a:cs typeface="Avenir Book"/>
              </a:rPr>
              <a:t> 1.0 Feb 12 </a:t>
            </a:r>
            <a:r>
              <a:rPr lang="en-US" sz="2400" strike="noStrike" spc="-1" dirty="0" smtClean="0">
                <a:solidFill>
                  <a:srgbClr val="000000"/>
                </a:solidFill>
                <a:uFill>
                  <a:solidFill>
                    <a:srgbClr val="FFFFFF"/>
                  </a:solidFill>
                </a:uFill>
                <a:latin typeface="Avenir Book"/>
                <a:ea typeface="DejaVu Sans"/>
                <a:cs typeface="Avenir Book"/>
              </a:rPr>
              <a:t>2014</a:t>
            </a:r>
          </a:p>
          <a:p>
            <a:pPr marL="451620" indent="-342900">
              <a:lnSpc>
                <a:spcPct val="100000"/>
              </a:lnSpc>
              <a:buSzPct val="75000"/>
              <a:buFont typeface="Arial"/>
              <a:buChar char="•"/>
            </a:pPr>
            <a:endParaRPr sz="2400" dirty="0">
              <a:latin typeface="Avenir Book"/>
              <a:cs typeface="Avenir Book"/>
            </a:endParaRPr>
          </a:p>
          <a:p>
            <a:pPr marL="451620" indent="-342900">
              <a:lnSpc>
                <a:spcPct val="100000"/>
              </a:lnSpc>
              <a:buSzPct val="75000"/>
              <a:buFont typeface="Arial"/>
              <a:buChar char="•"/>
            </a:pPr>
            <a:r>
              <a:rPr lang="en-US" sz="2400" strike="noStrike" spc="-1" dirty="0">
                <a:solidFill>
                  <a:srgbClr val="000000"/>
                </a:solidFill>
                <a:uFill>
                  <a:solidFill>
                    <a:srgbClr val="FFFFFF"/>
                  </a:solidFill>
                </a:uFill>
                <a:latin typeface="Avenir Book"/>
                <a:ea typeface="DejaVu Sans"/>
                <a:cs typeface="Avenir Book"/>
              </a:rPr>
              <a:t>ISO/IEC 27032:2012 Information Technology – Security Techniques – Guidelines for </a:t>
            </a:r>
            <a:r>
              <a:rPr lang="en-US" sz="2400" strike="noStrike" spc="-1" dirty="0" err="1" smtClean="0">
                <a:solidFill>
                  <a:srgbClr val="000000"/>
                </a:solidFill>
                <a:uFill>
                  <a:solidFill>
                    <a:srgbClr val="FFFFFF"/>
                  </a:solidFill>
                </a:uFill>
                <a:latin typeface="Avenir Book"/>
                <a:ea typeface="DejaVu Sans"/>
                <a:cs typeface="Avenir Book"/>
              </a:rPr>
              <a:t>cybersecurity</a:t>
            </a:r>
            <a:endParaRPr lang="en-US" sz="2400" strike="noStrike" spc="-1" dirty="0" smtClean="0">
              <a:solidFill>
                <a:srgbClr val="000000"/>
              </a:solidFill>
              <a:uFill>
                <a:solidFill>
                  <a:srgbClr val="FFFFFF"/>
                </a:solidFill>
              </a:uFill>
              <a:latin typeface="Avenir Book"/>
              <a:ea typeface="DejaVu Sans"/>
              <a:cs typeface="Avenir Book"/>
            </a:endParaRPr>
          </a:p>
          <a:p>
            <a:pPr marL="451620" indent="-342900">
              <a:lnSpc>
                <a:spcPct val="100000"/>
              </a:lnSpc>
              <a:buSzPct val="75000"/>
              <a:buFont typeface="Arial"/>
              <a:buChar char="•"/>
            </a:pPr>
            <a:endParaRPr sz="2400" dirty="0">
              <a:latin typeface="Avenir Book"/>
              <a:cs typeface="Avenir Book"/>
            </a:endParaRPr>
          </a:p>
          <a:p>
            <a:pPr marL="451620" indent="-342900">
              <a:lnSpc>
                <a:spcPct val="100000"/>
              </a:lnSpc>
              <a:buSzPct val="75000"/>
              <a:buFont typeface="Arial"/>
              <a:buChar char="•"/>
            </a:pPr>
            <a:r>
              <a:rPr lang="en-US" sz="2400" strike="noStrike" spc="-1" dirty="0">
                <a:solidFill>
                  <a:srgbClr val="000000"/>
                </a:solidFill>
                <a:uFill>
                  <a:solidFill>
                    <a:srgbClr val="FFFFFF"/>
                  </a:solidFill>
                </a:uFill>
                <a:latin typeface="Avenir Book"/>
                <a:ea typeface="DejaVu Sans"/>
                <a:cs typeface="Avenir Book"/>
              </a:rPr>
              <a:t>SANS Top 20 Critical Security </a:t>
            </a:r>
            <a:r>
              <a:rPr lang="en-US" sz="2400" strike="noStrike" spc="-1" dirty="0" smtClean="0">
                <a:solidFill>
                  <a:srgbClr val="000000"/>
                </a:solidFill>
                <a:uFill>
                  <a:solidFill>
                    <a:srgbClr val="FFFFFF"/>
                  </a:solidFill>
                </a:uFill>
                <a:latin typeface="Avenir Book"/>
                <a:ea typeface="DejaVu Sans"/>
                <a:cs typeface="Avenir Book"/>
              </a:rPr>
              <a:t>Controls</a:t>
            </a:r>
          </a:p>
          <a:p>
            <a:pPr marL="451620" indent="-342900">
              <a:lnSpc>
                <a:spcPct val="100000"/>
              </a:lnSpc>
              <a:buSzPct val="75000"/>
              <a:buFont typeface="Arial"/>
              <a:buChar char="•"/>
            </a:pPr>
            <a:endParaRPr sz="2400" dirty="0">
              <a:latin typeface="Avenir Book"/>
              <a:cs typeface="Avenir Book"/>
            </a:endParaRPr>
          </a:p>
          <a:p>
            <a:pPr marL="451620" indent="-342900">
              <a:lnSpc>
                <a:spcPct val="100000"/>
              </a:lnSpc>
              <a:buSzPct val="75000"/>
              <a:buFont typeface="Arial"/>
              <a:buChar char="•"/>
            </a:pPr>
            <a:r>
              <a:rPr lang="en-US" sz="2400" strike="noStrike" spc="-1" dirty="0">
                <a:solidFill>
                  <a:srgbClr val="000000"/>
                </a:solidFill>
                <a:uFill>
                  <a:solidFill>
                    <a:srgbClr val="FFFFFF"/>
                  </a:solidFill>
                </a:uFill>
                <a:latin typeface="Avenir Book"/>
                <a:ea typeface="DejaVu Sans"/>
                <a:cs typeface="Avenir Book"/>
              </a:rPr>
              <a:t>Australian Signals Directorate Strategies to Mitigate Targeted Cyber Intrusion</a:t>
            </a:r>
            <a:endParaRPr sz="2400" dirty="0">
              <a:latin typeface="Avenir Book"/>
              <a:cs typeface="Avenir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Agent Fatigue</a:t>
            </a:r>
            <a:endParaRPr dirty="0">
              <a:latin typeface="Avenir Book"/>
              <a:cs typeface="Avenir Book"/>
            </a:endParaRPr>
          </a:p>
        </p:txBody>
      </p:sp>
      <p:sp>
        <p:nvSpPr>
          <p:cNvPr id="155" name="CustomShape 2"/>
          <p:cNvSpPr/>
          <p:nvPr/>
        </p:nvSpPr>
        <p:spPr>
          <a:xfrm>
            <a:off x="6891480" y="6936120"/>
            <a:ext cx="252684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sz="1200" dirty="0"/>
          </a:p>
        </p:txBody>
      </p:sp>
      <p:pic>
        <p:nvPicPr>
          <p:cNvPr id="156" name="Picture 155"/>
          <p:cNvPicPr/>
          <p:nvPr/>
        </p:nvPicPr>
        <p:blipFill>
          <a:blip r:embed="rId3"/>
          <a:stretch/>
        </p:blipFill>
        <p:spPr>
          <a:xfrm>
            <a:off x="1405716" y="1561680"/>
            <a:ext cx="7683680" cy="5053372"/>
          </a:xfrm>
          <a:prstGeom prst="rect">
            <a:avLst/>
          </a:prstGeom>
          <a:ln>
            <a:noFill/>
          </a:ln>
          <a:effectLst>
            <a:outerShdw blurRad="76200" dir="18900000" sy="23000" kx="-1200000" algn="bl" rotWithShape="0">
              <a:prstClr val="black">
                <a:alpha val="20000"/>
              </a:prstClr>
            </a:outerShdw>
          </a:effectLst>
          <a:scene3d>
            <a:camera prst="perspectiveFront"/>
            <a:lightRig rig="threePt" dir="t"/>
          </a:scene3d>
        </p:spPr>
      </p:pic>
      <p:sp>
        <p:nvSpPr>
          <p:cNvPr id="2" name="Rectangle 1"/>
          <p:cNvSpPr/>
          <p:nvPr/>
        </p:nvSpPr>
        <p:spPr>
          <a:xfrm>
            <a:off x="1312487" y="6936120"/>
            <a:ext cx="1467507" cy="246221"/>
          </a:xfrm>
          <a:prstGeom prst="rect">
            <a:avLst/>
          </a:prstGeom>
        </p:spPr>
        <p:txBody>
          <a:bodyPr wrap="none">
            <a:spAutoFit/>
          </a:bodyPr>
          <a:lstStyle/>
          <a:p>
            <a:pPr lvl="0"/>
            <a:r>
              <a:rPr lang="de-DE" sz="1000" spc="-1" dirty="0">
                <a:solidFill>
                  <a:srgbClr val="000000"/>
                </a:solidFill>
                <a:uFill>
                  <a:solidFill>
                    <a:srgbClr val="FFFFFF"/>
                  </a:solidFill>
                </a:uFill>
              </a:rPr>
              <a:t>https://</a:t>
            </a:r>
            <a:r>
              <a:rPr lang="de-DE" sz="1000" spc="-1" dirty="0" err="1">
                <a:solidFill>
                  <a:srgbClr val="000000"/>
                </a:solidFill>
                <a:uFill>
                  <a:solidFill>
                    <a:srgbClr val="FFFFFF"/>
                  </a:solidFill>
                </a:uFill>
              </a:rPr>
              <a:t>flic.kr</a:t>
            </a:r>
            <a:r>
              <a:rPr lang="de-DE" sz="1000" spc="-1" dirty="0">
                <a:solidFill>
                  <a:srgbClr val="000000"/>
                </a:solidFill>
                <a:uFill>
                  <a:solidFill>
                    <a:srgbClr val="FFFFFF"/>
                  </a:solidFill>
                </a:uFill>
              </a:rPr>
              <a:t>/p/9ZeoJG</a:t>
            </a:r>
            <a:endParaRPr lang="de-DE" sz="1000" dirty="0">
              <a:solidFill>
                <a:prstClr val="black"/>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Reason why we're here</a:t>
            </a:r>
            <a:endParaRPr dirty="0">
              <a:latin typeface="Avenir Book"/>
              <a:cs typeface="Avenir Book"/>
            </a:endParaRPr>
          </a:p>
        </p:txBody>
      </p:sp>
      <p:pic>
        <p:nvPicPr>
          <p:cNvPr id="158" name="Picture 157"/>
          <p:cNvPicPr/>
          <p:nvPr/>
        </p:nvPicPr>
        <p:blipFill>
          <a:blip r:embed="rId3"/>
          <a:stretch/>
        </p:blipFill>
        <p:spPr>
          <a:xfrm>
            <a:off x="2001960" y="1768680"/>
            <a:ext cx="6072120" cy="4383000"/>
          </a:xfrm>
          <a:prstGeom prst="rect">
            <a:avLst/>
          </a:prstGeom>
          <a:ln>
            <a:noFill/>
          </a:ln>
          <a:effectLst>
            <a:outerShdw blurRad="76200" dir="18900000" sy="23000" kx="-1200000" algn="bl" rotWithShape="0">
              <a:prstClr val="black">
                <a:alpha val="20000"/>
              </a:prstClr>
            </a:outerShdw>
          </a:effectLst>
          <a:scene3d>
            <a:camera prst="perspectiveLeft"/>
            <a:lightRig rig="threePt" dir="t"/>
          </a:scene3d>
        </p:spPr>
      </p:pic>
      <p:sp>
        <p:nvSpPr>
          <p:cNvPr id="159" name="CustomShape 2"/>
          <p:cNvSpPr/>
          <p:nvPr/>
        </p:nvSpPr>
        <p:spPr>
          <a:xfrm>
            <a:off x="2485514" y="6151680"/>
            <a:ext cx="11674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000" strike="noStrike" spc="-1" dirty="0">
                <a:solidFill>
                  <a:srgbClr val="000000"/>
                </a:solidFill>
                <a:uFill>
                  <a:solidFill>
                    <a:srgbClr val="FFFFFF"/>
                  </a:solidFill>
                </a:uFill>
                <a:latin typeface="Arial"/>
                <a:ea typeface="DejaVu Sans"/>
              </a:rPr>
              <a:t>Wikipedia</a:t>
            </a:r>
            <a:endParaRPr sz="1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More reasons</a:t>
            </a:r>
            <a:endParaRPr dirty="0">
              <a:latin typeface="Avenir Book"/>
              <a:cs typeface="Avenir Book"/>
            </a:endParaRPr>
          </a:p>
        </p:txBody>
      </p:sp>
      <p:pic>
        <p:nvPicPr>
          <p:cNvPr id="161" name="Picture 160"/>
          <p:cNvPicPr/>
          <p:nvPr/>
        </p:nvPicPr>
        <p:blipFill>
          <a:blip r:embed="rId3"/>
          <a:stretch/>
        </p:blipFill>
        <p:spPr>
          <a:xfrm>
            <a:off x="3373436" y="1561680"/>
            <a:ext cx="3849604" cy="5015822"/>
          </a:xfrm>
          <a:prstGeom prst="rect">
            <a:avLst/>
          </a:prstGeom>
          <a:ln>
            <a:noFill/>
          </a:ln>
          <a:effectLst>
            <a:outerShdw blurRad="76200" dir="18900000" sy="23000" kx="-1200000" algn="bl" rotWithShape="0">
              <a:prstClr val="black">
                <a:alpha val="20000"/>
              </a:prstClr>
            </a:outerShdw>
          </a:effectLst>
          <a:scene3d>
            <a:camera prst="perspectiveRight"/>
            <a:lightRig rig="threePt" dir="t"/>
          </a:scene3d>
        </p:spPr>
      </p:pic>
      <p:sp>
        <p:nvSpPr>
          <p:cNvPr id="162" name="CustomShape 2"/>
          <p:cNvSpPr/>
          <p:nvPr/>
        </p:nvSpPr>
        <p:spPr>
          <a:xfrm>
            <a:off x="2329356" y="6858000"/>
            <a:ext cx="25300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000" strike="noStrike" spc="-1" dirty="0">
                <a:solidFill>
                  <a:srgbClr val="000000"/>
                </a:solidFill>
                <a:uFill>
                  <a:solidFill>
                    <a:srgbClr val="FFFFFF"/>
                  </a:solidFill>
                </a:uFill>
                <a:latin typeface="Arial"/>
                <a:ea typeface="DejaVu Sans"/>
              </a:rPr>
              <a:t>https://</a:t>
            </a:r>
            <a:r>
              <a:rPr lang="en-US" sz="1000" strike="noStrike" spc="-1" dirty="0" err="1">
                <a:solidFill>
                  <a:srgbClr val="000000"/>
                </a:solidFill>
                <a:uFill>
                  <a:solidFill>
                    <a:srgbClr val="FFFFFF"/>
                  </a:solidFill>
                </a:uFill>
                <a:latin typeface="Arial"/>
                <a:ea typeface="DejaVu Sans"/>
              </a:rPr>
              <a:t>flic.kr</a:t>
            </a:r>
            <a:r>
              <a:rPr lang="en-US" sz="1000" strike="noStrike" spc="-1" dirty="0">
                <a:solidFill>
                  <a:srgbClr val="000000"/>
                </a:solidFill>
                <a:uFill>
                  <a:solidFill>
                    <a:srgbClr val="FFFFFF"/>
                  </a:solidFill>
                </a:uFill>
                <a:latin typeface="Arial"/>
                <a:ea typeface="DejaVu Sans"/>
              </a:rPr>
              <a:t>/p/4M2YVp</a:t>
            </a:r>
            <a:endParaRPr sz="1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Because… reasons</a:t>
            </a:r>
            <a:endParaRPr dirty="0">
              <a:latin typeface="Avenir Book"/>
              <a:cs typeface="Avenir Book"/>
            </a:endParaRPr>
          </a:p>
        </p:txBody>
      </p:sp>
      <p:pic>
        <p:nvPicPr>
          <p:cNvPr id="164" name="Picture 163"/>
          <p:cNvPicPr/>
          <p:nvPr/>
        </p:nvPicPr>
        <p:blipFill>
          <a:blip r:embed="rId3"/>
          <a:stretch/>
        </p:blipFill>
        <p:spPr>
          <a:xfrm>
            <a:off x="1520548" y="1669278"/>
            <a:ext cx="6843571" cy="4554268"/>
          </a:xfrm>
          <a:prstGeom prst="rect">
            <a:avLst/>
          </a:prstGeom>
          <a:ln>
            <a:noFill/>
          </a:ln>
          <a:effectLst>
            <a:outerShdw blurRad="76200" dir="18900000" sy="23000" kx="-1200000" algn="bl" rotWithShape="0">
              <a:prstClr val="black">
                <a:alpha val="20000"/>
              </a:prstClr>
            </a:outerShdw>
          </a:effectLst>
        </p:spPr>
      </p:pic>
      <p:sp>
        <p:nvSpPr>
          <p:cNvPr id="165" name="CustomShape 2"/>
          <p:cNvSpPr/>
          <p:nvPr/>
        </p:nvSpPr>
        <p:spPr>
          <a:xfrm>
            <a:off x="1520548" y="6346013"/>
            <a:ext cx="2690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000" strike="noStrike" spc="-1" dirty="0">
                <a:solidFill>
                  <a:srgbClr val="000000"/>
                </a:solidFill>
                <a:uFill>
                  <a:solidFill>
                    <a:srgbClr val="FFFFFF"/>
                  </a:solidFill>
                </a:uFill>
                <a:latin typeface="Arial"/>
                <a:ea typeface="DejaVu Sans"/>
              </a:rPr>
              <a:t>https://</a:t>
            </a:r>
            <a:r>
              <a:rPr lang="en-US" sz="1000" strike="noStrike" spc="-1" dirty="0" err="1">
                <a:solidFill>
                  <a:srgbClr val="000000"/>
                </a:solidFill>
                <a:uFill>
                  <a:solidFill>
                    <a:srgbClr val="FFFFFF"/>
                  </a:solidFill>
                </a:uFill>
                <a:latin typeface="Arial"/>
                <a:ea typeface="DejaVu Sans"/>
              </a:rPr>
              <a:t>flic.kr</a:t>
            </a:r>
            <a:r>
              <a:rPr lang="en-US" sz="1000" strike="noStrike" spc="-1" dirty="0">
                <a:solidFill>
                  <a:srgbClr val="000000"/>
                </a:solidFill>
                <a:uFill>
                  <a:solidFill>
                    <a:srgbClr val="FFFFFF"/>
                  </a:solidFill>
                </a:uFill>
                <a:latin typeface="Arial"/>
                <a:ea typeface="DejaVu Sans"/>
              </a:rPr>
              <a:t>/p/</a:t>
            </a:r>
            <a:r>
              <a:rPr lang="en-US" sz="1000" strike="noStrike" spc="-1" dirty="0" err="1">
                <a:solidFill>
                  <a:srgbClr val="000000"/>
                </a:solidFill>
                <a:uFill>
                  <a:solidFill>
                    <a:srgbClr val="FFFFFF"/>
                  </a:solidFill>
                </a:uFill>
                <a:latin typeface="Arial"/>
                <a:ea typeface="DejaVu Sans"/>
              </a:rPr>
              <a:t>dbWTNt</a:t>
            </a:r>
            <a:endParaRPr sz="1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Framework</a:t>
            </a:r>
            <a:endParaRPr dirty="0">
              <a:latin typeface="Avenir Book"/>
              <a:cs typeface="Avenir Book"/>
            </a:endParaRPr>
          </a:p>
        </p:txBody>
      </p:sp>
      <p:pic>
        <p:nvPicPr>
          <p:cNvPr id="167" name="Picture 166"/>
          <p:cNvPicPr/>
          <p:nvPr/>
        </p:nvPicPr>
        <p:blipFill>
          <a:blip r:embed="rId3"/>
          <a:stretch/>
        </p:blipFill>
        <p:spPr>
          <a:xfrm>
            <a:off x="1580040" y="1768680"/>
            <a:ext cx="6915960" cy="4383000"/>
          </a:xfrm>
          <a:prstGeom prst="rect">
            <a:avLst/>
          </a:prstGeom>
          <a:ln>
            <a:noFill/>
          </a:ln>
          <a:effectLst>
            <a:outerShdw blurRad="76200" dir="18900000" sy="23000" kx="-1200000" algn="bl" rotWithShape="0">
              <a:prstClr val="black">
                <a:alpha val="20000"/>
              </a:prst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504000" y="301320"/>
            <a:ext cx="9072000" cy="1261800"/>
          </a:xfrm>
          <a:prstGeom prst="rect">
            <a:avLst/>
          </a:prstGeom>
          <a:noFill/>
          <a:ln>
            <a:noFill/>
          </a:ln>
        </p:spPr>
        <p:txBody>
          <a:bodyPr lIns="0" tIns="0" rIns="0" bIns="0" anchor="ctr"/>
          <a:lstStyle/>
          <a:p>
            <a:pPr algn="ctr"/>
            <a:r>
              <a:rPr lang="en-US" sz="4400" spc="-1" dirty="0" err="1">
                <a:latin typeface="Avenir Book"/>
                <a:cs typeface="Avenir Book"/>
              </a:rPr>
              <a:t>Imma</a:t>
            </a:r>
            <a:r>
              <a:rPr lang="en-US" sz="4400" spc="-1" dirty="0">
                <a:latin typeface="Avenir Book"/>
                <a:cs typeface="Avenir Book"/>
              </a:rPr>
              <a:t> let you finish, but...</a:t>
            </a:r>
            <a:endParaRPr dirty="0">
              <a:latin typeface="Avenir Book"/>
              <a:cs typeface="Avenir Book"/>
            </a:endParaRPr>
          </a:p>
        </p:txBody>
      </p:sp>
      <p:pic>
        <p:nvPicPr>
          <p:cNvPr id="169" name="Picture 168"/>
          <p:cNvPicPr/>
          <p:nvPr/>
        </p:nvPicPr>
        <p:blipFill>
          <a:blip r:embed="rId3"/>
          <a:stretch/>
        </p:blipFill>
        <p:spPr>
          <a:xfrm>
            <a:off x="1737360" y="1463040"/>
            <a:ext cx="6675120" cy="4672440"/>
          </a:xfrm>
          <a:prstGeom prst="rect">
            <a:avLst/>
          </a:prstGeom>
          <a:ln>
            <a:noFill/>
          </a:ln>
        </p:spPr>
      </p:pic>
      <p:sp>
        <p:nvSpPr>
          <p:cNvPr id="170" name="TextShape 2"/>
          <p:cNvSpPr txBox="1"/>
          <p:nvPr/>
        </p:nvSpPr>
        <p:spPr>
          <a:xfrm>
            <a:off x="1737360" y="6149343"/>
            <a:ext cx="6872760" cy="346320"/>
          </a:xfrm>
          <a:prstGeom prst="rect">
            <a:avLst/>
          </a:prstGeom>
          <a:noFill/>
          <a:ln>
            <a:noFill/>
          </a:ln>
        </p:spPr>
        <p:txBody>
          <a:bodyPr lIns="90000" tIns="45000" rIns="90000" bIns="45000"/>
          <a:lstStyle/>
          <a:p>
            <a:r>
              <a:rPr lang="en-US" sz="1000" spc="-1" dirty="0">
                <a:latin typeface="Arial"/>
              </a:rPr>
              <a:t>https://</a:t>
            </a:r>
            <a:r>
              <a:rPr lang="en-US" sz="1000" spc="-1" dirty="0" err="1">
                <a:latin typeface="Arial"/>
              </a:rPr>
              <a:t>mlpforums.com</a:t>
            </a:r>
            <a:r>
              <a:rPr lang="en-US" sz="1000" spc="-1" dirty="0">
                <a:latin typeface="Arial"/>
              </a:rPr>
              <a:t>/topic/29711-my-feelings-on-the-new-admin/</a:t>
            </a:r>
            <a:endParaRPr sz="1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3640" y="301320"/>
            <a:ext cx="906912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trike="noStrike" spc="-1" dirty="0">
                <a:solidFill>
                  <a:srgbClr val="000000"/>
                </a:solidFill>
                <a:uFill>
                  <a:solidFill>
                    <a:srgbClr val="FFFFFF"/>
                  </a:solidFill>
                </a:uFill>
                <a:latin typeface="Avenir Book"/>
                <a:ea typeface="DejaVu Sans"/>
                <a:cs typeface="Avenir Book"/>
              </a:rPr>
              <a:t>Culture affects framework</a:t>
            </a:r>
            <a:endParaRPr dirty="0">
              <a:latin typeface="Avenir Book"/>
              <a:cs typeface="Avenir Book"/>
            </a:endParaRPr>
          </a:p>
        </p:txBody>
      </p:sp>
      <p:sp>
        <p:nvSpPr>
          <p:cNvPr id="172" name="CustomShape 2"/>
          <p:cNvSpPr/>
          <p:nvPr/>
        </p:nvSpPr>
        <p:spPr>
          <a:xfrm>
            <a:off x="503640" y="1769040"/>
            <a:ext cx="906912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7200">
              <a:lnSpc>
                <a:spcPct val="100000"/>
              </a:lnSpc>
              <a:buClr>
                <a:schemeClr val="tx1"/>
              </a:buClr>
              <a:buSzPct val="75000"/>
              <a:buFont typeface="Arial"/>
              <a:buChar char="•"/>
            </a:pPr>
            <a:r>
              <a:rPr lang="en-US" sz="3200" strike="noStrike" spc="-1" dirty="0" smtClean="0">
                <a:solidFill>
                  <a:srgbClr val="000000"/>
                </a:solidFill>
                <a:uFill>
                  <a:solidFill>
                    <a:srgbClr val="FFFFFF"/>
                  </a:solidFill>
                </a:uFill>
                <a:latin typeface="Avenir Book"/>
                <a:ea typeface="DejaVu Sans"/>
                <a:cs typeface="Avenir Book"/>
              </a:rPr>
              <a:t>Build </a:t>
            </a:r>
            <a:r>
              <a:rPr lang="en-US" sz="3200" strike="noStrike" spc="-1" dirty="0">
                <a:solidFill>
                  <a:srgbClr val="000000"/>
                </a:solidFill>
                <a:uFill>
                  <a:solidFill>
                    <a:srgbClr val="FFFFFF"/>
                  </a:solidFill>
                </a:uFill>
                <a:latin typeface="Avenir Book"/>
                <a:ea typeface="DejaVu Sans"/>
                <a:cs typeface="Avenir Book"/>
              </a:rPr>
              <a:t>our own</a:t>
            </a:r>
            <a:endParaRPr dirty="0">
              <a:latin typeface="Avenir Book"/>
              <a:cs typeface="Avenir Book"/>
            </a:endParaRPr>
          </a:p>
          <a:p>
            <a:pPr marL="432000" indent="-323280">
              <a:lnSpc>
                <a:spcPct val="100000"/>
              </a:lnSpc>
              <a:buClr>
                <a:srgbClr val="FFFFFF"/>
              </a:buClr>
              <a:buSzPct val="75000"/>
              <a:buFont typeface="StarSymbol"/>
              <a:buChar char="l"/>
            </a:pPr>
            <a:endParaRPr dirty="0">
              <a:latin typeface="Avenir Book"/>
              <a:cs typeface="Avenir Book"/>
            </a:endParaRPr>
          </a:p>
          <a:p>
            <a:pPr marL="565920" indent="-457200">
              <a:lnSpc>
                <a:spcPct val="100000"/>
              </a:lnSpc>
              <a:buClr>
                <a:schemeClr val="tx1"/>
              </a:buClr>
              <a:buSzPct val="75000"/>
              <a:buFont typeface="Arial"/>
              <a:buChar char="•"/>
            </a:pPr>
            <a:r>
              <a:rPr lang="en-US" sz="3200" strike="noStrike" spc="-1" dirty="0">
                <a:solidFill>
                  <a:srgbClr val="000000"/>
                </a:solidFill>
                <a:uFill>
                  <a:solidFill>
                    <a:srgbClr val="FFFFFF"/>
                  </a:solidFill>
                </a:uFill>
                <a:latin typeface="Avenir Book"/>
                <a:ea typeface="DejaVu Sans"/>
                <a:cs typeface="Avenir Book"/>
              </a:rPr>
              <a:t>Free tools &amp; become </a:t>
            </a:r>
            <a:r>
              <a:rPr lang="en-US" sz="3200" strike="noStrike" spc="-1" dirty="0" smtClean="0">
                <a:solidFill>
                  <a:srgbClr val="000000"/>
                </a:solidFill>
                <a:uFill>
                  <a:solidFill>
                    <a:srgbClr val="FFFFFF"/>
                  </a:solidFill>
                </a:uFill>
                <a:latin typeface="Avenir Book"/>
                <a:ea typeface="DejaVu Sans"/>
                <a:cs typeface="Avenir Book"/>
              </a:rPr>
              <a:t>experts</a:t>
            </a:r>
            <a:endParaRPr dirty="0" smtClean="0">
              <a:latin typeface="Avenir Book"/>
              <a:cs typeface="Avenir Book"/>
            </a:endParaRPr>
          </a:p>
          <a:p>
            <a:pPr marL="108720">
              <a:lnSpc>
                <a:spcPct val="100000"/>
              </a:lnSpc>
              <a:buClr>
                <a:srgbClr val="FFFFFF"/>
              </a:buClr>
              <a:buSzPct val="75000"/>
            </a:pPr>
            <a:endParaRPr dirty="0" smtClean="0">
              <a:latin typeface="Avenir Book"/>
              <a:cs typeface="Avenir Book"/>
            </a:endParaRPr>
          </a:p>
          <a:p>
            <a:pPr marL="565920" indent="-457200">
              <a:lnSpc>
                <a:spcPct val="100000"/>
              </a:lnSpc>
              <a:buClr>
                <a:schemeClr val="tx1"/>
              </a:buClr>
              <a:buSzPct val="75000"/>
              <a:buFont typeface="Arial"/>
              <a:buChar char="•"/>
            </a:pPr>
            <a:r>
              <a:rPr lang="en-US" sz="3200" strike="noStrike" spc="-1" dirty="0" smtClean="0">
                <a:solidFill>
                  <a:srgbClr val="000000"/>
                </a:solidFill>
                <a:uFill>
                  <a:solidFill>
                    <a:srgbClr val="FFFFFF"/>
                  </a:solidFill>
                </a:uFill>
                <a:latin typeface="Avenir Book"/>
                <a:ea typeface="DejaVu Sans"/>
                <a:cs typeface="Avenir Book"/>
              </a:rPr>
              <a:t>Buy vs. </a:t>
            </a:r>
            <a:r>
              <a:rPr lang="en-US" sz="3200" strike="noStrike" spc="-1" dirty="0">
                <a:solidFill>
                  <a:srgbClr val="000000"/>
                </a:solidFill>
                <a:uFill>
                  <a:solidFill>
                    <a:srgbClr val="FFFFFF"/>
                  </a:solidFill>
                </a:uFill>
                <a:latin typeface="Avenir Book"/>
                <a:ea typeface="DejaVu Sans"/>
                <a:cs typeface="Avenir Book"/>
              </a:rPr>
              <a:t>Build</a:t>
            </a:r>
            <a:endParaRPr dirty="0">
              <a:latin typeface="Avenir Book"/>
              <a:cs typeface="Avenir Book"/>
            </a:endParaRPr>
          </a:p>
          <a:p>
            <a:pPr marL="432000" indent="-323280">
              <a:lnSpc>
                <a:spcPct val="100000"/>
              </a:lnSpc>
              <a:buClr>
                <a:srgbClr val="FFFFFF"/>
              </a:buClr>
              <a:buSzPct val="75000"/>
              <a:buFont typeface="StarSymbol"/>
              <a:buChar char="l"/>
            </a:pPr>
            <a:endParaRPr dirty="0">
              <a:latin typeface="Avenir Book"/>
              <a:cs typeface="Avenir Book"/>
            </a:endParaRPr>
          </a:p>
          <a:p>
            <a:pPr marL="565920" indent="-457200">
              <a:lnSpc>
                <a:spcPct val="100000"/>
              </a:lnSpc>
              <a:buSzPct val="75000"/>
              <a:buFont typeface="Arial"/>
              <a:buChar char="•"/>
            </a:pPr>
            <a:r>
              <a:rPr lang="en-US" sz="3200" strike="noStrike" spc="-1" dirty="0">
                <a:solidFill>
                  <a:srgbClr val="000000"/>
                </a:solidFill>
                <a:uFill>
                  <a:solidFill>
                    <a:srgbClr val="FFFFFF"/>
                  </a:solidFill>
                </a:uFill>
                <a:latin typeface="Avenir Book"/>
                <a:ea typeface="DejaVu Sans"/>
                <a:cs typeface="Avenir Book"/>
              </a:rPr>
              <a:t>Outsource it all</a:t>
            </a:r>
            <a:endParaRPr dirty="0">
              <a:latin typeface="Avenir Book"/>
              <a:cs typeface="Avenir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avingSecurityBlanket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WeavingSecurityBlankets_template</Template>
  <TotalTime>238</TotalTime>
  <Words>913</Words>
  <Application>Microsoft Office PowerPoint</Application>
  <PresentationFormat>Custom</PresentationFormat>
  <Paragraphs>155</Paragraphs>
  <Slides>22</Slides>
  <Notes>20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22</vt:i4>
      </vt:variant>
    </vt:vector>
  </HeadingPairs>
  <TitlesOfParts>
    <vt:vector size="27" baseType="lpstr">
      <vt:lpstr>WeavingSecurityBlankets_template</vt:lpstr>
      <vt:lpstr>Office Theme</vt:lpstr>
      <vt:lpstr>Office Theme</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Weaving Security Blankets</dc:title>
  <dc:subject>build your own defensive toolkit</dc:subject>
  <dc:creator>Cizauskas, Max</dc:creator>
  <dc:description>This work is licensed under the Creative Commons Attribution 4.0 International License. To view a copy of this license, visit http://creativecommons.org/licenses/by/4.0/.</dc:description>
  <cp:lastModifiedBy>Cizauskas, Max</cp:lastModifiedBy>
  <cp:revision>12</cp:revision>
  <dcterms:created xsi:type="dcterms:W3CDTF">2015-11-07T05:45:36Z</dcterms:created>
  <dcterms:modified xsi:type="dcterms:W3CDTF">2015-11-08T16:45:54Z</dcterms:modified>
  <dc:language>en-US</dc:language>
</cp:coreProperties>
</file>