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5" r:id="rId2"/>
    <p:sldId id="313" r:id="rId3"/>
    <p:sldId id="320" r:id="rId4"/>
    <p:sldId id="347" r:id="rId5"/>
    <p:sldId id="315" r:id="rId6"/>
    <p:sldId id="348" r:id="rId7"/>
    <p:sldId id="316" r:id="rId8"/>
    <p:sldId id="312" r:id="rId9"/>
    <p:sldId id="349" r:id="rId10"/>
    <p:sldId id="350" r:id="rId11"/>
    <p:sldId id="351" r:id="rId12"/>
    <p:sldId id="352" r:id="rId13"/>
    <p:sldId id="353" r:id="rId14"/>
    <p:sldId id="354" r:id="rId15"/>
    <p:sldId id="341" r:id="rId16"/>
    <p:sldId id="357" r:id="rId17"/>
    <p:sldId id="331" r:id="rId18"/>
    <p:sldId id="340" r:id="rId19"/>
    <p:sldId id="334" r:id="rId20"/>
    <p:sldId id="330" r:id="rId21"/>
    <p:sldId id="332" r:id="rId22"/>
    <p:sldId id="345" r:id="rId23"/>
    <p:sldId id="358" r:id="rId24"/>
    <p:sldId id="346" r:id="rId25"/>
  </p:sldIdLst>
  <p:sldSz cx="12188825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CBD"/>
    <a:srgbClr val="008075"/>
    <a:srgbClr val="242425"/>
    <a:srgbClr val="DE6221"/>
    <a:srgbClr val="293742"/>
    <a:srgbClr val="394B59"/>
    <a:srgbClr val="3F3F3F"/>
    <a:srgbClr val="0A4164"/>
    <a:srgbClr val="0E5A8A"/>
    <a:srgbClr val="106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8" autoAdjust="0"/>
    <p:restoredTop sz="68675" autoAdjust="0"/>
  </p:normalViewPr>
  <p:slideViewPr>
    <p:cSldViewPr snapToGrid="0">
      <p:cViewPr varScale="1">
        <p:scale>
          <a:sx n="31" d="100"/>
          <a:sy n="31" d="100"/>
        </p:scale>
        <p:origin x="1308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eptus-mechanicus.com/learn/nwadden.php" TargetMode="External"/><Relationship Id="rId3" Type="http://schemas.openxmlformats.org/officeDocument/2006/relationships/hyperlink" Target="https://github.com/mrts/burp-suite-http-proxy-history-converter" TargetMode="External"/><Relationship Id="rId7" Type="http://schemas.openxmlformats.org/officeDocument/2006/relationships/hyperlink" Target="http://harshdevx.com/codex/ptest.zip" TargetMode="External"/><Relationship Id="rId12" Type="http://schemas.openxmlformats.org/officeDocument/2006/relationships/hyperlink" Target="https://support.portswigger.net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geekboy.ninja/blog/exploiting-misconfigured-cors-cross-origin-resource-sharing/" TargetMode="External"/><Relationship Id="rId11" Type="http://schemas.openxmlformats.org/officeDocument/2006/relationships/hyperlink" Target="https://www.owasp.org/index.php/Category:OWASP_Top_Ten_Project" TargetMode="External"/><Relationship Id="rId5" Type="http://schemas.openxmlformats.org/officeDocument/2006/relationships/hyperlink" Target="https://www.geekboy.ninja/blog/exploiting-misconfigured-cors-via-wildcard-subdomains/" TargetMode="External"/><Relationship Id="rId10" Type="http://schemas.openxmlformats.org/officeDocument/2006/relationships/hyperlink" Target="http://harshdevx.com/" TargetMode="External"/><Relationship Id="rId4" Type="http://schemas.openxmlformats.org/officeDocument/2006/relationships/hyperlink" Target="https://github.com/foospidy/payloads" TargetMode="External"/><Relationship Id="rId9" Type="http://schemas.openxmlformats.org/officeDocument/2006/relationships/hyperlink" Target="http://www.adeptus-mechanicus.com/learn/harshalc.php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5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5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1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endParaRPr lang="en-CA" sz="1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5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endParaRPr lang="en-CA" sz="1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5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None/>
            </a:pPr>
            <a:endParaRPr lang="en-CA" sz="1000" b="0" i="1" u="none" baseline="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9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0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9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438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26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5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2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DVWA -&gt; http://www.dvwa.co.uk/</a:t>
            </a:r>
          </a:p>
          <a:p>
            <a:endParaRPr lang="en-US" dirty="0"/>
          </a:p>
          <a:p>
            <a:r>
              <a:rPr lang="en-US" dirty="0"/>
              <a:t>burp history converter -&gt; </a:t>
            </a:r>
            <a:r>
              <a:rPr lang="en-US" dirty="0">
                <a:hlinkClick r:id="rId3"/>
              </a:rPr>
              <a:t>https://github.com/mrts/burp-suite-http-proxy-history-converter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payloads (</a:t>
            </a:r>
            <a:r>
              <a:rPr lang="en-US" dirty="0" err="1"/>
              <a:t>xss</a:t>
            </a:r>
            <a:r>
              <a:rPr lang="en-US" dirty="0"/>
              <a:t> | passwords | directory busters | and more...) -&gt; </a:t>
            </a:r>
            <a:r>
              <a:rPr lang="en-US" dirty="0">
                <a:hlinkClick r:id="rId4"/>
              </a:rPr>
              <a:t>https://github.com/foospidy/payloads</a:t>
            </a:r>
            <a:endParaRPr lang="en-US" dirty="0"/>
          </a:p>
          <a:p>
            <a:endParaRPr lang="en-US" dirty="0"/>
          </a:p>
          <a:p>
            <a:r>
              <a:rPr lang="it-IT" dirty="0"/>
              <a:t>cors -&gt; 	a. </a:t>
            </a:r>
            <a:r>
              <a:rPr lang="it-IT" dirty="0">
                <a:hlinkClick r:id="rId5"/>
              </a:rPr>
              <a:t>https://www.geekboy.ninja/blog/exploiting-misconfigured-cors-via-wildcard-subdomains/</a:t>
            </a:r>
            <a:endParaRPr lang="it-IT" dirty="0"/>
          </a:p>
          <a:p>
            <a:r>
              <a:rPr lang="it-IT" dirty="0"/>
              <a:t>	b. </a:t>
            </a:r>
            <a:r>
              <a:rPr lang="it-IT" dirty="0">
                <a:hlinkClick r:id="rId6"/>
              </a:rPr>
              <a:t>https://www.geekboy.ninja/blog/exploiting-misconfigured-cors-cross-origin-resource-sharing/</a:t>
            </a:r>
            <a:endParaRPr lang="it-IT" dirty="0"/>
          </a:p>
          <a:p>
            <a:endParaRPr lang="it-IT" dirty="0"/>
          </a:p>
          <a:p>
            <a:r>
              <a:rPr lang="en-US" dirty="0"/>
              <a:t>pentest resources (web report tracking | database) -&gt; </a:t>
            </a:r>
            <a:r>
              <a:rPr lang="en-US" dirty="0">
                <a:hlinkClick r:id="rId7"/>
              </a:rPr>
              <a:t>http://harshdevx.com/codex/ptest.zip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general reading -&gt; </a:t>
            </a:r>
            <a:r>
              <a:rPr lang="en-US" dirty="0">
                <a:hlinkClick r:id="rId8"/>
              </a:rPr>
              <a:t>http://www.adeptus-mechanicus.com/learn/nwadden.php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general reading -&gt; </a:t>
            </a:r>
            <a:r>
              <a:rPr lang="en-US" dirty="0">
                <a:hlinkClick r:id="rId9"/>
              </a:rPr>
              <a:t>http://www.adeptus-mechanicus.com/learn/harshalc.php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general reading and download resources -&gt; </a:t>
            </a:r>
            <a:r>
              <a:rPr lang="en-US" dirty="0">
                <a:hlinkClick r:id="rId10"/>
              </a:rPr>
              <a:t>http://harshdevx.com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OWASP Top Ten -&gt; </a:t>
            </a:r>
            <a:r>
              <a:rPr lang="en-US" dirty="0">
                <a:hlinkClick r:id="rId11"/>
              </a:rPr>
              <a:t>https://www.owasp.org/index.php/Category:OWASP_Top_Ten_Project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Burp Suite Support Centre -&gt; </a:t>
            </a:r>
            <a:r>
              <a:rPr lang="en-US" dirty="0">
                <a:hlinkClick r:id="rId12"/>
              </a:rPr>
              <a:t>https://support.portswigger.net/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1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0" marR="0" lvl="0" indent="-342900" algn="l" rtl="0">
              <a:spcBef>
                <a:spcPts val="0"/>
              </a:spcBef>
              <a:buClr>
                <a:srgbClr val="000000"/>
              </a:buClr>
              <a:buSzPct val="45000"/>
              <a:buFontTx/>
              <a:buChar char="-"/>
            </a:pPr>
            <a:endParaRPr lang="en-CA"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CA"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8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marR="0" lvl="0" indent="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None/>
            </a:pPr>
            <a:endParaRPr lang="en-CA"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9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eptus-mechanicus.com/learn/harshalc.php" TargetMode="External"/><Relationship Id="rId13" Type="http://schemas.openxmlformats.org/officeDocument/2006/relationships/hyperlink" Target="https://sourceforge.net/projects/mutillidae/" TargetMode="External"/><Relationship Id="rId3" Type="http://schemas.openxmlformats.org/officeDocument/2006/relationships/hyperlink" Target="https://github.com/mrts/burp-suite-http-proxy-history-converter" TargetMode="External"/><Relationship Id="rId7" Type="http://schemas.openxmlformats.org/officeDocument/2006/relationships/hyperlink" Target="http://www.adeptus-mechanicus.com/learn/nwadden.php" TargetMode="External"/><Relationship Id="rId12" Type="http://schemas.openxmlformats.org/officeDocument/2006/relationships/hyperlink" Target="https://github.com/ethicalhack3r/DVWA" TargetMode="External"/><Relationship Id="rId2" Type="http://schemas.openxmlformats.org/officeDocument/2006/relationships/notesSlide" Target="../notesSlides/notesSlide23.xml"/><Relationship Id="rId16" Type="http://schemas.openxmlformats.org/officeDocument/2006/relationships/hyperlink" Target="https://www.cisecurity.org/cis-benchmark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harshdevx.com/codex/ptest.zip" TargetMode="External"/><Relationship Id="rId11" Type="http://schemas.openxmlformats.org/officeDocument/2006/relationships/hyperlink" Target="https://support.portswigger.net/" TargetMode="External"/><Relationship Id="rId5" Type="http://schemas.openxmlformats.org/officeDocument/2006/relationships/hyperlink" Target="https://www.geekboy.ninja/blog/exploiting-misconfigured-cors-via-wildcard-subdomains" TargetMode="External"/><Relationship Id="rId15" Type="http://schemas.openxmlformats.org/officeDocument/2006/relationships/hyperlink" Target="https://sans.org/" TargetMode="External"/><Relationship Id="rId10" Type="http://schemas.openxmlformats.org/officeDocument/2006/relationships/hyperlink" Target="https://www.owasp.org/index.php/Category:OWASP_Top_Ten_Project" TargetMode="External"/><Relationship Id="rId4" Type="http://schemas.openxmlformats.org/officeDocument/2006/relationships/hyperlink" Target="https://github.com/foospidy/payloads" TargetMode="External"/><Relationship Id="rId9" Type="http://schemas.openxmlformats.org/officeDocument/2006/relationships/hyperlink" Target="http://harshdevx.com/" TargetMode="External"/><Relationship Id="rId14" Type="http://schemas.openxmlformats.org/officeDocument/2006/relationships/hyperlink" Target="https://sourceforge.net/projects/metasploitable/files/Metasploitable2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8.sv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23988" y="1390650"/>
            <a:ext cx="7443585" cy="2895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Web Application Penetration Testing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20081" y="4572311"/>
            <a:ext cx="2144347" cy="3549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it-IT" dirty="0">
                <a:solidFill>
                  <a:srgbClr val="14CCBD"/>
                </a:solidFill>
              </a:rPr>
              <a:t>BSides 2017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0757" y="2708213"/>
            <a:ext cx="100831" cy="1355787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20928455">
            <a:off x="2003665" y="601412"/>
            <a:ext cx="35195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halkboard"/>
                <a:cs typeface="Chalkboard"/>
              </a:rPr>
              <a:t>Frugal</a:t>
            </a:r>
            <a:endParaRPr lang="en-US" sz="8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155388">
            <a:off x="2719747" y="1739741"/>
            <a:ext cx="610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DD067"/>
                </a:solidFill>
                <a:latin typeface="Chalkboard"/>
                <a:cs typeface="Chalkboard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53145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A464BE-D23B-46C7-85C0-DEB79B5CE187}"/>
              </a:ext>
            </a:extLst>
          </p:cNvPr>
          <p:cNvGrpSpPr/>
          <p:nvPr/>
        </p:nvGrpSpPr>
        <p:grpSpPr>
          <a:xfrm>
            <a:off x="708028" y="1350200"/>
            <a:ext cx="10574496" cy="4560075"/>
            <a:chOff x="935236" y="1091291"/>
            <a:chExt cx="10151863" cy="45600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CF8D3-0F66-4ECD-9754-70B8F1C52BC3}"/>
                </a:ext>
              </a:extLst>
            </p:cNvPr>
            <p:cNvGrpSpPr/>
            <p:nvPr/>
          </p:nvGrpSpPr>
          <p:grpSpPr>
            <a:xfrm>
              <a:off x="1061356" y="1091291"/>
              <a:ext cx="10025743" cy="839107"/>
              <a:chOff x="1061356" y="1091291"/>
              <a:chExt cx="10025743" cy="839107"/>
            </a:xfrm>
          </p:grpSpPr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3F676FF8-E5FA-45CF-85F1-6C4F11AF5042}"/>
                  </a:ext>
                </a:extLst>
              </p:cNvPr>
              <p:cNvSpPr/>
              <p:nvPr/>
            </p:nvSpPr>
            <p:spPr>
              <a:xfrm>
                <a:off x="1061356" y="1387930"/>
                <a:ext cx="10025743" cy="277586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858D574D-958D-482F-8309-EEB4E53A05F8}"/>
                  </a:ext>
                </a:extLst>
              </p:cNvPr>
              <p:cNvSpPr/>
              <p:nvPr/>
            </p:nvSpPr>
            <p:spPr>
              <a:xfrm>
                <a:off x="1420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Planning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50E2BB3-B14A-43C0-97CC-8DC29BBA0479}"/>
                  </a:ext>
                </a:extLst>
              </p:cNvPr>
              <p:cNvSpPr/>
              <p:nvPr/>
            </p:nvSpPr>
            <p:spPr>
              <a:xfrm>
                <a:off x="3325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Gathering Information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07AB5DF9-2DDD-449E-A2AE-8B1B71059697}"/>
                  </a:ext>
                </a:extLst>
              </p:cNvPr>
              <p:cNvSpPr/>
              <p:nvPr/>
            </p:nvSpPr>
            <p:spPr>
              <a:xfrm>
                <a:off x="5230586" y="1091291"/>
                <a:ext cx="1567543" cy="832757"/>
              </a:xfrm>
              <a:prstGeom prst="roundRect">
                <a:avLst/>
              </a:prstGeom>
              <a:solidFill>
                <a:srgbClr val="14CC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Discovering Vulnerabilities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D74028B5-5D97-466B-AB38-518154845657}"/>
                  </a:ext>
                </a:extLst>
              </p:cNvPr>
              <p:cNvSpPr/>
              <p:nvPr/>
            </p:nvSpPr>
            <p:spPr>
              <a:xfrm>
                <a:off x="7135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Reporting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BA82F8CE-840B-4A9D-8543-8DC84EFFEB5E}"/>
                  </a:ext>
                </a:extLst>
              </p:cNvPr>
              <p:cNvSpPr/>
              <p:nvPr/>
            </p:nvSpPr>
            <p:spPr>
              <a:xfrm>
                <a:off x="9040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Findings Walkthrough</a:t>
                </a:r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D053DD4B-5C83-450D-93AB-6E57C16E87BF}"/>
                  </a:ext>
                </a:extLst>
              </p:cNvPr>
              <p:cNvCxnSpPr>
                <a:cxnSpLocks/>
                <a:stCxn id="60" idx="2"/>
                <a:endCxn id="56" idx="2"/>
              </p:cNvCxnSpPr>
              <p:nvPr/>
            </p:nvCxnSpPr>
            <p:spPr>
              <a:xfrm rot="5400000">
                <a:off x="6014358" y="-1885952"/>
                <a:ext cx="12700" cy="7620000"/>
              </a:xfrm>
              <a:prstGeom prst="bentConnector3">
                <a:avLst>
                  <a:gd name="adj1" fmla="val 3600000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B95B92F-ED55-49A3-9044-6A225BE4E820}"/>
                </a:ext>
              </a:extLst>
            </p:cNvPr>
            <p:cNvSpPr txBox="1"/>
            <p:nvPr/>
          </p:nvSpPr>
          <p:spPr>
            <a:xfrm>
              <a:off x="935236" y="3096821"/>
              <a:ext cx="924582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Finding existing vulnerabilities using manual and automated techniques</a:t>
              </a:r>
            </a:p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OWASP Top 10</a:t>
              </a:r>
            </a:p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Company Specific  </a:t>
              </a:r>
            </a:p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Business Logic</a:t>
              </a: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Security Testing Methodology Life Cycle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B006EEDA-2FFB-4496-AF31-9F3F55E747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514" y="385619"/>
            <a:ext cx="266699" cy="2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1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A464BE-D23B-46C7-85C0-DEB79B5CE187}"/>
              </a:ext>
            </a:extLst>
          </p:cNvPr>
          <p:cNvGrpSpPr/>
          <p:nvPr/>
        </p:nvGrpSpPr>
        <p:grpSpPr>
          <a:xfrm>
            <a:off x="708028" y="1350200"/>
            <a:ext cx="10574496" cy="5052518"/>
            <a:chOff x="935236" y="1091291"/>
            <a:chExt cx="10151863" cy="50525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CF8D3-0F66-4ECD-9754-70B8F1C52BC3}"/>
                </a:ext>
              </a:extLst>
            </p:cNvPr>
            <p:cNvGrpSpPr/>
            <p:nvPr/>
          </p:nvGrpSpPr>
          <p:grpSpPr>
            <a:xfrm>
              <a:off x="1061356" y="1091291"/>
              <a:ext cx="10025743" cy="839107"/>
              <a:chOff x="1061356" y="1091291"/>
              <a:chExt cx="10025743" cy="839107"/>
            </a:xfrm>
          </p:grpSpPr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3F676FF8-E5FA-45CF-85F1-6C4F11AF5042}"/>
                  </a:ext>
                </a:extLst>
              </p:cNvPr>
              <p:cNvSpPr/>
              <p:nvPr/>
            </p:nvSpPr>
            <p:spPr>
              <a:xfrm>
                <a:off x="1061356" y="1387930"/>
                <a:ext cx="10025743" cy="277586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858D574D-958D-482F-8309-EEB4E53A05F8}"/>
                  </a:ext>
                </a:extLst>
              </p:cNvPr>
              <p:cNvSpPr/>
              <p:nvPr/>
            </p:nvSpPr>
            <p:spPr>
              <a:xfrm>
                <a:off x="1420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Planning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50E2BB3-B14A-43C0-97CC-8DC29BBA0479}"/>
                  </a:ext>
                </a:extLst>
              </p:cNvPr>
              <p:cNvSpPr/>
              <p:nvPr/>
            </p:nvSpPr>
            <p:spPr>
              <a:xfrm>
                <a:off x="3325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Gathering Information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07AB5DF9-2DDD-449E-A2AE-8B1B71059697}"/>
                  </a:ext>
                </a:extLst>
              </p:cNvPr>
              <p:cNvSpPr/>
              <p:nvPr/>
            </p:nvSpPr>
            <p:spPr>
              <a:xfrm>
                <a:off x="5230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Discovering Vulnerabilities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D74028B5-5D97-466B-AB38-518154845657}"/>
                  </a:ext>
                </a:extLst>
              </p:cNvPr>
              <p:cNvSpPr/>
              <p:nvPr/>
            </p:nvSpPr>
            <p:spPr>
              <a:xfrm>
                <a:off x="7135586" y="1091291"/>
                <a:ext cx="1567543" cy="832757"/>
              </a:xfrm>
              <a:prstGeom prst="roundRect">
                <a:avLst/>
              </a:prstGeom>
              <a:solidFill>
                <a:srgbClr val="14CC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Reporting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BA82F8CE-840B-4A9D-8543-8DC84EFFEB5E}"/>
                  </a:ext>
                </a:extLst>
              </p:cNvPr>
              <p:cNvSpPr/>
              <p:nvPr/>
            </p:nvSpPr>
            <p:spPr>
              <a:xfrm>
                <a:off x="9040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Findings Walkthrough</a:t>
                </a:r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D053DD4B-5C83-450D-93AB-6E57C16E87BF}"/>
                  </a:ext>
                </a:extLst>
              </p:cNvPr>
              <p:cNvCxnSpPr>
                <a:cxnSpLocks/>
                <a:stCxn id="60" idx="2"/>
                <a:endCxn id="56" idx="2"/>
              </p:cNvCxnSpPr>
              <p:nvPr/>
            </p:nvCxnSpPr>
            <p:spPr>
              <a:xfrm rot="5400000">
                <a:off x="6014358" y="-1885952"/>
                <a:ext cx="12700" cy="7620000"/>
              </a:xfrm>
              <a:prstGeom prst="bentConnector3">
                <a:avLst>
                  <a:gd name="adj1" fmla="val 3600000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B95B92F-ED55-49A3-9044-6A225BE4E820}"/>
                </a:ext>
              </a:extLst>
            </p:cNvPr>
            <p:cNvSpPr txBox="1"/>
            <p:nvPr/>
          </p:nvSpPr>
          <p:spPr>
            <a:xfrm>
              <a:off x="935236" y="3096821"/>
              <a:ext cx="924582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Providing high level findings, detailed report and POC evidence</a:t>
              </a:r>
            </a:p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 err="1"/>
                <a:t>Portswigger</a:t>
              </a:r>
              <a:r>
                <a:rPr lang="en-US" sz="3200" dirty="0"/>
                <a:t> Burp</a:t>
              </a:r>
            </a:p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Logs</a:t>
              </a:r>
            </a:p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SQL Map</a:t>
              </a:r>
            </a:p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 err="1"/>
                <a:t>XSSer</a:t>
              </a:r>
              <a:endParaRPr lang="en-US" sz="3200" dirty="0"/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Security Testing Methodology Life Cycle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BE8CB42E-50F9-4CCE-AAA6-722BA45C41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514" y="385619"/>
            <a:ext cx="266699" cy="2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A464BE-D23B-46C7-85C0-DEB79B5CE187}"/>
              </a:ext>
            </a:extLst>
          </p:cNvPr>
          <p:cNvGrpSpPr/>
          <p:nvPr/>
        </p:nvGrpSpPr>
        <p:grpSpPr>
          <a:xfrm>
            <a:off x="708028" y="1350200"/>
            <a:ext cx="10574496" cy="3082748"/>
            <a:chOff x="935236" y="1091291"/>
            <a:chExt cx="10151863" cy="308274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CF8D3-0F66-4ECD-9754-70B8F1C52BC3}"/>
                </a:ext>
              </a:extLst>
            </p:cNvPr>
            <p:cNvGrpSpPr/>
            <p:nvPr/>
          </p:nvGrpSpPr>
          <p:grpSpPr>
            <a:xfrm>
              <a:off x="1061356" y="1091291"/>
              <a:ext cx="10025743" cy="839107"/>
              <a:chOff x="1061356" y="1091291"/>
              <a:chExt cx="10025743" cy="839107"/>
            </a:xfrm>
          </p:grpSpPr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3F676FF8-E5FA-45CF-85F1-6C4F11AF5042}"/>
                  </a:ext>
                </a:extLst>
              </p:cNvPr>
              <p:cNvSpPr/>
              <p:nvPr/>
            </p:nvSpPr>
            <p:spPr>
              <a:xfrm>
                <a:off x="1061356" y="1387930"/>
                <a:ext cx="10025743" cy="277586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858D574D-958D-482F-8309-EEB4E53A05F8}"/>
                  </a:ext>
                </a:extLst>
              </p:cNvPr>
              <p:cNvSpPr/>
              <p:nvPr/>
            </p:nvSpPr>
            <p:spPr>
              <a:xfrm>
                <a:off x="1420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Planning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50E2BB3-B14A-43C0-97CC-8DC29BBA0479}"/>
                  </a:ext>
                </a:extLst>
              </p:cNvPr>
              <p:cNvSpPr/>
              <p:nvPr/>
            </p:nvSpPr>
            <p:spPr>
              <a:xfrm>
                <a:off x="3325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Gathering Information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07AB5DF9-2DDD-449E-A2AE-8B1B71059697}"/>
                  </a:ext>
                </a:extLst>
              </p:cNvPr>
              <p:cNvSpPr/>
              <p:nvPr/>
            </p:nvSpPr>
            <p:spPr>
              <a:xfrm>
                <a:off x="5230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Discovering Vulnerabilities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D74028B5-5D97-466B-AB38-518154845657}"/>
                  </a:ext>
                </a:extLst>
              </p:cNvPr>
              <p:cNvSpPr/>
              <p:nvPr/>
            </p:nvSpPr>
            <p:spPr>
              <a:xfrm>
                <a:off x="7135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Reporting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BA82F8CE-840B-4A9D-8543-8DC84EFFEB5E}"/>
                  </a:ext>
                </a:extLst>
              </p:cNvPr>
              <p:cNvSpPr/>
              <p:nvPr/>
            </p:nvSpPr>
            <p:spPr>
              <a:xfrm>
                <a:off x="9040586" y="1091291"/>
                <a:ext cx="1567543" cy="832757"/>
              </a:xfrm>
              <a:prstGeom prst="roundRect">
                <a:avLst/>
              </a:prstGeom>
              <a:solidFill>
                <a:srgbClr val="14CC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Findings Walkthrough</a:t>
                </a:r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D053DD4B-5C83-450D-93AB-6E57C16E87BF}"/>
                  </a:ext>
                </a:extLst>
              </p:cNvPr>
              <p:cNvCxnSpPr>
                <a:cxnSpLocks/>
                <a:stCxn id="60" idx="2"/>
                <a:endCxn id="56" idx="2"/>
              </p:cNvCxnSpPr>
              <p:nvPr/>
            </p:nvCxnSpPr>
            <p:spPr>
              <a:xfrm rot="5400000">
                <a:off x="6014358" y="-1885952"/>
                <a:ext cx="12700" cy="7620000"/>
              </a:xfrm>
              <a:prstGeom prst="bentConnector3">
                <a:avLst>
                  <a:gd name="adj1" fmla="val 3600000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B95B92F-ED55-49A3-9044-6A225BE4E820}"/>
                </a:ext>
              </a:extLst>
            </p:cNvPr>
            <p:cNvSpPr txBox="1"/>
            <p:nvPr/>
          </p:nvSpPr>
          <p:spPr>
            <a:xfrm>
              <a:off x="935236" y="3096821"/>
              <a:ext cx="92458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Walkthrough where findings were found</a:t>
              </a:r>
            </a:p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Demonstrate how bad it can be</a:t>
              </a: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Security Testing Methodology Life Cycle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94F1F13E-2C5F-42EE-A4F2-9FB070C607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514" y="395192"/>
            <a:ext cx="266699" cy="2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36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D5ADA90-790A-470A-ADB2-B9AD0A21AAE4}"/>
              </a:ext>
            </a:extLst>
          </p:cNvPr>
          <p:cNvSpPr txBox="1"/>
          <p:nvPr/>
        </p:nvSpPr>
        <p:spPr>
          <a:xfrm>
            <a:off x="678184" y="1141677"/>
            <a:ext cx="90753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lnSpc>
                <a:spcPct val="150000"/>
              </a:lnSpc>
              <a:buClr>
                <a:srgbClr val="14CCBD"/>
              </a:buClr>
              <a:buFont typeface="Wingdings" charset="2"/>
              <a:buChar char="§"/>
            </a:pPr>
            <a:r>
              <a:rPr lang="en-US" sz="3200" dirty="0"/>
              <a:t>Frequently used:</a:t>
            </a:r>
          </a:p>
          <a:p>
            <a:pPr marL="814388" lvl="1" indent="-357188">
              <a:lnSpc>
                <a:spcPct val="150000"/>
              </a:lnSpc>
              <a:buClr>
                <a:srgbClr val="14CCBD"/>
              </a:buClr>
              <a:buFont typeface="Wingdings" charset="2"/>
              <a:buChar char="§"/>
            </a:pPr>
            <a:r>
              <a:rPr lang="en-US" sz="3200" dirty="0" err="1"/>
              <a:t>Portswigger</a:t>
            </a:r>
            <a:r>
              <a:rPr lang="en-US" sz="3200" dirty="0"/>
              <a:t> </a:t>
            </a:r>
            <a:r>
              <a:rPr lang="en-US" sz="3200" dirty="0" err="1"/>
              <a:t>BurpSuite</a:t>
            </a:r>
            <a:r>
              <a:rPr lang="en-US" sz="3200" dirty="0"/>
              <a:t> Professional   </a:t>
            </a:r>
          </a:p>
          <a:p>
            <a:pPr marL="814388" lvl="1" indent="-357188">
              <a:lnSpc>
                <a:spcPct val="150000"/>
              </a:lnSpc>
              <a:buClr>
                <a:srgbClr val="14CCBD"/>
              </a:buClr>
              <a:buFont typeface="Wingdings" charset="2"/>
              <a:buChar char="§"/>
            </a:pPr>
            <a:r>
              <a:rPr lang="en-US" sz="3200" dirty="0" err="1"/>
              <a:t>SQLMap</a:t>
            </a:r>
            <a:r>
              <a:rPr lang="en-US" sz="3200" dirty="0"/>
              <a:t>  </a:t>
            </a:r>
          </a:p>
          <a:p>
            <a:pPr marL="357188" indent="-357188">
              <a:lnSpc>
                <a:spcPct val="150000"/>
              </a:lnSpc>
              <a:buClr>
                <a:srgbClr val="14CCBD"/>
              </a:buClr>
              <a:buFont typeface="Wingdings" charset="2"/>
              <a:buChar char="§"/>
            </a:pPr>
            <a:r>
              <a:rPr lang="en-US" sz="3200" dirty="0"/>
              <a:t>Supplemental:</a:t>
            </a:r>
          </a:p>
          <a:p>
            <a:pPr marL="814388" lvl="1" indent="-357188">
              <a:lnSpc>
                <a:spcPct val="150000"/>
              </a:lnSpc>
              <a:buClr>
                <a:srgbClr val="14CCBD"/>
              </a:buClr>
              <a:buFont typeface="Wingdings" charset="2"/>
              <a:buChar char="§"/>
            </a:pPr>
            <a:r>
              <a:rPr lang="en-US" sz="3200" dirty="0" err="1"/>
              <a:t>XSSer</a:t>
            </a:r>
            <a:endParaRPr lang="en-US" sz="3200" dirty="0"/>
          </a:p>
          <a:p>
            <a:pPr marL="814388" lvl="1" indent="-357188">
              <a:lnSpc>
                <a:spcPct val="150000"/>
              </a:lnSpc>
              <a:buClr>
                <a:srgbClr val="14CCBD"/>
              </a:buClr>
              <a:buFont typeface="Wingdings" charset="2"/>
              <a:buChar char="§"/>
            </a:pPr>
            <a:r>
              <a:rPr lang="en-US" sz="3200" dirty="0" err="1"/>
              <a:t>Nikto</a:t>
            </a:r>
            <a:endParaRPr lang="en-US" sz="3200" dirty="0"/>
          </a:p>
          <a:p>
            <a:pPr marL="814388" lvl="1" indent="-357188">
              <a:lnSpc>
                <a:spcPct val="150000"/>
              </a:lnSpc>
              <a:buClr>
                <a:srgbClr val="14CCBD"/>
              </a:buClr>
              <a:buFont typeface="Wingdings" charset="2"/>
              <a:buChar char="§"/>
            </a:pPr>
            <a:r>
              <a:rPr lang="en-US" sz="3200" dirty="0"/>
              <a:t>OWASP Zap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Webapp</a:t>
            </a:r>
            <a:r>
              <a:rPr lang="en-US" sz="4000" dirty="0"/>
              <a:t> </a:t>
            </a:r>
            <a:r>
              <a:rPr lang="en-US" sz="4000" dirty="0" err="1"/>
              <a:t>Pentesting</a:t>
            </a:r>
            <a:r>
              <a:rPr lang="en-US" sz="4000" dirty="0"/>
              <a:t> Tools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03D62040-A127-4C88-BEAA-B6E1E9660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1141" y="2907633"/>
            <a:ext cx="266699" cy="266699"/>
          </a:xfrm>
          <a:prstGeom prst="rect">
            <a:avLst/>
          </a:prstGeom>
        </p:spPr>
      </p:pic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E41E76AF-B0C9-4B5B-84C2-3B5294979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8973" y="2153654"/>
            <a:ext cx="266699" cy="2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8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D5ADA90-790A-470A-ADB2-B9AD0A21AAE4}"/>
              </a:ext>
            </a:extLst>
          </p:cNvPr>
          <p:cNvSpPr txBox="1"/>
          <p:nvPr/>
        </p:nvSpPr>
        <p:spPr>
          <a:xfrm>
            <a:off x="678184" y="1252638"/>
            <a:ext cx="90753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spcBef>
                <a:spcPts val="0"/>
              </a:spcBef>
              <a:buClr>
                <a:srgbClr val="14CCBD"/>
              </a:buClr>
              <a:buFont typeface="Wingdings" charset="2"/>
              <a:buChar char="§"/>
            </a:pPr>
            <a:r>
              <a:rPr lang="en-US" sz="4000" dirty="0"/>
              <a:t>CO2</a:t>
            </a:r>
          </a:p>
          <a:p>
            <a:pPr marL="357188" indent="-357188">
              <a:spcBef>
                <a:spcPts val="0"/>
              </a:spcBef>
              <a:buClr>
                <a:srgbClr val="14CCBD"/>
              </a:buClr>
              <a:buFont typeface="Wingdings" charset="2"/>
              <a:buChar char="§"/>
            </a:pPr>
            <a:r>
              <a:rPr lang="en-US" sz="4000" dirty="0"/>
              <a:t>Active Scan ++</a:t>
            </a:r>
          </a:p>
          <a:p>
            <a:pPr marL="357188" indent="-357188">
              <a:spcBef>
                <a:spcPts val="0"/>
              </a:spcBef>
              <a:buClr>
                <a:srgbClr val="14CCBD"/>
              </a:buClr>
              <a:buFont typeface="Wingdings" charset="2"/>
              <a:buChar char="§"/>
            </a:pPr>
            <a:r>
              <a:rPr lang="en-US" sz="4000" dirty="0"/>
              <a:t>CSRF Scanner</a:t>
            </a:r>
          </a:p>
          <a:p>
            <a:pPr marL="357188" indent="-357188">
              <a:spcBef>
                <a:spcPts val="0"/>
              </a:spcBef>
              <a:buClr>
                <a:srgbClr val="14CCBD"/>
              </a:buClr>
              <a:buFont typeface="Wingdings" charset="2"/>
              <a:buChar char="§"/>
            </a:pPr>
            <a:r>
              <a:rPr lang="en-US" sz="4000" dirty="0"/>
              <a:t>Code DX</a:t>
            </a:r>
          </a:p>
          <a:p>
            <a:pPr marL="357188" indent="-357188">
              <a:spcBef>
                <a:spcPts val="0"/>
              </a:spcBef>
              <a:buClr>
                <a:srgbClr val="14CCBD"/>
              </a:buClr>
              <a:buFont typeface="Wingdings" charset="2"/>
              <a:buChar char="§"/>
            </a:pPr>
            <a:r>
              <a:rPr lang="en-US" sz="4000" dirty="0"/>
              <a:t>Logger++</a:t>
            </a:r>
          </a:p>
          <a:p>
            <a:pPr marL="357188" indent="-357188">
              <a:spcBef>
                <a:spcPts val="0"/>
              </a:spcBef>
              <a:buClr>
                <a:srgbClr val="14CCBD"/>
              </a:buClr>
              <a:buFont typeface="Wingdings" charset="2"/>
              <a:buChar char="§"/>
            </a:pPr>
            <a:r>
              <a:rPr lang="en-US" sz="4000" dirty="0"/>
              <a:t>Software Vulnerability Scanner</a:t>
            </a:r>
          </a:p>
          <a:p>
            <a:pPr marL="357188" indent="-357188">
              <a:spcBef>
                <a:spcPts val="0"/>
              </a:spcBef>
              <a:buClr>
                <a:srgbClr val="14CCBD"/>
              </a:buClr>
              <a:buFont typeface="Wingdings" charset="2"/>
              <a:buChar char="§"/>
            </a:pPr>
            <a:r>
              <a:rPr lang="en-US" sz="4000" dirty="0"/>
              <a:t>Software Version Reporter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 Few Burp Extenders That We Use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2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5E99B7-E644-43D2-95FF-1E73BA715346}"/>
              </a:ext>
            </a:extLst>
          </p:cNvPr>
          <p:cNvSpPr txBox="1">
            <a:spLocks/>
          </p:cNvSpPr>
          <p:nvPr/>
        </p:nvSpPr>
        <p:spPr>
          <a:xfrm>
            <a:off x="207976" y="381000"/>
            <a:ext cx="9144001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836E0B-19D1-474A-A2DF-901D790DB4BF}"/>
              </a:ext>
            </a:extLst>
          </p:cNvPr>
          <p:cNvSpPr txBox="1">
            <a:spLocks/>
          </p:cNvSpPr>
          <p:nvPr/>
        </p:nvSpPr>
        <p:spPr>
          <a:xfrm>
            <a:off x="759124" y="14147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BEC9-8AA7-4D47-91DB-946618BF2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47924"/>
          <a:stretch/>
        </p:blipFill>
        <p:spPr>
          <a:xfrm>
            <a:off x="790251" y="1371601"/>
            <a:ext cx="7371511" cy="50545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Webapp</a:t>
            </a:r>
            <a:r>
              <a:rPr lang="en-US" sz="4000" dirty="0"/>
              <a:t> Pentest Report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BC9B399D-4260-4590-9183-2D651985EE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8874" y="385619"/>
            <a:ext cx="266699" cy="2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9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5E99B7-E644-43D2-95FF-1E73BA715346}"/>
              </a:ext>
            </a:extLst>
          </p:cNvPr>
          <p:cNvSpPr txBox="1">
            <a:spLocks/>
          </p:cNvSpPr>
          <p:nvPr/>
        </p:nvSpPr>
        <p:spPr>
          <a:xfrm>
            <a:off x="207976" y="381000"/>
            <a:ext cx="9144001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836E0B-19D1-474A-A2DF-901D790DB4BF}"/>
              </a:ext>
            </a:extLst>
          </p:cNvPr>
          <p:cNvSpPr txBox="1">
            <a:spLocks/>
          </p:cNvSpPr>
          <p:nvPr/>
        </p:nvSpPr>
        <p:spPr>
          <a:xfrm>
            <a:off x="759124" y="14147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BEC9-8AA7-4D47-91DB-946618BF2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47924"/>
          <a:stretch/>
        </p:blipFill>
        <p:spPr>
          <a:xfrm>
            <a:off x="790251" y="1371601"/>
            <a:ext cx="7371511" cy="50545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Webapp</a:t>
            </a:r>
            <a:r>
              <a:rPr lang="en-US" sz="4000" dirty="0"/>
              <a:t> </a:t>
            </a:r>
            <a:r>
              <a:rPr lang="en-US" sz="4000" dirty="0" err="1"/>
              <a:t>Pentest</a:t>
            </a:r>
            <a:r>
              <a:rPr lang="en-US" sz="4000" dirty="0"/>
              <a:t> Report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1193800"/>
            <a:ext cx="7823200" cy="5435600"/>
          </a:xfrm>
          <a:prstGeom prst="rect">
            <a:avLst/>
          </a:prstGeom>
          <a:solidFill>
            <a:srgbClr val="242425">
              <a:alpha val="8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0BEC9-8AA7-4D47-91DB-946618BF2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66" b="562"/>
          <a:stretch/>
        </p:blipFill>
        <p:spPr>
          <a:xfrm>
            <a:off x="3973822" y="1949200"/>
            <a:ext cx="7817000" cy="4690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850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836E0B-19D1-474A-A2DF-901D790DB4BF}"/>
              </a:ext>
            </a:extLst>
          </p:cNvPr>
          <p:cNvSpPr txBox="1">
            <a:spLocks/>
          </p:cNvSpPr>
          <p:nvPr/>
        </p:nvSpPr>
        <p:spPr>
          <a:xfrm>
            <a:off x="759124" y="14147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C08A7-D130-4B85-A7EF-18EB4220C1B3}"/>
              </a:ext>
            </a:extLst>
          </p:cNvPr>
          <p:cNvSpPr txBox="1"/>
          <p:nvPr/>
        </p:nvSpPr>
        <p:spPr>
          <a:xfrm>
            <a:off x="721574" y="1295071"/>
            <a:ext cx="52133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14CCBD"/>
                </a:solidFill>
                <a:ea typeface="Century Schoolbook"/>
                <a:cs typeface="Century Schoolbook"/>
                <a:sym typeface="Century Schoolbook"/>
              </a:rPr>
              <a:t>Web Methods</a:t>
            </a:r>
          </a:p>
          <a:p>
            <a:pPr marL="365125" indent="-365125">
              <a:buFont typeface="+mj-lt"/>
              <a:buAutoNum type="arabicPeriod"/>
            </a:pPr>
            <a:r>
              <a:rPr lang="en-US" sz="2400" dirty="0"/>
              <a:t>Did the tester note the site allows basic web methods (e.g. “PUT, GET,  POST, HEAD, OPTIONS, DELETE”)?</a:t>
            </a:r>
          </a:p>
          <a:p>
            <a:endParaRPr lang="en-US" sz="2400" dirty="0">
              <a:ea typeface="Century Schoolbook"/>
              <a:cs typeface="Century Schoolbook"/>
              <a:sym typeface="Century Schoolbook"/>
            </a:endParaRPr>
          </a:p>
          <a:p>
            <a:r>
              <a:rPr lang="en-US" sz="2400" dirty="0">
                <a:solidFill>
                  <a:srgbClr val="14CCBD"/>
                </a:solidFill>
                <a:ea typeface="Century Schoolbook"/>
                <a:cs typeface="Century Schoolbook"/>
                <a:sym typeface="Century Schoolbook"/>
              </a:rPr>
              <a:t>Reflected Cross-site Scripting</a:t>
            </a:r>
          </a:p>
          <a:p>
            <a:pPr marL="365125" indent="-365125">
              <a:buFont typeface="+mj-lt"/>
              <a:buAutoNum type="arabicPeriod"/>
            </a:pPr>
            <a:r>
              <a:rPr lang="en-US" sz="2400" dirty="0">
                <a:ea typeface="Century Schoolbook"/>
                <a:cs typeface="Century Schoolbook"/>
                <a:sym typeface="Century Schoolbook"/>
              </a:rPr>
              <a:t>Did the tester input a payload?  </a:t>
            </a:r>
          </a:p>
          <a:p>
            <a:pPr marL="365125" indent="-365125">
              <a:buFont typeface="+mj-lt"/>
              <a:buAutoNum type="arabicPeriod"/>
            </a:pPr>
            <a:r>
              <a:rPr lang="en-US" sz="2400" dirty="0">
                <a:ea typeface="Century Schoolbook"/>
                <a:cs typeface="Century Schoolbook"/>
                <a:sym typeface="Century Schoolbook"/>
              </a:rPr>
              <a:t>What was the result? Reflected?  </a:t>
            </a:r>
          </a:p>
          <a:p>
            <a:pPr marL="365125" indent="-365125">
              <a:buFont typeface="+mj-lt"/>
              <a:buAutoNum type="arabicPeriod"/>
            </a:pPr>
            <a:r>
              <a:rPr lang="en-US" sz="2400" dirty="0">
                <a:ea typeface="Century Schoolbook"/>
                <a:cs typeface="Century Schoolbook"/>
                <a:sym typeface="Century Schoolbook"/>
              </a:rPr>
              <a:t>Did the tester view the source?</a:t>
            </a:r>
          </a:p>
          <a:p>
            <a:endParaRPr lang="en-US" sz="2000" dirty="0">
              <a:solidFill>
                <a:schemeClr val="bg2">
                  <a:lumMod val="25000"/>
                  <a:lumOff val="75000"/>
                </a:schemeClr>
              </a:solidFill>
              <a:ea typeface="Century Schoolbook"/>
              <a:cs typeface="Century Schoolbook"/>
              <a:sym typeface="Century Schoolbook"/>
            </a:endParaRPr>
          </a:p>
          <a:p>
            <a:endParaRPr lang="en-US" sz="2000" dirty="0">
              <a:ea typeface="Century Schoolbook"/>
              <a:cs typeface="Century Schoolbook"/>
              <a:sym typeface="Century Schoolbook"/>
            </a:endParaRPr>
          </a:p>
          <a:p>
            <a:endParaRPr lang="en-US" sz="2000" dirty="0">
              <a:ea typeface="Century Schoolbook"/>
              <a:cs typeface="Century Schoolbook"/>
              <a:sym typeface="Century Schoolbook"/>
            </a:endParaRPr>
          </a:p>
          <a:p>
            <a:endParaRPr lang="en-US" sz="2000" dirty="0">
              <a:ea typeface="Century Schoolbook"/>
              <a:cs typeface="Century Schoolbook"/>
              <a:sym typeface="Century Schoolbook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dirty="0">
              <a:ea typeface="Century Schoolbook"/>
              <a:cs typeface="Century Schoolbook"/>
              <a:sym typeface="Century Schoolbook"/>
            </a:endParaRPr>
          </a:p>
          <a:p>
            <a:r>
              <a:rPr lang="en-CA" sz="2000" dirty="0">
                <a:ea typeface="Century Schoolbook"/>
                <a:cs typeface="Century Schoolbook"/>
                <a:sym typeface="Century Schoolbook"/>
              </a:rPr>
              <a:t> </a:t>
            </a: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2711" y="440119"/>
            <a:ext cx="10991012" cy="5412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Sample: </a:t>
            </a:r>
            <a:r>
              <a:rPr lang="en-US" sz="4000" dirty="0" err="1"/>
              <a:t>Webapp</a:t>
            </a:r>
            <a:r>
              <a:rPr lang="en-US" sz="4000" dirty="0"/>
              <a:t> </a:t>
            </a:r>
            <a:r>
              <a:rPr lang="en-US" sz="4000" dirty="0" err="1"/>
              <a:t>Pentest</a:t>
            </a:r>
            <a:r>
              <a:rPr lang="en-US" sz="4000" dirty="0"/>
              <a:t> Framework based on OWASP Top 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C08A7-D130-4B85-A7EF-18EB4220C1B3}"/>
              </a:ext>
            </a:extLst>
          </p:cNvPr>
          <p:cNvSpPr txBox="1"/>
          <p:nvPr/>
        </p:nvSpPr>
        <p:spPr>
          <a:xfrm>
            <a:off x="6337247" y="1296573"/>
            <a:ext cx="54947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4CCBD"/>
                </a:solidFill>
                <a:ea typeface="Century Schoolbook"/>
                <a:cs typeface="Century Schoolbook"/>
                <a:sym typeface="Century Schoolbook"/>
              </a:rPr>
              <a:t>Clickjacking</a:t>
            </a:r>
            <a:r>
              <a:rPr lang="en-US" sz="2400" dirty="0">
                <a:solidFill>
                  <a:srgbClr val="14CCBD"/>
                </a:solidFill>
                <a:ea typeface="Century Schoolbook"/>
                <a:cs typeface="Century Schoolbook"/>
                <a:sym typeface="Century Schoolbook"/>
              </a:rPr>
              <a:t>/Cross Site Framing (XSF)</a:t>
            </a:r>
          </a:p>
          <a:p>
            <a:pPr marL="365125" indent="-365125">
              <a:buFont typeface="+mj-lt"/>
              <a:buAutoNum type="arabicPeriod"/>
            </a:pPr>
            <a:r>
              <a:rPr lang="en-US" sz="2400" dirty="0">
                <a:ea typeface="Century Schoolbook"/>
                <a:cs typeface="Century Schoolbook"/>
                <a:sym typeface="Century Schoolbook"/>
              </a:rPr>
              <a:t>X-Frame-Option – set to Deny or Same-Origin?</a:t>
            </a:r>
          </a:p>
          <a:p>
            <a:pPr marL="365125" indent="-365125">
              <a:buFont typeface="+mj-lt"/>
              <a:buAutoNum type="arabicPeriod"/>
            </a:pPr>
            <a:r>
              <a:rPr lang="en-US" sz="2400" dirty="0">
                <a:ea typeface="Century Schoolbook"/>
                <a:cs typeface="Century Schoolbook"/>
                <a:sym typeface="Century Schoolbook"/>
              </a:rPr>
              <a:t>HTML </a:t>
            </a:r>
            <a:r>
              <a:rPr lang="en-US" sz="2400" dirty="0" err="1">
                <a:ea typeface="Century Schoolbook"/>
                <a:cs typeface="Century Schoolbook"/>
                <a:sym typeface="Century Schoolbook"/>
              </a:rPr>
              <a:t>iframe</a:t>
            </a:r>
            <a:r>
              <a:rPr lang="en-US" sz="2400" dirty="0">
                <a:ea typeface="Century Schoolbook"/>
                <a:cs typeface="Century Schoolbook"/>
                <a:sym typeface="Century Schoolbook"/>
              </a:rPr>
              <a:t> POC create? Successfully loaded into the site?</a:t>
            </a:r>
          </a:p>
          <a:p>
            <a:endParaRPr lang="en-US" sz="2400" dirty="0">
              <a:solidFill>
                <a:schemeClr val="bg2">
                  <a:lumMod val="25000"/>
                  <a:lumOff val="75000"/>
                </a:schemeClr>
              </a:solidFill>
              <a:ea typeface="Century Schoolbook"/>
              <a:cs typeface="Century Schoolbook"/>
              <a:sym typeface="Century Schoolbook"/>
            </a:endParaRPr>
          </a:p>
          <a:p>
            <a:r>
              <a:rPr lang="en-US" sz="2400" dirty="0">
                <a:solidFill>
                  <a:srgbClr val="14CCBD"/>
                </a:solidFill>
                <a:ea typeface="Century Schoolbook"/>
                <a:cs typeface="Century Schoolbook"/>
                <a:sym typeface="Century Schoolbook"/>
              </a:rPr>
              <a:t>CSRF</a:t>
            </a:r>
          </a:p>
          <a:p>
            <a:pPr marL="365125" indent="-365125">
              <a:buFont typeface="+mj-lt"/>
              <a:buAutoNum type="arabicPeriod"/>
            </a:pPr>
            <a:r>
              <a:rPr lang="en-US" sz="2400" dirty="0">
                <a:ea typeface="Century Schoolbook"/>
                <a:cs typeface="Century Schoolbook"/>
                <a:sym typeface="Century Schoolbook"/>
              </a:rPr>
              <a:t>Is the token randomly generated?</a:t>
            </a:r>
          </a:p>
          <a:p>
            <a:pPr marL="365125" indent="-365125">
              <a:buFont typeface="+mj-lt"/>
              <a:buAutoNum type="arabicPeriod"/>
            </a:pPr>
            <a:r>
              <a:rPr lang="en-US" sz="2400" dirty="0">
                <a:ea typeface="Century Schoolbook"/>
                <a:cs typeface="Century Schoolbook"/>
                <a:sym typeface="Century Schoolbook"/>
              </a:rPr>
              <a:t>Did the tester note if CSRF is noted on a GET request?</a:t>
            </a:r>
          </a:p>
          <a:p>
            <a:pPr marL="365125" indent="-365125">
              <a:buFont typeface="+mj-lt"/>
              <a:buAutoNum type="arabicPeriod"/>
            </a:pPr>
            <a:r>
              <a:rPr lang="en-US" sz="2400" dirty="0">
                <a:ea typeface="Century Schoolbook"/>
                <a:cs typeface="Century Schoolbook"/>
                <a:sym typeface="Century Schoolbook"/>
              </a:rPr>
              <a:t>Did the tester create an POC HTML file to execute on the site?</a:t>
            </a:r>
          </a:p>
          <a:p>
            <a:pPr marL="365125" indent="-365125">
              <a:buFont typeface="+mj-lt"/>
              <a:buAutoNum type="arabicPeriod"/>
            </a:pPr>
            <a:r>
              <a:rPr lang="en-US" sz="2400" dirty="0">
                <a:ea typeface="Century Schoolbook"/>
                <a:cs typeface="Century Schoolbook"/>
                <a:sym typeface="Century Schoolbook"/>
              </a:rPr>
              <a:t>Was the file successfully loaded on the site?</a:t>
            </a:r>
          </a:p>
        </p:txBody>
      </p:sp>
    </p:spTree>
    <p:extLst>
      <p:ext uri="{BB962C8B-B14F-4D97-AF65-F5344CB8AC3E}">
        <p14:creationId xmlns:p14="http://schemas.microsoft.com/office/powerpoint/2010/main" val="291084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836E0B-19D1-474A-A2DF-901D790DB4BF}"/>
              </a:ext>
            </a:extLst>
          </p:cNvPr>
          <p:cNvSpPr txBox="1">
            <a:spLocks/>
          </p:cNvSpPr>
          <p:nvPr/>
        </p:nvSpPr>
        <p:spPr>
          <a:xfrm>
            <a:off x="759124" y="14147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E5C32-8EFD-423E-87C7-55C86D1D79CE}"/>
              </a:ext>
            </a:extLst>
          </p:cNvPr>
          <p:cNvSpPr txBox="1">
            <a:spLocks/>
          </p:cNvSpPr>
          <p:nvPr/>
        </p:nvSpPr>
        <p:spPr>
          <a:xfrm>
            <a:off x="911524" y="15671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753859-F5DE-4450-814D-1B3B0BC7E75B}"/>
              </a:ext>
            </a:extLst>
          </p:cNvPr>
          <p:cNvSpPr txBox="1">
            <a:spLocks/>
          </p:cNvSpPr>
          <p:nvPr/>
        </p:nvSpPr>
        <p:spPr>
          <a:xfrm>
            <a:off x="1063924" y="17195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5143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Leveraging Burp Extenders With Other Free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357DC5-865A-48B3-977E-BA46D4E5B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9" y="995479"/>
            <a:ext cx="10987348" cy="5565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D0C53F-814A-4F5E-82D2-2BAB257EB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4" y="997554"/>
            <a:ext cx="10974998" cy="57442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EB9139-E2EE-4C5B-9060-D7F54FCF9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9" y="996235"/>
            <a:ext cx="10987355" cy="57468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72B285-5ED6-4AC1-B54C-32149F7338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6" y="1920687"/>
            <a:ext cx="11444562" cy="210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5E99B7-E644-43D2-95FF-1E73BA715346}"/>
              </a:ext>
            </a:extLst>
          </p:cNvPr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836E0B-19D1-474A-A2DF-901D790DB4BF}"/>
              </a:ext>
            </a:extLst>
          </p:cNvPr>
          <p:cNvSpPr txBox="1">
            <a:spLocks/>
          </p:cNvSpPr>
          <p:nvPr/>
        </p:nvSpPr>
        <p:spPr>
          <a:xfrm>
            <a:off x="759124" y="14147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E5C32-8EFD-423E-87C7-55C86D1D79CE}"/>
              </a:ext>
            </a:extLst>
          </p:cNvPr>
          <p:cNvSpPr txBox="1">
            <a:spLocks/>
          </p:cNvSpPr>
          <p:nvPr/>
        </p:nvSpPr>
        <p:spPr>
          <a:xfrm>
            <a:off x="911524" y="15671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753859-F5DE-4450-814D-1B3B0BC7E75B}"/>
              </a:ext>
            </a:extLst>
          </p:cNvPr>
          <p:cNvSpPr txBox="1">
            <a:spLocks/>
          </p:cNvSpPr>
          <p:nvPr/>
        </p:nvSpPr>
        <p:spPr>
          <a:xfrm>
            <a:off x="1063924" y="17195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5143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D6CC3-5194-4877-B998-112B95259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681037"/>
            <a:ext cx="10334625" cy="5495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CAC47A-EC13-4513-92AB-446683427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43" y="381000"/>
            <a:ext cx="10796337" cy="6242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EB49D4-E28C-41D7-8286-D650F781D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32" y="544676"/>
            <a:ext cx="10985157" cy="57686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51E22-0C06-4878-8DCF-CC3460B180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5" y="381000"/>
            <a:ext cx="11586989" cy="62583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8BBE50-663C-4B44-B86F-9BA7DD4D8F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4" y="293239"/>
            <a:ext cx="10795453" cy="64391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74CBEA-96BC-4DF4-9434-57473FF437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4" y="287959"/>
            <a:ext cx="10502601" cy="613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11" y="323273"/>
            <a:ext cx="10991012" cy="658091"/>
          </a:xfrm>
        </p:spPr>
        <p:txBody>
          <a:bodyPr anchor="t">
            <a:normAutofit/>
          </a:bodyPr>
          <a:lstStyle/>
          <a:p>
            <a:r>
              <a:rPr lang="en-US" sz="4000" dirty="0"/>
              <a:t>Who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17" y="1273485"/>
            <a:ext cx="6190521" cy="1697183"/>
          </a:xfrm>
        </p:spPr>
        <p:txBody>
          <a:bodyPr>
            <a:noAutofit/>
          </a:bodyPr>
          <a:lstStyle/>
          <a:p>
            <a:pPr marL="357188" indent="-357188">
              <a:buClr>
                <a:srgbClr val="14CCBD"/>
              </a:buClr>
              <a:buFont typeface="Wingdings" charset="2"/>
              <a:buChar char="§"/>
            </a:pPr>
            <a:r>
              <a:rPr lang="en-US" sz="2800" dirty="0"/>
              <a:t>Information Security Consultants</a:t>
            </a:r>
          </a:p>
          <a:p>
            <a:pPr marL="357188" indent="-357188">
              <a:buClr>
                <a:srgbClr val="14CCBD"/>
              </a:buClr>
              <a:buFont typeface="Wingdings" charset="2"/>
              <a:buChar char="§"/>
            </a:pPr>
            <a:r>
              <a:rPr lang="en-US" sz="2800" dirty="0"/>
              <a:t>Web Application Penetration Testers</a:t>
            </a:r>
          </a:p>
          <a:p>
            <a:pPr marL="357188" indent="-357188">
              <a:buClr>
                <a:srgbClr val="14CCBD"/>
              </a:buClr>
              <a:buFont typeface="Wingdings" charset="2"/>
              <a:buChar char="§"/>
            </a:pPr>
            <a:r>
              <a:rPr lang="en-US" sz="2800" dirty="0" err="1"/>
              <a:t>Padawan</a:t>
            </a:r>
            <a:r>
              <a:rPr lang="en-US" sz="2800" dirty="0"/>
              <a:t> Hackers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6FC05-2139-4359-BA54-389CA38B0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21" y="634564"/>
            <a:ext cx="4760479" cy="52174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0348" y="6119091"/>
            <a:ext cx="219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Harshal</a:t>
            </a:r>
            <a:r>
              <a:rPr lang="en-US" dirty="0"/>
              <a:t> </a:t>
            </a:r>
            <a:r>
              <a:rPr lang="en-US" dirty="0" err="1"/>
              <a:t>Chandorkar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98" y="4410872"/>
            <a:ext cx="1701885" cy="1766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" y="4402459"/>
            <a:ext cx="1708959" cy="17741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4962" y="6144491"/>
            <a:ext cx="219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Natalia Wadden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51" y="1301406"/>
            <a:ext cx="6353907" cy="4797386"/>
          </a:xfrm>
        </p:spPr>
        <p:txBody>
          <a:bodyPr>
            <a:normAutofit/>
          </a:bodyPr>
          <a:lstStyle/>
          <a:p>
            <a:pPr marL="365125" lvl="0" indent="-365125">
              <a:lnSpc>
                <a:spcPct val="140000"/>
              </a:lnSpc>
              <a:spcBef>
                <a:spcPts val="0"/>
              </a:spcBef>
              <a:buClr>
                <a:srgbClr val="14CCBD"/>
              </a:buClr>
              <a:buFont typeface="Wingdings" charset="2"/>
              <a:buChar char="§"/>
            </a:pPr>
            <a:r>
              <a:rPr lang="en-US" sz="3600" dirty="0"/>
              <a:t>Understand the incident</a:t>
            </a:r>
          </a:p>
          <a:p>
            <a:pPr marL="365125" lvl="0" indent="-365125">
              <a:lnSpc>
                <a:spcPct val="140000"/>
              </a:lnSpc>
              <a:spcBef>
                <a:spcPts val="0"/>
              </a:spcBef>
              <a:buClr>
                <a:srgbClr val="14CCBD"/>
              </a:buClr>
              <a:buFont typeface="Wingdings" charset="2"/>
              <a:buChar char="§"/>
            </a:pPr>
            <a:r>
              <a:rPr lang="en-US" sz="3600" dirty="0"/>
              <a:t>Review all evidence presented</a:t>
            </a:r>
          </a:p>
          <a:p>
            <a:pPr marL="365125" lvl="0" indent="-365125">
              <a:lnSpc>
                <a:spcPct val="140000"/>
              </a:lnSpc>
              <a:spcBef>
                <a:spcPts val="0"/>
              </a:spcBef>
              <a:buClr>
                <a:srgbClr val="14CCBD"/>
              </a:buClr>
              <a:buFont typeface="Wingdings" charset="2"/>
              <a:buChar char="§"/>
            </a:pPr>
            <a:r>
              <a:rPr lang="en-US" sz="3600" dirty="0"/>
              <a:t>Obtain testers logs</a:t>
            </a:r>
          </a:p>
          <a:p>
            <a:pPr marL="365125" lvl="0" indent="-365125">
              <a:lnSpc>
                <a:spcPct val="140000"/>
              </a:lnSpc>
              <a:spcBef>
                <a:spcPts val="0"/>
              </a:spcBef>
              <a:buClr>
                <a:srgbClr val="14CCBD"/>
              </a:buClr>
              <a:buFont typeface="Wingdings" charset="2"/>
              <a:buChar char="§"/>
            </a:pPr>
            <a:r>
              <a:rPr lang="en-US" sz="3600" dirty="0"/>
              <a:t>Provide proof</a:t>
            </a:r>
          </a:p>
          <a:p>
            <a:pPr marL="365125" lvl="0" indent="-365125">
              <a:lnSpc>
                <a:spcPct val="140000"/>
              </a:lnSpc>
              <a:spcBef>
                <a:spcPts val="0"/>
              </a:spcBef>
              <a:buClr>
                <a:srgbClr val="14CCBD"/>
              </a:buClr>
              <a:buFont typeface="Wingdings" charset="2"/>
              <a:buChar char="§"/>
            </a:pPr>
            <a:r>
              <a:rPr lang="en-US" sz="3600" dirty="0"/>
              <a:t>Understand impact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28E99-F145-47E9-BBAD-34A22C573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35" y="2629836"/>
            <a:ext cx="3555773" cy="38356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Incidents happen, but is it fair to blame us?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836E0B-19D1-474A-A2DF-901D790DB4BF}"/>
              </a:ext>
            </a:extLst>
          </p:cNvPr>
          <p:cNvSpPr txBox="1">
            <a:spLocks/>
          </p:cNvSpPr>
          <p:nvPr/>
        </p:nvSpPr>
        <p:spPr>
          <a:xfrm>
            <a:off x="759124" y="14147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E5C32-8EFD-423E-87C7-55C86D1D79CE}"/>
              </a:ext>
            </a:extLst>
          </p:cNvPr>
          <p:cNvSpPr txBox="1">
            <a:spLocks/>
          </p:cNvSpPr>
          <p:nvPr/>
        </p:nvSpPr>
        <p:spPr>
          <a:xfrm>
            <a:off x="911524" y="15671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753859-F5DE-4450-814D-1B3B0BC7E75B}"/>
              </a:ext>
            </a:extLst>
          </p:cNvPr>
          <p:cNvSpPr txBox="1">
            <a:spLocks/>
          </p:cNvSpPr>
          <p:nvPr/>
        </p:nvSpPr>
        <p:spPr>
          <a:xfrm>
            <a:off x="1063924" y="17195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5143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61598-7EF7-45FD-B8F7-C2B4EE514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2" y="1779109"/>
            <a:ext cx="11769473" cy="32370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Webapp</a:t>
            </a:r>
            <a:r>
              <a:rPr lang="en-US" sz="4000" dirty="0"/>
              <a:t> Pentest Tracking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Magnifying glass">
            <a:extLst>
              <a:ext uri="{FF2B5EF4-FFF2-40B4-BE49-F238E27FC236}">
                <a16:creationId xmlns:a16="http://schemas.microsoft.com/office/drawing/2014/main" id="{A5672E79-F547-4F45-8DFE-6005A3413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3674" y="369587"/>
            <a:ext cx="266699" cy="2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836E0B-19D1-474A-A2DF-901D790DB4BF}"/>
              </a:ext>
            </a:extLst>
          </p:cNvPr>
          <p:cNvSpPr txBox="1">
            <a:spLocks/>
          </p:cNvSpPr>
          <p:nvPr/>
        </p:nvSpPr>
        <p:spPr>
          <a:xfrm>
            <a:off x="759124" y="14147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E5C32-8EFD-423E-87C7-55C86D1D79CE}"/>
              </a:ext>
            </a:extLst>
          </p:cNvPr>
          <p:cNvSpPr txBox="1">
            <a:spLocks/>
          </p:cNvSpPr>
          <p:nvPr/>
        </p:nvSpPr>
        <p:spPr>
          <a:xfrm>
            <a:off x="911524" y="15671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753859-F5DE-4450-814D-1B3B0BC7E75B}"/>
              </a:ext>
            </a:extLst>
          </p:cNvPr>
          <p:cNvSpPr txBox="1">
            <a:spLocks/>
          </p:cNvSpPr>
          <p:nvPr/>
        </p:nvSpPr>
        <p:spPr>
          <a:xfrm>
            <a:off x="1063924" y="17195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5143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1DB7E-CE5A-46F1-A76A-C6286108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9" y="1274177"/>
            <a:ext cx="11270357" cy="5294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07E9F-1642-41C5-952D-08B18280C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9" y="1347977"/>
            <a:ext cx="11259848" cy="522060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Log Extraction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836E0B-19D1-474A-A2DF-901D790DB4BF}"/>
              </a:ext>
            </a:extLst>
          </p:cNvPr>
          <p:cNvSpPr txBox="1">
            <a:spLocks/>
          </p:cNvSpPr>
          <p:nvPr/>
        </p:nvSpPr>
        <p:spPr>
          <a:xfrm>
            <a:off x="759124" y="14147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7E5C32-8EFD-423E-87C7-55C86D1D79CE}"/>
              </a:ext>
            </a:extLst>
          </p:cNvPr>
          <p:cNvSpPr txBox="1">
            <a:spLocks/>
          </p:cNvSpPr>
          <p:nvPr/>
        </p:nvSpPr>
        <p:spPr>
          <a:xfrm>
            <a:off x="911524" y="1567132"/>
            <a:ext cx="10679501" cy="4605069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753859-F5DE-4450-814D-1B3B0BC7E75B}"/>
              </a:ext>
            </a:extLst>
          </p:cNvPr>
          <p:cNvSpPr txBox="1">
            <a:spLocks/>
          </p:cNvSpPr>
          <p:nvPr/>
        </p:nvSpPr>
        <p:spPr>
          <a:xfrm>
            <a:off x="577260" y="1567132"/>
            <a:ext cx="11166165" cy="475747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dirty="0"/>
              <a:t>Burp History Converter -&gt; </a:t>
            </a:r>
            <a:r>
              <a:rPr lang="en-US" sz="2000" dirty="0">
                <a:hlinkClick r:id="rId3"/>
              </a:rPr>
              <a:t>https://github.com/mrts/burp-suite-http-proxy-history-converter</a:t>
            </a:r>
            <a:endParaRPr lang="en-US" sz="2000" dirty="0"/>
          </a:p>
          <a:p>
            <a:pPr marL="228600" indent="0">
              <a:spcBef>
                <a:spcPts val="0"/>
              </a:spcBef>
              <a:buNone/>
            </a:pPr>
            <a:r>
              <a:rPr lang="en-US" sz="2000" dirty="0"/>
              <a:t>Payloads (</a:t>
            </a:r>
            <a:r>
              <a:rPr lang="en-US" sz="2000" dirty="0" err="1"/>
              <a:t>xss</a:t>
            </a:r>
            <a:r>
              <a:rPr lang="en-US" sz="2000" dirty="0"/>
              <a:t> | passwords | directory busters | and more...) -&gt; </a:t>
            </a:r>
            <a:r>
              <a:rPr lang="en-US" sz="2000" dirty="0">
                <a:hlinkClick r:id="rId4"/>
              </a:rPr>
              <a:t>https://github.com/foospidy/payloads</a:t>
            </a:r>
            <a:r>
              <a:rPr lang="en-US" sz="2000" dirty="0"/>
              <a:t>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2000" dirty="0"/>
              <a:t>CORS -&gt; </a:t>
            </a:r>
            <a:r>
              <a:rPr lang="en-US" sz="2000" dirty="0">
                <a:hlinkClick r:id="rId5"/>
              </a:rPr>
              <a:t>https://www.geekboy.ninja/blog/exploiting-misconfigured-cors-via-wildcard-subdomains</a:t>
            </a:r>
            <a:r>
              <a:rPr lang="en-US" sz="2000" dirty="0"/>
              <a:t>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2000" dirty="0"/>
              <a:t>Pentest Resources (web report tracking | database | checklists) -&gt; </a:t>
            </a:r>
            <a:r>
              <a:rPr lang="en-US" sz="2000" dirty="0">
                <a:hlinkClick r:id="rId6"/>
              </a:rPr>
              <a:t>http://harshdevx.com/codex/ptest.zip</a:t>
            </a:r>
            <a:endParaRPr lang="en-US" sz="2000" dirty="0"/>
          </a:p>
          <a:p>
            <a:pPr marL="228600" indent="0">
              <a:spcBef>
                <a:spcPts val="0"/>
              </a:spcBef>
              <a:buNone/>
            </a:pPr>
            <a:endParaRPr lang="en-US" sz="2000" dirty="0"/>
          </a:p>
          <a:p>
            <a:pPr marL="228600" indent="0">
              <a:spcBef>
                <a:spcPts val="0"/>
              </a:spcBef>
              <a:buNone/>
            </a:pPr>
            <a:r>
              <a:rPr lang="en-US" sz="2000" dirty="0"/>
              <a:t>General reading -&gt; </a:t>
            </a:r>
            <a:r>
              <a:rPr lang="en-US" sz="2000" dirty="0">
                <a:hlinkClick r:id="rId7"/>
              </a:rPr>
              <a:t>http://www.adeptus-mechanicus.com/learn/nwadden.php</a:t>
            </a:r>
            <a:r>
              <a:rPr lang="en-US" sz="2000" dirty="0"/>
              <a:t>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2000" dirty="0"/>
              <a:t>General reading -&gt; </a:t>
            </a:r>
            <a:r>
              <a:rPr lang="en-US" sz="2000" dirty="0">
                <a:hlinkClick r:id="rId8"/>
              </a:rPr>
              <a:t>http://www.adeptus-mechanicus.com/learn/harshalc.php</a:t>
            </a:r>
            <a:r>
              <a:rPr lang="en-US" sz="2000" dirty="0"/>
              <a:t>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2000" dirty="0"/>
              <a:t>General reading and download resources -&gt; </a:t>
            </a:r>
            <a:r>
              <a:rPr lang="en-US" sz="2000" dirty="0">
                <a:hlinkClick r:id="rId9"/>
              </a:rPr>
              <a:t>http://harshdevx.com</a:t>
            </a:r>
            <a:r>
              <a:rPr lang="en-US" sz="2000" dirty="0"/>
              <a:t>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2000" dirty="0"/>
              <a:t>OWASP Top Ten -&gt; </a:t>
            </a:r>
            <a:r>
              <a:rPr lang="en-US" sz="2000" dirty="0">
                <a:hlinkClick r:id="rId10"/>
              </a:rPr>
              <a:t>https://www.owasp.org/index.php/Category:OWASP_Top_Ten_Project</a:t>
            </a:r>
            <a:r>
              <a:rPr lang="en-US" sz="2000" dirty="0"/>
              <a:t>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2000" dirty="0"/>
              <a:t>Burp Suite Support Centre -&gt; </a:t>
            </a:r>
            <a:r>
              <a:rPr lang="en-US" sz="2000" dirty="0">
                <a:hlinkClick r:id="rId11"/>
              </a:rPr>
              <a:t>https://support.portswigger.net/</a:t>
            </a:r>
            <a:r>
              <a:rPr lang="en-US" sz="2000" dirty="0"/>
              <a:t> </a:t>
            </a:r>
          </a:p>
          <a:p>
            <a:pPr marL="228600" indent="0">
              <a:spcBef>
                <a:spcPts val="0"/>
              </a:spcBef>
              <a:buNone/>
            </a:pPr>
            <a:endParaRPr lang="en-US" sz="2000" dirty="0"/>
          </a:p>
          <a:p>
            <a:pPr marL="228600" indent="0">
              <a:spcBef>
                <a:spcPts val="0"/>
              </a:spcBef>
              <a:buNone/>
            </a:pPr>
            <a:r>
              <a:rPr lang="en-US" sz="2000" dirty="0"/>
              <a:t>DVWA -&gt; </a:t>
            </a:r>
            <a:r>
              <a:rPr lang="en-US" sz="2000" dirty="0">
                <a:hlinkClick r:id="rId12"/>
              </a:rPr>
              <a:t>https://github.com/ethicalhack3r/DVWA</a:t>
            </a:r>
            <a:endParaRPr lang="en-US" sz="2000" dirty="0"/>
          </a:p>
          <a:p>
            <a:pPr marL="228600" indent="0">
              <a:spcBef>
                <a:spcPts val="0"/>
              </a:spcBef>
              <a:buNone/>
            </a:pPr>
            <a:r>
              <a:rPr lang="en-US" sz="2000" dirty="0" err="1"/>
              <a:t>Multiladae</a:t>
            </a:r>
            <a:r>
              <a:rPr lang="en-US" sz="2000" dirty="0"/>
              <a:t> -&gt; </a:t>
            </a:r>
            <a:r>
              <a:rPr lang="en-US" sz="2000" dirty="0">
                <a:hlinkClick r:id="rId13"/>
              </a:rPr>
              <a:t>https://sourceforge.net/projects/mutillidae/</a:t>
            </a:r>
            <a:endParaRPr lang="en-US" sz="2000" dirty="0"/>
          </a:p>
          <a:p>
            <a:pPr marL="228600" indent="0">
              <a:spcBef>
                <a:spcPts val="0"/>
              </a:spcBef>
              <a:buNone/>
            </a:pPr>
            <a:r>
              <a:rPr lang="en-US" sz="2000" dirty="0"/>
              <a:t>Metasploitable -&gt; </a:t>
            </a:r>
            <a:r>
              <a:rPr lang="en-US" sz="2000" dirty="0">
                <a:hlinkClick r:id="rId14"/>
              </a:rPr>
              <a:t>https://sourceforge.net/projects/metasploitable/files/Metasploitable2/</a:t>
            </a:r>
            <a:endParaRPr lang="en-US" sz="2000" dirty="0"/>
          </a:p>
          <a:p>
            <a:pPr marL="228600" indent="0">
              <a:spcBef>
                <a:spcPts val="0"/>
              </a:spcBef>
              <a:buNone/>
            </a:pPr>
            <a:r>
              <a:rPr lang="en-US" sz="2000" dirty="0"/>
              <a:t>SANS -&gt; </a:t>
            </a:r>
            <a:r>
              <a:rPr lang="en-US" sz="2000" dirty="0">
                <a:hlinkClick r:id="rId15"/>
              </a:rPr>
              <a:t>https://sans.org</a:t>
            </a:r>
            <a:r>
              <a:rPr lang="en-US" sz="2000" dirty="0"/>
              <a:t>  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sz="2000" dirty="0"/>
              <a:t>Other security resources -&gt; </a:t>
            </a:r>
            <a:r>
              <a:rPr lang="en-US" sz="2000" dirty="0">
                <a:hlinkClick r:id="rId16"/>
              </a:rPr>
              <a:t>https://www.cisecurity.org/cis-benchmarks/</a:t>
            </a:r>
            <a:r>
              <a:rPr lang="en-US" sz="2000" dirty="0"/>
              <a:t>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Questions and Takeaways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43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Thank You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647513" y="1467169"/>
            <a:ext cx="5444499" cy="4252977"/>
            <a:chOff x="6362393" y="1467169"/>
            <a:chExt cx="5444499" cy="425297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090" y="1467169"/>
              <a:ext cx="1896832" cy="196922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028810" y="4187419"/>
              <a:ext cx="4778082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400" dirty="0"/>
                <a:t>wadden.natalia@gmail.com</a:t>
              </a:r>
            </a:p>
            <a:p>
              <a:pPr>
                <a:lnSpc>
                  <a:spcPct val="130000"/>
                </a:lnSpc>
              </a:pPr>
              <a:r>
                <a:rPr lang="en-US" sz="2400" dirty="0"/>
                <a:t>@</a:t>
              </a:r>
              <a:r>
                <a:rPr lang="en-US" sz="2400" dirty="0" err="1"/>
                <a:t>nataliawadden</a:t>
              </a:r>
              <a:endParaRPr lang="en-US" sz="2400" dirty="0"/>
            </a:p>
            <a:p>
              <a:pPr>
                <a:lnSpc>
                  <a:spcPct val="130000"/>
                </a:lnSpc>
              </a:pPr>
              <a:r>
                <a:rPr lang="en-US" sz="2400" dirty="0" err="1"/>
                <a:t>ca.linkedin.com</a:t>
              </a:r>
              <a:r>
                <a:rPr lang="en-US" sz="2400" dirty="0"/>
                <a:t>/in/</a:t>
              </a:r>
              <a:r>
                <a:rPr lang="en-US" sz="2400" dirty="0" err="1"/>
                <a:t>nataliawadden</a:t>
              </a:r>
              <a:endParaRPr lang="en-US" sz="2400" dirty="0"/>
            </a:p>
          </p:txBody>
        </p:sp>
        <p:pic>
          <p:nvPicPr>
            <p:cNvPr id="6" name="Picture 5" descr="email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927" y="4357535"/>
              <a:ext cx="406400" cy="406400"/>
            </a:xfrm>
            <a:prstGeom prst="rect">
              <a:avLst/>
            </a:prstGeom>
          </p:spPr>
        </p:pic>
        <p:pic>
          <p:nvPicPr>
            <p:cNvPr id="14" name="Picture 13" descr="twitt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352" y="4835378"/>
              <a:ext cx="469720" cy="469720"/>
            </a:xfrm>
            <a:prstGeom prst="rect">
              <a:avLst/>
            </a:prstGeom>
          </p:spPr>
        </p:pic>
        <p:pic>
          <p:nvPicPr>
            <p:cNvPr id="15" name="Picture 14" descr="linkedi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074" y="5288072"/>
              <a:ext cx="406400" cy="4064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362393" y="3445504"/>
              <a:ext cx="3227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Natalia Wadden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2819" y="1467169"/>
            <a:ext cx="5680511" cy="4243092"/>
            <a:chOff x="682819" y="1499875"/>
            <a:chExt cx="5680511" cy="4243092"/>
          </a:xfrm>
        </p:grpSpPr>
        <p:sp>
          <p:nvSpPr>
            <p:cNvPr id="27" name="TextBox 26"/>
            <p:cNvSpPr txBox="1"/>
            <p:nvPr/>
          </p:nvSpPr>
          <p:spPr>
            <a:xfrm>
              <a:off x="1349235" y="4210240"/>
              <a:ext cx="5014095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2400" dirty="0"/>
                <a:t>business.harshal@gmail.com</a:t>
              </a:r>
            </a:p>
            <a:p>
              <a:pPr>
                <a:lnSpc>
                  <a:spcPct val="130000"/>
                </a:lnSpc>
              </a:pPr>
              <a:r>
                <a:rPr lang="en-US" sz="2400" dirty="0"/>
                <a:t>@</a:t>
              </a:r>
              <a:r>
                <a:rPr lang="en-US" sz="2400" dirty="0" err="1"/>
                <a:t>harshdevx</a:t>
              </a:r>
              <a:endParaRPr lang="en-US" sz="2400" dirty="0"/>
            </a:p>
            <a:p>
              <a:pPr>
                <a:lnSpc>
                  <a:spcPct val="130000"/>
                </a:lnSpc>
              </a:pPr>
              <a:r>
                <a:rPr lang="en-US" sz="2400" dirty="0" err="1"/>
                <a:t>ca.linkedin.com</a:t>
              </a:r>
              <a:r>
                <a:rPr lang="en-US" sz="2400" dirty="0"/>
                <a:t>/in/</a:t>
              </a:r>
              <a:r>
                <a:rPr lang="en-US" sz="2400" dirty="0" err="1"/>
                <a:t>harshalchandorkar</a:t>
              </a:r>
              <a:endParaRPr lang="en-US" sz="2400" dirty="0"/>
            </a:p>
          </p:txBody>
        </p:sp>
        <p:pic>
          <p:nvPicPr>
            <p:cNvPr id="28" name="Picture 27" descr="email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53" y="4380356"/>
              <a:ext cx="406400" cy="406400"/>
            </a:xfrm>
            <a:prstGeom prst="rect">
              <a:avLst/>
            </a:prstGeom>
          </p:spPr>
        </p:pic>
        <p:pic>
          <p:nvPicPr>
            <p:cNvPr id="29" name="Picture 28" descr="twitt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78" y="4858199"/>
              <a:ext cx="469720" cy="469720"/>
            </a:xfrm>
            <a:prstGeom prst="rect">
              <a:avLst/>
            </a:prstGeom>
          </p:spPr>
        </p:pic>
        <p:pic>
          <p:nvPicPr>
            <p:cNvPr id="30" name="Picture 29" descr="linkedi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500" y="5310893"/>
              <a:ext cx="406400" cy="4064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82819" y="3468325"/>
              <a:ext cx="3963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/>
                <a:t>Harshal</a:t>
              </a:r>
              <a:r>
                <a:rPr lang="en-US" sz="3600" dirty="0"/>
                <a:t> </a:t>
              </a:r>
              <a:r>
                <a:rPr lang="en-US" sz="3600" dirty="0" err="1"/>
                <a:t>Chandokar</a:t>
              </a:r>
              <a:endParaRPr lang="en-US" sz="36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44" y="1499875"/>
              <a:ext cx="1862881" cy="1933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9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7D819A-0B89-4B34-9CFD-E873AF662C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86" y="1452766"/>
            <a:ext cx="7386978" cy="4579111"/>
          </a:xfrm>
          <a:ln w="25400">
            <a:solidFill>
              <a:schemeClr val="tx1"/>
            </a:solidFill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How did we get here?  Take a ride with us</a:t>
            </a:r>
            <a:r>
              <a:rPr lang="mr-IN" sz="4000" dirty="0"/>
              <a:t>…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969129-C582-41DB-B6BA-7E2652ADA5D7}"/>
              </a:ext>
            </a:extLst>
          </p:cNvPr>
          <p:cNvSpPr txBox="1"/>
          <p:nvPr/>
        </p:nvSpPr>
        <p:spPr>
          <a:xfrm>
            <a:off x="718143" y="1285586"/>
            <a:ext cx="65437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Clr>
                <a:srgbClr val="14CCBD"/>
              </a:buClr>
              <a:buFont typeface="Wingdings" charset="2"/>
              <a:buChar char="§"/>
            </a:pPr>
            <a:r>
              <a:rPr lang="en-US" sz="2400" dirty="0"/>
              <a:t>Penetration tests executed by vendors include:</a:t>
            </a:r>
          </a:p>
          <a:p>
            <a:pPr marL="715963" lvl="1" indent="-358775">
              <a:buClr>
                <a:srgbClr val="14CCBD"/>
              </a:buClr>
              <a:buFont typeface="Wingdings" charset="2"/>
              <a:buChar char="§"/>
            </a:pPr>
            <a:r>
              <a:rPr lang="en-US" sz="2400" dirty="0"/>
              <a:t>Severity ratings </a:t>
            </a:r>
          </a:p>
          <a:p>
            <a:pPr marL="715963" lvl="1" indent="-358775">
              <a:buClr>
                <a:srgbClr val="14CCBD"/>
              </a:buClr>
              <a:buFont typeface="Wingdings" charset="2"/>
              <a:buChar char="§"/>
            </a:pPr>
            <a:r>
              <a:rPr lang="en-US" sz="2400" dirty="0"/>
              <a:t>Risk ratings</a:t>
            </a:r>
          </a:p>
          <a:p>
            <a:pPr marL="715963" lvl="1" indent="-358775">
              <a:buClr>
                <a:srgbClr val="14CCBD"/>
              </a:buClr>
              <a:buFont typeface="Wingdings" charset="2"/>
              <a:buChar char="§"/>
            </a:pPr>
            <a:r>
              <a:rPr lang="en-US" sz="2400" dirty="0"/>
              <a:t>Scope</a:t>
            </a:r>
          </a:p>
          <a:p>
            <a:pPr marL="715963" lvl="1" indent="-358775">
              <a:buClr>
                <a:srgbClr val="14CCBD"/>
              </a:buClr>
              <a:buFont typeface="Wingdings" charset="2"/>
              <a:buChar char="§"/>
            </a:pPr>
            <a:r>
              <a:rPr lang="en-US" sz="2400" dirty="0"/>
              <a:t>False positives</a:t>
            </a:r>
          </a:p>
          <a:p>
            <a:pPr marL="715963" lvl="1" indent="-358775">
              <a:buClr>
                <a:srgbClr val="14CCBD"/>
              </a:buClr>
              <a:buFont typeface="Wingdings" charset="2"/>
              <a:buChar char="§"/>
            </a:pPr>
            <a:r>
              <a:rPr lang="en-US" sz="2400" dirty="0"/>
              <a:t>Quality and POC</a:t>
            </a:r>
          </a:p>
          <a:p>
            <a:pPr marL="715963" lvl="1" indent="-358775">
              <a:buClr>
                <a:srgbClr val="14CCBD"/>
              </a:buClr>
              <a:buFont typeface="Wingdings" charset="2"/>
              <a:buChar char="§"/>
            </a:pPr>
            <a:r>
              <a:rPr lang="en-US" sz="2400" dirty="0"/>
              <a:t>Cost </a:t>
            </a:r>
          </a:p>
          <a:p>
            <a:pPr marL="457200" indent="-457200">
              <a:buClr>
                <a:srgbClr val="14CCBD"/>
              </a:buClr>
              <a:buFont typeface="Wingdings" charset="2"/>
              <a:buChar char="§"/>
            </a:pPr>
            <a:endParaRPr lang="en-US" sz="2400" dirty="0"/>
          </a:p>
          <a:p>
            <a:pPr marL="357188" indent="-357188">
              <a:buClr>
                <a:srgbClr val="14CCBD"/>
              </a:buClr>
              <a:buFont typeface="Wingdings" charset="2"/>
              <a:buChar char="§"/>
            </a:pPr>
            <a:r>
              <a:rPr lang="en-US" sz="2400" dirty="0"/>
              <a:t>Let’s see if we can go head to head:</a:t>
            </a:r>
          </a:p>
          <a:p>
            <a:pPr marL="715963" lvl="1" indent="-358775">
              <a:buClr>
                <a:srgbClr val="14CCBD"/>
              </a:buClr>
              <a:buFont typeface="Wingdings" charset="2"/>
              <a:buChar char="§"/>
            </a:pPr>
            <a:r>
              <a:rPr lang="en-US" sz="2400" dirty="0"/>
              <a:t>Execute pentest</a:t>
            </a:r>
          </a:p>
          <a:p>
            <a:pPr marL="715963" lvl="1" indent="-358775">
              <a:buClr>
                <a:srgbClr val="14CCBD"/>
              </a:buClr>
              <a:buFont typeface="Wingdings" charset="2"/>
              <a:buChar char="§"/>
            </a:pPr>
            <a:r>
              <a:rPr lang="en-US" sz="2400" dirty="0"/>
              <a:t>Adjust ratings/risks</a:t>
            </a:r>
          </a:p>
          <a:p>
            <a:pPr marL="715963" lvl="1" indent="-358775">
              <a:buClr>
                <a:srgbClr val="14CCBD"/>
              </a:buClr>
              <a:buFont typeface="Wingdings" charset="2"/>
              <a:buChar char="§"/>
            </a:pPr>
            <a:r>
              <a:rPr lang="en-US" sz="2400" dirty="0"/>
              <a:t>Capture full scope</a:t>
            </a:r>
          </a:p>
          <a:p>
            <a:pPr marL="715963" lvl="1" indent="-358775">
              <a:buClr>
                <a:srgbClr val="14CCBD"/>
              </a:buClr>
              <a:buFont typeface="Wingdings" charset="2"/>
              <a:buChar char="§"/>
            </a:pPr>
            <a:r>
              <a:rPr lang="en-US" sz="2400" dirty="0"/>
              <a:t>Eliminate false positives</a:t>
            </a:r>
          </a:p>
          <a:p>
            <a:pPr marL="715963" lvl="1" indent="-358775">
              <a:buClr>
                <a:srgbClr val="14CCBD"/>
              </a:buClr>
              <a:buFont typeface="Wingdings" charset="2"/>
              <a:buChar char="§"/>
            </a:pPr>
            <a:r>
              <a:rPr lang="en-US" sz="2400" dirty="0"/>
              <a:t>Provide POCS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E2C20-7854-4602-BFA5-38D5B1038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52" y="3017406"/>
            <a:ext cx="5124850" cy="33672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Lone Soldier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D7BFDB-20C3-40AB-9733-FAA7C6973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418" y="4675751"/>
            <a:ext cx="4071066" cy="167018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5ADA90-790A-470A-ADB2-B9AD0A21AAE4}"/>
              </a:ext>
            </a:extLst>
          </p:cNvPr>
          <p:cNvSpPr txBox="1"/>
          <p:nvPr/>
        </p:nvSpPr>
        <p:spPr>
          <a:xfrm>
            <a:off x="692711" y="1338941"/>
            <a:ext cx="6890625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>
              <a:buClr>
                <a:srgbClr val="14CCBD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 Interest</a:t>
            </a:r>
          </a:p>
          <a:p>
            <a:pPr marL="357188" indent="-357188">
              <a:buClr>
                <a:srgbClr val="14CCBD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 Desire to Learn</a:t>
            </a:r>
          </a:p>
          <a:p>
            <a:pPr marL="357188" indent="-357188">
              <a:buClr>
                <a:srgbClr val="14CCBD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 Perseverance</a:t>
            </a:r>
          </a:p>
          <a:p>
            <a:pPr marL="357188" indent="-357188">
              <a:buClr>
                <a:srgbClr val="14CCBD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 Technical Skills Assessment  </a:t>
            </a:r>
          </a:p>
          <a:p>
            <a:pPr marL="357188" indent="-357188">
              <a:buClr>
                <a:srgbClr val="14CCBD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 Training:</a:t>
            </a:r>
          </a:p>
          <a:p>
            <a:pPr marL="742950" lvl="1" indent="-385763">
              <a:buClr>
                <a:srgbClr val="14CCBD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Open-Source: FREE (e.g. DVWA, Mutillidae, metasploitable, Security Shepherd)  </a:t>
            </a:r>
          </a:p>
          <a:p>
            <a:pPr marL="742950" lvl="1" indent="-385763">
              <a:buClr>
                <a:srgbClr val="14CCBD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Day-to-day technical challenges (e.g. incident handling, etc.)  </a:t>
            </a:r>
          </a:p>
          <a:p>
            <a:pPr marL="357188" indent="-357188">
              <a:buClr>
                <a:srgbClr val="14CCBD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 Hand Holding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175" y="50453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Readying the Army on a Shoestring Budget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73013F0-94C2-445B-94E5-B12A83AA89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8910" y="2715127"/>
            <a:ext cx="266699" cy="266699"/>
          </a:xfrm>
          <a:prstGeom prst="rect">
            <a:avLst/>
          </a:prstGeom>
        </p:spPr>
      </p:pic>
      <p:pic>
        <p:nvPicPr>
          <p:cNvPr id="10" name="Graphic 9" descr="Magnifying glass">
            <a:extLst>
              <a:ext uri="{FF2B5EF4-FFF2-40B4-BE49-F238E27FC236}">
                <a16:creationId xmlns:a16="http://schemas.microsoft.com/office/drawing/2014/main" id="{B926FE63-C4B3-444C-BB5C-36230CBA8C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1141" y="4431634"/>
            <a:ext cx="266699" cy="2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D5ADA90-790A-470A-ADB2-B9AD0A21AAE4}"/>
              </a:ext>
            </a:extLst>
          </p:cNvPr>
          <p:cNvSpPr txBox="1"/>
          <p:nvPr/>
        </p:nvSpPr>
        <p:spPr>
          <a:xfrm>
            <a:off x="678185" y="1141677"/>
            <a:ext cx="6448918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14CCBD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Inventory of your Web Applications </a:t>
            </a:r>
          </a:p>
          <a:p>
            <a:pPr marL="444500" indent="-444500">
              <a:lnSpc>
                <a:spcPct val="150000"/>
              </a:lnSpc>
              <a:buClr>
                <a:srgbClr val="14CCBD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Planning  </a:t>
            </a:r>
          </a:p>
          <a:p>
            <a:pPr marL="444500" indent="-444500">
              <a:lnSpc>
                <a:spcPct val="150000"/>
              </a:lnSpc>
              <a:buClr>
                <a:srgbClr val="14CCBD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Information Gathering  </a:t>
            </a:r>
          </a:p>
          <a:p>
            <a:pPr marL="444500" indent="-444500">
              <a:lnSpc>
                <a:spcPct val="150000"/>
              </a:lnSpc>
              <a:buClr>
                <a:srgbClr val="14CCBD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Execution of </a:t>
            </a:r>
            <a:r>
              <a:rPr lang="en-US" sz="2800" dirty="0" err="1"/>
              <a:t>Pentests</a:t>
            </a:r>
            <a:endParaRPr lang="en-US" sz="2800" dirty="0"/>
          </a:p>
          <a:p>
            <a:pPr marL="444500" indent="-444500">
              <a:lnSpc>
                <a:spcPct val="150000"/>
              </a:lnSpc>
              <a:buClr>
                <a:srgbClr val="14CCBD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Reporting  </a:t>
            </a:r>
          </a:p>
          <a:p>
            <a:pPr marL="444500" indent="-444500">
              <a:lnSpc>
                <a:spcPct val="150000"/>
              </a:lnSpc>
              <a:buClr>
                <a:srgbClr val="14CCBD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Artifacts</a:t>
            </a:r>
          </a:p>
          <a:p>
            <a:pPr marL="444500" indent="-444500">
              <a:lnSpc>
                <a:spcPct val="150000"/>
              </a:lnSpc>
              <a:buClr>
                <a:srgbClr val="14CCBD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Metrics for Sr. Management 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Maturing the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8546F3F-C0C7-4710-99E8-B8808F940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7796" y="2041359"/>
            <a:ext cx="266699" cy="266699"/>
          </a:xfrm>
          <a:prstGeom prst="rect">
            <a:avLst/>
          </a:prstGeom>
        </p:spPr>
      </p:pic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2A6B9D82-7872-479A-93BB-E649203874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7019" y="2667001"/>
            <a:ext cx="266699" cy="266699"/>
          </a:xfrm>
          <a:prstGeom prst="rect">
            <a:avLst/>
          </a:prstGeom>
        </p:spPr>
      </p:pic>
      <p:pic>
        <p:nvPicPr>
          <p:cNvPr id="10" name="Graphic 9" descr="Magnifying glass">
            <a:extLst>
              <a:ext uri="{FF2B5EF4-FFF2-40B4-BE49-F238E27FC236}">
                <a16:creationId xmlns:a16="http://schemas.microsoft.com/office/drawing/2014/main" id="{82067440-1C1E-4EEB-A441-B4D350EACB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1145" y="3998496"/>
            <a:ext cx="266699" cy="266699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08DF2E80-80A1-4568-A327-4B182F1BF9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3079" y="5249780"/>
            <a:ext cx="266699" cy="266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A0790A-B6A9-491C-9860-55BB088D3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217" y="2896143"/>
            <a:ext cx="4026872" cy="26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6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iphy">
            <a:hlinkClick r:id="" action="ppaction://media"/>
            <a:extLst>
              <a:ext uri="{FF2B5EF4-FFF2-40B4-BE49-F238E27FC236}">
                <a16:creationId xmlns:a16="http://schemas.microsoft.com/office/drawing/2014/main" id="{D9B37E4E-44A6-478F-AD1F-84EFE40247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02905" y="1512317"/>
            <a:ext cx="7986958" cy="440559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The Dirty Talk About Time &amp;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A464BE-D23B-46C7-85C0-DEB79B5CE187}"/>
              </a:ext>
            </a:extLst>
          </p:cNvPr>
          <p:cNvGrpSpPr/>
          <p:nvPr/>
        </p:nvGrpSpPr>
        <p:grpSpPr>
          <a:xfrm>
            <a:off x="708028" y="1350200"/>
            <a:ext cx="10574496" cy="4067633"/>
            <a:chOff x="935236" y="1091291"/>
            <a:chExt cx="10151863" cy="40676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CF8D3-0F66-4ECD-9754-70B8F1C52BC3}"/>
                </a:ext>
              </a:extLst>
            </p:cNvPr>
            <p:cNvGrpSpPr/>
            <p:nvPr/>
          </p:nvGrpSpPr>
          <p:grpSpPr>
            <a:xfrm>
              <a:off x="1061356" y="1091291"/>
              <a:ext cx="10025743" cy="839107"/>
              <a:chOff x="1061356" y="1091291"/>
              <a:chExt cx="10025743" cy="839107"/>
            </a:xfrm>
          </p:grpSpPr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3F676FF8-E5FA-45CF-85F1-6C4F11AF5042}"/>
                  </a:ext>
                </a:extLst>
              </p:cNvPr>
              <p:cNvSpPr/>
              <p:nvPr/>
            </p:nvSpPr>
            <p:spPr>
              <a:xfrm>
                <a:off x="1061356" y="1387930"/>
                <a:ext cx="10025743" cy="277586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858D574D-958D-482F-8309-EEB4E53A05F8}"/>
                  </a:ext>
                </a:extLst>
              </p:cNvPr>
              <p:cNvSpPr/>
              <p:nvPr/>
            </p:nvSpPr>
            <p:spPr>
              <a:xfrm>
                <a:off x="1420586" y="1091291"/>
                <a:ext cx="1567543" cy="832757"/>
              </a:xfrm>
              <a:prstGeom prst="roundRect">
                <a:avLst/>
              </a:prstGeom>
              <a:solidFill>
                <a:srgbClr val="14CC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Planning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50E2BB3-B14A-43C0-97CC-8DC29BBA0479}"/>
                  </a:ext>
                </a:extLst>
              </p:cNvPr>
              <p:cNvSpPr/>
              <p:nvPr/>
            </p:nvSpPr>
            <p:spPr>
              <a:xfrm>
                <a:off x="3325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Gathering Information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07AB5DF9-2DDD-449E-A2AE-8B1B71059697}"/>
                  </a:ext>
                </a:extLst>
              </p:cNvPr>
              <p:cNvSpPr/>
              <p:nvPr/>
            </p:nvSpPr>
            <p:spPr>
              <a:xfrm>
                <a:off x="5230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Discovering Vulnerabilities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D74028B5-5D97-466B-AB38-518154845657}"/>
                  </a:ext>
                </a:extLst>
              </p:cNvPr>
              <p:cNvSpPr/>
              <p:nvPr/>
            </p:nvSpPr>
            <p:spPr>
              <a:xfrm>
                <a:off x="7135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Reporting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BA82F8CE-840B-4A9D-8543-8DC84EFFEB5E}"/>
                  </a:ext>
                </a:extLst>
              </p:cNvPr>
              <p:cNvSpPr/>
              <p:nvPr/>
            </p:nvSpPr>
            <p:spPr>
              <a:xfrm>
                <a:off x="9040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Findings Walkthrough</a:t>
                </a:r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D053DD4B-5C83-450D-93AB-6E57C16E87BF}"/>
                  </a:ext>
                </a:extLst>
              </p:cNvPr>
              <p:cNvCxnSpPr>
                <a:cxnSpLocks/>
                <a:stCxn id="60" idx="2"/>
                <a:endCxn id="56" idx="2"/>
              </p:cNvCxnSpPr>
              <p:nvPr/>
            </p:nvCxnSpPr>
            <p:spPr>
              <a:xfrm rot="5400000">
                <a:off x="6014358" y="-1885952"/>
                <a:ext cx="12700" cy="7620000"/>
              </a:xfrm>
              <a:prstGeom prst="bentConnector3">
                <a:avLst>
                  <a:gd name="adj1" fmla="val 3600000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B95B92F-ED55-49A3-9044-6A225BE4E820}"/>
                </a:ext>
              </a:extLst>
            </p:cNvPr>
            <p:cNvSpPr txBox="1"/>
            <p:nvPr/>
          </p:nvSpPr>
          <p:spPr>
            <a:xfrm>
              <a:off x="935236" y="3096821"/>
              <a:ext cx="924582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Working with the project team/support team to clearly define scope and rules of engagement</a:t>
              </a:r>
            </a:p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Obtain written approval</a:t>
              </a:r>
            </a:p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Confirm timing and agree on a schedule</a:t>
              </a: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Security Testing Methodology Life Cycle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62C86789-FE8E-4A8F-B7D8-13E06A568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7129" y="385619"/>
            <a:ext cx="266699" cy="2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A464BE-D23B-46C7-85C0-DEB79B5CE187}"/>
              </a:ext>
            </a:extLst>
          </p:cNvPr>
          <p:cNvGrpSpPr/>
          <p:nvPr/>
        </p:nvGrpSpPr>
        <p:grpSpPr>
          <a:xfrm>
            <a:off x="708028" y="1350200"/>
            <a:ext cx="10574496" cy="4560075"/>
            <a:chOff x="935236" y="1091291"/>
            <a:chExt cx="10151863" cy="45600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CF8D3-0F66-4ECD-9754-70B8F1C52BC3}"/>
                </a:ext>
              </a:extLst>
            </p:cNvPr>
            <p:cNvGrpSpPr/>
            <p:nvPr/>
          </p:nvGrpSpPr>
          <p:grpSpPr>
            <a:xfrm>
              <a:off x="1061356" y="1091291"/>
              <a:ext cx="10025743" cy="839107"/>
              <a:chOff x="1061356" y="1091291"/>
              <a:chExt cx="10025743" cy="839107"/>
            </a:xfrm>
          </p:grpSpPr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3F676FF8-E5FA-45CF-85F1-6C4F11AF5042}"/>
                  </a:ext>
                </a:extLst>
              </p:cNvPr>
              <p:cNvSpPr/>
              <p:nvPr/>
            </p:nvSpPr>
            <p:spPr>
              <a:xfrm>
                <a:off x="1061356" y="1387930"/>
                <a:ext cx="10025743" cy="277586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858D574D-958D-482F-8309-EEB4E53A05F8}"/>
                  </a:ext>
                </a:extLst>
              </p:cNvPr>
              <p:cNvSpPr/>
              <p:nvPr/>
            </p:nvSpPr>
            <p:spPr>
              <a:xfrm>
                <a:off x="1420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Planning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C50E2BB3-B14A-43C0-97CC-8DC29BBA0479}"/>
                  </a:ext>
                </a:extLst>
              </p:cNvPr>
              <p:cNvSpPr/>
              <p:nvPr/>
            </p:nvSpPr>
            <p:spPr>
              <a:xfrm>
                <a:off x="3325586" y="1091291"/>
                <a:ext cx="1567543" cy="832757"/>
              </a:xfrm>
              <a:prstGeom prst="roundRect">
                <a:avLst/>
              </a:prstGeom>
              <a:solidFill>
                <a:srgbClr val="14CC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Gathering Information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07AB5DF9-2DDD-449E-A2AE-8B1B71059697}"/>
                  </a:ext>
                </a:extLst>
              </p:cNvPr>
              <p:cNvSpPr/>
              <p:nvPr/>
            </p:nvSpPr>
            <p:spPr>
              <a:xfrm>
                <a:off x="5230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Discovering Vulnerabilities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D74028B5-5D97-466B-AB38-518154845657}"/>
                  </a:ext>
                </a:extLst>
              </p:cNvPr>
              <p:cNvSpPr/>
              <p:nvPr/>
            </p:nvSpPr>
            <p:spPr>
              <a:xfrm>
                <a:off x="7135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Reporting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BA82F8CE-840B-4A9D-8543-8DC84EFFEB5E}"/>
                  </a:ext>
                </a:extLst>
              </p:cNvPr>
              <p:cNvSpPr/>
              <p:nvPr/>
            </p:nvSpPr>
            <p:spPr>
              <a:xfrm>
                <a:off x="9040586" y="1091291"/>
                <a:ext cx="1567543" cy="832757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Findings Walkthrough</a:t>
                </a:r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D053DD4B-5C83-450D-93AB-6E57C16E87BF}"/>
                  </a:ext>
                </a:extLst>
              </p:cNvPr>
              <p:cNvCxnSpPr>
                <a:cxnSpLocks/>
                <a:stCxn id="60" idx="2"/>
                <a:endCxn id="56" idx="2"/>
              </p:cNvCxnSpPr>
              <p:nvPr/>
            </p:nvCxnSpPr>
            <p:spPr>
              <a:xfrm rot="5400000">
                <a:off x="6014358" y="-1885952"/>
                <a:ext cx="12700" cy="7620000"/>
              </a:xfrm>
              <a:prstGeom prst="bentConnector3">
                <a:avLst>
                  <a:gd name="adj1" fmla="val 3600000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B95B92F-ED55-49A3-9044-6A225BE4E820}"/>
                </a:ext>
              </a:extLst>
            </p:cNvPr>
            <p:cNvSpPr txBox="1"/>
            <p:nvPr/>
          </p:nvSpPr>
          <p:spPr>
            <a:xfrm>
              <a:off x="935236" y="3096821"/>
              <a:ext cx="924582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Collecting and examining key information</a:t>
              </a:r>
            </a:p>
            <a:p>
              <a:pPr marL="714375" lvl="1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Environment Walkthrough</a:t>
              </a:r>
            </a:p>
            <a:p>
              <a:pPr marL="714375" lvl="1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Review prior test results if available</a:t>
              </a:r>
            </a:p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Environment Walkthrough</a:t>
              </a:r>
            </a:p>
            <a:p>
              <a:pPr marL="357188" indent="-357188">
                <a:buClr>
                  <a:srgbClr val="14CCBD"/>
                </a:buClr>
                <a:buFont typeface="Arial" panose="020B0604020202020204" pitchFamily="34" charset="0"/>
                <a:buChar char="•"/>
              </a:pPr>
              <a:r>
                <a:rPr lang="en-US" sz="3200" dirty="0"/>
                <a:t>Obtain Credentials if required</a:t>
              </a: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692711" y="323273"/>
            <a:ext cx="10991012" cy="658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Security Testing Methodology Life Cycle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898" y="277093"/>
            <a:ext cx="92362" cy="718386"/>
          </a:xfrm>
          <a:prstGeom prst="rect">
            <a:avLst/>
          </a:prstGeom>
          <a:solidFill>
            <a:srgbClr val="14CC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96DB0418-7D1B-440F-B6EA-9EF9F9D253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514" y="385619"/>
            <a:ext cx="266699" cy="2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82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2703</TotalTime>
  <Words>860</Words>
  <Application>Microsoft Office PowerPoint</Application>
  <PresentationFormat>Custom</PresentationFormat>
  <Paragraphs>229</Paragraphs>
  <Slides>24</Slides>
  <Notes>24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Century Schoolbook</vt:lpstr>
      <vt:lpstr>Chalkboard</vt:lpstr>
      <vt:lpstr>Corbel</vt:lpstr>
      <vt:lpstr>Mangal</vt:lpstr>
      <vt:lpstr>Noto Sans Symbols</vt:lpstr>
      <vt:lpstr>Wingdings</vt:lpstr>
      <vt:lpstr>Digital Blue Tunnel 16x9</vt:lpstr>
      <vt:lpstr> Web Application Penetration Testing</vt:lpstr>
      <vt:lpstr>Who are we?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Natalia Wadden</dc:creator>
  <cp:lastModifiedBy>Natalia Wadden</cp:lastModifiedBy>
  <cp:revision>176</cp:revision>
  <dcterms:modified xsi:type="dcterms:W3CDTF">2017-11-12T03:15:00Z</dcterms:modified>
</cp:coreProperties>
</file>