
<file path=[Content_Types].xml><?xml version="1.0" encoding="utf-8"?>
<Types xmlns="http://schemas.openxmlformats.org/package/2006/content-types">
  <Default Extension="xml" ContentType="application/xml"/>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69" r:id="rId1"/>
  </p:sldMasterIdLst>
  <p:notesMasterIdLst>
    <p:notesMasterId r:id="rId18"/>
  </p:notesMasterIdLst>
  <p:sldIdLst>
    <p:sldId id="256" r:id="rId2"/>
    <p:sldId id="319" r:id="rId3"/>
    <p:sldId id="331" r:id="rId4"/>
    <p:sldId id="259" r:id="rId5"/>
    <p:sldId id="328" r:id="rId6"/>
    <p:sldId id="320" r:id="rId7"/>
    <p:sldId id="322" r:id="rId8"/>
    <p:sldId id="323" r:id="rId9"/>
    <p:sldId id="324" r:id="rId10"/>
    <p:sldId id="325" r:id="rId11"/>
    <p:sldId id="326" r:id="rId12"/>
    <p:sldId id="327" r:id="rId13"/>
    <p:sldId id="329" r:id="rId14"/>
    <p:sldId id="330" r:id="rId15"/>
    <p:sldId id="291" r:id="rId16"/>
    <p:sldId id="321"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C2E3AFA4-55DF-4B9A-8AA1-35C71ACC8CA3}">
  <a:tblStyle styleId="{C2E3AFA4-55DF-4B9A-8AA1-35C71ACC8CA3}"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90" autoAdjust="0"/>
    <p:restoredTop sz="43750" autoAdjust="0"/>
  </p:normalViewPr>
  <p:slideViewPr>
    <p:cSldViewPr snapToGrid="0">
      <p:cViewPr>
        <p:scale>
          <a:sx n="70" d="100"/>
          <a:sy n="70" d="100"/>
        </p:scale>
        <p:origin x="1896"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38"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sz="1100" b="0" i="0" kern="1200" smtClean="0">
                <a:solidFill>
                  <a:schemeClr val="tx1"/>
                </a:solidFill>
                <a:effectLst/>
                <a:latin typeface="+mn-lt"/>
                <a:ea typeface="+mn-ea"/>
                <a:cs typeface="+mn-cs"/>
              </a:rPr>
              <a:t>Our talk on The AD forest within the Identity and Access Management Ecosystem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baseline="0" dirty="0" smtClean="0"/>
              <a:t>Secure Remote Desktop Access</a:t>
            </a:r>
          </a:p>
          <a:p>
            <a:pPr marL="171450" marR="0" lvl="0" indent="-171450" algn="l" defTabSz="914400" rtl="0" eaLnBrk="1" fontAlgn="auto" latinLnBrk="0" hangingPunct="1">
              <a:lnSpc>
                <a:spcPct val="100000"/>
              </a:lnSpc>
              <a:spcBef>
                <a:spcPts val="0"/>
              </a:spcBef>
              <a:spcAft>
                <a:spcPts val="0"/>
              </a:spcAft>
              <a:buClrTx/>
              <a:buSzTx/>
              <a:tabLst/>
              <a:defRPr/>
            </a:pPr>
            <a:r>
              <a:rPr lang="en-CA" b="0" baseline="0" dirty="0" smtClean="0"/>
              <a:t>RDP is one of the most attacked protocol, limit access to you systems via Remote Desktop Gateway (RDG).</a:t>
            </a:r>
          </a:p>
          <a:p>
            <a:pPr marL="628650" marR="0" lvl="1" indent="-171450" algn="l" defTabSz="914400" rtl="0" eaLnBrk="1" fontAlgn="auto" latinLnBrk="0" hangingPunct="1">
              <a:lnSpc>
                <a:spcPct val="100000"/>
              </a:lnSpc>
              <a:spcBef>
                <a:spcPts val="0"/>
              </a:spcBef>
              <a:spcAft>
                <a:spcPts val="0"/>
              </a:spcAft>
              <a:buClrTx/>
              <a:buSzTx/>
              <a:tabLst/>
              <a:defRPr/>
            </a:pPr>
            <a:r>
              <a:rPr lang="en-CA" b="0" baseline="0" dirty="0" smtClean="0"/>
              <a:t>This reduces the threat vector to the end point be fronting it with policy and granular access control [Good]</a:t>
            </a:r>
          </a:p>
          <a:p>
            <a:pPr marL="1085850" marR="0" lvl="2" indent="-171450" algn="l" defTabSz="914400" rtl="0" eaLnBrk="1" fontAlgn="auto" latinLnBrk="0" hangingPunct="1">
              <a:lnSpc>
                <a:spcPct val="100000"/>
              </a:lnSpc>
              <a:spcBef>
                <a:spcPts val="0"/>
              </a:spcBef>
              <a:spcAft>
                <a:spcPts val="0"/>
              </a:spcAft>
              <a:buClrTx/>
              <a:buSzTx/>
              <a:tabLst/>
              <a:defRPr/>
            </a:pPr>
            <a:r>
              <a:rPr lang="en-CA" b="0" baseline="0" dirty="0" smtClean="0"/>
              <a:t>Ability to control advance feature through policy</a:t>
            </a:r>
          </a:p>
          <a:p>
            <a:pPr marL="1543050" marR="0" lvl="3" indent="-171450" algn="l" defTabSz="914400" rtl="0" eaLnBrk="1" fontAlgn="auto" latinLnBrk="0" hangingPunct="1">
              <a:lnSpc>
                <a:spcPct val="100000"/>
              </a:lnSpc>
              <a:spcBef>
                <a:spcPts val="0"/>
              </a:spcBef>
              <a:spcAft>
                <a:spcPts val="0"/>
              </a:spcAft>
              <a:buClrTx/>
              <a:buSzTx/>
              <a:tabLst/>
              <a:defRPr/>
            </a:pPr>
            <a:r>
              <a:rPr lang="en-CA" b="0" baseline="0" dirty="0" smtClean="0"/>
              <a:t>For example by policy disable remote printing, remote clipboard sharing and remote drive mapping at the gateway</a:t>
            </a:r>
          </a:p>
          <a:p>
            <a:pPr marL="2000250" marR="0" lvl="4" indent="-171450" algn="l" defTabSz="914400" rtl="0" eaLnBrk="1" fontAlgn="auto" latinLnBrk="0" hangingPunct="1">
              <a:lnSpc>
                <a:spcPct val="100000"/>
              </a:lnSpc>
              <a:spcBef>
                <a:spcPts val="0"/>
              </a:spcBef>
              <a:spcAft>
                <a:spcPts val="0"/>
              </a:spcAft>
              <a:buClrTx/>
              <a:buSzTx/>
              <a:tabLst/>
              <a:defRPr/>
            </a:pPr>
            <a:r>
              <a:rPr lang="en-CA" b="0" baseline="0" dirty="0" smtClean="0"/>
              <a:t>These are an exception, not the norm to further reduce the vectors for data loss to untrusted systems</a:t>
            </a:r>
          </a:p>
          <a:p>
            <a:pPr marL="628650" marR="0" lvl="1" indent="-171450" algn="l" defTabSz="914400" rtl="0" eaLnBrk="1" fontAlgn="auto" latinLnBrk="0" hangingPunct="1">
              <a:lnSpc>
                <a:spcPct val="100000"/>
              </a:lnSpc>
              <a:spcBef>
                <a:spcPts val="0"/>
              </a:spcBef>
              <a:spcAft>
                <a:spcPts val="0"/>
              </a:spcAft>
              <a:buClrTx/>
              <a:buSzTx/>
              <a:tabLst/>
              <a:defRPr/>
            </a:pPr>
            <a:r>
              <a:rPr lang="en-CA" b="0" baseline="0" dirty="0" smtClean="0"/>
              <a:t>This gives you central control and central visibility into who is logging into which devices [Good]</a:t>
            </a:r>
          </a:p>
          <a:p>
            <a:pPr marL="628650" marR="0" lvl="1" indent="-171450" algn="l" defTabSz="914400" rtl="0" eaLnBrk="1" fontAlgn="auto" latinLnBrk="0" hangingPunct="1">
              <a:lnSpc>
                <a:spcPct val="100000"/>
              </a:lnSpc>
              <a:spcBef>
                <a:spcPts val="0"/>
              </a:spcBef>
              <a:spcAft>
                <a:spcPts val="0"/>
              </a:spcAft>
              <a:buClrTx/>
              <a:buSzTx/>
              <a:tabLst/>
              <a:defRPr/>
            </a:pPr>
            <a:r>
              <a:rPr lang="en-CA" b="0" baseline="0" dirty="0" smtClean="0"/>
              <a:t>Centrally enforce Enforce Strong Authentication [Good]</a:t>
            </a:r>
          </a:p>
          <a:p>
            <a:pPr marL="171450" marR="0" lvl="0" indent="-171450" algn="l" defTabSz="914400" rtl="0" eaLnBrk="1" fontAlgn="auto" latinLnBrk="0" hangingPunct="1">
              <a:lnSpc>
                <a:spcPct val="100000"/>
              </a:lnSpc>
              <a:spcBef>
                <a:spcPts val="0"/>
              </a:spcBef>
              <a:spcAft>
                <a:spcPts val="0"/>
              </a:spcAft>
              <a:buClrTx/>
              <a:buSzTx/>
              <a:tabLst/>
              <a:defRPr/>
            </a:pPr>
            <a:endParaRPr lang="en-CA" b="0" baseline="0" dirty="0" smtClean="0"/>
          </a:p>
          <a:p>
            <a:pPr marL="0" marR="0" lvl="0" indent="0" algn="l" defTabSz="914400" rtl="0" eaLnBrk="1" fontAlgn="auto" latinLnBrk="0" hangingPunct="1">
              <a:lnSpc>
                <a:spcPct val="100000"/>
              </a:lnSpc>
              <a:spcBef>
                <a:spcPts val="0"/>
              </a:spcBef>
              <a:spcAft>
                <a:spcPts val="0"/>
              </a:spcAft>
              <a:buClrTx/>
              <a:buSzTx/>
              <a:buNone/>
              <a:tabLst/>
              <a:defRPr/>
            </a:pPr>
            <a:r>
              <a:rPr lang="en-CA" b="1" baseline="0" dirty="0" smtClean="0"/>
              <a:t>Network Access Control</a:t>
            </a:r>
          </a:p>
          <a:p>
            <a:pPr marL="171450" marR="0" lvl="0" indent="-171450" algn="l" defTabSz="914400" rtl="0" eaLnBrk="1" fontAlgn="auto" latinLnBrk="0" hangingPunct="1">
              <a:lnSpc>
                <a:spcPct val="100000"/>
              </a:lnSpc>
              <a:spcBef>
                <a:spcPts val="0"/>
              </a:spcBef>
              <a:spcAft>
                <a:spcPts val="0"/>
              </a:spcAft>
              <a:buClrTx/>
              <a:buSzTx/>
              <a:tabLst/>
              <a:defRPr/>
            </a:pPr>
            <a:r>
              <a:rPr lang="en-CA" b="0" baseline="0" dirty="0" smtClean="0"/>
              <a:t>RDG requires NPS to bridge the authentication to AD and enforce access policies</a:t>
            </a:r>
          </a:p>
          <a:p>
            <a:pPr marL="171450" marR="0" lvl="0" indent="-171450" algn="l" defTabSz="914400" rtl="0" eaLnBrk="1" fontAlgn="auto" latinLnBrk="0" hangingPunct="1">
              <a:lnSpc>
                <a:spcPct val="100000"/>
              </a:lnSpc>
              <a:spcBef>
                <a:spcPts val="0"/>
              </a:spcBef>
              <a:spcAft>
                <a:spcPts val="0"/>
              </a:spcAft>
              <a:buClrTx/>
              <a:buSzTx/>
              <a:tabLst/>
              <a:defRPr/>
            </a:pPr>
            <a:r>
              <a:rPr lang="en-CA" b="0" baseline="0" dirty="0" smtClean="0"/>
              <a:t>Separating this NPS (Radius) deployment from RDG enables you to leverage id for authentication brokering for:</a:t>
            </a:r>
          </a:p>
          <a:p>
            <a:pPr marL="628650" marR="0" lvl="1" indent="-171450" algn="l" defTabSz="914400" rtl="0" eaLnBrk="1" fontAlgn="auto" latinLnBrk="0" hangingPunct="1">
              <a:lnSpc>
                <a:spcPct val="100000"/>
              </a:lnSpc>
              <a:spcBef>
                <a:spcPts val="0"/>
              </a:spcBef>
              <a:spcAft>
                <a:spcPts val="0"/>
              </a:spcAft>
              <a:buClrTx/>
              <a:buSzTx/>
              <a:tabLst/>
              <a:defRPr/>
            </a:pPr>
            <a:r>
              <a:rPr lang="en-CA" b="0" baseline="0" dirty="0" smtClean="0"/>
              <a:t> Wifi</a:t>
            </a:r>
          </a:p>
          <a:p>
            <a:pPr marL="628650" marR="0" lvl="1" indent="-171450" algn="l" defTabSz="914400" rtl="0" eaLnBrk="1" fontAlgn="auto" latinLnBrk="0" hangingPunct="1">
              <a:lnSpc>
                <a:spcPct val="100000"/>
              </a:lnSpc>
              <a:spcBef>
                <a:spcPts val="0"/>
              </a:spcBef>
              <a:spcAft>
                <a:spcPts val="0"/>
              </a:spcAft>
              <a:buClrTx/>
              <a:buSzTx/>
              <a:tabLst/>
              <a:defRPr/>
            </a:pPr>
            <a:r>
              <a:rPr lang="en-CA" b="0" baseline="0" dirty="0" smtClean="0"/>
              <a:t>802.1x (minimal NAC)</a:t>
            </a:r>
          </a:p>
          <a:p>
            <a:pPr marL="628650" marR="0" lvl="1" indent="-171450" algn="l" defTabSz="914400" rtl="0" eaLnBrk="1" fontAlgn="auto" latinLnBrk="0" hangingPunct="1">
              <a:lnSpc>
                <a:spcPct val="100000"/>
              </a:lnSpc>
              <a:spcBef>
                <a:spcPts val="0"/>
              </a:spcBef>
              <a:spcAft>
                <a:spcPts val="0"/>
              </a:spcAft>
              <a:buClrTx/>
              <a:buSzTx/>
              <a:tabLst/>
              <a:defRPr/>
            </a:pPr>
            <a:r>
              <a:rPr lang="en-CA" b="0" baseline="0" dirty="0" smtClean="0"/>
              <a:t>Device Authentication (admin access to routers, switches, firewall)</a:t>
            </a:r>
          </a:p>
          <a:p>
            <a:pPr marL="628650" marR="0" lvl="1" indent="-171450" algn="l" defTabSz="914400" rtl="0" eaLnBrk="1" fontAlgn="auto" latinLnBrk="0" hangingPunct="1">
              <a:lnSpc>
                <a:spcPct val="100000"/>
              </a:lnSpc>
              <a:spcBef>
                <a:spcPts val="0"/>
              </a:spcBef>
              <a:spcAft>
                <a:spcPts val="0"/>
              </a:spcAft>
              <a:buClrTx/>
              <a:buSzTx/>
              <a:tabLst/>
              <a:defRPr/>
            </a:pPr>
            <a:r>
              <a:rPr lang="en-CA" b="0" baseline="0" dirty="0" smtClean="0"/>
              <a:t>User authentication for VPNs</a:t>
            </a:r>
          </a:p>
          <a:p>
            <a:pPr marL="0" marR="0" lvl="0" indent="0" algn="l" defTabSz="914400" rtl="0" eaLnBrk="1" fontAlgn="auto" latinLnBrk="0" hangingPunct="1">
              <a:lnSpc>
                <a:spcPct val="100000"/>
              </a:lnSpc>
              <a:spcBef>
                <a:spcPts val="0"/>
              </a:spcBef>
              <a:spcAft>
                <a:spcPts val="0"/>
              </a:spcAft>
              <a:buClrTx/>
              <a:buSzTx/>
              <a:buNone/>
              <a:tabLst/>
              <a:defRPr/>
            </a:pPr>
            <a:endParaRPr lang="en-CA" b="0" baseline="0" dirty="0" smtClean="0"/>
          </a:p>
          <a:p>
            <a:pPr marL="0" marR="0" lvl="0" indent="0" algn="l" defTabSz="914400" rtl="0" eaLnBrk="1" fontAlgn="auto" latinLnBrk="0" hangingPunct="1">
              <a:lnSpc>
                <a:spcPct val="100000"/>
              </a:lnSpc>
              <a:spcBef>
                <a:spcPts val="0"/>
              </a:spcBef>
              <a:spcAft>
                <a:spcPts val="0"/>
              </a:spcAft>
              <a:buClrTx/>
              <a:buSzTx/>
              <a:buNone/>
              <a:tabLst/>
              <a:defRPr/>
            </a:pPr>
            <a:r>
              <a:rPr lang="en-CA" b="1" baseline="0" dirty="0" smtClean="0"/>
              <a:t>Secure Remote Access</a:t>
            </a:r>
          </a:p>
          <a:p>
            <a:pPr marL="171450" marR="0" lvl="0" indent="-171450" algn="l" defTabSz="914400" rtl="0" eaLnBrk="1" fontAlgn="auto" latinLnBrk="0" hangingPunct="1">
              <a:lnSpc>
                <a:spcPct val="100000"/>
              </a:lnSpc>
              <a:spcBef>
                <a:spcPts val="0"/>
              </a:spcBef>
              <a:spcAft>
                <a:spcPts val="0"/>
              </a:spcAft>
              <a:buClrTx/>
              <a:buSzTx/>
              <a:tabLst/>
              <a:defRPr/>
            </a:pPr>
            <a:r>
              <a:rPr lang="en-CA" b="0" baseline="0" dirty="0" smtClean="0"/>
              <a:t>There are many methods and technologies for securing remote access (VPNs, Always on VPNs</a:t>
            </a:r>
            <a:r>
              <a:rPr lang="mr-IN" b="0" baseline="0" dirty="0" smtClean="0"/>
              <a:t>…</a:t>
            </a:r>
            <a:r>
              <a:rPr lang="en-US" b="0" baseline="0" dirty="0" smtClean="0"/>
              <a:t>.) you will need to evaluate and choose what is right for your needs</a:t>
            </a:r>
          </a:p>
          <a:p>
            <a:pPr marL="628650" marR="0" lvl="1" indent="-171450" algn="l" defTabSz="914400" rtl="0" eaLnBrk="1" fontAlgn="auto" latinLnBrk="0" hangingPunct="1">
              <a:lnSpc>
                <a:spcPct val="100000"/>
              </a:lnSpc>
              <a:spcBef>
                <a:spcPts val="0"/>
              </a:spcBef>
              <a:spcAft>
                <a:spcPts val="0"/>
              </a:spcAft>
              <a:buClrTx/>
              <a:buSzTx/>
              <a:tabLst/>
              <a:defRPr/>
            </a:pPr>
            <a:r>
              <a:rPr lang="en-US" b="0" baseline="0" dirty="0" smtClean="0"/>
              <a:t>In all cases, enforce strong authentication at this edge.</a:t>
            </a:r>
            <a:endParaRPr lang="en-CA" b="0" baseline="0" dirty="0" smtClean="0"/>
          </a:p>
        </p:txBody>
      </p:sp>
    </p:spTree>
    <p:extLst>
      <p:ext uri="{BB962C8B-B14F-4D97-AF65-F5344CB8AC3E}">
        <p14:creationId xmlns:p14="http://schemas.microsoft.com/office/powerpoint/2010/main" val="1113653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Federation</a:t>
            </a:r>
          </a:p>
          <a:p>
            <a:pPr marL="171450" marR="0" lvl="0" indent="-171450" algn="l" defTabSz="914400" rtl="0" eaLnBrk="1" fontAlgn="auto" latinLnBrk="0" hangingPunct="1">
              <a:lnSpc>
                <a:spcPct val="100000"/>
              </a:lnSpc>
              <a:spcBef>
                <a:spcPts val="0"/>
              </a:spcBef>
              <a:spcAft>
                <a:spcPts val="0"/>
              </a:spcAft>
              <a:buClrTx/>
              <a:buSzTx/>
              <a:tabLst/>
              <a:defRPr/>
            </a:pPr>
            <a:r>
              <a:rPr lang="en-US" b="0" baseline="0" dirty="0" smtClean="0"/>
              <a:t>Not all systems your users, will require access to will be within your control or AD integrated.</a:t>
            </a:r>
          </a:p>
          <a:p>
            <a:pPr marL="628650" marR="0" lvl="1" indent="-171450" algn="l" defTabSz="914400" rtl="0" eaLnBrk="1" fontAlgn="auto" latinLnBrk="0" hangingPunct="1">
              <a:lnSpc>
                <a:spcPct val="100000"/>
              </a:lnSpc>
              <a:spcBef>
                <a:spcPts val="0"/>
              </a:spcBef>
              <a:spcAft>
                <a:spcPts val="0"/>
              </a:spcAft>
              <a:buClrTx/>
              <a:buSzTx/>
              <a:tabLst/>
              <a:defRPr/>
            </a:pPr>
            <a:r>
              <a:rPr lang="en-US" b="0" baseline="0" dirty="0" smtClean="0"/>
              <a:t>Maintain the identity of your users is these services is crucial</a:t>
            </a:r>
          </a:p>
          <a:p>
            <a:pPr marL="171450" marR="0" lvl="0" indent="-171450" algn="l" defTabSz="914400" rtl="0" eaLnBrk="1" fontAlgn="auto" latinLnBrk="0" hangingPunct="1">
              <a:lnSpc>
                <a:spcPct val="100000"/>
              </a:lnSpc>
              <a:spcBef>
                <a:spcPts val="0"/>
              </a:spcBef>
              <a:spcAft>
                <a:spcPts val="0"/>
              </a:spcAft>
              <a:buClrTx/>
              <a:buSzTx/>
              <a:tabLst/>
              <a:defRPr/>
            </a:pPr>
            <a:r>
              <a:rPr lang="en-US" b="0" baseline="0" dirty="0" smtClean="0"/>
              <a:t>The inclusion of Federation service is nearly essential these days as more cloud service adoption arises</a:t>
            </a:r>
          </a:p>
          <a:p>
            <a:pPr marL="628650" marR="0" lvl="1" indent="-171450" algn="l" defTabSz="914400" rtl="0" eaLnBrk="1" fontAlgn="auto" latinLnBrk="0" hangingPunct="1">
              <a:lnSpc>
                <a:spcPct val="100000"/>
              </a:lnSpc>
              <a:spcBef>
                <a:spcPts val="0"/>
              </a:spcBef>
              <a:spcAft>
                <a:spcPts val="0"/>
              </a:spcAft>
              <a:buClrTx/>
              <a:buSzTx/>
              <a:tabLst/>
              <a:defRPr/>
            </a:pPr>
            <a:r>
              <a:rPr lang="en-US" b="0" baseline="0" dirty="0" smtClean="0"/>
              <a:t>Native ADFS a good start for smaller deployments however, as you expand and mature, there are other products and services like PING or Canadian Access Federation (CAF) which are better suited for dealing with external Service Providers at scale.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Domain and Forest Trusts</a:t>
            </a:r>
          </a:p>
          <a:p>
            <a:pPr marL="171450" indent="-171450"/>
            <a:r>
              <a:rPr lang="en-US" dirty="0" smtClean="0"/>
              <a:t>Centralize users administration</a:t>
            </a:r>
            <a:r>
              <a:rPr lang="en-US" baseline="0" dirty="0" smtClean="0"/>
              <a:t> to one domain, where possible.</a:t>
            </a:r>
          </a:p>
          <a:p>
            <a:pPr marL="628650" lvl="1" indent="-171450"/>
            <a:r>
              <a:rPr lang="en-US" baseline="0" dirty="0" smtClean="0"/>
              <a:t>Establish One-Way Trusts from Resource Domains.</a:t>
            </a:r>
          </a:p>
          <a:p>
            <a:pPr marL="628650" lvl="1" indent="-171450"/>
            <a:r>
              <a:rPr lang="en-US" dirty="0" smtClean="0"/>
              <a:t>Never Trust a less</a:t>
            </a:r>
            <a:r>
              <a:rPr lang="en-US" baseline="0" dirty="0" smtClean="0"/>
              <a:t> secure domain. </a:t>
            </a:r>
            <a:r>
              <a:rPr lang="en-US" dirty="0" smtClean="0"/>
              <a:t>Ensure</a:t>
            </a:r>
            <a:r>
              <a:rPr lang="en-US" baseline="0" dirty="0" smtClean="0"/>
              <a:t> Domains that trust you are maintained with the same level or higher of rigor that you run this domain.</a:t>
            </a:r>
            <a:endParaRPr lang="en-US" dirty="0" smtClean="0"/>
          </a:p>
          <a:p>
            <a:pPr>
              <a:buNone/>
            </a:pPr>
            <a:endParaRPr lang="en-US" dirty="0" smtClean="0"/>
          </a:p>
          <a:p>
            <a:pPr>
              <a:buNone/>
            </a:pPr>
            <a:r>
              <a:rPr lang="en-US" b="1" dirty="0" smtClean="0"/>
              <a:t>LDAP Services</a:t>
            </a:r>
          </a:p>
          <a:p>
            <a:pPr marL="171450" indent="-171450"/>
            <a:r>
              <a:rPr lang="en-US" b="0" dirty="0" smtClean="0"/>
              <a:t>Inevitably</a:t>
            </a:r>
            <a:r>
              <a:rPr lang="en-US" b="0" baseline="0" dirty="0" smtClean="0"/>
              <a:t> you are going to end up with application that only support LDAP/s</a:t>
            </a:r>
          </a:p>
          <a:p>
            <a:pPr marL="171450" indent="-171450"/>
            <a:r>
              <a:rPr lang="en-US" b="0" baseline="0" dirty="0" smtClean="0"/>
              <a:t>I strongly recommend creating a load balance </a:t>
            </a:r>
            <a:r>
              <a:rPr lang="en-US" b="0" baseline="0" dirty="0" err="1" smtClean="0"/>
              <a:t>vip</a:t>
            </a:r>
            <a:r>
              <a:rPr lang="en-US" b="0" baseline="0" dirty="0" smtClean="0"/>
              <a:t> in front a some RODCs specifically for this purpose. This enables you to:</a:t>
            </a:r>
          </a:p>
          <a:p>
            <a:pPr marL="628650" lvl="1" indent="-171450"/>
            <a:r>
              <a:rPr lang="en-US" b="0" baseline="0" dirty="0" smtClean="0"/>
              <a:t>patch the server, with minimal interruption to services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baseline="0" dirty="0" smtClean="0"/>
              <a:t>Identify rogue applications directly leveraging a specific RODCs</a:t>
            </a:r>
          </a:p>
          <a:p>
            <a:pPr marL="628650" lvl="1" indent="-171450"/>
            <a:r>
              <a:rPr lang="en-US" b="0" baseline="0" dirty="0" smtClean="0"/>
              <a:t>Easily identify and block miss behaving application, without blocking the underlying machine, if it a member.</a:t>
            </a:r>
          </a:p>
          <a:p>
            <a:pPr marL="628650" lvl="1" indent="-171450"/>
            <a:r>
              <a:rPr lang="en-US" b="0" baseline="0" dirty="0" smtClean="0"/>
              <a:t>Enforce LDAPs (</a:t>
            </a:r>
            <a:r>
              <a:rPr lang="en-US" b="0" baseline="0" dirty="0" err="1" smtClean="0"/>
              <a:t>tcp</a:t>
            </a:r>
            <a:r>
              <a:rPr lang="en-US" b="0" baseline="0" dirty="0" smtClean="0"/>
              <a:t>/636) only integration for the protection of credentials in flight, and easily distinguish from potentially unencrypted LDAP (</a:t>
            </a:r>
            <a:r>
              <a:rPr lang="en-US" b="0" baseline="0" dirty="0" err="1" smtClean="0"/>
              <a:t>tcp</a:t>
            </a:r>
            <a:r>
              <a:rPr lang="en-US" b="0" baseline="0" dirty="0" smtClean="0"/>
              <a:t>/389)</a:t>
            </a:r>
          </a:p>
          <a:p>
            <a:pPr marL="628650" lvl="1" indent="-171450"/>
            <a:endParaRPr lang="en-US" b="1" dirty="0"/>
          </a:p>
        </p:txBody>
      </p:sp>
    </p:spTree>
    <p:extLst>
      <p:ext uri="{BB962C8B-B14F-4D97-AF65-F5344CB8AC3E}">
        <p14:creationId xmlns:p14="http://schemas.microsoft.com/office/powerpoint/2010/main" val="66373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smtClean="0"/>
              <a:t>Scratch</a:t>
            </a:r>
            <a:r>
              <a:rPr lang="en-US" b="1" baseline="0" dirty="0" smtClean="0"/>
              <a:t> the surface, as this is massive topic</a:t>
            </a:r>
            <a:r>
              <a:rPr lang="mr-IN" b="1" baseline="0" dirty="0" smtClean="0"/>
              <a:t>…</a:t>
            </a:r>
            <a:endParaRPr lang="en-US" b="1" baseline="0" dirty="0" smtClean="0"/>
          </a:p>
          <a:p>
            <a:pPr marL="171450" indent="-171450"/>
            <a:r>
              <a:rPr lang="en-US" b="0" dirty="0" smtClean="0"/>
              <a:t>Active Directory is</a:t>
            </a:r>
            <a:r>
              <a:rPr lang="en-US" b="0" baseline="0" dirty="0" smtClean="0"/>
              <a:t> not the Authoritative Source for Identities</a:t>
            </a:r>
          </a:p>
          <a:p>
            <a:pPr marL="628650" lvl="1" indent="-171450"/>
            <a:r>
              <a:rPr lang="en-US" b="0" baseline="0" dirty="0" smtClean="0"/>
              <a:t>HR System for employee records</a:t>
            </a:r>
          </a:p>
          <a:p>
            <a:pPr marL="628650" lvl="1" indent="-171450"/>
            <a:r>
              <a:rPr lang="en-US" b="0" baseline="0" dirty="0" smtClean="0"/>
              <a:t>Other for client records</a:t>
            </a:r>
          </a:p>
          <a:p>
            <a:pPr marL="171450" indent="-171450"/>
            <a:r>
              <a:rPr lang="en-US" b="0" baseline="0" dirty="0" smtClean="0"/>
              <a:t>Where possible, move away from the creation and management of accounts via AD management tools</a:t>
            </a:r>
          </a:p>
          <a:p>
            <a:pPr marL="0" indent="0">
              <a:buNone/>
            </a:pPr>
            <a:endParaRPr lang="en-US" b="1" dirty="0" smtClean="0"/>
          </a:p>
          <a:p>
            <a:pPr>
              <a:buNone/>
            </a:pPr>
            <a:r>
              <a:rPr lang="en-US" b="1" dirty="0" smtClean="0"/>
              <a:t>Classes of Identities,</a:t>
            </a:r>
            <a:r>
              <a:rPr lang="en-US" b="1" baseline="0" dirty="0" smtClean="0"/>
              <a:t> Identity Assurance and Credential Assurance</a:t>
            </a:r>
          </a:p>
          <a:p>
            <a:pPr>
              <a:buNone/>
            </a:pPr>
            <a:r>
              <a:rPr lang="en-US" b="0" baseline="0" dirty="0" smtClean="0"/>
              <a:t>If you want the identity to have value you have to treated it as such, and manage it from creation trough to retirement</a:t>
            </a:r>
            <a:endParaRPr lang="en-US" b="0" dirty="0" smtClean="0"/>
          </a:p>
          <a:p>
            <a:pPr marL="171450" indent="-171450"/>
            <a:r>
              <a:rPr lang="en-US" b="1" dirty="0" smtClean="0"/>
              <a:t>Classes of Identities</a:t>
            </a:r>
          </a:p>
          <a:p>
            <a:pPr marL="628650" lvl="1" indent="-171450"/>
            <a:r>
              <a:rPr lang="en-US" baseline="0" dirty="0" smtClean="0"/>
              <a:t>Personal Accounts</a:t>
            </a:r>
          </a:p>
          <a:p>
            <a:pPr marL="1085850" lvl="2" indent="-171450"/>
            <a:r>
              <a:rPr lang="en-US" baseline="0" dirty="0" smtClean="0"/>
              <a:t>Individual identifiable user</a:t>
            </a:r>
          </a:p>
          <a:p>
            <a:pPr marL="628650" lvl="1" indent="-171450"/>
            <a:r>
              <a:rPr lang="en-US" baseline="0" dirty="0" smtClean="0"/>
              <a:t>Functional Account</a:t>
            </a:r>
          </a:p>
          <a:p>
            <a:pPr marL="1085850" lvl="2" indent="-171450"/>
            <a:r>
              <a:rPr lang="en-US" baseline="0" dirty="0" smtClean="0"/>
              <a:t>Service Accounts (Machine to Machine, No Human Interaction)</a:t>
            </a:r>
          </a:p>
          <a:p>
            <a:pPr marL="628650" lvl="1" indent="-171450"/>
            <a:r>
              <a:rPr lang="en-US" baseline="0" dirty="0" smtClean="0"/>
              <a:t>Privileged Accounts</a:t>
            </a:r>
          </a:p>
          <a:p>
            <a:pPr marL="1085850" lvl="2" indent="-171450"/>
            <a:r>
              <a:rPr lang="en-US" baseline="0" dirty="0" smtClean="0"/>
              <a:t>Support IDs </a:t>
            </a:r>
          </a:p>
          <a:p>
            <a:pPr marL="1085850" lvl="2" indent="-171450"/>
            <a:r>
              <a:rPr lang="en-US" baseline="0" dirty="0" smtClean="0"/>
              <a:t>Fire/Recovery IDs</a:t>
            </a:r>
          </a:p>
          <a:p>
            <a:pPr marL="171450" lvl="0" indent="-171450"/>
            <a:r>
              <a:rPr lang="en-US" b="1" baseline="0" dirty="0" smtClean="0"/>
              <a:t>Identity Assurance </a:t>
            </a:r>
            <a:r>
              <a:rPr lang="en-US" baseline="0" dirty="0" smtClean="0"/>
              <a:t>(the rigor for proving identity to get an account)</a:t>
            </a:r>
          </a:p>
          <a:p>
            <a:pPr marL="628650" lvl="1" indent="-171450"/>
            <a:r>
              <a:rPr lang="en-US" baseline="0" dirty="0" smtClean="0"/>
              <a:t>Excellent Guidance/Regulations</a:t>
            </a:r>
          </a:p>
          <a:p>
            <a:pPr marL="1085850" lvl="2" indent="-171450"/>
            <a:r>
              <a:rPr lang="en-US" baseline="0" dirty="0" smtClean="0"/>
              <a:t>Private Sector </a:t>
            </a:r>
            <a:r>
              <a:rPr lang="mr-IN" baseline="0" dirty="0" smtClean="0"/>
              <a:t>–</a:t>
            </a:r>
            <a:r>
              <a:rPr lang="en-US" baseline="0" dirty="0" smtClean="0"/>
              <a:t> NIST SP-800</a:t>
            </a:r>
          </a:p>
          <a:p>
            <a:pPr marL="1085850" lvl="2" indent="-171450"/>
            <a:r>
              <a:rPr lang="en-US" baseline="0" dirty="0" smtClean="0"/>
              <a:t>Public Sector </a:t>
            </a:r>
            <a:r>
              <a:rPr lang="mr-IN" baseline="0" dirty="0" smtClean="0"/>
              <a:t>–</a:t>
            </a:r>
            <a:r>
              <a:rPr lang="en-US" baseline="0" dirty="0" smtClean="0"/>
              <a:t> Canadian Standard for Identity and Credential Assurance</a:t>
            </a:r>
            <a:endParaRPr lang="en-US" dirty="0" smtClean="0"/>
          </a:p>
          <a:p>
            <a:pPr marL="171450" indent="-171450"/>
            <a:r>
              <a:rPr lang="en-US" b="1" dirty="0" smtClean="0"/>
              <a:t>Credential Assurance </a:t>
            </a:r>
            <a:r>
              <a:rPr lang="en-US" dirty="0" smtClean="0"/>
              <a:t>(confidence</a:t>
            </a:r>
            <a:r>
              <a:rPr lang="en-US" baseline="0" dirty="0" smtClean="0"/>
              <a:t> in the users ability to retain control of the identity they were issued)</a:t>
            </a:r>
            <a:endParaRPr lang="en-US" dirty="0" smtClean="0"/>
          </a:p>
          <a:p>
            <a:pPr>
              <a:buNone/>
            </a:pPr>
            <a:endParaRPr lang="en-US" dirty="0" smtClean="0"/>
          </a:p>
          <a:p>
            <a:pPr>
              <a:buNone/>
            </a:pPr>
            <a:r>
              <a:rPr lang="en-US" b="1" dirty="0" smtClean="0"/>
              <a:t>Internal Identity</a:t>
            </a:r>
            <a:r>
              <a:rPr lang="en-US" b="1" baseline="0" dirty="0" smtClean="0"/>
              <a:t> Manager</a:t>
            </a:r>
          </a:p>
          <a:p>
            <a:pPr marL="171450" indent="-171450"/>
            <a:r>
              <a:rPr lang="en-US" b="0" baseline="0" dirty="0" smtClean="0"/>
              <a:t>Brokers the flow of Identity information into AD, ensure accounts maintained based on current data from Authoritative Sources, such as:</a:t>
            </a:r>
          </a:p>
          <a:p>
            <a:pPr marL="628650" lvl="1" indent="-171450"/>
            <a:r>
              <a:rPr lang="en-US" b="0" baseline="0" dirty="0" smtClean="0"/>
              <a:t>A new employee is higher, the person is on-boarded to HR system and it triggers creation of Person Identity, imagine that</a:t>
            </a:r>
          </a:p>
          <a:p>
            <a:pPr marL="628650" lvl="1" indent="-171450"/>
            <a:r>
              <a:rPr lang="en-US" b="0" baseline="0" dirty="0" smtClean="0"/>
              <a:t>A employee leaves the organization, the HR system is updated with the date of termination and the account is automatically disabled.</a:t>
            </a:r>
          </a:p>
          <a:p>
            <a:pPr marL="628650" lvl="1" indent="-171450"/>
            <a:endParaRPr lang="en-US" b="0" baseline="0" dirty="0" smtClean="0"/>
          </a:p>
          <a:p>
            <a:pPr marL="0" lvl="0" indent="0">
              <a:buNone/>
            </a:pPr>
            <a:r>
              <a:rPr lang="en-US" b="1" baseline="0" dirty="0" smtClean="0"/>
              <a:t>External Identity Manager</a:t>
            </a:r>
            <a:endParaRPr lang="en-US" b="1" dirty="0" smtClean="0"/>
          </a:p>
          <a:p>
            <a:r>
              <a:rPr lang="en-US" dirty="0" smtClean="0"/>
              <a:t> It is highly</a:t>
            </a:r>
            <a:r>
              <a:rPr lang="en-US" baseline="0" dirty="0" smtClean="0"/>
              <a:t> recommended that the Internal and External Identity Managers are separated</a:t>
            </a:r>
          </a:p>
          <a:p>
            <a:pPr lvl="1"/>
            <a:r>
              <a:rPr lang="en-US" baseline="0" dirty="0" smtClean="0"/>
              <a:t> They may or may not be the same technology</a:t>
            </a:r>
          </a:p>
          <a:p>
            <a:pPr lvl="1"/>
            <a:r>
              <a:rPr lang="en-US" baseline="0" dirty="0" smtClean="0"/>
              <a:t> Unlike Internal Identity Manager, External Identity Manager does not need to write to Active Director only Read</a:t>
            </a:r>
          </a:p>
          <a:p>
            <a:pPr lvl="1"/>
            <a:r>
              <a:rPr lang="en-US" baseline="0" dirty="0" smtClean="0"/>
              <a:t> It would take a push a subset of permitted information, say first, last, email to an external party such as O365</a:t>
            </a:r>
          </a:p>
          <a:p>
            <a:pPr lvl="2"/>
            <a:r>
              <a:rPr lang="en-US" baseline="0" dirty="0" smtClean="0"/>
              <a:t> Some information like passwords NEVER sync.</a:t>
            </a:r>
          </a:p>
          <a:p>
            <a:pPr lvl="0">
              <a:buNone/>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Self-Service Identity Portal</a:t>
            </a:r>
          </a:p>
          <a:p>
            <a:pPr marL="171450" lvl="0" indent="-171450"/>
            <a:r>
              <a:rPr lang="en-US" baseline="0" dirty="0" smtClean="0"/>
              <a:t>A Portal or Ticket System that enables users to request changes, to their account. </a:t>
            </a:r>
            <a:r>
              <a:rPr lang="en-US" baseline="0" smtClean="0"/>
              <a:t>i.e. Change </a:t>
            </a:r>
            <a:r>
              <a:rPr lang="en-US" baseline="0" dirty="0" smtClean="0"/>
              <a:t>Preferred name, Request Access to a Group</a:t>
            </a:r>
          </a:p>
          <a:p>
            <a:pPr lvl="2">
              <a:buNone/>
            </a:pPr>
            <a:endParaRPr lang="en-US" baseline="0" dirty="0" smtClean="0"/>
          </a:p>
          <a:p>
            <a:pPr lvl="0">
              <a:buNone/>
            </a:pPr>
            <a:r>
              <a:rPr lang="en-US" b="1" baseline="0" dirty="0" smtClean="0"/>
              <a:t>Self-Service Password Reset</a:t>
            </a:r>
          </a:p>
          <a:p>
            <a:pPr marL="171450" lvl="0" indent="-171450"/>
            <a:r>
              <a:rPr lang="en-US" b="0" baseline="0" dirty="0" smtClean="0"/>
              <a:t>Nearly a MUST today, allowing people to be involved enables social engineer, if processes are not rock solid.</a:t>
            </a:r>
          </a:p>
          <a:p>
            <a:pPr marL="171450" lvl="0" indent="-171450"/>
            <a:r>
              <a:rPr lang="en-US" b="0" baseline="0" dirty="0" smtClean="0"/>
              <a:t>Leverage OTP technologies, avoid Q&amp;A unless you are willing to go as far as dynamic attribute lookups (current balance of your account)</a:t>
            </a:r>
          </a:p>
          <a:p>
            <a:pPr marL="171450" lvl="0" indent="-171450"/>
            <a:endParaRPr lang="en-US" b="0" baseline="0" dirty="0" smtClean="0"/>
          </a:p>
          <a:p>
            <a:pPr marL="0" lvl="0" indent="0">
              <a:buNone/>
            </a:pPr>
            <a:r>
              <a:rPr lang="en-US" b="1" baseline="0" dirty="0" smtClean="0"/>
              <a:t>Group Management</a:t>
            </a:r>
          </a:p>
          <a:p>
            <a:pPr marL="171450" lvl="0" indent="-171450"/>
            <a:r>
              <a:rPr lang="en-US" b="0" baseline="0" dirty="0" smtClean="0"/>
              <a:t>Move away from Individual Group Management where possible</a:t>
            </a:r>
          </a:p>
          <a:p>
            <a:pPr marL="171450" lvl="0" indent="-171450"/>
            <a:r>
              <a:rPr lang="en-US" b="0" baseline="0" dirty="0" smtClean="0"/>
              <a:t>Move to Basis, Reference and Service Groups (Compound groups)</a:t>
            </a:r>
          </a:p>
          <a:p>
            <a:pPr marL="628650" lvl="1" indent="-171450"/>
            <a:r>
              <a:rPr lang="en-US" b="0" baseline="0" dirty="0" smtClean="0"/>
              <a:t>i.e. email (+Student +Staff +Faculty +email Whitelist </a:t>
            </a:r>
            <a:r>
              <a:rPr lang="mr-IN" b="0" baseline="0" dirty="0" smtClean="0"/>
              <a:t>–</a:t>
            </a:r>
            <a:r>
              <a:rPr lang="en-US" b="0" baseline="0" dirty="0" smtClean="0"/>
              <a:t>email Blacklist </a:t>
            </a:r>
            <a:r>
              <a:rPr lang="mr-IN" b="0" baseline="0" dirty="0" smtClean="0"/>
              <a:t>–</a:t>
            </a:r>
            <a:r>
              <a:rPr lang="en-US" b="0" baseline="0" dirty="0" smtClean="0"/>
              <a:t>Identity Assurance &lt;=1 -Credential Assurance &lt;=1 </a:t>
            </a:r>
            <a:r>
              <a:rPr lang="mr-IN" b="0" baseline="0" dirty="0" smtClean="0"/>
              <a:t>–</a:t>
            </a:r>
            <a:r>
              <a:rPr lang="en-US" b="0" baseline="0" dirty="0" smtClean="0"/>
              <a:t>Blocked </a:t>
            </a:r>
            <a:r>
              <a:rPr lang="mr-IN" b="0" baseline="0" dirty="0" smtClean="0"/>
              <a:t>–</a:t>
            </a:r>
            <a:r>
              <a:rPr lang="en-US" b="0" baseline="0" dirty="0" smtClean="0"/>
              <a:t>Retired)</a:t>
            </a:r>
          </a:p>
          <a:p>
            <a:pPr marL="628650" lvl="1" indent="-171450"/>
            <a:r>
              <a:rPr lang="en-US" b="0" baseline="0" dirty="0" smtClean="0"/>
              <a:t>Think of the flexibility.</a:t>
            </a:r>
          </a:p>
          <a:p>
            <a:pPr marL="1085850" lvl="2" indent="-171450"/>
            <a:r>
              <a:rPr lang="en-US" b="0" baseline="0" dirty="0" smtClean="0"/>
              <a:t>Say a union goes on strike</a:t>
            </a:r>
          </a:p>
          <a:p>
            <a:pPr marL="1543050" lvl="3" indent="-171450"/>
            <a:r>
              <a:rPr lang="en-US" b="0" baseline="0" dirty="0" smtClean="0"/>
              <a:t>Add union Basis Group to Blocked List. Instant Removal of Services</a:t>
            </a:r>
          </a:p>
          <a:p>
            <a:pPr marL="2000250" lvl="4" indent="-171450"/>
            <a:r>
              <a:rPr lang="en-US" b="0" dirty="0" smtClean="0"/>
              <a:t>Both from there</a:t>
            </a:r>
            <a:r>
              <a:rPr lang="en-US" b="0" baseline="0" dirty="0" smtClean="0"/>
              <a:t> protection (i.e. no corporate spying) and your (protection from damages)</a:t>
            </a:r>
          </a:p>
          <a:p>
            <a:pPr marL="1543050" lvl="3" indent="-171450"/>
            <a:r>
              <a:rPr lang="en-US" b="0" baseline="0" dirty="0" smtClean="0"/>
              <a:t>Have individuals who cross picket line, no problem</a:t>
            </a:r>
          </a:p>
          <a:p>
            <a:pPr marL="2000250" lvl="4" indent="-171450"/>
            <a:r>
              <a:rPr lang="en-US" b="0" baseline="0" dirty="0" smtClean="0"/>
              <a:t>Service owners can add the individuals to service whitelist for the select services they are willing to provide.</a:t>
            </a:r>
            <a:endParaRPr lang="en-US" b="0" dirty="0" smtClean="0"/>
          </a:p>
        </p:txBody>
      </p:sp>
    </p:spTree>
    <p:extLst>
      <p:ext uri="{BB962C8B-B14F-4D97-AF65-F5344CB8AC3E}">
        <p14:creationId xmlns:p14="http://schemas.microsoft.com/office/powerpoint/2010/main" val="1948867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b="1" dirty="0" smtClean="0"/>
              <a:t>Privileged Identity and Access Management is a</a:t>
            </a:r>
            <a:r>
              <a:rPr lang="en-US" b="1" baseline="0" dirty="0" smtClean="0"/>
              <a:t> complicated topic. A talk unto itself. </a:t>
            </a:r>
          </a:p>
          <a:p>
            <a:pPr marL="171450" marR="0" lvl="0" indent="-171450" algn="l" defTabSz="914400" rtl="0" eaLnBrk="1" fontAlgn="auto" latinLnBrk="0" hangingPunct="1">
              <a:lnSpc>
                <a:spcPct val="100000"/>
              </a:lnSpc>
              <a:spcBef>
                <a:spcPts val="0"/>
              </a:spcBef>
              <a:spcAft>
                <a:spcPts val="0"/>
              </a:spcAft>
              <a:buClrTx/>
              <a:buSzTx/>
              <a:tabLst/>
              <a:defRPr/>
            </a:pPr>
            <a:r>
              <a:rPr lang="en-US" b="0" baseline="0" dirty="0" smtClean="0"/>
              <a:t>There are many tools in the space, not all are created equal</a:t>
            </a:r>
            <a:r>
              <a:rPr lang="mr-IN" b="0" baseline="0" dirty="0" smtClean="0"/>
              <a:t>…</a:t>
            </a:r>
            <a:r>
              <a:rPr lang="en-US" b="0" baseline="0" dirty="0" smtClean="0"/>
              <a:t> do your due diligence</a:t>
            </a:r>
          </a:p>
          <a:p>
            <a:pPr marL="628650" marR="0" lvl="1" indent="-171450" algn="l" defTabSz="914400" rtl="0" eaLnBrk="1" fontAlgn="auto" latinLnBrk="0" hangingPunct="1">
              <a:lnSpc>
                <a:spcPct val="100000"/>
              </a:lnSpc>
              <a:spcBef>
                <a:spcPts val="0"/>
              </a:spcBef>
              <a:spcAft>
                <a:spcPts val="0"/>
              </a:spcAft>
              <a:buClrTx/>
              <a:buSzTx/>
              <a:tabLst/>
              <a:defRPr/>
            </a:pPr>
            <a:r>
              <a:rPr lang="en-US" b="0" baseline="0" dirty="0" smtClean="0"/>
              <a:t>Most security product vendors such at security</a:t>
            </a:r>
          </a:p>
          <a:p>
            <a:pPr marL="171450" marR="0" lvl="0" indent="-171450" algn="l" defTabSz="914400" rtl="0" eaLnBrk="1" fontAlgn="auto" latinLnBrk="0" hangingPunct="1">
              <a:lnSpc>
                <a:spcPct val="100000"/>
              </a:lnSpc>
              <a:spcBef>
                <a:spcPts val="0"/>
              </a:spcBef>
              <a:spcAft>
                <a:spcPts val="0"/>
              </a:spcAft>
              <a:buClrTx/>
              <a:buSzTx/>
              <a:tabLst/>
              <a:defRPr/>
            </a:pPr>
            <a:r>
              <a:rPr lang="en-US" b="0" baseline="0" dirty="0" smtClean="0"/>
              <a:t>Protect it, like what it is</a:t>
            </a:r>
            <a:r>
              <a:rPr lang="mr-IN" b="0" baseline="0" dirty="0" smtClean="0"/>
              <a:t>…</a:t>
            </a:r>
            <a:r>
              <a:rPr lang="en-US" b="0" baseline="0" dirty="0" smtClean="0"/>
              <a:t>. THE KEYS TO THE KINGDOM</a:t>
            </a:r>
          </a:p>
          <a:p>
            <a:pPr marL="628650" marR="0" lvl="1" indent="-171450" algn="l" defTabSz="914400" rtl="0" eaLnBrk="1" fontAlgn="auto" latinLnBrk="0" hangingPunct="1">
              <a:lnSpc>
                <a:spcPct val="100000"/>
              </a:lnSpc>
              <a:spcBef>
                <a:spcPts val="0"/>
              </a:spcBef>
              <a:spcAft>
                <a:spcPts val="0"/>
              </a:spcAft>
              <a:buClrTx/>
              <a:buSzTx/>
              <a:tabLst/>
              <a:defRPr/>
            </a:pPr>
            <a:r>
              <a:rPr lang="en-US" b="0" baseline="0" dirty="0" smtClean="0"/>
              <a:t>Saw one bad deployment or a less than ideal product, own within an hour of being turned on.</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1"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b="1" dirty="0" smtClean="0"/>
              <a:t>Manage</a:t>
            </a:r>
            <a:r>
              <a:rPr lang="en-US" b="1" baseline="0" dirty="0" smtClean="0"/>
              <a:t> Privileged Identities</a:t>
            </a:r>
          </a:p>
          <a:p>
            <a:pPr marL="171450" marR="0" lvl="0" indent="-171450" algn="l" defTabSz="914400" rtl="0" eaLnBrk="1" fontAlgn="auto" latinLnBrk="0" hangingPunct="1">
              <a:lnSpc>
                <a:spcPct val="100000"/>
              </a:lnSpc>
              <a:spcBef>
                <a:spcPts val="0"/>
              </a:spcBef>
              <a:spcAft>
                <a:spcPts val="0"/>
              </a:spcAft>
              <a:buClrTx/>
              <a:buSzTx/>
              <a:tabLst/>
              <a:defRPr/>
            </a:pPr>
            <a:r>
              <a:rPr lang="en-US" b="0" baseline="0" dirty="0" smtClean="0"/>
              <a:t>Only create privileged accounts for people who need it daily</a:t>
            </a:r>
          </a:p>
          <a:p>
            <a:pPr marL="171450" marR="0" lvl="0" indent="-171450" algn="l" defTabSz="914400" rtl="0" eaLnBrk="1" fontAlgn="auto" latinLnBrk="0" hangingPunct="1">
              <a:lnSpc>
                <a:spcPct val="100000"/>
              </a:lnSpc>
              <a:spcBef>
                <a:spcPts val="0"/>
              </a:spcBef>
              <a:spcAft>
                <a:spcPts val="0"/>
              </a:spcAft>
              <a:buClrTx/>
              <a:buSzTx/>
              <a:tabLst/>
              <a:defRPr/>
            </a:pPr>
            <a:r>
              <a:rPr lang="en-US" b="0" baseline="0" dirty="0" smtClean="0"/>
              <a:t>NEVER assign ongoing privilege to a Personal Identity</a:t>
            </a:r>
          </a:p>
          <a:p>
            <a:pPr marL="628650" marR="0" lvl="1" indent="-171450" algn="l" defTabSz="914400" rtl="0" eaLnBrk="1" fontAlgn="auto" latinLnBrk="0" hangingPunct="1">
              <a:lnSpc>
                <a:spcPct val="100000"/>
              </a:lnSpc>
              <a:spcBef>
                <a:spcPts val="0"/>
              </a:spcBef>
              <a:spcAft>
                <a:spcPts val="0"/>
              </a:spcAft>
              <a:buClrTx/>
              <a:buSzTx/>
              <a:tabLst/>
              <a:defRPr/>
            </a:pPr>
            <a:r>
              <a:rPr lang="en-US" b="0" baseline="0" dirty="0" smtClean="0"/>
              <a:t>Separate Account for Privileged Access or JIT (still has risks but better than nothing)</a:t>
            </a:r>
          </a:p>
          <a:p>
            <a:pPr marL="171450" marR="0" lvl="0" indent="-171450" algn="l" defTabSz="914400" rtl="0" eaLnBrk="1" fontAlgn="auto" latinLnBrk="0" hangingPunct="1">
              <a:lnSpc>
                <a:spcPct val="100000"/>
              </a:lnSpc>
              <a:spcBef>
                <a:spcPts val="0"/>
              </a:spcBef>
              <a:spcAft>
                <a:spcPts val="0"/>
              </a:spcAft>
              <a:buClrTx/>
              <a:buSzTx/>
              <a:tabLst/>
              <a:defRPr/>
            </a:pPr>
            <a:r>
              <a:rPr lang="en-US" b="0" baseline="0" dirty="0" smtClean="0"/>
              <a:t>Move to Check-In/Out Model, where possible, to grant access temporarily as the need arises</a:t>
            </a:r>
          </a:p>
          <a:p>
            <a:pPr marL="628650" marR="0" lvl="1" indent="-171450" algn="l" defTabSz="914400" rtl="0" eaLnBrk="1" fontAlgn="auto" latinLnBrk="0" hangingPunct="1">
              <a:lnSpc>
                <a:spcPct val="100000"/>
              </a:lnSpc>
              <a:spcBef>
                <a:spcPts val="0"/>
              </a:spcBef>
              <a:spcAft>
                <a:spcPts val="0"/>
              </a:spcAft>
              <a:buClrTx/>
              <a:buSzTx/>
              <a:tabLst/>
              <a:defRPr/>
            </a:pPr>
            <a:r>
              <a:rPr lang="en-US" b="0" baseline="0" dirty="0" smtClean="0"/>
              <a:t>Change password automatically after use.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1"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baseline="0" dirty="0" smtClean="0"/>
              <a:t>When not using RODCs LDAPs is a great interim step to address immediate issues with Local Administrator Access management for desktops and non-critical domain members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baseline="0" dirty="0" smtClean="0"/>
              <a:t>Removes common issue where the same Local Administrator credential is deployed automatically, potentially enable lateral movement form a compromised machine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baseline="0" dirty="0" smtClean="0"/>
              <a:t>However</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0" baseline="0" dirty="0" smtClean="0"/>
              <a:t>It can only do one account, typically the local Administrator [No Good]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0" baseline="0" dirty="0" smtClean="0"/>
              <a:t>AD is very porous and storing Local Administrator password as unencrypted attribute of the machine object, is vulnerable to bad management practices [Bad]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baseline="0" dirty="0" smtClean="0"/>
              <a:t>Please DO NOT consider using for Critical Systems.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Manage</a:t>
            </a:r>
            <a:r>
              <a:rPr lang="en-US" b="1" baseline="0" dirty="0" smtClean="0"/>
              <a:t> Privileged Access</a:t>
            </a:r>
          </a:p>
          <a:p>
            <a:pPr marL="171450" marR="0" lvl="0" indent="-171450" algn="l" defTabSz="914400" rtl="0" eaLnBrk="1" fontAlgn="auto" latinLnBrk="0" hangingPunct="1">
              <a:lnSpc>
                <a:spcPct val="100000"/>
              </a:lnSpc>
              <a:spcBef>
                <a:spcPts val="0"/>
              </a:spcBef>
              <a:spcAft>
                <a:spcPts val="0"/>
              </a:spcAft>
              <a:buClrTx/>
              <a:buSzTx/>
              <a:tabLst/>
              <a:defRPr/>
            </a:pPr>
            <a:r>
              <a:rPr lang="en-US" b="0" baseline="0" dirty="0" smtClean="0"/>
              <a:t>Isolate privileged access to controlled, trusted areas</a:t>
            </a:r>
          </a:p>
          <a:p>
            <a:pPr marL="171450" marR="0" lvl="0" indent="-171450" algn="l" defTabSz="914400" rtl="0" eaLnBrk="1" fontAlgn="auto" latinLnBrk="0" hangingPunct="1">
              <a:lnSpc>
                <a:spcPct val="100000"/>
              </a:lnSpc>
              <a:spcBef>
                <a:spcPts val="0"/>
              </a:spcBef>
              <a:spcAft>
                <a:spcPts val="0"/>
              </a:spcAft>
              <a:buClrTx/>
              <a:buSzTx/>
              <a:tabLst/>
              <a:defRPr/>
            </a:pPr>
            <a:r>
              <a:rPr lang="en-US" b="0" baseline="0" dirty="0" smtClean="0"/>
              <a:t>Leverage privilege session management to record, access to high value targets like DCs</a:t>
            </a:r>
            <a:endParaRPr lang="en-US" b="1" baseline="0" dirty="0"/>
          </a:p>
          <a:p>
            <a:pPr marL="171450" marR="0" lvl="0" indent="-171450" algn="l" defTabSz="914400" rtl="0" eaLnBrk="1" fontAlgn="auto" latinLnBrk="0" hangingPunct="1">
              <a:lnSpc>
                <a:spcPct val="100000"/>
              </a:lnSpc>
              <a:spcBef>
                <a:spcPts val="0"/>
              </a:spcBef>
              <a:spcAft>
                <a:spcPts val="0"/>
              </a:spcAft>
              <a:buClrTx/>
              <a:buSzTx/>
              <a:tabLst/>
              <a:defRPr/>
            </a:pPr>
            <a:endParaRPr lang="en-US" b="1"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smtClean="0"/>
              <a:t>Strong Authentication Along will not Save you</a:t>
            </a:r>
          </a:p>
          <a:p>
            <a:pPr marL="171450" marR="0" lvl="0" indent="-171450" algn="l" defTabSz="914400" rtl="0" eaLnBrk="1" fontAlgn="auto" latinLnBrk="0" hangingPunct="1">
              <a:lnSpc>
                <a:spcPct val="100000"/>
              </a:lnSpc>
              <a:spcBef>
                <a:spcPts val="0"/>
              </a:spcBef>
              <a:spcAft>
                <a:spcPts val="0"/>
              </a:spcAft>
              <a:buClrTx/>
              <a:buSzTx/>
              <a:tabLst/>
              <a:defRPr/>
            </a:pPr>
            <a:r>
              <a:rPr lang="en-US" b="0" baseline="0" dirty="0" smtClean="0"/>
              <a:t>PIN encrypted Smart Card Authentication, still boils down to an authentication token on the machine which can be vulnerable to pass-the-hash</a:t>
            </a:r>
          </a:p>
          <a:p>
            <a:pPr marL="171450" marR="0" lvl="0" indent="-171450" algn="l" defTabSz="914400" rtl="0" eaLnBrk="1" fontAlgn="auto" latinLnBrk="0" hangingPunct="1">
              <a:lnSpc>
                <a:spcPct val="100000"/>
              </a:lnSpc>
              <a:spcBef>
                <a:spcPts val="0"/>
              </a:spcBef>
              <a:spcAft>
                <a:spcPts val="0"/>
              </a:spcAft>
              <a:buClrTx/>
              <a:buSzTx/>
              <a:tabLst/>
              <a:defRP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tabLst/>
              <a:defRPr/>
            </a:pPr>
            <a:endParaRPr lang="en-US" b="0" baseline="0" dirty="0" smtClean="0"/>
          </a:p>
        </p:txBody>
      </p:sp>
    </p:spTree>
    <p:extLst>
      <p:ext uri="{BB962C8B-B14F-4D97-AF65-F5344CB8AC3E}">
        <p14:creationId xmlns:p14="http://schemas.microsoft.com/office/powerpoint/2010/main" val="888373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r>
              <a:rPr lang="en-CA" dirty="0" smtClean="0"/>
              <a:t>Active Directory</a:t>
            </a:r>
            <a:r>
              <a:rPr lang="en-CA" baseline="0" dirty="0" smtClean="0"/>
              <a:t> is a repository for Authentication and Authorization Information.</a:t>
            </a:r>
          </a:p>
          <a:p>
            <a:r>
              <a:rPr lang="en-CA" baseline="0" dirty="0" smtClean="0"/>
              <a:t> It is not an Identity Management Solution</a:t>
            </a:r>
          </a:p>
          <a:p>
            <a:pPr lvl="1"/>
            <a:r>
              <a:rPr lang="en-CA" baseline="0" dirty="0" smtClean="0"/>
              <a:t> It is a small piece of a much larger Ecosystem</a:t>
            </a:r>
          </a:p>
          <a:p>
            <a:pPr lvl="0"/>
            <a:r>
              <a:rPr lang="en-CA" baseline="0" dirty="0" smtClean="0"/>
              <a:t> It is only as good as the investment you put into it</a:t>
            </a:r>
          </a:p>
          <a:p>
            <a:pPr lvl="0"/>
            <a:r>
              <a:rPr lang="en-CA" baseline="0" dirty="0" smtClean="0"/>
              <a:t> It can go wrong really fast, if you do not take care in its implementation</a:t>
            </a:r>
          </a:p>
          <a:p>
            <a:endParaRPr lang="en-CA" dirty="0" smtClean="0"/>
          </a:p>
        </p:txBody>
      </p:sp>
    </p:spTree>
    <p:extLst>
      <p:ext uri="{BB962C8B-B14F-4D97-AF65-F5344CB8AC3E}">
        <p14:creationId xmlns:p14="http://schemas.microsoft.com/office/powerpoint/2010/main" val="1872183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124378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257864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397475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04566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sz="1100" b="0" i="0" kern="1200" dirty="0">
                <a:solidFill>
                  <a:schemeClr val="tx1"/>
                </a:solidFill>
                <a:effectLst/>
                <a:latin typeface="+mn-lt"/>
                <a:ea typeface="+mn-ea"/>
                <a:cs typeface="+mn-cs"/>
              </a:rPr>
              <a:t>So you think you know AD? </a:t>
            </a:r>
            <a:endParaRPr lang="en-US" sz="1100" b="0" i="0" kern="1200" dirty="0" smtClean="0">
              <a:solidFill>
                <a:schemeClr val="tx1"/>
              </a:solidFill>
              <a:effectLst/>
              <a:latin typeface="+mn-lt"/>
              <a:ea typeface="+mn-ea"/>
              <a:cs typeface="+mn-cs"/>
            </a:endParaRPr>
          </a:p>
          <a:p>
            <a:pPr lvl="0">
              <a:spcBef>
                <a:spcPts val="0"/>
              </a:spcBef>
              <a:buNone/>
            </a:pPr>
            <a:r>
              <a:rPr lang="en-US" sz="1100" b="0" i="0" kern="1200" dirty="0" smtClean="0">
                <a:solidFill>
                  <a:schemeClr val="tx1"/>
                </a:solidFill>
                <a:effectLst/>
                <a:latin typeface="+mn-lt"/>
                <a:ea typeface="+mn-ea"/>
                <a:cs typeface="+mn-cs"/>
              </a:rPr>
              <a:t>Think </a:t>
            </a:r>
            <a:r>
              <a:rPr lang="en-US" sz="1100" b="0" i="0" kern="1200" dirty="0">
                <a:solidFill>
                  <a:schemeClr val="tx1"/>
                </a:solidFill>
                <a:effectLst/>
                <a:latin typeface="+mn-lt"/>
                <a:ea typeface="+mn-ea"/>
                <a:cs typeface="+mn-cs"/>
              </a:rPr>
              <a:t>you've covered all the bases? While we aren't going to pretend to tell you all there is to know about AD in 25 minutes, we are going to set you up for a definite win. </a:t>
            </a:r>
            <a:endParaRPr lang="en-US" sz="1100" b="0" i="0" kern="1200" dirty="0" smtClean="0">
              <a:solidFill>
                <a:schemeClr val="tx1"/>
              </a:solidFill>
              <a:effectLst/>
              <a:latin typeface="+mn-lt"/>
              <a:ea typeface="+mn-ea"/>
              <a:cs typeface="+mn-cs"/>
            </a:endParaRPr>
          </a:p>
          <a:p>
            <a:pPr lvl="0">
              <a:spcBef>
                <a:spcPts val="0"/>
              </a:spcBef>
              <a:buNone/>
            </a:pPr>
            <a:r>
              <a:rPr lang="en-US" sz="1100" b="0" i="0" kern="1200" dirty="0" smtClean="0">
                <a:solidFill>
                  <a:schemeClr val="tx1"/>
                </a:solidFill>
                <a:effectLst/>
                <a:latin typeface="+mn-lt"/>
                <a:ea typeface="+mn-ea"/>
                <a:cs typeface="+mn-cs"/>
              </a:rPr>
              <a:t>Because </a:t>
            </a:r>
            <a:r>
              <a:rPr lang="en-US" sz="1100" b="0" i="0" kern="1200" dirty="0">
                <a:solidFill>
                  <a:schemeClr val="tx1"/>
                </a:solidFill>
                <a:effectLst/>
                <a:latin typeface="+mn-lt"/>
                <a:ea typeface="+mn-ea"/>
                <a:cs typeface="+mn-cs"/>
              </a:rPr>
              <a:t>it's all about your IAM Ecosystem. We'll step you through, layer by layer, to understand how what you do right - or wrong - impacts the whole. At the end of our talk, you'll know what you need to know to go back and properly configure your systems so that you aren't easy pickings for the wolves in the AD forest.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CA" b="1" dirty="0" smtClean="0"/>
              <a:t>What is Active Directory?</a:t>
            </a:r>
          </a:p>
          <a:p>
            <a:r>
              <a:rPr lang="en-CA" dirty="0" smtClean="0"/>
              <a:t> Active Directory</a:t>
            </a:r>
            <a:r>
              <a:rPr lang="en-CA" baseline="0" dirty="0" smtClean="0"/>
              <a:t> is a repository for Authentication and Authorization Information.</a:t>
            </a:r>
          </a:p>
          <a:p>
            <a:r>
              <a:rPr lang="en-CA" baseline="0" dirty="0" smtClean="0"/>
              <a:t> It is not an Identity Management Solution</a:t>
            </a:r>
          </a:p>
          <a:p>
            <a:r>
              <a:rPr lang="en-CA" baseline="0" dirty="0" smtClean="0"/>
              <a:t> It is definitely not secure out of the box</a:t>
            </a:r>
          </a:p>
          <a:p>
            <a:r>
              <a:rPr lang="en-CA" baseline="0" dirty="0" smtClean="0"/>
              <a:t> It is only as good as the controls, process and procedures you implement to manage it</a:t>
            </a:r>
          </a:p>
        </p:txBody>
      </p:sp>
    </p:spTree>
    <p:extLst>
      <p:ext uri="{BB962C8B-B14F-4D97-AF65-F5344CB8AC3E}">
        <p14:creationId xmlns:p14="http://schemas.microsoft.com/office/powerpoint/2010/main" val="881873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 This </a:t>
            </a:r>
            <a:r>
              <a:rPr lang="en-US" dirty="0"/>
              <a:t>is </a:t>
            </a:r>
            <a:r>
              <a:rPr lang="en-US" dirty="0" smtClean="0"/>
              <a:t>a common reality</a:t>
            </a:r>
          </a:p>
          <a:p>
            <a:r>
              <a:rPr lang="en-US" dirty="0" smtClean="0"/>
              <a:t> My favourite </a:t>
            </a:r>
            <a:r>
              <a:rPr lang="en-US" baseline="0" dirty="0" smtClean="0"/>
              <a:t>AD incident, to date:</a:t>
            </a:r>
          </a:p>
          <a:p>
            <a:pPr lvl="1"/>
            <a:r>
              <a:rPr lang="en-US" baseline="0" dirty="0" smtClean="0"/>
              <a:t> From first touch of a desktop, to Monaro Coin Miner on EVERY domain member in under 20 mins</a:t>
            </a:r>
          </a:p>
          <a:p>
            <a:pPr lvl="2"/>
            <a:r>
              <a:rPr lang="en-US" baseline="0" dirty="0" smtClean="0"/>
              <a:t> Only touching 2 machines</a:t>
            </a:r>
          </a:p>
          <a:p>
            <a:pPr lvl="2"/>
            <a:r>
              <a:rPr lang="en-US" baseline="0" dirty="0" smtClean="0"/>
              <a:t> Default GPO refresh rate 15 mins </a:t>
            </a:r>
            <a:endParaRPr lang="en-US" dirty="0"/>
          </a:p>
        </p:txBody>
      </p:sp>
    </p:spTree>
    <p:extLst>
      <p:ext uri="{BB962C8B-B14F-4D97-AF65-F5344CB8AC3E}">
        <p14:creationId xmlns:p14="http://schemas.microsoft.com/office/powerpoint/2010/main" val="210890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smtClean="0"/>
              <a:t>Physical Security</a:t>
            </a:r>
          </a:p>
          <a:p>
            <a:pPr marL="171450" marR="0" lvl="0" indent="-171450" algn="l" defTabSz="914400" rtl="0" eaLnBrk="1" fontAlgn="auto" latinLnBrk="0" hangingPunct="1">
              <a:lnSpc>
                <a:spcPct val="100000"/>
              </a:lnSpc>
              <a:spcBef>
                <a:spcPts val="0"/>
              </a:spcBef>
              <a:spcAft>
                <a:spcPts val="0"/>
              </a:spcAft>
              <a:buClrTx/>
              <a:buSzTx/>
              <a:tabLst/>
              <a:defRPr/>
            </a:pPr>
            <a:r>
              <a:rPr lang="en-US" b="1" dirty="0" smtClean="0"/>
              <a:t>The physical security of your Domain Controllers is paramount, whether they be physical or virtual machines.</a:t>
            </a:r>
          </a:p>
          <a:p>
            <a:pPr lvl="1"/>
            <a:r>
              <a:rPr lang="en-US" dirty="0" smtClean="0"/>
              <a:t> Physical Machines should have TPM chips and BitLocker, be in a secure area (behind at least 2 locked doors) with auditable access.</a:t>
            </a:r>
          </a:p>
          <a:p>
            <a:pPr lvl="1"/>
            <a:r>
              <a:rPr lang="en-US" dirty="0" smtClean="0"/>
              <a:t> Virtual Machine Images must be protected at all times, should be on isolated, strictly controlled storage, with strong auditable access.</a:t>
            </a:r>
          </a:p>
          <a:p>
            <a:pPr lvl="1"/>
            <a:r>
              <a:rPr lang="en-US" dirty="0" smtClean="0"/>
              <a:t> Operational Backups, Snapshots and clones of Domain Controllers should be treated with the same care as the controllers themselves.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smtClean="0"/>
              <a:t>Redundancy</a:t>
            </a:r>
          </a:p>
          <a:p>
            <a:r>
              <a:rPr lang="en-US" b="0" dirty="0" smtClean="0"/>
              <a:t> Avoid the “inverted pyramid of pain”. </a:t>
            </a:r>
          </a:p>
          <a:p>
            <a:pPr lvl="1"/>
            <a:r>
              <a:rPr lang="en-US" b="0" dirty="0" smtClean="0"/>
              <a:t> Diversify your DC placement, to remove </a:t>
            </a:r>
            <a:r>
              <a:rPr lang="en-US" b="0" dirty="0" err="1" smtClean="0"/>
              <a:t>SPoF</a:t>
            </a:r>
            <a:r>
              <a:rPr lang="en-US" b="0" dirty="0" smtClean="0"/>
              <a:t> (such as storage, servers, networks, buildings, etc)</a:t>
            </a:r>
          </a:p>
          <a:p>
            <a:pPr lvl="1"/>
            <a:r>
              <a:rPr lang="en-US" b="0" dirty="0" smtClean="0"/>
              <a:t> Do not have all virtual machines, if the virtual environment(s), like vSphere, is AD integrated.</a:t>
            </a:r>
            <a:endParaRPr lang="en-CA" b="0" dirty="0" smtClean="0"/>
          </a:p>
          <a:p>
            <a:pPr lvl="0"/>
            <a:r>
              <a:rPr lang="en-CA" b="0" dirty="0" smtClean="0"/>
              <a:t> Ideally,</a:t>
            </a:r>
            <a:r>
              <a:rPr lang="en-CA" b="0" baseline="0" dirty="0" smtClean="0"/>
              <a:t> minimum DCs in 3 different networks in at least 2 different Geographic Locations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smtClean="0"/>
              <a:t>Business Continuity</a:t>
            </a:r>
          </a:p>
          <a:p>
            <a:pPr marL="171450" marR="0" lvl="0" indent="-171450" algn="l" defTabSz="914400" rtl="0" eaLnBrk="1" fontAlgn="auto" latinLnBrk="0" hangingPunct="1">
              <a:lnSpc>
                <a:spcPct val="100000"/>
              </a:lnSpc>
              <a:spcBef>
                <a:spcPts val="0"/>
              </a:spcBef>
              <a:spcAft>
                <a:spcPts val="0"/>
              </a:spcAft>
              <a:buClrTx/>
              <a:buSzTx/>
              <a:tabLst/>
              <a:defRPr/>
            </a:pPr>
            <a:r>
              <a:rPr lang="en-US" b="0" dirty="0" smtClean="0"/>
              <a:t>Business Recovery and Continuity planning is essential</a:t>
            </a:r>
            <a:endParaRPr lang="en-CA" b="0" dirty="0" smtClean="0"/>
          </a:p>
          <a:p>
            <a:pPr marL="628650" marR="0" lvl="1" indent="-171450" algn="l" defTabSz="914400" rtl="0" eaLnBrk="1" fontAlgn="auto" latinLnBrk="0" hangingPunct="1">
              <a:lnSpc>
                <a:spcPct val="100000"/>
              </a:lnSpc>
              <a:spcBef>
                <a:spcPts val="0"/>
              </a:spcBef>
              <a:spcAft>
                <a:spcPts val="0"/>
              </a:spcAft>
              <a:buClrTx/>
              <a:buSzTx/>
              <a:tabLst/>
              <a:defRPr/>
            </a:pPr>
            <a:r>
              <a:rPr lang="en-CA" dirty="0" smtClean="0"/>
              <a:t>Machine</a:t>
            </a:r>
            <a:r>
              <a:rPr lang="en-CA" baseline="0" dirty="0" smtClean="0"/>
              <a:t> and AD Object Level Backup and Recovery</a:t>
            </a:r>
          </a:p>
          <a:p>
            <a:pPr marL="171450" marR="0" lvl="0" indent="-171450" algn="l" defTabSz="914400" rtl="0" eaLnBrk="1" fontAlgn="auto" latinLnBrk="0" hangingPunct="1">
              <a:lnSpc>
                <a:spcPct val="100000"/>
              </a:lnSpc>
              <a:spcBef>
                <a:spcPts val="0"/>
              </a:spcBef>
              <a:spcAft>
                <a:spcPts val="0"/>
              </a:spcAft>
              <a:buClrTx/>
              <a:buSzTx/>
              <a:tabLst/>
              <a:defRPr/>
            </a:pPr>
            <a:r>
              <a:rPr lang="en-CA" baseline="0" dirty="0" smtClean="0"/>
              <a:t>Attacks are inevitable. It is not a matter of if your AD is compromised, it is a matter of when. Have your recovery/rebuild plan ready</a:t>
            </a:r>
          </a:p>
          <a:p>
            <a:pPr marL="0" marR="0" lvl="0" indent="0" algn="l" defTabSz="914400" rtl="0" eaLnBrk="1" fontAlgn="auto" latinLnBrk="0" hangingPunct="1">
              <a:lnSpc>
                <a:spcPct val="100000"/>
              </a:lnSpc>
              <a:spcBef>
                <a:spcPts val="0"/>
              </a:spcBef>
              <a:spcAft>
                <a:spcPts val="0"/>
              </a:spcAft>
              <a:buClrTx/>
              <a:buSzTx/>
              <a:buNone/>
              <a:tabLst/>
              <a:defRPr/>
            </a:pPr>
            <a:endParaRPr lang="en-CA" baseline="0" dirty="0" smtClean="0"/>
          </a:p>
          <a:p>
            <a:pPr marL="0" marR="0" lvl="0" indent="0" algn="l" defTabSz="914400" rtl="0" eaLnBrk="1" fontAlgn="auto" latinLnBrk="0" hangingPunct="1">
              <a:lnSpc>
                <a:spcPct val="100000"/>
              </a:lnSpc>
              <a:spcBef>
                <a:spcPts val="0"/>
              </a:spcBef>
              <a:spcAft>
                <a:spcPts val="0"/>
              </a:spcAft>
              <a:buClrTx/>
              <a:buSzTx/>
              <a:buNone/>
              <a:tabLst/>
              <a:defRPr/>
            </a:pPr>
            <a:r>
              <a:rPr lang="en-CA" b="1" baseline="0" dirty="0" smtClean="0"/>
              <a:t>Reduce the Attack Footprint</a:t>
            </a:r>
          </a:p>
          <a:p>
            <a:pPr marL="171450" marR="0" lvl="0" indent="-171450" algn="l" defTabSz="914400" rtl="0" eaLnBrk="1" fontAlgn="auto" latinLnBrk="0" hangingPunct="1">
              <a:lnSpc>
                <a:spcPct val="100000"/>
              </a:lnSpc>
              <a:spcBef>
                <a:spcPts val="0"/>
              </a:spcBef>
              <a:spcAft>
                <a:spcPts val="0"/>
              </a:spcAft>
              <a:buClrTx/>
              <a:buSzTx/>
              <a:tabLst/>
              <a:defRPr/>
            </a:pPr>
            <a:r>
              <a:rPr lang="en-US" b="0" dirty="0" smtClean="0"/>
              <a:t>Leverage network Segregation (Firewalls</a:t>
            </a:r>
            <a:r>
              <a:rPr lang="en-US" b="0" baseline="0" dirty="0" smtClean="0"/>
              <a:t> &amp;</a:t>
            </a:r>
            <a:r>
              <a:rPr lang="en-US" b="0" dirty="0" smtClean="0"/>
              <a:t> VLANs) to isolate Domain Controllers from all less secure systems, such as domain member servers, workstations, etc.</a:t>
            </a:r>
            <a:endParaRPr lang="en-CA" b="0"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smtClean="0"/>
              <a:t>Consider Read-Only Domain Controllers for authentication in less secure environments (DMZ’s, Uncontrolled networks, Unmanaged device environments, etc.) or where the security of the physical or virtual machine cannot be ensured.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smtClean="0"/>
              <a:t>Some optional services such as Dynamic DNS from Trusted</a:t>
            </a:r>
            <a:r>
              <a:rPr lang="en-US" b="0" baseline="0" dirty="0" smtClean="0"/>
              <a:t> Systems, may still require access to the RWDCs, but this very limited to the State of Authority (SOA) and is Kerberos Authenticated. Everything else can be block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smtClean="0">
                <a:solidFill>
                  <a:srgbClr val="FF0000"/>
                </a:solidFill>
              </a:rPr>
              <a:t>Limit the RODCs to only necessary information. Silo Privileged Accounts such as </a:t>
            </a:r>
            <a:r>
              <a:rPr lang="en-US" b="0" baseline="0" dirty="0" smtClean="0">
                <a:solidFill>
                  <a:srgbClr val="FF0000"/>
                </a:solidFill>
              </a:rPr>
              <a:t>“Domain Admins” should NEVER be a member of “Allowed RODC Password Replication Group”. This level of privilege should only be used on DC’s and potentially a dedicate Management Machine.</a:t>
            </a:r>
            <a:endParaRPr lang="en-US" b="0" dirty="0" smtClean="0">
              <a:solidFill>
                <a:srgbClr val="FF0000"/>
              </a:solidFill>
            </a:endParaRPr>
          </a:p>
          <a:p>
            <a:pPr marL="171450" marR="0" lvl="0" indent="-171450" algn="l" defTabSz="914400" rtl="0" eaLnBrk="1" fontAlgn="auto" latinLnBrk="0" hangingPunct="1">
              <a:lnSpc>
                <a:spcPct val="100000"/>
              </a:lnSpc>
              <a:spcBef>
                <a:spcPts val="0"/>
              </a:spcBef>
              <a:spcAft>
                <a:spcPts val="0"/>
              </a:spcAft>
              <a:buClrTx/>
              <a:buSzTx/>
              <a:tabLst/>
              <a:defRPr/>
            </a:pPr>
            <a:endParaRPr lang="en-CA" baseline="0" dirty="0" smtClean="0"/>
          </a:p>
          <a:p>
            <a:pPr marL="0" marR="0" lvl="0" indent="0" algn="l" defTabSz="914400" rtl="0" eaLnBrk="1" fontAlgn="auto" latinLnBrk="0" hangingPunct="1">
              <a:lnSpc>
                <a:spcPct val="100000"/>
              </a:lnSpc>
              <a:spcBef>
                <a:spcPts val="0"/>
              </a:spcBef>
              <a:spcAft>
                <a:spcPts val="0"/>
              </a:spcAft>
              <a:buClrTx/>
              <a:buSzTx/>
              <a:buNone/>
              <a:tabLst/>
              <a:defRPr/>
            </a:pPr>
            <a:r>
              <a:rPr lang="en-CA" b="1" baseline="0" dirty="0" smtClean="0"/>
              <a:t>Monitor for Attacks</a:t>
            </a:r>
          </a:p>
          <a:p>
            <a:pPr marL="171450" marR="0" lvl="0" indent="-171450" algn="l" defTabSz="914400" rtl="0" eaLnBrk="1" fontAlgn="auto" latinLnBrk="0" hangingPunct="1">
              <a:lnSpc>
                <a:spcPct val="100000"/>
              </a:lnSpc>
              <a:spcBef>
                <a:spcPts val="0"/>
              </a:spcBef>
              <a:spcAft>
                <a:spcPts val="0"/>
              </a:spcAft>
              <a:buClrTx/>
              <a:buSzTx/>
              <a:tabLst/>
              <a:defRPr/>
            </a:pPr>
            <a:r>
              <a:rPr lang="en-CA" b="0" baseline="0" dirty="0" smtClean="0"/>
              <a:t>Centrally collect and analyze Logs from Critical Servers (the box that creates the log should not be to box that stores the log) is critical</a:t>
            </a:r>
          </a:p>
          <a:p>
            <a:pPr marL="628650" marR="0" lvl="1" indent="-171450" algn="l" defTabSz="914400" rtl="0" eaLnBrk="1" fontAlgn="auto" latinLnBrk="0" hangingPunct="1">
              <a:lnSpc>
                <a:spcPct val="100000"/>
              </a:lnSpc>
              <a:spcBef>
                <a:spcPts val="0"/>
              </a:spcBef>
              <a:spcAft>
                <a:spcPts val="0"/>
              </a:spcAft>
              <a:buClrTx/>
              <a:buSzTx/>
              <a:tabLst/>
              <a:defRPr/>
            </a:pPr>
            <a:r>
              <a:rPr lang="en-CA" b="0" baseline="0" dirty="0" smtClean="0"/>
              <a:t>Traditional Agent based log collection, which secure, guarantee log delivery in near real-time is typically preferred</a:t>
            </a:r>
          </a:p>
          <a:p>
            <a:pPr marL="628650" marR="0" lvl="1" indent="-171450" algn="l" defTabSz="914400" rtl="0" eaLnBrk="1" fontAlgn="auto" latinLnBrk="0" hangingPunct="1">
              <a:lnSpc>
                <a:spcPct val="100000"/>
              </a:lnSpc>
              <a:spcBef>
                <a:spcPts val="0"/>
              </a:spcBef>
              <a:spcAft>
                <a:spcPts val="0"/>
              </a:spcAft>
              <a:buClrTx/>
              <a:buSzTx/>
              <a:tabLst/>
              <a:defRPr/>
            </a:pPr>
            <a:r>
              <a:rPr lang="en-CA" b="0" baseline="0" dirty="0" smtClean="0"/>
              <a:t>Centrally of all logs from desktop, mobile and member servers is highly recommended but can also be a challenge and is really unnecessary. </a:t>
            </a:r>
          </a:p>
          <a:p>
            <a:pPr marL="1085850" marR="0" lvl="2" indent="-171450" algn="l" defTabSz="914400" rtl="0" eaLnBrk="1" fontAlgn="auto" latinLnBrk="0" hangingPunct="1">
              <a:lnSpc>
                <a:spcPct val="100000"/>
              </a:lnSpc>
              <a:spcBef>
                <a:spcPts val="0"/>
              </a:spcBef>
              <a:spcAft>
                <a:spcPts val="0"/>
              </a:spcAft>
              <a:buClrTx/>
              <a:buSzTx/>
              <a:tabLst/>
              <a:defRPr/>
            </a:pPr>
            <a:r>
              <a:rPr lang="en-CA" b="0" baseline="0" dirty="0" smtClean="0"/>
              <a:t>Native Windows Eventlog Collection (WEC) Services can be a great alternative means of secure (requires CA) scalable collection of critical IOCs from these system as a bridge to SIEM, without have to have agents on every device.</a:t>
            </a:r>
          </a:p>
          <a:p>
            <a:pPr marL="171450" marR="0" lvl="0" indent="-171450" algn="l" defTabSz="914400" rtl="0" eaLnBrk="1" fontAlgn="auto" latinLnBrk="0" hangingPunct="1">
              <a:lnSpc>
                <a:spcPct val="100000"/>
              </a:lnSpc>
              <a:spcBef>
                <a:spcPts val="0"/>
              </a:spcBef>
              <a:spcAft>
                <a:spcPts val="0"/>
              </a:spcAft>
              <a:buClrTx/>
              <a:buSzTx/>
              <a:tabLst/>
              <a:defRPr/>
            </a:pPr>
            <a:r>
              <a:rPr lang="en-CA" b="0" baseline="0" dirty="0" smtClean="0"/>
              <a:t>The are many types of attacks not all can be detected through logs</a:t>
            </a:r>
          </a:p>
          <a:p>
            <a:pPr marL="628650" marR="0" lvl="1" indent="-171450" algn="l" defTabSz="914400" rtl="0" eaLnBrk="1" fontAlgn="auto" latinLnBrk="0" hangingPunct="1">
              <a:lnSpc>
                <a:spcPct val="100000"/>
              </a:lnSpc>
              <a:spcBef>
                <a:spcPts val="0"/>
              </a:spcBef>
              <a:spcAft>
                <a:spcPts val="0"/>
              </a:spcAft>
              <a:buClrTx/>
              <a:buSzTx/>
              <a:tabLst/>
              <a:defRPr/>
            </a:pPr>
            <a:r>
              <a:rPr lang="en-CA" b="0" baseline="0" dirty="0" smtClean="0"/>
              <a:t>Microsoft Advance Threat Analytics (ATA) is a tool which help augment traditional log analytics, by providing behavioural analytics on domain controller, particularly pass-the-hash detection, which is not identifiable through traditional log analytics</a:t>
            </a:r>
          </a:p>
          <a:p>
            <a:pPr marL="628650" marR="0" lvl="1" indent="-171450" algn="l" defTabSz="914400" rtl="0" eaLnBrk="1" fontAlgn="auto" latinLnBrk="0" hangingPunct="1">
              <a:lnSpc>
                <a:spcPct val="100000"/>
              </a:lnSpc>
              <a:spcBef>
                <a:spcPts val="0"/>
              </a:spcBef>
              <a:spcAft>
                <a:spcPts val="0"/>
              </a:spcAft>
              <a:buClrTx/>
              <a:buSzTx/>
              <a:tabLst/>
              <a:defRPr/>
            </a:pPr>
            <a:endParaRPr lang="en-CA"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smtClean="0"/>
              <a:t>Forest, Domain,</a:t>
            </a:r>
            <a:r>
              <a:rPr lang="en-CA" b="1" baseline="0" dirty="0" smtClean="0"/>
              <a:t> </a:t>
            </a:r>
            <a:r>
              <a:rPr lang="en-CA" b="1" dirty="0" smtClean="0"/>
              <a:t>Site and Folder Design</a:t>
            </a:r>
          </a:p>
          <a:p>
            <a:pPr marL="171450" marR="0" lvl="0" indent="-171450" algn="l" defTabSz="914400" rtl="0" eaLnBrk="1" fontAlgn="auto" latinLnBrk="0" hangingPunct="1">
              <a:lnSpc>
                <a:spcPct val="100000"/>
              </a:lnSpc>
              <a:spcBef>
                <a:spcPts val="0"/>
              </a:spcBef>
              <a:spcAft>
                <a:spcPts val="0"/>
              </a:spcAft>
              <a:buClrTx/>
              <a:buSzTx/>
              <a:tabLst/>
              <a:defRPr/>
            </a:pPr>
            <a:r>
              <a:rPr lang="en-CA" b="0" baseline="0" dirty="0" smtClean="0"/>
              <a:t>There are many approach, you will need to determine what meets your business needs</a:t>
            </a:r>
          </a:p>
          <a:p>
            <a:pPr marL="628650" marR="0" lvl="1" indent="-171450" algn="l" defTabSz="914400" rtl="0" eaLnBrk="1" fontAlgn="auto" latinLnBrk="0" hangingPunct="1">
              <a:lnSpc>
                <a:spcPct val="100000"/>
              </a:lnSpc>
              <a:spcBef>
                <a:spcPts val="0"/>
              </a:spcBef>
              <a:spcAft>
                <a:spcPts val="0"/>
              </a:spcAft>
              <a:buClrTx/>
              <a:buSzTx/>
              <a:tabLst/>
              <a:defRPr/>
            </a:pPr>
            <a:r>
              <a:rPr lang="en-CA" b="0" baseline="0" dirty="0" smtClean="0"/>
              <a:t>Separate SITEs for RODCs and DCs</a:t>
            </a:r>
          </a:p>
          <a:p>
            <a:pPr marL="628650" marR="0" lvl="1" indent="-171450" algn="l" defTabSz="914400" rtl="0" eaLnBrk="1" fontAlgn="auto" latinLnBrk="0" hangingPunct="1">
              <a:lnSpc>
                <a:spcPct val="100000"/>
              </a:lnSpc>
              <a:spcBef>
                <a:spcPts val="0"/>
              </a:spcBef>
              <a:spcAft>
                <a:spcPts val="0"/>
              </a:spcAft>
              <a:buClrTx/>
              <a:buSzTx/>
              <a:tabLst/>
              <a:defRPr/>
            </a:pPr>
            <a:r>
              <a:rPr lang="en-CA" b="0" baseline="0" dirty="0" smtClean="0"/>
              <a:t>Consider separate Admin Domain for Privileged Accounts (MS Recommendation)</a:t>
            </a:r>
          </a:p>
          <a:p>
            <a:pPr marL="628650" marR="0" lvl="1" indent="-171450" algn="l" defTabSz="914400" rtl="0" eaLnBrk="1" fontAlgn="auto" latinLnBrk="0" hangingPunct="1">
              <a:lnSpc>
                <a:spcPct val="100000"/>
              </a:lnSpc>
              <a:spcBef>
                <a:spcPts val="0"/>
              </a:spcBef>
              <a:spcAft>
                <a:spcPts val="0"/>
              </a:spcAft>
              <a:buClrTx/>
              <a:buSzTx/>
              <a:tabLst/>
              <a:defRPr/>
            </a:pPr>
            <a:r>
              <a:rPr lang="en-CA" b="0" baseline="0" dirty="0" smtClean="0"/>
              <a:t>Have clear Folder structure for standard centrally managed vs divisionally managed (My Approach)</a:t>
            </a:r>
          </a:p>
          <a:p>
            <a:pPr marL="1085850" marR="0" lvl="2" indent="-171450" algn="l" defTabSz="914400" rtl="0" eaLnBrk="1" fontAlgn="auto" latinLnBrk="0" hangingPunct="1">
              <a:lnSpc>
                <a:spcPct val="100000"/>
              </a:lnSpc>
              <a:spcBef>
                <a:spcPts val="0"/>
              </a:spcBef>
              <a:spcAft>
                <a:spcPts val="0"/>
              </a:spcAft>
              <a:buClrTx/>
              <a:buSzTx/>
              <a:tabLst/>
              <a:defRPr/>
            </a:pPr>
            <a:r>
              <a:rPr lang="en-CA" b="0" baseline="0" dirty="0" smtClean="0"/>
              <a:t>SD3 (Security by Design, Secure by Default, Secure Deployment) </a:t>
            </a:r>
            <a:r>
              <a:rPr lang="mr-IN" b="0" baseline="0" dirty="0" smtClean="0"/>
              <a:t>–</a:t>
            </a:r>
            <a:r>
              <a:rPr lang="en-CA" b="0" baseline="0" dirty="0" smtClean="0"/>
              <a:t> All Core GPO’s by default</a:t>
            </a:r>
          </a:p>
          <a:p>
            <a:pPr marL="1543050" marR="0" lvl="3" indent="-171450" algn="l" defTabSz="914400" rtl="0" eaLnBrk="1" fontAlgn="auto" latinLnBrk="0" hangingPunct="1">
              <a:lnSpc>
                <a:spcPct val="100000"/>
              </a:lnSpc>
              <a:spcBef>
                <a:spcPts val="0"/>
              </a:spcBef>
              <a:spcAft>
                <a:spcPts val="0"/>
              </a:spcAft>
              <a:buClrTx/>
              <a:buSzTx/>
              <a:tabLst/>
              <a:defRPr/>
            </a:pPr>
            <a:r>
              <a:rPr lang="en-CA" b="0" baseline="0" dirty="0" smtClean="0"/>
              <a:t>In my world, you cannot even login under Local Settings GPOs sets the admins and users groups</a:t>
            </a:r>
          </a:p>
          <a:p>
            <a:pPr marL="1085850" marR="0" lvl="2" indent="-171450" algn="l" defTabSz="914400" rtl="0" eaLnBrk="1" fontAlgn="auto" latinLnBrk="0" hangingPunct="1">
              <a:lnSpc>
                <a:spcPct val="100000"/>
              </a:lnSpc>
              <a:spcBef>
                <a:spcPts val="0"/>
              </a:spcBef>
              <a:spcAft>
                <a:spcPts val="0"/>
              </a:spcAft>
              <a:buClrTx/>
              <a:buSzTx/>
              <a:tabLst/>
              <a:defRPr/>
            </a:pPr>
            <a:r>
              <a:rPr lang="en-CA" b="0" baseline="0" dirty="0" smtClean="0"/>
              <a:t>SOLO (Divisional Managed) </a:t>
            </a:r>
            <a:r>
              <a:rPr lang="mr-IN" b="0" baseline="0" dirty="0" smtClean="0"/>
              <a:t>–</a:t>
            </a:r>
            <a:r>
              <a:rPr lang="en-CA" b="0" baseline="0" dirty="0" smtClean="0"/>
              <a:t>Only All Machine GPO Applied, all other settings fall to division with, expectation that they meet or exceed the controls provided by SD3</a:t>
            </a:r>
          </a:p>
          <a:p>
            <a:pPr marL="171450" marR="0" lvl="0" indent="-171450" algn="l" defTabSz="914400" rtl="0" eaLnBrk="1" fontAlgn="auto" latinLnBrk="0" hangingPunct="1">
              <a:lnSpc>
                <a:spcPct val="100000"/>
              </a:lnSpc>
              <a:spcBef>
                <a:spcPts val="0"/>
              </a:spcBef>
              <a:spcAft>
                <a:spcPts val="0"/>
              </a:spcAft>
              <a:buClrTx/>
              <a:buSzTx/>
              <a:tabLst/>
              <a:defRPr/>
            </a:pPr>
            <a:r>
              <a:rPr lang="en-CA" b="0" baseline="0" dirty="0" smtClean="0"/>
              <a:t>Develop Naming conversion for everything</a:t>
            </a:r>
          </a:p>
        </p:txBody>
      </p:sp>
    </p:spTree>
    <p:extLst>
      <p:ext uri="{BB962C8B-B14F-4D97-AF65-F5344CB8AC3E}">
        <p14:creationId xmlns:p14="http://schemas.microsoft.com/office/powerpoint/2010/main" val="1611689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smtClean="0"/>
              <a:t>Edge Services (RODCs)</a:t>
            </a:r>
          </a:p>
          <a:p>
            <a:pPr marL="171450" marR="0" lvl="0" indent="-171450" algn="l" defTabSz="914400" rtl="0" eaLnBrk="1" fontAlgn="auto" latinLnBrk="0" hangingPunct="1">
              <a:lnSpc>
                <a:spcPct val="100000"/>
              </a:lnSpc>
              <a:spcBef>
                <a:spcPts val="0"/>
              </a:spcBef>
              <a:spcAft>
                <a:spcPts val="0"/>
              </a:spcAft>
              <a:buClrTx/>
              <a:buSzTx/>
              <a:tabLst/>
              <a:defRPr/>
            </a:pPr>
            <a:r>
              <a:rPr lang="en-US" b="1" dirty="0" smtClean="0"/>
              <a:t>When using RODCs there are limitations</a:t>
            </a:r>
          </a:p>
          <a:p>
            <a:pPr lvl="1"/>
            <a:r>
              <a:rPr lang="en-US" dirty="0" smtClean="0"/>
              <a:t> You cannot join</a:t>
            </a:r>
            <a:r>
              <a:rPr lang="en-US" baseline="0" dirty="0" smtClean="0"/>
              <a:t> the domain through a RODC, using traditional join method</a:t>
            </a:r>
          </a:p>
          <a:p>
            <a:pPr lvl="2"/>
            <a:r>
              <a:rPr lang="en-US" baseline="0" dirty="0" smtClean="0"/>
              <a:t> You must use a Offline Domain Join (ODJ) process and procreate the machine object.</a:t>
            </a:r>
          </a:p>
          <a:p>
            <a:pPr lvl="3"/>
            <a:r>
              <a:rPr lang="en-US" baseline="0" dirty="0" smtClean="0"/>
              <a:t>Domain Join no longer requires domain privileged [Good]</a:t>
            </a:r>
          </a:p>
          <a:p>
            <a:pPr lvl="1"/>
            <a:r>
              <a:rPr lang="en-US" baseline="0" dirty="0" smtClean="0"/>
              <a:t> You can change your password through RODC [Good]</a:t>
            </a:r>
          </a:p>
          <a:p>
            <a:pPr lvl="1"/>
            <a:r>
              <a:rPr lang="en-US" baseline="0" dirty="0" smtClean="0"/>
              <a:t> You cannot use BitLocker without MBAM [Challenge]</a:t>
            </a:r>
          </a:p>
          <a:p>
            <a:pPr lvl="2"/>
            <a:r>
              <a:rPr lang="en-US" baseline="0" dirty="0" smtClean="0"/>
              <a:t> Machines cannot write their encryption keys to AD [Good] AD is very porous</a:t>
            </a:r>
          </a:p>
          <a:p>
            <a:pPr lvl="2"/>
            <a:r>
              <a:rPr lang="en-US" baseline="0" dirty="0" smtClean="0"/>
              <a:t> You get centralized reporting of devices and their encryption status [Good]</a:t>
            </a:r>
          </a:p>
          <a:p>
            <a:pPr lvl="1"/>
            <a:r>
              <a:rPr lang="en-US" baseline="0" dirty="0" smtClean="0"/>
              <a:t> LAPS does not work</a:t>
            </a:r>
          </a:p>
          <a:p>
            <a:pPr lvl="2"/>
            <a:r>
              <a:rPr lang="en-US" baseline="0" dirty="0" smtClean="0"/>
              <a:t> Unfortunately you will need a proper Privileged Identity and Access Management Solution [Not so Good]</a:t>
            </a:r>
          </a:p>
          <a:p>
            <a:pPr lvl="1"/>
            <a:r>
              <a:rPr lang="en-US" baseline="0" dirty="0" smtClean="0"/>
              <a:t> AD Management Tools on Desktops, have limited Read-Only Access [Excellent]</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smtClean="0"/>
              <a:t>Privileged Management</a:t>
            </a:r>
          </a:p>
          <a:p>
            <a:r>
              <a:rPr lang="en-US" b="0" dirty="0" smtClean="0"/>
              <a:t> Dedicated Management Machine(s) for AD Management Tools, access</a:t>
            </a:r>
            <a:r>
              <a:rPr lang="en-US" b="0" baseline="0" dirty="0" smtClean="0"/>
              <a:t>ible only via trusted sources</a:t>
            </a:r>
            <a:endParaRPr lang="en-US" b="0" dirty="0" smtClean="0"/>
          </a:p>
          <a:p>
            <a:pPr lvl="1"/>
            <a:r>
              <a:rPr lang="en-US" b="0" dirty="0" smtClean="0"/>
              <a:t> Authenticate as authorized user and escalate</a:t>
            </a:r>
            <a:r>
              <a:rPr lang="en-US" b="0" baseline="0" dirty="0" smtClean="0"/>
              <a:t> privilege for the tool required (i.e. ADUC, ADAC, GPM)</a:t>
            </a:r>
          </a:p>
          <a:p>
            <a:pPr lvl="1"/>
            <a:r>
              <a:rPr lang="en-US" b="0" baseline="0" dirty="0" smtClean="0"/>
              <a:t> Do NOT replicate these accounts with write privileges to RODC’s</a:t>
            </a:r>
          </a:p>
          <a:p>
            <a:pPr lvl="1"/>
            <a:r>
              <a:rPr lang="en-US" b="0" baseline="0" dirty="0" smtClean="0"/>
              <a:t> Limit the privileges to only the area of responsibility</a:t>
            </a:r>
          </a:p>
          <a:p>
            <a:pPr lvl="1"/>
            <a:r>
              <a:rPr lang="en-US" b="0" baseline="0" dirty="0" smtClean="0"/>
              <a:t> Include Microsoft AD Replication Status or similar tool in your toolbox</a:t>
            </a:r>
          </a:p>
          <a:p>
            <a:pPr lvl="0"/>
            <a:r>
              <a:rPr lang="en-US" b="0" baseline="0" dirty="0" smtClean="0"/>
              <a:t> Strongly control access to the Management Machine (IP Restrictions, Group Restrictions, Strong Authentication</a:t>
            </a:r>
            <a:r>
              <a:rPr lang="mr-IN" b="0" baseline="0" dirty="0" smtClean="0"/>
              <a:t>…</a:t>
            </a:r>
            <a:r>
              <a:rPr lang="en-US" b="0" baseline="0" dirty="0" smtClean="0"/>
              <a:t>.)</a:t>
            </a:r>
          </a:p>
          <a:p>
            <a:pPr lvl="1">
              <a:buNone/>
            </a:pPr>
            <a:endParaRPr lang="en-US" b="0" baseline="0" dirty="0" smtClean="0"/>
          </a:p>
          <a:p>
            <a:pPr lvl="0">
              <a:buNone/>
            </a:pPr>
            <a:r>
              <a:rPr lang="en-US" b="1" baseline="0" dirty="0" smtClean="0"/>
              <a:t>Harden Your Systems</a:t>
            </a:r>
            <a:endParaRPr lang="en-US" b="0" baseline="0" dirty="0" smtClean="0"/>
          </a:p>
          <a:p>
            <a:pPr marL="171450" lvl="0" indent="-171450"/>
            <a:r>
              <a:rPr lang="en-US" b="0" baseline="0" dirty="0" smtClean="0"/>
              <a:t>DO NOT cascaded credentials across systems (i.e. Local Administrator Account different on every host)</a:t>
            </a:r>
          </a:p>
          <a:p>
            <a:pPr marL="171450" lvl="0" indent="-171450"/>
            <a:r>
              <a:rPr lang="en-US" b="0" baseline="0" dirty="0" smtClean="0"/>
              <a:t>Use GPOs to harden and configure your systems</a:t>
            </a:r>
          </a:p>
          <a:p>
            <a:pPr marL="628650" lvl="1" indent="-171450"/>
            <a:r>
              <a:rPr lang="en-US" b="0" baseline="0" dirty="0" smtClean="0"/>
              <a:t>Make it hard for the attacker, block local changes to critical settings and for them be GPO. If setting is changed it reverts back.</a:t>
            </a:r>
          </a:p>
          <a:p>
            <a:pPr marL="628650" lvl="1" indent="-171450"/>
            <a:r>
              <a:rPr lang="en-US" b="0" baseline="0" dirty="0" smtClean="0"/>
              <a:t>There are many approaches to GPO hierarchy design (This is the approach I use)</a:t>
            </a:r>
          </a:p>
          <a:p>
            <a:pPr marL="1085850" lvl="2" indent="-171450"/>
            <a:r>
              <a:rPr lang="en-US" b="0" baseline="0" dirty="0" smtClean="0"/>
              <a:t>All Machines</a:t>
            </a:r>
          </a:p>
          <a:p>
            <a:pPr marL="1543050" lvl="3" indent="-171450"/>
            <a:r>
              <a:rPr lang="en-US" b="0" baseline="0" dirty="0" smtClean="0"/>
              <a:t>Specific Platform</a:t>
            </a:r>
          </a:p>
          <a:p>
            <a:pPr marL="2000250" lvl="4" indent="-171450"/>
            <a:r>
              <a:rPr lang="en-US" b="0" baseline="0" dirty="0" smtClean="0"/>
              <a:t>Application</a:t>
            </a:r>
          </a:p>
          <a:p>
            <a:pPr marL="2457450" lvl="5" indent="-171450"/>
            <a:r>
              <a:rPr lang="en-US" b="0" baseline="0" dirty="0" smtClean="0"/>
              <a:t>Server Local Setting</a:t>
            </a:r>
          </a:p>
          <a:p>
            <a:pPr marL="628650" lvl="1" indent="-171450"/>
            <a:r>
              <a:rPr lang="en-US" b="0" baseline="0" dirty="0" smtClean="0"/>
              <a:t>There are hundreds-thousands of setting that need to change from the default on any given system.</a:t>
            </a:r>
          </a:p>
          <a:p>
            <a:pPr marL="1085850" lvl="2" indent="-171450"/>
            <a:r>
              <a:rPr lang="en-US" b="0" baseline="0" dirty="0" smtClean="0"/>
              <a:t>A few critical ones include:</a:t>
            </a:r>
          </a:p>
          <a:p>
            <a:pPr marL="1543050" lvl="3" indent="-171450"/>
            <a:r>
              <a:rPr lang="en-US" b="0" baseline="0" dirty="0" smtClean="0"/>
              <a:t>Reducing credential caching for default 50  to 1 or none, except clusters where 3 is likely sufficient</a:t>
            </a:r>
          </a:p>
          <a:p>
            <a:pPr marL="1543050" lvl="3" indent="-171450"/>
            <a:r>
              <a:rPr lang="en-US" b="0" baseline="0" dirty="0" smtClean="0"/>
              <a:t>Enabling Auditing</a:t>
            </a:r>
          </a:p>
          <a:p>
            <a:pPr marL="1543050" lvl="3" indent="-171450"/>
            <a:r>
              <a:rPr lang="en-US" b="0" baseline="0" dirty="0" smtClean="0"/>
              <a:t>Enforcing firewall running</a:t>
            </a:r>
          </a:p>
          <a:p>
            <a:pPr marL="171450" lvl="0" indent="-171450"/>
            <a:r>
              <a:rPr lang="en-US" b="0" baseline="0" dirty="0" smtClean="0"/>
              <a:t>Consider Including Security Compliance Manager (SCM) in your management toolbox.</a:t>
            </a:r>
          </a:p>
          <a:p>
            <a:pPr marL="628650" lvl="1" indent="-171450"/>
            <a:r>
              <a:rPr lang="en-US" b="0" baseline="0" dirty="0" smtClean="0"/>
              <a:t>Compare you GPOs against industry Best Practices (Microsoft and CI Security etc) as part of your control gap analysis. It is also a great tool for understanding GPO settings, there meaning and impacts</a:t>
            </a:r>
          </a:p>
          <a:p>
            <a:pPr marL="628650" lvl="1" indent="-171450"/>
            <a:r>
              <a:rPr lang="en-US" b="0" baseline="0" dirty="0" smtClean="0"/>
              <a:t>If you do not have anything today, just starting with the SCM defaults is already a big win.</a:t>
            </a:r>
          </a:p>
          <a:p>
            <a:pPr marL="171450" lvl="0" indent="-171450"/>
            <a:r>
              <a:rPr lang="en-US" b="0" baseline="0" dirty="0" smtClean="0"/>
              <a:t>Patching is a critical component of hardening your systems</a:t>
            </a:r>
          </a:p>
          <a:p>
            <a:pPr marL="628650" lvl="1" indent="-171450"/>
            <a:r>
              <a:rPr lang="en-US" b="0" baseline="0" dirty="0" smtClean="0"/>
              <a:t>WSUS services offer significant benefits over windows update</a:t>
            </a:r>
          </a:p>
          <a:p>
            <a:pPr marL="1085850" lvl="2" indent="-171450"/>
            <a:r>
              <a:rPr lang="en-US" b="0" baseline="0" dirty="0" smtClean="0"/>
              <a:t>Ability to customize deployment schedules, block undesirable packages and enable centralized reporting of patching status of each machine, when using domain integrated WSUS replica</a:t>
            </a:r>
          </a:p>
          <a:p>
            <a:pPr marL="1543050" lvl="3" indent="-171450"/>
            <a:r>
              <a:rPr lang="en-US" b="0" baseline="0" dirty="0" smtClean="0"/>
              <a:t>Scheduling capacities enable tiered patching (i.e. Early Adopts, delay, Odd Servers &amp; Clusters, delay, Even Servers) to help reduce and control service impact</a:t>
            </a:r>
          </a:p>
          <a:p>
            <a:pPr marL="628650" lvl="1" indent="-171450"/>
            <a:r>
              <a:rPr lang="en-US" b="0" baseline="0" dirty="0" smtClean="0"/>
              <a:t>It is recommended to leverage different WSUS replicas for critical (</a:t>
            </a:r>
            <a:r>
              <a:rPr lang="en-US" b="0" baseline="0" dirty="0" err="1" smtClean="0"/>
              <a:t>I,e</a:t>
            </a:r>
            <a:r>
              <a:rPr lang="en-US" b="0" baseline="0" dirty="0" smtClean="0"/>
              <a:t>. DCs) and non-critical systems (i.e. Desktops) </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smtClean="0"/>
              <a:t>Harden</a:t>
            </a:r>
            <a:r>
              <a:rPr lang="en-CA" b="1" baseline="0" dirty="0" smtClean="0"/>
              <a:t> Your GPOs</a:t>
            </a:r>
            <a:endParaRPr lang="en-CA" b="1" dirty="0" smtClean="0"/>
          </a:p>
          <a:p>
            <a:pPr marL="171450" marR="0" lvl="0" indent="-171450" algn="l" defTabSz="914400" rtl="0" eaLnBrk="1" fontAlgn="auto" latinLnBrk="0" hangingPunct="1">
              <a:lnSpc>
                <a:spcPct val="100000"/>
              </a:lnSpc>
              <a:spcBef>
                <a:spcPts val="0"/>
              </a:spcBef>
              <a:spcAft>
                <a:spcPts val="0"/>
              </a:spcAft>
              <a:buClrTx/>
              <a:buSzTx/>
              <a:tabLst/>
              <a:defRPr/>
            </a:pPr>
            <a:r>
              <a:rPr lang="en-US" b="0" dirty="0" smtClean="0"/>
              <a:t>Microsoft</a:t>
            </a:r>
            <a:r>
              <a:rPr lang="en-US" b="0" baseline="0" dirty="0" smtClean="0"/>
              <a:t> by default does not capture what was change in a GPO, just who and when</a:t>
            </a:r>
          </a:p>
          <a:p>
            <a:pPr marL="628650" marR="0" lvl="1" indent="-171450" algn="l" defTabSz="914400" rtl="0" eaLnBrk="1" fontAlgn="auto" latinLnBrk="0" hangingPunct="1">
              <a:lnSpc>
                <a:spcPct val="100000"/>
              </a:lnSpc>
              <a:spcBef>
                <a:spcPts val="0"/>
              </a:spcBef>
              <a:spcAft>
                <a:spcPts val="0"/>
              </a:spcAft>
              <a:buClrTx/>
              <a:buSzTx/>
              <a:tabLst/>
              <a:defRPr/>
            </a:pPr>
            <a:r>
              <a:rPr lang="en-US" b="0" baseline="0" dirty="0" smtClean="0"/>
              <a:t>Advance Group Policy Manager (AGPM) is an extension to Group Policy Manager (GPM) which adds protections from unauthorized change, approval workflows and versioning</a:t>
            </a:r>
          </a:p>
          <a:p>
            <a:pPr marL="1085850" marR="0" lvl="2" indent="-171450" algn="l" defTabSz="914400" rtl="0" eaLnBrk="1" fontAlgn="auto" latinLnBrk="0" hangingPunct="1">
              <a:lnSpc>
                <a:spcPct val="100000"/>
              </a:lnSpc>
              <a:spcBef>
                <a:spcPts val="0"/>
              </a:spcBef>
              <a:spcAft>
                <a:spcPts val="0"/>
              </a:spcAft>
              <a:buClrTx/>
              <a:buSzTx/>
              <a:tabLst/>
              <a:defRPr/>
            </a:pPr>
            <a:r>
              <a:rPr lang="en-US" b="0" baseline="0" dirty="0" smtClean="0"/>
              <a:t>At minimum this gives you the ability to revert back to know good</a:t>
            </a:r>
          </a:p>
          <a:p>
            <a:pPr marL="1085850" marR="0" lvl="2" indent="-171450" algn="l" defTabSz="914400" rtl="0" eaLnBrk="1" fontAlgn="auto" latinLnBrk="0" hangingPunct="1">
              <a:lnSpc>
                <a:spcPct val="100000"/>
              </a:lnSpc>
              <a:spcBef>
                <a:spcPts val="0"/>
              </a:spcBef>
              <a:spcAft>
                <a:spcPts val="0"/>
              </a:spcAft>
              <a:buClrTx/>
              <a:buSzTx/>
              <a:tabLst/>
              <a:defRPr/>
            </a:pPr>
            <a:r>
              <a:rPr lang="en-US" b="0" baseline="0" dirty="0" smtClean="0"/>
              <a:t>AGPM Policy management is selective so it does not need to be applied to all GPOs but should be applied to the GPOs setting core security controls</a:t>
            </a:r>
          </a:p>
          <a:p>
            <a:pPr marL="628650" marR="0" lvl="1" indent="-171450" algn="l" defTabSz="914400" rtl="0" eaLnBrk="1" fontAlgn="auto" latinLnBrk="0" hangingPunct="1">
              <a:lnSpc>
                <a:spcPct val="100000"/>
              </a:lnSpc>
              <a:spcBef>
                <a:spcPts val="0"/>
              </a:spcBef>
              <a:spcAft>
                <a:spcPts val="0"/>
              </a:spcAft>
              <a:buClrTx/>
              <a:buSzTx/>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smtClean="0"/>
              <a:t>IP Asset Management</a:t>
            </a:r>
          </a:p>
          <a:p>
            <a:pPr marL="171450" marR="0" lvl="0" indent="-171450" algn="l" defTabSz="914400" rtl="0" eaLnBrk="1" fontAlgn="auto" latinLnBrk="0" hangingPunct="1">
              <a:lnSpc>
                <a:spcPct val="100000"/>
              </a:lnSpc>
              <a:spcBef>
                <a:spcPts val="0"/>
              </a:spcBef>
              <a:spcAft>
                <a:spcPts val="0"/>
              </a:spcAft>
              <a:buClrTx/>
              <a:buSzTx/>
              <a:tabLst/>
              <a:defRPr/>
            </a:pPr>
            <a:r>
              <a:rPr lang="en-CA" dirty="0" smtClean="0"/>
              <a:t>In</a:t>
            </a:r>
            <a:r>
              <a:rPr lang="en-CA" baseline="0" dirty="0" smtClean="0"/>
              <a:t> DHCP enabled environments, knowing who had what IP at what time is essential.</a:t>
            </a:r>
          </a:p>
          <a:p>
            <a:pPr marL="628650" marR="0" lvl="1" indent="-171450" algn="l" defTabSz="914400" rtl="0" eaLnBrk="1" fontAlgn="auto" latinLnBrk="0" hangingPunct="1">
              <a:lnSpc>
                <a:spcPct val="100000"/>
              </a:lnSpc>
              <a:spcBef>
                <a:spcPts val="0"/>
              </a:spcBef>
              <a:spcAft>
                <a:spcPts val="0"/>
              </a:spcAft>
              <a:buClrTx/>
              <a:buSzTx/>
              <a:tabLst/>
              <a:defRPr/>
            </a:pPr>
            <a:r>
              <a:rPr lang="en-CA" baseline="0" dirty="0" smtClean="0"/>
              <a:t>In a pure homogeneous Microsoft deployment, IPAM may be all you need, but in a more heterogeneous environment you many need something more.</a:t>
            </a:r>
          </a:p>
          <a:p>
            <a:pPr marL="628650" marR="0" lvl="1" indent="-171450" algn="l" defTabSz="914400" rtl="0" eaLnBrk="1" fontAlgn="auto" latinLnBrk="0" hangingPunct="1">
              <a:lnSpc>
                <a:spcPct val="100000"/>
              </a:lnSpc>
              <a:spcBef>
                <a:spcPts val="0"/>
              </a:spcBef>
              <a:spcAft>
                <a:spcPts val="0"/>
              </a:spcAft>
              <a:buClrTx/>
              <a:buSzTx/>
              <a:tabLst/>
              <a:defRPr/>
            </a:pPr>
            <a:r>
              <a:rPr lang="en-CA" b="0" dirty="0" smtClean="0"/>
              <a:t>Even</a:t>
            </a:r>
            <a:r>
              <a:rPr lang="en-CA" b="0" baseline="0" dirty="0" smtClean="0"/>
              <a:t> when leverage another Enterprise IPAM solution MS IPAM is a great resource for assisting in troubleshooting MS DNS replication issues</a:t>
            </a:r>
          </a:p>
          <a:p>
            <a:pPr marL="0" marR="0" lvl="0" indent="0" algn="l" defTabSz="914400" rtl="0" eaLnBrk="1" fontAlgn="auto" latinLnBrk="0" hangingPunct="1">
              <a:lnSpc>
                <a:spcPct val="100000"/>
              </a:lnSpc>
              <a:spcBef>
                <a:spcPts val="0"/>
              </a:spcBef>
              <a:spcAft>
                <a:spcPts val="0"/>
              </a:spcAft>
              <a:buClrTx/>
              <a:buSzTx/>
              <a:buNone/>
              <a:tabLst/>
              <a:defRPr/>
            </a:pPr>
            <a:endParaRPr lang="en-CA" b="0" baseline="0" dirty="0" smtClean="0"/>
          </a:p>
          <a:p>
            <a:pPr marL="0" marR="0" lvl="0" indent="0" algn="l" defTabSz="914400" rtl="0" eaLnBrk="1" fontAlgn="auto" latinLnBrk="0" hangingPunct="1">
              <a:lnSpc>
                <a:spcPct val="100000"/>
              </a:lnSpc>
              <a:spcBef>
                <a:spcPts val="0"/>
              </a:spcBef>
              <a:spcAft>
                <a:spcPts val="0"/>
              </a:spcAft>
              <a:buClrTx/>
              <a:buSzTx/>
              <a:buNone/>
              <a:tabLst/>
              <a:defRPr/>
            </a:pPr>
            <a:r>
              <a:rPr lang="en-CA" b="1" baseline="0" dirty="0" smtClean="0"/>
              <a:t>Harden Group Membership</a:t>
            </a:r>
          </a:p>
          <a:p>
            <a:pPr marL="171450" marR="0" lvl="0" indent="-171450" algn="l" defTabSz="914400" rtl="0" eaLnBrk="1" fontAlgn="auto" latinLnBrk="0" hangingPunct="1">
              <a:lnSpc>
                <a:spcPct val="100000"/>
              </a:lnSpc>
              <a:spcBef>
                <a:spcPts val="0"/>
              </a:spcBef>
              <a:spcAft>
                <a:spcPts val="0"/>
              </a:spcAft>
              <a:buClrTx/>
              <a:buSzTx/>
              <a:tabLst/>
              <a:defRPr/>
            </a:pPr>
            <a:r>
              <a:rPr lang="en-CA" b="0" baseline="0" dirty="0" smtClean="0"/>
              <a:t>AD is extremely porous and by default every user, can see the membership of every group. This can lead to targets attacks (knowing who the privileged users are), or more extreme cases like stalking</a:t>
            </a:r>
          </a:p>
          <a:p>
            <a:pPr marL="628650" marR="0" lvl="1" indent="-171450" algn="l" defTabSz="914400" rtl="0" eaLnBrk="1" fontAlgn="auto" latinLnBrk="0" hangingPunct="1">
              <a:lnSpc>
                <a:spcPct val="100000"/>
              </a:lnSpc>
              <a:spcBef>
                <a:spcPts val="0"/>
              </a:spcBef>
              <a:spcAft>
                <a:spcPts val="0"/>
              </a:spcAft>
              <a:buClrTx/>
              <a:buSzTx/>
              <a:tabLst/>
              <a:defRPr/>
            </a:pPr>
            <a:r>
              <a:rPr lang="en-CA" b="0" baseline="0" dirty="0" smtClean="0"/>
              <a:t>Consider removing “Authenticated User” and “Self” from all groups, by default.</a:t>
            </a:r>
          </a:p>
          <a:p>
            <a:pPr marL="1085850" marR="0" lvl="2" indent="-171450" algn="l" defTabSz="914400" rtl="0" eaLnBrk="1" fontAlgn="auto" latinLnBrk="0" hangingPunct="1">
              <a:lnSpc>
                <a:spcPct val="100000"/>
              </a:lnSpc>
              <a:spcBef>
                <a:spcPts val="0"/>
              </a:spcBef>
              <a:spcAft>
                <a:spcPts val="0"/>
              </a:spcAft>
              <a:buClrTx/>
              <a:buSzTx/>
              <a:tabLst/>
              <a:defRPr/>
            </a:pPr>
            <a:r>
              <a:rPr lang="en-CA" b="0" baseline="0" dirty="0" smtClean="0"/>
              <a:t>This way the user sees all the groups, but only every sees themselves as member [Excellent]</a:t>
            </a:r>
          </a:p>
          <a:p>
            <a:pPr marL="1085850" marR="0" lvl="2" indent="-171450" algn="l" defTabSz="914400" rtl="0" eaLnBrk="1" fontAlgn="auto" latinLnBrk="0" hangingPunct="1">
              <a:lnSpc>
                <a:spcPct val="100000"/>
              </a:lnSpc>
              <a:spcBef>
                <a:spcPts val="0"/>
              </a:spcBef>
              <a:spcAft>
                <a:spcPts val="0"/>
              </a:spcAft>
              <a:buClrTx/>
              <a:buSzTx/>
              <a:tabLst/>
              <a:defRPr/>
            </a:pPr>
            <a:r>
              <a:rPr lang="en-CA" b="0" baseline="0" dirty="0" smtClean="0"/>
              <a:t>Add “Authenticated Users” back only to the Groups you intent the membership to be publically read [Good]</a:t>
            </a:r>
          </a:p>
          <a:p>
            <a:pPr marL="1085850" marR="0" lvl="2" indent="-171450" algn="l" defTabSz="914400" rtl="0" eaLnBrk="1" fontAlgn="auto" latinLnBrk="0" hangingPunct="1">
              <a:lnSpc>
                <a:spcPct val="100000"/>
              </a:lnSpc>
              <a:spcBef>
                <a:spcPts val="0"/>
              </a:spcBef>
              <a:spcAft>
                <a:spcPts val="0"/>
              </a:spcAft>
              <a:buClrTx/>
              <a:buSzTx/>
              <a:tabLst/>
              <a:defRPr/>
            </a:pPr>
            <a:r>
              <a:rPr lang="en-CA" b="0" baseline="0" dirty="0" smtClean="0"/>
              <a:t>Add “Self” to groups you want the members of the group to be able to see membership of [OK]</a:t>
            </a:r>
          </a:p>
          <a:p>
            <a:pPr marL="1085850" marR="0" lvl="2" indent="-171450" algn="l" defTabSz="914400" rtl="0" eaLnBrk="1" fontAlgn="auto" latinLnBrk="0" hangingPunct="1">
              <a:lnSpc>
                <a:spcPct val="100000"/>
              </a:lnSpc>
              <a:spcBef>
                <a:spcPts val="0"/>
              </a:spcBef>
              <a:spcAft>
                <a:spcPts val="0"/>
              </a:spcAft>
              <a:buClrTx/>
              <a:buSzTx/>
              <a:tabLst/>
              <a:defRPr/>
            </a:pPr>
            <a:r>
              <a:rPr lang="en-CA" b="0" baseline="0" dirty="0" smtClean="0"/>
              <a:t>Poorly written </a:t>
            </a:r>
            <a:r>
              <a:rPr lang="en-CA" b="0" baseline="0" dirty="0" err="1" smtClean="0"/>
              <a:t>ldap</a:t>
            </a:r>
            <a:r>
              <a:rPr lang="en-CA" b="0" baseline="0" dirty="0" smtClean="0"/>
              <a:t> applications which query user objects for </a:t>
            </a:r>
            <a:r>
              <a:rPr lang="en-CA" b="0" baseline="0" dirty="0" err="1" smtClean="0"/>
              <a:t>memberof</a:t>
            </a:r>
            <a:r>
              <a:rPr lang="en-CA" b="0" baseline="0" dirty="0" smtClean="0"/>
              <a:t> rather the querying the group for its members does not work. [Bonus]</a:t>
            </a:r>
          </a:p>
          <a:p>
            <a:pPr marL="1543050" marR="0" lvl="3" indent="-171450" algn="l" defTabSz="914400" rtl="0" eaLnBrk="1" fontAlgn="auto" latinLnBrk="0" hangingPunct="1">
              <a:lnSpc>
                <a:spcPct val="100000"/>
              </a:lnSpc>
              <a:spcBef>
                <a:spcPts val="0"/>
              </a:spcBef>
              <a:spcAft>
                <a:spcPts val="0"/>
              </a:spcAft>
              <a:buClrTx/>
              <a:buSzTx/>
              <a:tabLst/>
              <a:defRPr/>
            </a:pPr>
            <a:r>
              <a:rPr lang="en-CA" b="0" baseline="0" dirty="0" smtClean="0"/>
              <a:t>Performance implication of poorly written application against large user populations avoid.</a:t>
            </a:r>
          </a:p>
          <a:p>
            <a:pPr marL="1085850" marR="0" lvl="2" indent="-171450" algn="l" defTabSz="914400" rtl="0" eaLnBrk="1" fontAlgn="auto" latinLnBrk="0" hangingPunct="1">
              <a:lnSpc>
                <a:spcPct val="100000"/>
              </a:lnSpc>
              <a:spcBef>
                <a:spcPts val="0"/>
              </a:spcBef>
              <a:spcAft>
                <a:spcPts val="0"/>
              </a:spcAft>
              <a:buClrTx/>
              <a:buSzTx/>
              <a:tabLst/>
              <a:defRPr/>
            </a:pPr>
            <a:r>
              <a:rPr lang="en-CA" b="0" baseline="0" dirty="0" smtClean="0"/>
              <a:t>You will have to grant service accounts access to the specific groups there are required to see [Pain, by Good]</a:t>
            </a:r>
          </a:p>
          <a:p>
            <a:pPr marL="1543050" marR="0" lvl="3" indent="-171450" algn="l" defTabSz="914400" rtl="0" eaLnBrk="1" fontAlgn="auto" latinLnBrk="0" hangingPunct="1">
              <a:lnSpc>
                <a:spcPct val="100000"/>
              </a:lnSpc>
              <a:spcBef>
                <a:spcPts val="0"/>
              </a:spcBef>
              <a:spcAft>
                <a:spcPts val="0"/>
              </a:spcAft>
              <a:buClrTx/>
              <a:buSzTx/>
              <a:tabLst/>
              <a:defRPr/>
            </a:pPr>
            <a:r>
              <a:rPr lang="en-CA" b="0" baseline="0" dirty="0" smtClean="0"/>
              <a:t>Also reduces token bloat, only the select groups required for that application are included, not all 2000+ groups the users is a member of. [Bonus]</a:t>
            </a:r>
          </a:p>
        </p:txBody>
      </p:sp>
    </p:spTree>
    <p:extLst>
      <p:ext uri="{BB962C8B-B14F-4D97-AF65-F5344CB8AC3E}">
        <p14:creationId xmlns:p14="http://schemas.microsoft.com/office/powerpoint/2010/main" val="1602557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baseline="0" dirty="0" smtClean="0"/>
              <a:t>Secure Communications</a:t>
            </a:r>
          </a:p>
          <a:p>
            <a:pPr marL="171450" marR="0" lvl="0" indent="-171450" algn="l" defTabSz="914400" rtl="0" eaLnBrk="1" fontAlgn="auto" latinLnBrk="0" hangingPunct="1">
              <a:lnSpc>
                <a:spcPct val="100000"/>
              </a:lnSpc>
              <a:spcBef>
                <a:spcPts val="0"/>
              </a:spcBef>
              <a:spcAft>
                <a:spcPts val="0"/>
              </a:spcAft>
              <a:buClrTx/>
              <a:buSzTx/>
              <a:tabLst/>
              <a:defRPr/>
            </a:pPr>
            <a:r>
              <a:rPr lang="en-CA" b="0" baseline="0" dirty="0" smtClean="0"/>
              <a:t>By default Active Directory communications are in the clear, with the exception of RDP</a:t>
            </a:r>
          </a:p>
          <a:p>
            <a:pPr marL="628650" marR="0" lvl="1" indent="-171450" algn="l" defTabSz="914400" rtl="0" eaLnBrk="1" fontAlgn="auto" latinLnBrk="0" hangingPunct="1">
              <a:lnSpc>
                <a:spcPct val="100000"/>
              </a:lnSpc>
              <a:spcBef>
                <a:spcPts val="0"/>
              </a:spcBef>
              <a:spcAft>
                <a:spcPts val="0"/>
              </a:spcAft>
              <a:buClrTx/>
              <a:buSzTx/>
              <a:tabLst/>
              <a:defRPr/>
            </a:pPr>
            <a:r>
              <a:rPr lang="en-CA" b="0" baseline="0" dirty="0" smtClean="0"/>
              <a:t>RDP by default uses self-signed Certificate</a:t>
            </a:r>
          </a:p>
          <a:p>
            <a:pPr marL="628650" marR="0" lvl="1" indent="-171450" algn="l" defTabSz="914400" rtl="0" eaLnBrk="1" fontAlgn="auto" latinLnBrk="0" hangingPunct="1">
              <a:lnSpc>
                <a:spcPct val="100000"/>
              </a:lnSpc>
              <a:spcBef>
                <a:spcPts val="0"/>
              </a:spcBef>
              <a:spcAft>
                <a:spcPts val="0"/>
              </a:spcAft>
              <a:buClrTx/>
              <a:buSzTx/>
              <a:tabLst/>
              <a:defRPr/>
            </a:pPr>
            <a:r>
              <a:rPr lang="en-CA" b="0" baseline="0" dirty="0" smtClean="0"/>
              <a:t>Native Active Directory communication leverage Kerberos for authentication so at least the authentication is some what protected</a:t>
            </a:r>
          </a:p>
          <a:p>
            <a:pPr marL="1085850" marR="0" lvl="2" indent="-171450" algn="l" defTabSz="914400" rtl="0" eaLnBrk="1" fontAlgn="auto" latinLnBrk="0" hangingPunct="1">
              <a:lnSpc>
                <a:spcPct val="100000"/>
              </a:lnSpc>
              <a:spcBef>
                <a:spcPts val="0"/>
              </a:spcBef>
              <a:spcAft>
                <a:spcPts val="0"/>
              </a:spcAft>
              <a:buClrTx/>
              <a:buSzTx/>
              <a:tabLst/>
              <a:defRPr/>
            </a:pPr>
            <a:r>
              <a:rPr lang="en-CA" b="0" baseline="0" dirty="0" smtClean="0"/>
              <a:t>However, authorization information is still in the clear</a:t>
            </a:r>
          </a:p>
          <a:p>
            <a:pPr marL="628650" marR="0" lvl="1" indent="-171450" algn="l" defTabSz="914400" rtl="0" eaLnBrk="1" fontAlgn="auto" latinLnBrk="0" hangingPunct="1">
              <a:lnSpc>
                <a:spcPct val="100000"/>
              </a:lnSpc>
              <a:spcBef>
                <a:spcPts val="0"/>
              </a:spcBef>
              <a:spcAft>
                <a:spcPts val="0"/>
              </a:spcAft>
              <a:buClrTx/>
              <a:buSzTx/>
              <a:tabLst/>
              <a:defRPr/>
            </a:pPr>
            <a:r>
              <a:rPr lang="en-CA" b="0" baseline="0" dirty="0" smtClean="0"/>
              <a:t>Non-Native LDAP communication is not preventable, which would expose the credentials on the wire</a:t>
            </a:r>
          </a:p>
          <a:p>
            <a:pPr marL="171450" marR="0" lvl="0" indent="-171450" algn="l" defTabSz="914400" rtl="0" eaLnBrk="1" fontAlgn="auto" latinLnBrk="0" hangingPunct="1">
              <a:lnSpc>
                <a:spcPct val="100000"/>
              </a:lnSpc>
              <a:spcBef>
                <a:spcPts val="0"/>
              </a:spcBef>
              <a:spcAft>
                <a:spcPts val="0"/>
              </a:spcAft>
              <a:buClrTx/>
              <a:buSzTx/>
              <a:tabLst/>
              <a:defRPr/>
            </a:pPr>
            <a:r>
              <a:rPr lang="en-CA" b="0" baseline="0" dirty="0" smtClean="0"/>
              <a:t> In order to Secure Active Directory Communications you need to have an Integrated Certificate Authority (CA)</a:t>
            </a:r>
          </a:p>
          <a:p>
            <a:pPr marL="628650" marR="0" lvl="1" indent="-171450" algn="l" defTabSz="914400" rtl="0" eaLnBrk="1" fontAlgn="auto" latinLnBrk="0" hangingPunct="1">
              <a:lnSpc>
                <a:spcPct val="100000"/>
              </a:lnSpc>
              <a:spcBef>
                <a:spcPts val="0"/>
              </a:spcBef>
              <a:spcAft>
                <a:spcPts val="0"/>
              </a:spcAft>
              <a:buClrTx/>
              <a:buSzTx/>
              <a:tabLst/>
              <a:defRPr/>
            </a:pPr>
            <a:r>
              <a:rPr lang="en-CA" b="0" baseline="0" dirty="0" smtClean="0"/>
              <a:t>Even the implementation of the CA and the distribution of certificates does not enforce communication encryption by default.</a:t>
            </a:r>
          </a:p>
          <a:p>
            <a:pPr marL="1085850" marR="0" lvl="2" indent="-171450" algn="l" defTabSz="914400" rtl="0" eaLnBrk="1" fontAlgn="auto" latinLnBrk="0" hangingPunct="1">
              <a:lnSpc>
                <a:spcPct val="100000"/>
              </a:lnSpc>
              <a:spcBef>
                <a:spcPts val="0"/>
              </a:spcBef>
              <a:spcAft>
                <a:spcPts val="0"/>
              </a:spcAft>
              <a:buClrTx/>
              <a:buSzTx/>
              <a:tabLst/>
              <a:defRPr/>
            </a:pPr>
            <a:r>
              <a:rPr lang="en-CA" b="0" baseline="0" dirty="0" smtClean="0"/>
              <a:t>You MUST suppress the advertise of default unencrypted DNS service records and configure DNS to deliver appropriate service records for encryption.</a:t>
            </a:r>
          </a:p>
          <a:p>
            <a:pPr marL="171450" marR="0" lvl="0" indent="-171450" algn="l" defTabSz="914400" rtl="0" eaLnBrk="1" fontAlgn="auto" latinLnBrk="0" hangingPunct="1">
              <a:lnSpc>
                <a:spcPct val="100000"/>
              </a:lnSpc>
              <a:spcBef>
                <a:spcPts val="0"/>
              </a:spcBef>
              <a:spcAft>
                <a:spcPts val="0"/>
              </a:spcAft>
              <a:buClrTx/>
              <a:buSzTx/>
              <a:tabLst/>
              <a:defRPr/>
            </a:pPr>
            <a:r>
              <a:rPr lang="en-CA" b="0" baseline="0" dirty="0" smtClean="0"/>
              <a:t>Add a basic GPO that applies to every computer object, which ensures the Root CA is in the machines trusted roots, enable auto-enrollment and set the Remote Desktop Certificate to the Computer Certificate</a:t>
            </a:r>
          </a:p>
          <a:p>
            <a:pPr marL="171450" marR="0" lvl="0" indent="-171450" algn="l" defTabSz="914400" rtl="0" eaLnBrk="1" fontAlgn="auto" latinLnBrk="0" hangingPunct="1">
              <a:lnSpc>
                <a:spcPct val="100000"/>
              </a:lnSpc>
              <a:spcBef>
                <a:spcPts val="0"/>
              </a:spcBef>
              <a:spcAft>
                <a:spcPts val="0"/>
              </a:spcAft>
              <a:buClrTx/>
              <a:buSzTx/>
              <a:tabLst/>
              <a:defRPr/>
            </a:pPr>
            <a:r>
              <a:rPr lang="en-CA" b="0" baseline="0" dirty="0" smtClean="0"/>
              <a:t>No user should every accept a certificate error. Let’s break this bad culture habit.</a:t>
            </a:r>
          </a:p>
          <a:p>
            <a:pPr marL="171450" marR="0" lvl="0" indent="-171450" algn="l" defTabSz="914400" rtl="0" eaLnBrk="1" fontAlgn="auto" latinLnBrk="0" hangingPunct="1">
              <a:lnSpc>
                <a:spcPct val="100000"/>
              </a:lnSpc>
              <a:spcBef>
                <a:spcPts val="0"/>
              </a:spcBef>
              <a:spcAft>
                <a:spcPts val="0"/>
              </a:spcAft>
              <a:buClrTx/>
              <a:buSzTx/>
              <a:tabLst/>
              <a:defRPr/>
            </a:pPr>
            <a:endParaRPr lang="en-CA" b="0" baseline="0" dirty="0" smtClean="0"/>
          </a:p>
          <a:p>
            <a:pPr marL="0" marR="0" lvl="0" indent="0" algn="l" defTabSz="914400" rtl="0" eaLnBrk="1" fontAlgn="auto" latinLnBrk="0" hangingPunct="1">
              <a:lnSpc>
                <a:spcPct val="100000"/>
              </a:lnSpc>
              <a:spcBef>
                <a:spcPts val="0"/>
              </a:spcBef>
              <a:spcAft>
                <a:spcPts val="0"/>
              </a:spcAft>
              <a:buClrTx/>
              <a:buSzTx/>
              <a:buNone/>
              <a:tabLst/>
              <a:defRPr/>
            </a:pPr>
            <a:r>
              <a:rPr lang="en-CA" b="1" baseline="0" dirty="0" smtClean="0"/>
              <a:t>Separate User and Device Certificate Authorities</a:t>
            </a:r>
          </a:p>
          <a:p>
            <a:pPr marL="171450" marR="0" lvl="0" indent="-171450" algn="l" defTabSz="914400" rtl="0" eaLnBrk="1" fontAlgn="auto" latinLnBrk="0" hangingPunct="1">
              <a:lnSpc>
                <a:spcPct val="100000"/>
              </a:lnSpc>
              <a:spcBef>
                <a:spcPts val="0"/>
              </a:spcBef>
              <a:spcAft>
                <a:spcPts val="0"/>
              </a:spcAft>
              <a:buClrTx/>
              <a:buSzTx/>
              <a:tabLst/>
              <a:defRPr/>
            </a:pPr>
            <a:r>
              <a:rPr lang="en-CA" b="0" baseline="0" dirty="0" smtClean="0"/>
              <a:t> The exposure profile and risks are dramatically different for the CA providing machine certificates from the one that provides User certificates.</a:t>
            </a:r>
          </a:p>
          <a:p>
            <a:pPr marL="628650" marR="0" lvl="1" indent="-171450" algn="l" defTabSz="914400" rtl="0" eaLnBrk="1" fontAlgn="auto" latinLnBrk="0" hangingPunct="1">
              <a:lnSpc>
                <a:spcPct val="100000"/>
              </a:lnSpc>
              <a:spcBef>
                <a:spcPts val="0"/>
              </a:spcBef>
              <a:spcAft>
                <a:spcPts val="0"/>
              </a:spcAft>
              <a:buClrTx/>
              <a:buSzTx/>
              <a:tabLst/>
              <a:defRPr/>
            </a:pPr>
            <a:r>
              <a:rPr lang="en-CA" b="0" baseline="0" dirty="0" smtClean="0"/>
              <a:t>As a result they should NOT be the same instance.</a:t>
            </a:r>
          </a:p>
          <a:p>
            <a:pPr marL="628650" marR="0" lvl="1" indent="-171450" algn="l" defTabSz="914400" rtl="0" eaLnBrk="1" fontAlgn="auto" latinLnBrk="0" hangingPunct="1">
              <a:lnSpc>
                <a:spcPct val="100000"/>
              </a:lnSpc>
              <a:spcBef>
                <a:spcPts val="0"/>
              </a:spcBef>
              <a:spcAft>
                <a:spcPts val="0"/>
              </a:spcAft>
              <a:buClrTx/>
              <a:buSzTx/>
              <a:tabLst/>
              <a:defRPr/>
            </a:pPr>
            <a:endParaRPr lang="en-CA" b="0" baseline="0" dirty="0" smtClean="0"/>
          </a:p>
          <a:p>
            <a:pPr marL="0" marR="0" lvl="0" indent="0" algn="l" defTabSz="914400" rtl="0" eaLnBrk="1" fontAlgn="auto" latinLnBrk="0" hangingPunct="1">
              <a:lnSpc>
                <a:spcPct val="100000"/>
              </a:lnSpc>
              <a:spcBef>
                <a:spcPts val="0"/>
              </a:spcBef>
              <a:spcAft>
                <a:spcPts val="0"/>
              </a:spcAft>
              <a:buClrTx/>
              <a:buSzTx/>
              <a:buNone/>
              <a:tabLst/>
              <a:defRPr/>
            </a:pPr>
            <a:r>
              <a:rPr lang="en-CA" b="1" baseline="0" dirty="0" smtClean="0"/>
              <a:t>HSM/Trusted Root</a:t>
            </a:r>
          </a:p>
          <a:p>
            <a:pPr marL="171450" marR="0" lvl="0" indent="-171450" algn="l" defTabSz="914400" rtl="0" eaLnBrk="1" fontAlgn="auto" latinLnBrk="0" hangingPunct="1">
              <a:lnSpc>
                <a:spcPct val="100000"/>
              </a:lnSpc>
              <a:spcBef>
                <a:spcPts val="0"/>
              </a:spcBef>
              <a:spcAft>
                <a:spcPts val="0"/>
              </a:spcAft>
              <a:buClrTx/>
              <a:buSzTx/>
              <a:tabLst/>
              <a:defRPr/>
            </a:pPr>
            <a:r>
              <a:rPr lang="en-CA" b="0" baseline="0" dirty="0" smtClean="0"/>
              <a:t>The integrity of your Root CA is paramount, if it is compromised, there is nothing left to trust.</a:t>
            </a:r>
          </a:p>
          <a:p>
            <a:pPr marL="171450" marR="0" lvl="0" indent="-171450" algn="l" defTabSz="914400" rtl="0" eaLnBrk="1" fontAlgn="auto" latinLnBrk="0" hangingPunct="1">
              <a:lnSpc>
                <a:spcPct val="100000"/>
              </a:lnSpc>
              <a:spcBef>
                <a:spcPts val="0"/>
              </a:spcBef>
              <a:spcAft>
                <a:spcPts val="0"/>
              </a:spcAft>
              <a:buClrTx/>
              <a:buSzTx/>
              <a:tabLst/>
              <a:defRPr/>
            </a:pPr>
            <a:r>
              <a:rPr lang="en-CA" b="0" baseline="0" dirty="0" smtClean="0"/>
              <a:t>The root CA should not be either the CA for device certificates or user certificates.</a:t>
            </a:r>
          </a:p>
          <a:p>
            <a:pPr marL="628650" marR="0" lvl="1" indent="-171450" algn="l" defTabSz="914400" rtl="0" eaLnBrk="1" fontAlgn="auto" latinLnBrk="0" hangingPunct="1">
              <a:lnSpc>
                <a:spcPct val="100000"/>
              </a:lnSpc>
              <a:spcBef>
                <a:spcPts val="0"/>
              </a:spcBef>
              <a:spcAft>
                <a:spcPts val="0"/>
              </a:spcAft>
              <a:buClrTx/>
              <a:buSzTx/>
              <a:tabLst/>
              <a:defRPr/>
            </a:pPr>
            <a:r>
              <a:rPr lang="en-CA" b="0" baseline="0" dirty="0" smtClean="0"/>
              <a:t>It should be HA-HSM, HSM as a Service, CA as a Service or Offline.</a:t>
            </a:r>
          </a:p>
          <a:p>
            <a:pPr marL="0" marR="0" lvl="0" indent="0" algn="l" defTabSz="914400" rtl="0" eaLnBrk="1" fontAlgn="auto" latinLnBrk="0" hangingPunct="1">
              <a:lnSpc>
                <a:spcPct val="100000"/>
              </a:lnSpc>
              <a:spcBef>
                <a:spcPts val="0"/>
              </a:spcBef>
              <a:spcAft>
                <a:spcPts val="0"/>
              </a:spcAft>
              <a:buClrTx/>
              <a:buSzTx/>
              <a:buNone/>
              <a:tabLst/>
              <a:defRPr/>
            </a:pPr>
            <a:endParaRPr lang="en-CA" b="0" baseline="0" dirty="0" smtClean="0"/>
          </a:p>
          <a:p>
            <a:pPr marL="0" marR="0" lvl="0" indent="0" algn="l" defTabSz="914400" rtl="0" eaLnBrk="1" fontAlgn="auto" latinLnBrk="0" hangingPunct="1">
              <a:lnSpc>
                <a:spcPct val="100000"/>
              </a:lnSpc>
              <a:spcBef>
                <a:spcPts val="0"/>
              </a:spcBef>
              <a:spcAft>
                <a:spcPts val="0"/>
              </a:spcAft>
              <a:buClrTx/>
              <a:buSzTx/>
              <a:buNone/>
              <a:tabLst/>
              <a:defRPr/>
            </a:pPr>
            <a:r>
              <a:rPr lang="en-CA" b="1" baseline="0" dirty="0" smtClean="0"/>
              <a:t>Public CRL</a:t>
            </a:r>
          </a:p>
          <a:p>
            <a:pPr marL="171450" marR="0" lvl="0" indent="-171450" algn="l" defTabSz="914400" rtl="0" eaLnBrk="1" fontAlgn="auto" latinLnBrk="0" hangingPunct="1">
              <a:lnSpc>
                <a:spcPct val="100000"/>
              </a:lnSpc>
              <a:spcBef>
                <a:spcPts val="0"/>
              </a:spcBef>
              <a:spcAft>
                <a:spcPts val="0"/>
              </a:spcAft>
              <a:buClrTx/>
              <a:buSzTx/>
              <a:tabLst/>
              <a:defRPr/>
            </a:pPr>
            <a:r>
              <a:rPr lang="en-CA" b="0" baseline="0" dirty="0" smtClean="0"/>
              <a:t>By default Microsoft CA writes the CRL to Active Directory, great for client connected to trusted networks, but what about mobile users</a:t>
            </a:r>
          </a:p>
          <a:p>
            <a:pPr marL="628650" marR="0" lvl="1" indent="-171450" algn="l" defTabSz="914400" rtl="0" eaLnBrk="1" fontAlgn="auto" latinLnBrk="0" hangingPunct="1">
              <a:lnSpc>
                <a:spcPct val="100000"/>
              </a:lnSpc>
              <a:spcBef>
                <a:spcPts val="0"/>
              </a:spcBef>
              <a:spcAft>
                <a:spcPts val="0"/>
              </a:spcAft>
              <a:buClrTx/>
              <a:buSzTx/>
              <a:tabLst/>
              <a:defRPr/>
            </a:pPr>
            <a:r>
              <a:rPr lang="en-CA" b="0" baseline="0" dirty="0" smtClean="0"/>
              <a:t>Create a Public Certificate Distribution Point, and put a copy of the CRL (Daily Full) and the Delta CRL (Hourly Delta) there. </a:t>
            </a:r>
          </a:p>
          <a:p>
            <a:pPr marL="1085850" marR="0" lvl="2" indent="-171450" algn="l" defTabSz="914400" rtl="0" eaLnBrk="1" fontAlgn="auto" latinLnBrk="0" hangingPunct="1">
              <a:lnSpc>
                <a:spcPct val="100000"/>
              </a:lnSpc>
              <a:spcBef>
                <a:spcPts val="0"/>
              </a:spcBef>
              <a:spcAft>
                <a:spcPts val="0"/>
              </a:spcAft>
              <a:buClrTx/>
              <a:buSzTx/>
              <a:tabLst/>
              <a:defRPr/>
            </a:pPr>
            <a:r>
              <a:rPr lang="en-CA" b="0" baseline="0" dirty="0" smtClean="0"/>
              <a:t>Ensure the URL of the public distribution point(s) is included in the certificate template</a:t>
            </a:r>
          </a:p>
          <a:p>
            <a:pPr marL="1085850" marR="0" lvl="2" indent="-171450" algn="l" defTabSz="914400" rtl="0" eaLnBrk="1" fontAlgn="auto" latinLnBrk="0" hangingPunct="1">
              <a:lnSpc>
                <a:spcPct val="100000"/>
              </a:lnSpc>
              <a:spcBef>
                <a:spcPts val="0"/>
              </a:spcBef>
              <a:spcAft>
                <a:spcPts val="0"/>
              </a:spcAft>
              <a:buClrTx/>
              <a:buSzTx/>
              <a:tabLst/>
              <a:defRPr/>
            </a:pPr>
            <a:r>
              <a:rPr lang="en-CA" b="0" baseline="0" dirty="0" smtClean="0"/>
              <a:t>There is no risk, I can think of where this is a threat. (open to hearing other thoughts)</a:t>
            </a:r>
          </a:p>
          <a:p>
            <a:pPr marL="1543050" marR="0" lvl="3" indent="-171450" algn="l" defTabSz="914400" rtl="0" eaLnBrk="1" fontAlgn="auto" latinLnBrk="0" hangingPunct="1">
              <a:lnSpc>
                <a:spcPct val="100000"/>
              </a:lnSpc>
              <a:spcBef>
                <a:spcPts val="0"/>
              </a:spcBef>
              <a:spcAft>
                <a:spcPts val="0"/>
              </a:spcAft>
              <a:buClrTx/>
              <a:buSzTx/>
              <a:tabLst/>
              <a:defRPr/>
            </a:pPr>
            <a:r>
              <a:rPr lang="en-CA" b="0" baseline="0" dirty="0" smtClean="0"/>
              <a:t>An attacker may be able to detect that certificate for the user or machine he/she just compromised has be revoked</a:t>
            </a:r>
          </a:p>
        </p:txBody>
      </p:sp>
    </p:spTree>
    <p:extLst>
      <p:ext uri="{BB962C8B-B14F-4D97-AF65-F5344CB8AC3E}">
        <p14:creationId xmlns:p14="http://schemas.microsoft.com/office/powerpoint/2010/main" val="704028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661782"/>
            <a:ext cx="7475220" cy="2194560"/>
          </a:xfrm>
        </p:spPr>
        <p:txBody>
          <a:bodyPr anchor="b">
            <a:normAutofit/>
          </a:bodyPr>
          <a:lstStyle>
            <a:lvl1pPr algn="ctr">
              <a:lnSpc>
                <a:spcPct val="85000"/>
              </a:lnSpc>
              <a:defRPr sz="54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82150" y="2902227"/>
            <a:ext cx="6575895" cy="1041124"/>
          </a:xfrm>
        </p:spPr>
        <p:txBody>
          <a:bodyPr>
            <a:normAutofit/>
          </a:bodyPr>
          <a:lstStyle>
            <a:lvl1pPr marL="0" indent="0" algn="ctr">
              <a:buNone/>
              <a:defRPr sz="1650">
                <a:solidFill>
                  <a:schemeClr val="tx1"/>
                </a:solidFill>
              </a:defRPr>
            </a:lvl1pPr>
            <a:lvl2pPr marL="342892" indent="0" algn="ctr">
              <a:buNone/>
              <a:defRPr sz="1650"/>
            </a:lvl2pPr>
            <a:lvl3pPr marL="685783" indent="0" algn="ctr">
              <a:buNone/>
              <a:defRPr sz="1650"/>
            </a:lvl3pPr>
            <a:lvl4pPr marL="1028675" indent="0" algn="ctr">
              <a:buNone/>
              <a:defRPr sz="1500"/>
            </a:lvl4pPr>
            <a:lvl5pPr marL="1371566" indent="0" algn="ctr">
              <a:buNone/>
              <a:defRPr sz="1500"/>
            </a:lvl5pPr>
            <a:lvl6pPr marL="1714457" indent="0" algn="ctr">
              <a:buNone/>
              <a:defRPr sz="1500"/>
            </a:lvl6pPr>
            <a:lvl7pPr marL="2057348" indent="0" algn="ctr">
              <a:buNone/>
              <a:defRPr sz="1500"/>
            </a:lvl7pPr>
            <a:lvl8pPr marL="2400240" indent="0" algn="ctr">
              <a:buNone/>
              <a:defRPr sz="1500"/>
            </a:lvl8pPr>
            <a:lvl9pPr marL="2743132"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48A87A34-81AB-432B-8DAE-1953F412C126}" type="datetimeFigureOut">
              <a:rPr lang="en-US" smtClean="0"/>
              <a:t>11/12/17</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000000-1234-1234-1234-123412341234}" type="slidenum">
              <a:rPr lang="en" sz="1200" smtClean="0">
                <a:solidFill>
                  <a:srgbClr val="666666"/>
                </a:solidFill>
                <a:latin typeface="Tinos"/>
                <a:ea typeface="Tinos"/>
                <a:cs typeface="Tinos"/>
                <a:sym typeface="Tinos"/>
              </a:rPr>
              <a:pPr/>
              <a:t>‹#›</a:t>
            </a:fld>
            <a:endParaRPr lang="en" sz="1200">
              <a:solidFill>
                <a:srgbClr val="666666"/>
              </a:solidFill>
              <a:latin typeface="Tinos"/>
              <a:ea typeface="Tinos"/>
              <a:cs typeface="Tinos"/>
              <a:sym typeface="Tinos"/>
            </a:endParaRPr>
          </a:p>
        </p:txBody>
      </p:sp>
      <p:cxnSp>
        <p:nvCxnSpPr>
          <p:cNvPr id="8" name="Straight Connector 7"/>
          <p:cNvCxnSpPr/>
          <p:nvPr/>
        </p:nvCxnSpPr>
        <p:spPr>
          <a:xfrm>
            <a:off x="1483997" y="2800350"/>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90645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z="1200" smtClean="0">
                <a:solidFill>
                  <a:srgbClr val="666666"/>
                </a:solidFill>
                <a:latin typeface="Tinos"/>
                <a:ea typeface="Tinos"/>
                <a:cs typeface="Tinos"/>
                <a:sym typeface="Tinos"/>
              </a:rPr>
              <a:pPr/>
              <a:t>‹#›</a:t>
            </a:fld>
            <a:endParaRPr lang="en" sz="1200">
              <a:solidFill>
                <a:srgbClr val="666666"/>
              </a:solidFill>
              <a:latin typeface="Tinos"/>
              <a:ea typeface="Tinos"/>
              <a:cs typeface="Tinos"/>
              <a:sym typeface="Tinos"/>
            </a:endParaRPr>
          </a:p>
        </p:txBody>
      </p:sp>
    </p:spTree>
    <p:extLst>
      <p:ext uri="{BB962C8B-B14F-4D97-AF65-F5344CB8AC3E}">
        <p14:creationId xmlns:p14="http://schemas.microsoft.com/office/powerpoint/2010/main" val="268725455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71500"/>
            <a:ext cx="1743075" cy="40576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2" y="571500"/>
            <a:ext cx="5572125" cy="40576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z="1200" smtClean="0">
                <a:solidFill>
                  <a:srgbClr val="666666"/>
                </a:solidFill>
                <a:latin typeface="Tinos"/>
                <a:ea typeface="Tinos"/>
                <a:cs typeface="Tinos"/>
                <a:sym typeface="Tinos"/>
              </a:rPr>
              <a:pPr/>
              <a:t>‹#›</a:t>
            </a:fld>
            <a:endParaRPr lang="en" sz="1200">
              <a:solidFill>
                <a:srgbClr val="666666"/>
              </a:solidFill>
              <a:latin typeface="Tinos"/>
              <a:ea typeface="Tinos"/>
              <a:cs typeface="Tinos"/>
              <a:sym typeface="Tinos"/>
            </a:endParaRPr>
          </a:p>
        </p:txBody>
      </p:sp>
    </p:spTree>
    <p:extLst>
      <p:ext uri="{BB962C8B-B14F-4D97-AF65-F5344CB8AC3E}">
        <p14:creationId xmlns:p14="http://schemas.microsoft.com/office/powerpoint/2010/main" val="252870546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2195400" y="1915625"/>
            <a:ext cx="5307900" cy="1159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Tree>
    <p:extLst>
      <p:ext uri="{BB962C8B-B14F-4D97-AF65-F5344CB8AC3E}">
        <p14:creationId xmlns:p14="http://schemas.microsoft.com/office/powerpoint/2010/main" val="4201536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556175" y="719375"/>
            <a:ext cx="6616800" cy="6999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body" idx="1"/>
          </p:nvPr>
        </p:nvSpPr>
        <p:spPr>
          <a:xfrm>
            <a:off x="1556175" y="1479375"/>
            <a:ext cx="3211800" cy="3598800"/>
          </a:xfrm>
          <a:prstGeom prst="rect">
            <a:avLst/>
          </a:prstGeom>
        </p:spPr>
        <p:txBody>
          <a:bodyPr wrap="square"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
        <p:nvSpPr>
          <p:cNvPr id="28" name="Shape 28"/>
          <p:cNvSpPr txBox="1">
            <a:spLocks noGrp="1"/>
          </p:cNvSpPr>
          <p:nvPr>
            <p:ph type="body" idx="2"/>
          </p:nvPr>
        </p:nvSpPr>
        <p:spPr>
          <a:xfrm>
            <a:off x="4961272" y="1479375"/>
            <a:ext cx="3211800" cy="3598800"/>
          </a:xfrm>
          <a:prstGeom prst="rect">
            <a:avLst/>
          </a:prstGeom>
        </p:spPr>
        <p:txBody>
          <a:bodyPr wrap="square"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
        <p:nvSpPr>
          <p:cNvPr id="29" name="Shape 29"/>
          <p:cNvSpPr txBox="1">
            <a:spLocks noGrp="1"/>
          </p:cNvSpPr>
          <p:nvPr>
            <p:ph type="sldNum" idx="12"/>
          </p:nvPr>
        </p:nvSpPr>
        <p:spPr>
          <a:xfrm>
            <a:off x="7899350" y="4098426"/>
            <a:ext cx="548700" cy="3936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35944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1912025" y="2116750"/>
            <a:ext cx="5802600" cy="1159800"/>
          </a:xfrm>
          <a:prstGeom prst="rect">
            <a:avLst/>
          </a:prstGeom>
        </p:spPr>
        <p:txBody>
          <a:bodyPr wrap="square"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4" name="Shape 14"/>
          <p:cNvSpPr txBox="1">
            <a:spLocks noGrp="1"/>
          </p:cNvSpPr>
          <p:nvPr>
            <p:ph type="subTitle" idx="1"/>
          </p:nvPr>
        </p:nvSpPr>
        <p:spPr>
          <a:xfrm>
            <a:off x="1912025" y="3144851"/>
            <a:ext cx="5802600" cy="784800"/>
          </a:xfrm>
          <a:prstGeom prst="rect">
            <a:avLst/>
          </a:prstGeom>
        </p:spPr>
        <p:txBody>
          <a:bodyPr wrap="square" lIns="91425" tIns="91425" rIns="91425" bIns="91425" anchor="t" anchorCtr="0"/>
          <a:lstStyle>
            <a:lvl1pPr lvl="0" rtl="0">
              <a:spcBef>
                <a:spcPts val="0"/>
              </a:spcBef>
              <a:buClr>
                <a:srgbClr val="666666"/>
              </a:buClr>
              <a:buSzPct val="100000"/>
              <a:buNone/>
              <a:defRPr sz="1800" i="1">
                <a:solidFill>
                  <a:srgbClr val="666666"/>
                </a:solidFill>
              </a:defRPr>
            </a:lvl1pPr>
            <a:lvl2pPr lvl="1" rtl="0">
              <a:spcBef>
                <a:spcPts val="0"/>
              </a:spcBef>
              <a:buClr>
                <a:srgbClr val="666666"/>
              </a:buClr>
              <a:buSzPct val="100000"/>
              <a:buNone/>
              <a:defRPr sz="1800" i="1">
                <a:solidFill>
                  <a:srgbClr val="666666"/>
                </a:solidFill>
              </a:defRPr>
            </a:lvl2pPr>
            <a:lvl3pPr lvl="2" rtl="0">
              <a:spcBef>
                <a:spcPts val="0"/>
              </a:spcBef>
              <a:buClr>
                <a:srgbClr val="666666"/>
              </a:buClr>
              <a:buSzPct val="100000"/>
              <a:buNone/>
              <a:defRPr sz="1800" i="1">
                <a:solidFill>
                  <a:srgbClr val="666666"/>
                </a:solidFill>
              </a:defRPr>
            </a:lvl3pPr>
            <a:lvl4pPr lvl="3" rtl="0">
              <a:spcBef>
                <a:spcPts val="0"/>
              </a:spcBef>
              <a:buClr>
                <a:srgbClr val="666666"/>
              </a:buClr>
              <a:buNone/>
              <a:defRPr i="1">
                <a:solidFill>
                  <a:srgbClr val="666666"/>
                </a:solidFill>
              </a:defRPr>
            </a:lvl4pPr>
            <a:lvl5pPr lvl="4" rtl="0">
              <a:spcBef>
                <a:spcPts val="0"/>
              </a:spcBef>
              <a:buClr>
                <a:srgbClr val="666666"/>
              </a:buClr>
              <a:buNone/>
              <a:defRPr i="1">
                <a:solidFill>
                  <a:srgbClr val="666666"/>
                </a:solidFill>
              </a:defRPr>
            </a:lvl5pPr>
            <a:lvl6pPr lvl="5" rtl="0">
              <a:spcBef>
                <a:spcPts val="0"/>
              </a:spcBef>
              <a:buClr>
                <a:srgbClr val="666666"/>
              </a:buClr>
              <a:buNone/>
              <a:defRPr i="1">
                <a:solidFill>
                  <a:srgbClr val="666666"/>
                </a:solidFill>
              </a:defRPr>
            </a:lvl6pPr>
            <a:lvl7pPr lvl="6" rtl="0">
              <a:spcBef>
                <a:spcPts val="0"/>
              </a:spcBef>
              <a:buClr>
                <a:srgbClr val="666666"/>
              </a:buClr>
              <a:buNone/>
              <a:defRPr i="1">
                <a:solidFill>
                  <a:srgbClr val="666666"/>
                </a:solidFill>
              </a:defRPr>
            </a:lvl7pPr>
            <a:lvl8pPr lvl="7" rtl="0">
              <a:spcBef>
                <a:spcPts val="0"/>
              </a:spcBef>
              <a:buClr>
                <a:srgbClr val="666666"/>
              </a:buClr>
              <a:buNone/>
              <a:defRPr i="1">
                <a:solidFill>
                  <a:srgbClr val="666666"/>
                </a:solidFill>
              </a:defRPr>
            </a:lvl8pPr>
            <a:lvl9pPr lvl="8" rtl="0">
              <a:spcBef>
                <a:spcPts val="0"/>
              </a:spcBef>
              <a:buClr>
                <a:srgbClr val="666666"/>
              </a:buClr>
              <a:buNone/>
              <a:defRPr i="1">
                <a:solidFill>
                  <a:srgbClr val="666666"/>
                </a:solidFill>
              </a:defRPr>
            </a:lvl9pPr>
          </a:lstStyle>
          <a:p>
            <a:endParaRPr/>
          </a:p>
        </p:txBody>
      </p:sp>
      <p:sp>
        <p:nvSpPr>
          <p:cNvPr id="15" name="Shape 15"/>
          <p:cNvSpPr txBox="1">
            <a:spLocks noGrp="1"/>
          </p:cNvSpPr>
          <p:nvPr>
            <p:ph type="sldNum" idx="12"/>
          </p:nvPr>
        </p:nvSpPr>
        <p:spPr>
          <a:xfrm>
            <a:off x="7899350" y="4098426"/>
            <a:ext cx="548700" cy="3936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924544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aption right">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6657400" y="1074821"/>
            <a:ext cx="2262010" cy="3609473"/>
          </a:xfrm>
          <a:prstGeom prst="rect">
            <a:avLst/>
          </a:prstGeom>
        </p:spPr>
        <p:txBody>
          <a:bodyPr wrap="square" lIns="91425" tIns="91425" rIns="91425" bIns="91425" anchor="t" anchorCtr="0"/>
          <a:lstStyle>
            <a:lvl1pPr lvl="0" rtl="0">
              <a:spcBef>
                <a:spcPts val="360"/>
              </a:spcBef>
              <a:buClr>
                <a:srgbClr val="666666"/>
              </a:buClr>
              <a:buSzPct val="100000"/>
              <a:buNone/>
              <a:defRPr sz="1600" i="1">
                <a:solidFill>
                  <a:srgbClr val="666666"/>
                </a:solidFill>
              </a:defRPr>
            </a:lvl1pPr>
          </a:lstStyle>
          <a:p>
            <a:endParaRPr dirty="0"/>
          </a:p>
        </p:txBody>
      </p:sp>
      <p:sp>
        <p:nvSpPr>
          <p:cNvPr id="48" name="Shape 48"/>
          <p:cNvSpPr txBox="1">
            <a:spLocks noGrp="1"/>
          </p:cNvSpPr>
          <p:nvPr>
            <p:ph type="sldNum" idx="12"/>
          </p:nvPr>
        </p:nvSpPr>
        <p:spPr>
          <a:xfrm>
            <a:off x="8370710" y="4684294"/>
            <a:ext cx="548700" cy="304801"/>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
        <p:nvSpPr>
          <p:cNvPr id="2" name="Title 1"/>
          <p:cNvSpPr>
            <a:spLocks noGrp="1"/>
          </p:cNvSpPr>
          <p:nvPr>
            <p:ph type="title"/>
          </p:nvPr>
        </p:nvSpPr>
        <p:spPr>
          <a:xfrm>
            <a:off x="279733" y="216569"/>
            <a:ext cx="8639677" cy="858252"/>
          </a:xfrm>
        </p:spPr>
        <p:txBody>
          <a:bodyPr/>
          <a:lstStyle/>
          <a:p>
            <a:r>
              <a:rPr lang="en-US" smtClean="0"/>
              <a:t>Click to edit Master title style</a:t>
            </a:r>
            <a:endParaRPr lang="en-CA"/>
          </a:p>
        </p:txBody>
      </p:sp>
      <p:sp>
        <p:nvSpPr>
          <p:cNvPr id="4" name="Picture Placeholder 3"/>
          <p:cNvSpPr>
            <a:spLocks noGrp="1"/>
          </p:cNvSpPr>
          <p:nvPr>
            <p:ph type="pic" sz="quarter" idx="13"/>
          </p:nvPr>
        </p:nvSpPr>
        <p:spPr>
          <a:xfrm>
            <a:off x="279400" y="1074738"/>
            <a:ext cx="6378575" cy="3609975"/>
          </a:xfrm>
        </p:spPr>
        <p:txBody>
          <a:bodyPr/>
          <a:lstStyle/>
          <a:p>
            <a:endParaRPr lang="en-CA"/>
          </a:p>
        </p:txBody>
      </p:sp>
    </p:spTree>
    <p:extLst>
      <p:ext uri="{BB962C8B-B14F-4D97-AF65-F5344CB8AC3E}">
        <p14:creationId xmlns:p14="http://schemas.microsoft.com/office/powerpoint/2010/main" val="1175715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z="1200" smtClean="0">
                <a:solidFill>
                  <a:srgbClr val="666666"/>
                </a:solidFill>
                <a:latin typeface="Tinos"/>
                <a:ea typeface="Tinos"/>
                <a:cs typeface="Tinos"/>
                <a:sym typeface="Tinos"/>
              </a:rPr>
              <a:pPr/>
              <a:t>‹#›</a:t>
            </a:fld>
            <a:endParaRPr lang="en" sz="1200">
              <a:solidFill>
                <a:srgbClr val="666666"/>
              </a:solidFill>
              <a:latin typeface="Tinos"/>
              <a:ea typeface="Tinos"/>
              <a:cs typeface="Tinos"/>
              <a:sym typeface="Tinos"/>
            </a:endParaRPr>
          </a:p>
        </p:txBody>
      </p:sp>
    </p:spTree>
    <p:extLst>
      <p:ext uri="{BB962C8B-B14F-4D97-AF65-F5344CB8AC3E}">
        <p14:creationId xmlns:p14="http://schemas.microsoft.com/office/powerpoint/2010/main" val="217598536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880181"/>
            <a:ext cx="7475220" cy="2194560"/>
          </a:xfrm>
        </p:spPr>
        <p:txBody>
          <a:bodyPr anchor="b">
            <a:noAutofit/>
          </a:bodyPr>
          <a:lstStyle>
            <a:lvl1pPr algn="ctr">
              <a:lnSpc>
                <a:spcPct val="85000"/>
              </a:lnSpc>
              <a:defRPr sz="54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3115891"/>
            <a:ext cx="6576822" cy="1022855"/>
          </a:xfrm>
        </p:spPr>
        <p:txBody>
          <a:bodyPr anchor="t">
            <a:normAutofit/>
          </a:bodyPr>
          <a:lstStyle>
            <a:lvl1pPr marL="0" indent="0" algn="ctr">
              <a:buNone/>
              <a:defRPr sz="1650">
                <a:solidFill>
                  <a:schemeClr val="tx1"/>
                </a:solidFill>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z="1200" smtClean="0">
                <a:solidFill>
                  <a:srgbClr val="666666"/>
                </a:solidFill>
                <a:latin typeface="Tinos"/>
                <a:ea typeface="Tinos"/>
                <a:cs typeface="Tinos"/>
                <a:sym typeface="Tinos"/>
              </a:rPr>
              <a:pPr/>
              <a:t>‹#›</a:t>
            </a:fld>
            <a:endParaRPr lang="en" sz="1200">
              <a:solidFill>
                <a:srgbClr val="666666"/>
              </a:solidFill>
              <a:latin typeface="Tinos"/>
              <a:ea typeface="Tinos"/>
              <a:cs typeface="Tinos"/>
              <a:sym typeface="Tinos"/>
            </a:endParaRPr>
          </a:p>
        </p:txBody>
      </p:sp>
      <p:cxnSp>
        <p:nvCxnSpPr>
          <p:cNvPr id="7" name="Straight Connector 6"/>
          <p:cNvCxnSpPr/>
          <p:nvPr/>
        </p:nvCxnSpPr>
        <p:spPr>
          <a:xfrm>
            <a:off x="1485902" y="3015306"/>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365911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1543049"/>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1543050"/>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z="1200" smtClean="0">
                <a:solidFill>
                  <a:srgbClr val="666666"/>
                </a:solidFill>
                <a:latin typeface="Tinos"/>
                <a:ea typeface="Tinos"/>
                <a:cs typeface="Tinos"/>
                <a:sym typeface="Tinos"/>
              </a:rPr>
              <a:pPr/>
              <a:t>‹#›</a:t>
            </a:fld>
            <a:endParaRPr lang="en" sz="1200">
              <a:solidFill>
                <a:srgbClr val="666666"/>
              </a:solidFill>
              <a:latin typeface="Tinos"/>
              <a:ea typeface="Tinos"/>
              <a:cs typeface="Tinos"/>
              <a:sym typeface="Tinos"/>
            </a:endParaRPr>
          </a:p>
        </p:txBody>
      </p:sp>
    </p:spTree>
    <p:extLst>
      <p:ext uri="{BB962C8B-B14F-4D97-AF65-F5344CB8AC3E}">
        <p14:creationId xmlns:p14="http://schemas.microsoft.com/office/powerpoint/2010/main" val="301278383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1501133"/>
            <a:ext cx="3566160" cy="582930"/>
          </a:xfrm>
        </p:spPr>
        <p:txBody>
          <a:bodyPr anchor="ctr"/>
          <a:lstStyle>
            <a:lvl1pPr marL="0" indent="0">
              <a:spcBef>
                <a:spcPts val="0"/>
              </a:spcBef>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4" name="Content Placeholder 3"/>
          <p:cNvSpPr>
            <a:spLocks noGrp="1"/>
          </p:cNvSpPr>
          <p:nvPr>
            <p:ph sz="half" idx="2"/>
          </p:nvPr>
        </p:nvSpPr>
        <p:spPr>
          <a:xfrm>
            <a:off x="857250" y="204111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499274"/>
            <a:ext cx="3566160" cy="582930"/>
          </a:xfrm>
        </p:spPr>
        <p:txBody>
          <a:bodyPr anchor="ctr"/>
          <a:lstStyle>
            <a:lvl1pPr marL="0" indent="0">
              <a:spcBef>
                <a:spcPts val="0"/>
              </a:spcBef>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6" name="Content Placeholder 5"/>
          <p:cNvSpPr>
            <a:spLocks noGrp="1"/>
          </p:cNvSpPr>
          <p:nvPr>
            <p:ph sz="quarter" idx="4"/>
          </p:nvPr>
        </p:nvSpPr>
        <p:spPr>
          <a:xfrm>
            <a:off x="4701880" y="203949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 sz="1200" smtClean="0">
                <a:solidFill>
                  <a:srgbClr val="666666"/>
                </a:solidFill>
                <a:latin typeface="Tinos"/>
                <a:ea typeface="Tinos"/>
                <a:cs typeface="Tinos"/>
                <a:sym typeface="Tinos"/>
              </a:rPr>
              <a:pPr/>
              <a:t>‹#›</a:t>
            </a:fld>
            <a:endParaRPr lang="en" sz="1200">
              <a:solidFill>
                <a:srgbClr val="666666"/>
              </a:solidFill>
              <a:latin typeface="Tinos"/>
              <a:ea typeface="Tinos"/>
              <a:cs typeface="Tinos"/>
              <a:sym typeface="Tinos"/>
            </a:endParaRPr>
          </a:p>
        </p:txBody>
      </p:sp>
    </p:spTree>
    <p:extLst>
      <p:ext uri="{BB962C8B-B14F-4D97-AF65-F5344CB8AC3E}">
        <p14:creationId xmlns:p14="http://schemas.microsoft.com/office/powerpoint/2010/main" val="325420051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 sz="1200" smtClean="0">
                <a:solidFill>
                  <a:srgbClr val="666666"/>
                </a:solidFill>
                <a:latin typeface="Tinos"/>
                <a:ea typeface="Tinos"/>
                <a:cs typeface="Tinos"/>
                <a:sym typeface="Tinos"/>
              </a:rPr>
              <a:pPr/>
              <a:t>‹#›</a:t>
            </a:fld>
            <a:endParaRPr lang="en" sz="1200">
              <a:solidFill>
                <a:srgbClr val="666666"/>
              </a:solidFill>
              <a:latin typeface="Tinos"/>
              <a:ea typeface="Tinos"/>
              <a:cs typeface="Tinos"/>
              <a:sym typeface="Tinos"/>
            </a:endParaRPr>
          </a:p>
        </p:txBody>
      </p:sp>
    </p:spTree>
    <p:extLst>
      <p:ext uri="{BB962C8B-B14F-4D97-AF65-F5344CB8AC3E}">
        <p14:creationId xmlns:p14="http://schemas.microsoft.com/office/powerpoint/2010/main" val="168550245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613948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389119" y="822960"/>
            <a:ext cx="3909060" cy="349758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125980"/>
            <a:ext cx="2948940" cy="2263140"/>
          </a:xfrm>
        </p:spPr>
        <p:txBody>
          <a:bodyPr>
            <a:normAutofit/>
          </a:bodyPr>
          <a:lstStyle>
            <a:lvl1pPr marL="0" indent="0">
              <a:lnSpc>
                <a:spcPct val="100000"/>
              </a:lnSpc>
              <a:spcBef>
                <a:spcPts val="750"/>
              </a:spcBef>
              <a:buNone/>
              <a:defRPr sz="1275"/>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z="1200" smtClean="0">
                <a:solidFill>
                  <a:srgbClr val="666666"/>
                </a:solidFill>
                <a:latin typeface="Tinos"/>
                <a:ea typeface="Tinos"/>
                <a:cs typeface="Tinos"/>
                <a:sym typeface="Tinos"/>
              </a:rPr>
              <a:pPr/>
              <a:t>‹#›</a:t>
            </a:fld>
            <a:endParaRPr lang="en" sz="1200">
              <a:solidFill>
                <a:srgbClr val="666666"/>
              </a:solidFill>
              <a:latin typeface="Tinos"/>
              <a:ea typeface="Tinos"/>
              <a:cs typeface="Tinos"/>
              <a:sym typeface="Tinos"/>
            </a:endParaRPr>
          </a:p>
        </p:txBody>
      </p:sp>
    </p:spTree>
    <p:extLst>
      <p:ext uri="{BB962C8B-B14F-4D97-AF65-F5344CB8AC3E}">
        <p14:creationId xmlns:p14="http://schemas.microsoft.com/office/powerpoint/2010/main" val="218845334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59936" y="802385"/>
            <a:ext cx="4574286" cy="3600450"/>
          </a:xfrm>
        </p:spPr>
        <p:txBody>
          <a:bodyPr lIns="274320" tIns="182880" anchor="t">
            <a:normAutofit/>
          </a:bodyPr>
          <a:lstStyle>
            <a:lvl1pPr marL="0" indent="0">
              <a:buNone/>
              <a:defRPr sz="21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125980"/>
            <a:ext cx="2948940" cy="2160270"/>
          </a:xfrm>
        </p:spPr>
        <p:txBody>
          <a:bodyPr>
            <a:normAutofit/>
          </a:bodyPr>
          <a:lstStyle>
            <a:lvl1pPr marL="0" indent="0">
              <a:lnSpc>
                <a:spcPct val="100000"/>
              </a:lnSpc>
              <a:spcBef>
                <a:spcPts val="750"/>
              </a:spcBef>
              <a:buNone/>
              <a:defRPr sz="1275"/>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z="1200" smtClean="0">
                <a:solidFill>
                  <a:srgbClr val="666666"/>
                </a:solidFill>
                <a:latin typeface="Tinos"/>
                <a:ea typeface="Tinos"/>
                <a:cs typeface="Tinos"/>
                <a:sym typeface="Tinos"/>
              </a:rPr>
              <a:pPr/>
              <a:t>‹#›</a:t>
            </a:fld>
            <a:endParaRPr lang="en" sz="1200">
              <a:solidFill>
                <a:srgbClr val="666666"/>
              </a:solidFill>
              <a:latin typeface="Tinos"/>
              <a:ea typeface="Tinos"/>
              <a:cs typeface="Tinos"/>
              <a:sym typeface="Tinos"/>
            </a:endParaRPr>
          </a:p>
        </p:txBody>
      </p:sp>
    </p:spTree>
    <p:extLst>
      <p:ext uri="{BB962C8B-B14F-4D97-AF65-F5344CB8AC3E}">
        <p14:creationId xmlns:p14="http://schemas.microsoft.com/office/powerpoint/2010/main" val="3950671745"/>
      </p:ext>
    </p:extLst>
  </p:cSld>
  <p:clrMapOvr>
    <a:masterClrMapping/>
  </p:clrMapOvr>
  <p:hf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457200"/>
            <a:ext cx="7406640" cy="101727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3" y="1543050"/>
            <a:ext cx="7404653" cy="30289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4667871"/>
            <a:ext cx="1746806" cy="273844"/>
          </a:xfrm>
          <a:prstGeom prst="rect">
            <a:avLst/>
          </a:prstGeom>
        </p:spPr>
        <p:txBody>
          <a:bodyPr vert="horz" lIns="91440" tIns="45720" rIns="91440" bIns="45720" rtlCol="0" anchor="ctr"/>
          <a:lstStyle>
            <a:lvl1pPr algn="l">
              <a:defRPr sz="900">
                <a:solidFill>
                  <a:schemeClr val="tx1"/>
                </a:solidFill>
              </a:defRPr>
            </a:lvl1pPr>
          </a:lstStyle>
          <a:p>
            <a:fld id="{48A87A34-81AB-432B-8DAE-1953F412C126}" type="datetimeFigureOut">
              <a:rPr lang="en-US" smtClean="0"/>
              <a:pPr/>
              <a:t>11/12/17</a:t>
            </a:fld>
            <a:endParaRPr lang="en-US" dirty="0"/>
          </a:p>
        </p:txBody>
      </p:sp>
      <p:sp>
        <p:nvSpPr>
          <p:cNvPr id="5" name="Footer Placeholder 4"/>
          <p:cNvSpPr>
            <a:spLocks noGrp="1"/>
          </p:cNvSpPr>
          <p:nvPr>
            <p:ph type="ftr" sz="quarter" idx="3"/>
          </p:nvPr>
        </p:nvSpPr>
        <p:spPr>
          <a:xfrm>
            <a:off x="2961863" y="4667871"/>
            <a:ext cx="3538331" cy="273844"/>
          </a:xfrm>
          <a:prstGeom prst="rect">
            <a:avLst/>
          </a:prstGeom>
        </p:spPr>
        <p:txBody>
          <a:bodyPr vert="horz" lIns="91440" tIns="45720" rIns="91440" bIns="45720" rtlCol="0" anchor="ctr"/>
          <a:lstStyle>
            <a:lvl1pPr algn="ctr">
              <a:defRPr sz="900">
                <a:solidFill>
                  <a:schemeClr val="tx1"/>
                </a:solidFill>
              </a:defRPr>
            </a:lvl1pPr>
          </a:lstStyle>
          <a:p>
            <a:endParaRPr lang="en-US" dirty="0"/>
          </a:p>
        </p:txBody>
      </p:sp>
      <p:sp>
        <p:nvSpPr>
          <p:cNvPr id="6" name="Slide Number Placeholder 5"/>
          <p:cNvSpPr>
            <a:spLocks noGrp="1"/>
          </p:cNvSpPr>
          <p:nvPr>
            <p:ph type="sldNum" sz="quarter" idx="4"/>
          </p:nvPr>
        </p:nvSpPr>
        <p:spPr>
          <a:xfrm>
            <a:off x="6997150" y="4667871"/>
            <a:ext cx="1279663" cy="273844"/>
          </a:xfrm>
          <a:prstGeom prst="rect">
            <a:avLst/>
          </a:prstGeom>
        </p:spPr>
        <p:txBody>
          <a:bodyPr vert="horz" lIns="91440" tIns="45720" rIns="91440" bIns="45720" rtlCol="0" anchor="ctr"/>
          <a:lstStyle>
            <a:lvl1pPr algn="r">
              <a:defRPr sz="900">
                <a:solidFill>
                  <a:schemeClr val="tx1"/>
                </a:solidFill>
              </a:defRPr>
            </a:lvl1pPr>
          </a:lstStyle>
          <a:p>
            <a:fld id="{00000000-1234-1234-1234-123412341234}" type="slidenum">
              <a:rPr lang="en" sz="1200" smtClean="0">
                <a:solidFill>
                  <a:srgbClr val="666666"/>
                </a:solidFill>
                <a:latin typeface="Tinos"/>
                <a:ea typeface="Tinos"/>
                <a:cs typeface="Tinos"/>
                <a:sym typeface="Tinos"/>
              </a:rPr>
              <a:pPr/>
              <a:t>‹#›</a:t>
            </a:fld>
            <a:endParaRPr lang="en" sz="1200">
              <a:solidFill>
                <a:srgbClr val="666666"/>
              </a:solidFill>
              <a:latin typeface="Tinos"/>
              <a:ea typeface="Tinos"/>
              <a:cs typeface="Tinos"/>
              <a:sym typeface="Tinos"/>
            </a:endParaRPr>
          </a:p>
        </p:txBody>
      </p:sp>
    </p:spTree>
    <p:extLst>
      <p:ext uri="{BB962C8B-B14F-4D97-AF65-F5344CB8AC3E}">
        <p14:creationId xmlns:p14="http://schemas.microsoft.com/office/powerpoint/2010/main" val="174844761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Lst>
  <p:transition>
    <p:fade thruBlk="1"/>
  </p:transition>
  <p:hf hdr="0" ftr="0" dt="0"/>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37156" algn="l" defTabSz="685783" rtl="0" eaLnBrk="1" latinLnBrk="0" hangingPunct="1">
        <a:lnSpc>
          <a:spcPct val="90000"/>
        </a:lnSpc>
        <a:spcBef>
          <a:spcPts val="1050"/>
        </a:spcBef>
        <a:buClr>
          <a:schemeClr val="tx1"/>
        </a:buClr>
        <a:buSzPct val="80000"/>
        <a:buFont typeface="Corbel" pitchFamily="34" charset="0"/>
        <a:buChar char="•"/>
        <a:defRPr sz="1650" kern="1200">
          <a:solidFill>
            <a:schemeClr val="tx1"/>
          </a:solidFill>
          <a:latin typeface="+mn-lt"/>
          <a:ea typeface="+mn-ea"/>
          <a:cs typeface="+mn-cs"/>
        </a:defRPr>
      </a:lvl1pPr>
      <a:lvl2pPr marL="342892" indent="-137156" algn="l" defTabSz="685783" rtl="0" eaLnBrk="1" latinLnBrk="0" hangingPunct="1">
        <a:lnSpc>
          <a:spcPct val="90000"/>
        </a:lnSpc>
        <a:spcBef>
          <a:spcPts val="150"/>
        </a:spcBef>
        <a:spcAft>
          <a:spcPts val="300"/>
        </a:spcAft>
        <a:buClr>
          <a:schemeClr val="tx1"/>
        </a:buClr>
        <a:buSzPct val="80000"/>
        <a:buFont typeface="Corbel" pitchFamily="34" charset="0"/>
        <a:buChar char="•"/>
        <a:defRPr sz="1500" kern="1200">
          <a:solidFill>
            <a:schemeClr val="tx1"/>
          </a:solidFill>
          <a:latin typeface="+mn-lt"/>
          <a:ea typeface="+mn-ea"/>
          <a:cs typeface="+mn-cs"/>
        </a:defRPr>
      </a:lvl2pPr>
      <a:lvl3pPr marL="548627" indent="-137156" algn="l" defTabSz="685783" rtl="0" eaLnBrk="1" latinLnBrk="0" hangingPunct="1">
        <a:lnSpc>
          <a:spcPct val="90000"/>
        </a:lnSpc>
        <a:spcBef>
          <a:spcPts val="150"/>
        </a:spcBef>
        <a:spcAft>
          <a:spcPts val="300"/>
        </a:spcAft>
        <a:buClr>
          <a:schemeClr val="tx1"/>
        </a:buClr>
        <a:buSzPct val="80000"/>
        <a:buFont typeface="Corbel" pitchFamily="34" charset="0"/>
        <a:buChar char="•"/>
        <a:defRPr sz="1350" kern="1200">
          <a:solidFill>
            <a:schemeClr val="tx1"/>
          </a:solidFill>
          <a:latin typeface="+mn-lt"/>
          <a:ea typeface="+mn-ea"/>
          <a:cs typeface="+mn-cs"/>
        </a:defRPr>
      </a:lvl3pPr>
      <a:lvl4pPr marL="754361" indent="-137156" algn="l" defTabSz="685783" rtl="0" eaLnBrk="1" latinLnBrk="0" hangingPunct="1">
        <a:lnSpc>
          <a:spcPct val="90000"/>
        </a:lnSpc>
        <a:spcBef>
          <a:spcPts val="150"/>
        </a:spcBef>
        <a:spcAft>
          <a:spcPts val="300"/>
        </a:spcAft>
        <a:buClr>
          <a:schemeClr val="tx1"/>
        </a:buClr>
        <a:buSzPct val="80000"/>
        <a:buFont typeface="Corbel" pitchFamily="34" charset="0"/>
        <a:buChar char="•"/>
        <a:defRPr sz="1200" kern="1200">
          <a:solidFill>
            <a:schemeClr val="tx1"/>
          </a:solidFill>
          <a:latin typeface="+mn-lt"/>
          <a:ea typeface="+mn-ea"/>
          <a:cs typeface="+mn-cs"/>
        </a:defRPr>
      </a:lvl4pPr>
      <a:lvl5pPr marL="960096" indent="-137156" algn="l" defTabSz="685783" rtl="0" eaLnBrk="1" latinLnBrk="0" hangingPunct="1">
        <a:lnSpc>
          <a:spcPct val="90000"/>
        </a:lnSpc>
        <a:spcBef>
          <a:spcPts val="150"/>
        </a:spcBef>
        <a:spcAft>
          <a:spcPts val="300"/>
        </a:spcAft>
        <a:buClr>
          <a:schemeClr val="tx1"/>
        </a:buClr>
        <a:buSzPct val="80000"/>
        <a:buFont typeface="Corbel" pitchFamily="34" charset="0"/>
        <a:buChar char="•"/>
        <a:defRPr sz="1200" kern="1200">
          <a:solidFill>
            <a:schemeClr val="tx1"/>
          </a:solidFill>
          <a:latin typeface="+mn-lt"/>
          <a:ea typeface="+mn-ea"/>
          <a:cs typeface="+mn-cs"/>
        </a:defRPr>
      </a:lvl5pPr>
      <a:lvl6pPr marL="1199970" indent="-171446" algn="l" defTabSz="685783" rtl="0" eaLnBrk="1" latinLnBrk="0" hangingPunct="1">
        <a:lnSpc>
          <a:spcPct val="90000"/>
        </a:lnSpc>
        <a:spcBef>
          <a:spcPts val="150"/>
        </a:spcBef>
        <a:spcAft>
          <a:spcPts val="300"/>
        </a:spcAft>
        <a:buClr>
          <a:schemeClr val="tx1"/>
        </a:buClr>
        <a:buSzPct val="80000"/>
        <a:buFont typeface="Corbel" pitchFamily="34" charset="0"/>
        <a:buChar char="•"/>
        <a:defRPr sz="1200" kern="1200">
          <a:solidFill>
            <a:schemeClr val="tx1"/>
          </a:solidFill>
          <a:latin typeface="+mn-lt"/>
          <a:ea typeface="+mn-ea"/>
          <a:cs typeface="+mn-cs"/>
        </a:defRPr>
      </a:lvl6pPr>
      <a:lvl7pPr marL="1424965" indent="-171446" algn="l" defTabSz="685783" rtl="0" eaLnBrk="1" latinLnBrk="0" hangingPunct="1">
        <a:lnSpc>
          <a:spcPct val="90000"/>
        </a:lnSpc>
        <a:spcBef>
          <a:spcPts val="150"/>
        </a:spcBef>
        <a:spcAft>
          <a:spcPts val="300"/>
        </a:spcAft>
        <a:buClr>
          <a:schemeClr val="tx1"/>
        </a:buClr>
        <a:buSzPct val="80000"/>
        <a:buFont typeface="Corbel" pitchFamily="34" charset="0"/>
        <a:buChar char="•"/>
        <a:defRPr sz="1200" kern="1200">
          <a:solidFill>
            <a:schemeClr val="tx1"/>
          </a:solidFill>
          <a:latin typeface="+mn-lt"/>
          <a:ea typeface="+mn-ea"/>
          <a:cs typeface="+mn-cs"/>
        </a:defRPr>
      </a:lvl7pPr>
      <a:lvl8pPr marL="1649959" indent="-171446" algn="l" defTabSz="685783" rtl="0" eaLnBrk="1" latinLnBrk="0" hangingPunct="1">
        <a:lnSpc>
          <a:spcPct val="90000"/>
        </a:lnSpc>
        <a:spcBef>
          <a:spcPts val="150"/>
        </a:spcBef>
        <a:spcAft>
          <a:spcPts val="300"/>
        </a:spcAft>
        <a:buClr>
          <a:schemeClr val="tx1"/>
        </a:buClr>
        <a:buSzPct val="80000"/>
        <a:buFont typeface="Corbel" pitchFamily="34" charset="0"/>
        <a:buChar char="•"/>
        <a:defRPr sz="1200" kern="1200">
          <a:solidFill>
            <a:schemeClr val="tx1"/>
          </a:solidFill>
          <a:latin typeface="+mn-lt"/>
          <a:ea typeface="+mn-ea"/>
          <a:cs typeface="+mn-cs"/>
        </a:defRPr>
      </a:lvl8pPr>
      <a:lvl9pPr marL="1874954" indent="-171446" algn="l" defTabSz="685783" rtl="0" eaLnBrk="1" latinLnBrk="0" hangingPunct="1">
        <a:lnSpc>
          <a:spcPct val="90000"/>
        </a:lnSpc>
        <a:spcBef>
          <a:spcPts val="150"/>
        </a:spcBef>
        <a:spcAft>
          <a:spcPts val="300"/>
        </a:spcAft>
        <a:buClr>
          <a:schemeClr val="tx1"/>
        </a:buClr>
        <a:buSzPct val="80000"/>
        <a:buFont typeface="Corbel" pitchFamily="34" charset="0"/>
        <a:buChar char="•"/>
        <a:defRPr sz="120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1349116" y="1915625"/>
            <a:ext cx="6154185" cy="1159800"/>
          </a:xfrm>
          <a:prstGeom prst="rect">
            <a:avLst/>
          </a:prstGeom>
        </p:spPr>
        <p:txBody>
          <a:bodyPr vert="horz" wrap="square" lIns="91425" tIns="91425" rIns="91425" bIns="91425" rtlCol="0" anchor="ctr" anchorCtr="0">
            <a:noAutofit/>
          </a:bodyPr>
          <a:lstStyle/>
          <a:p>
            <a:r>
              <a:rPr lang="en" sz="5400" b="1" dirty="0"/>
              <a:t>R</a:t>
            </a:r>
            <a:r>
              <a:rPr lang="en-US" sz="5400" b="1" dirty="0"/>
              <a:t>educe Your AD Attack Surface:</a:t>
            </a:r>
            <a:r>
              <a:rPr lang="en-US" dirty="0"/>
              <a:t/>
            </a:r>
            <a:br>
              <a:rPr lang="en-US" dirty="0"/>
            </a:br>
            <a:r>
              <a:rPr lang="en-US" sz="3600" dirty="0"/>
              <a:t>Securing the Forest through the Trees</a:t>
            </a:r>
            <a:br>
              <a:rPr lang="en-US" sz="3600" dirty="0"/>
            </a:br>
            <a:r>
              <a:rPr lang="en-US" sz="3600" dirty="0"/>
              <a:t/>
            </a:r>
            <a:br>
              <a:rPr lang="en-US" sz="3600" dirty="0"/>
            </a:br>
            <a:r>
              <a:rPr lang="en-US" sz="3600" dirty="0"/>
              <a:t/>
            </a:r>
            <a:br>
              <a:rPr lang="en-US" sz="3600" dirty="0"/>
            </a:br>
            <a:r>
              <a:rPr lang="en-US" sz="3600" dirty="0"/>
              <a:t>Joe Bate and Cheryl Biswas</a:t>
            </a:r>
            <a:endParaRPr lang="en"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CA" b="1" dirty="0" smtClean="0"/>
              <a:t>Considerations</a:t>
            </a:r>
          </a:p>
          <a:p>
            <a:pPr marL="291464" indent="-257175">
              <a:buFont typeface="Arial" charset="0"/>
              <a:buChar char="•"/>
            </a:pPr>
            <a:r>
              <a:rPr lang="en-CA" dirty="0" smtClean="0"/>
              <a:t>Secure Remote Desktop Access</a:t>
            </a:r>
          </a:p>
          <a:p>
            <a:pPr marL="291464" indent="-257175">
              <a:buFont typeface="Arial" charset="0"/>
              <a:buChar char="•"/>
            </a:pPr>
            <a:r>
              <a:rPr lang="en-CA" dirty="0" smtClean="0"/>
              <a:t>Network Access Control</a:t>
            </a:r>
          </a:p>
          <a:p>
            <a:pPr marL="291464" indent="-257175">
              <a:buFont typeface="Arial" charset="0"/>
              <a:buChar char="•"/>
            </a:pPr>
            <a:r>
              <a:rPr lang="en-CA" dirty="0" smtClean="0"/>
              <a:t>Secure Remote Access</a:t>
            </a:r>
          </a:p>
          <a:p>
            <a:pPr marL="291464" indent="-257175">
              <a:buFont typeface="Arial" charset="0"/>
              <a:buChar char="•"/>
            </a:pPr>
            <a:endParaRPr lang="en-CA" dirty="0" smtClean="0"/>
          </a:p>
          <a:p>
            <a:endParaRPr lang="en-CA" dirty="0"/>
          </a:p>
        </p:txBody>
      </p:sp>
      <p:sp>
        <p:nvSpPr>
          <p:cNvPr id="3" name="Slide Number Placeholder 2"/>
          <p:cNvSpPr>
            <a:spLocks noGrp="1"/>
          </p:cNvSpPr>
          <p:nvPr>
            <p:ph type="sldNum" idx="12"/>
          </p:nvPr>
        </p:nvSpPr>
        <p:spPr/>
        <p:txBody>
          <a:bodyPr/>
          <a:lstStyle/>
          <a:p>
            <a:fld id="{00000000-1234-1234-1234-123412341234}" type="slidenum">
              <a:rPr lang="en" smtClean="0"/>
              <a:pPr/>
              <a:t>10</a:t>
            </a:fld>
            <a:endParaRPr lang="en"/>
          </a:p>
        </p:txBody>
      </p:sp>
      <p:sp>
        <p:nvSpPr>
          <p:cNvPr id="4" name="Title 3"/>
          <p:cNvSpPr>
            <a:spLocks noGrp="1"/>
          </p:cNvSpPr>
          <p:nvPr>
            <p:ph type="title"/>
          </p:nvPr>
        </p:nvSpPr>
        <p:spPr/>
        <p:txBody>
          <a:bodyPr>
            <a:normAutofit/>
          </a:bodyPr>
          <a:lstStyle/>
          <a:p>
            <a:r>
              <a:rPr lang="en-US" sz="3600" b="1" cap="all" dirty="0"/>
              <a:t>Secure Network </a:t>
            </a:r>
            <a:r>
              <a:rPr lang="en-US" sz="3600" b="1" cap="all" dirty="0" smtClean="0"/>
              <a:t>Access</a:t>
            </a:r>
            <a:endParaRPr lang="en-CA" dirty="0"/>
          </a:p>
        </p:txBody>
      </p:sp>
      <p:pic>
        <p:nvPicPr>
          <p:cNvPr id="5122" name="Picture 2" descr="https://documents.lucidchart.com/documents/6643bbe0-2286-4290-9ad3-bc7e705f94d1/pages/i-SNDjuF9TKI?a=640&amp;x=-35&amp;y=25&amp;w=2651&amp;h=1645&amp;store=1&amp;accept=image%2F*&amp;auth=LCA%203afd724ca06d545d0223b747c5cb7b466abdb932-ts%3D1510505351"/>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t="4999" b="499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785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CA" b="1" dirty="0" smtClean="0"/>
              <a:t>Considerations</a:t>
            </a:r>
          </a:p>
          <a:p>
            <a:pPr marL="291464" indent="-257175">
              <a:buFont typeface="Arial" charset="0"/>
              <a:buChar char="•"/>
            </a:pPr>
            <a:r>
              <a:rPr lang="en-CA" dirty="0" smtClean="0"/>
              <a:t>Federation</a:t>
            </a:r>
          </a:p>
          <a:p>
            <a:pPr marL="291464" indent="-257175">
              <a:buFont typeface="Arial" charset="0"/>
              <a:buChar char="•"/>
            </a:pPr>
            <a:r>
              <a:rPr lang="en-CA" dirty="0" smtClean="0"/>
              <a:t>Domain and Forest Trusts</a:t>
            </a:r>
          </a:p>
          <a:p>
            <a:pPr marL="291464" indent="-257175">
              <a:buFont typeface="Arial" charset="0"/>
              <a:buChar char="•"/>
            </a:pPr>
            <a:r>
              <a:rPr lang="en-CA" dirty="0" smtClean="0"/>
              <a:t>LDAP Services</a:t>
            </a:r>
          </a:p>
          <a:p>
            <a:pPr marL="291464" indent="-257175">
              <a:buFont typeface="Arial" charset="0"/>
              <a:buChar char="•"/>
            </a:pPr>
            <a:endParaRPr lang="en-CA" dirty="0" smtClean="0"/>
          </a:p>
          <a:p>
            <a:endParaRPr lang="en-CA" dirty="0"/>
          </a:p>
        </p:txBody>
      </p:sp>
      <p:sp>
        <p:nvSpPr>
          <p:cNvPr id="3" name="Slide Number Placeholder 2"/>
          <p:cNvSpPr>
            <a:spLocks noGrp="1"/>
          </p:cNvSpPr>
          <p:nvPr>
            <p:ph type="sldNum" idx="12"/>
          </p:nvPr>
        </p:nvSpPr>
        <p:spPr/>
        <p:txBody>
          <a:bodyPr/>
          <a:lstStyle/>
          <a:p>
            <a:fld id="{00000000-1234-1234-1234-123412341234}" type="slidenum">
              <a:rPr lang="en" smtClean="0"/>
              <a:pPr/>
              <a:t>11</a:t>
            </a:fld>
            <a:endParaRPr lang="en"/>
          </a:p>
        </p:txBody>
      </p:sp>
      <p:sp>
        <p:nvSpPr>
          <p:cNvPr id="4" name="Title 3"/>
          <p:cNvSpPr>
            <a:spLocks noGrp="1"/>
          </p:cNvSpPr>
          <p:nvPr>
            <p:ph type="title"/>
          </p:nvPr>
        </p:nvSpPr>
        <p:spPr/>
        <p:txBody>
          <a:bodyPr>
            <a:normAutofit/>
          </a:bodyPr>
          <a:lstStyle/>
          <a:p>
            <a:r>
              <a:rPr lang="en-US" sz="3600" b="1" cap="all" dirty="0"/>
              <a:t>Extending Identity </a:t>
            </a:r>
            <a:r>
              <a:rPr lang="en-US" sz="3600" b="1" cap="all" dirty="0" smtClean="0"/>
              <a:t>Services</a:t>
            </a:r>
            <a:endParaRPr lang="en-CA" dirty="0"/>
          </a:p>
        </p:txBody>
      </p:sp>
      <p:pic>
        <p:nvPicPr>
          <p:cNvPr id="4098" name="Picture 2" descr="https://documents.lucidchart.com/documents/6643bbe0-2286-4290-9ad3-bc7e705f94d1/pages/L~SNP~gDIPmK?a=639&amp;x=-35&amp;y=25&amp;w=2651&amp;h=1645&amp;store=1&amp;accept=image%2F*&amp;auth=LCA%2016e0660d11dd9999181c72d50ab7ed317ea69f39-ts%3D1510505351"/>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t="4999" b="499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540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CA" b="1" dirty="0"/>
              <a:t>Considerations</a:t>
            </a:r>
          </a:p>
          <a:p>
            <a:pPr marL="291464" indent="-257175">
              <a:buFont typeface="Arial" charset="0"/>
              <a:buChar char="•"/>
            </a:pPr>
            <a:r>
              <a:rPr lang="en-CA" dirty="0"/>
              <a:t>Classes of Identities, Identity Assurance and Credential Assurance</a:t>
            </a:r>
          </a:p>
          <a:p>
            <a:pPr marL="291464" indent="-257175">
              <a:buFont typeface="Arial" charset="0"/>
              <a:buChar char="•"/>
            </a:pPr>
            <a:r>
              <a:rPr lang="en-CA" dirty="0"/>
              <a:t>Internal Identity Manager</a:t>
            </a:r>
          </a:p>
          <a:p>
            <a:pPr marL="291464" indent="-257175">
              <a:buFont typeface="Arial" charset="0"/>
              <a:buChar char="•"/>
            </a:pPr>
            <a:r>
              <a:rPr lang="en-CA" dirty="0"/>
              <a:t>External Identity Manager</a:t>
            </a:r>
          </a:p>
          <a:p>
            <a:pPr marL="291464" indent="-257175">
              <a:buFont typeface="Arial" charset="0"/>
              <a:buChar char="•"/>
            </a:pPr>
            <a:r>
              <a:rPr lang="en-CA" dirty="0"/>
              <a:t>Self-Service Identity Portal</a:t>
            </a:r>
          </a:p>
          <a:p>
            <a:pPr marL="291464" indent="-257175">
              <a:buFont typeface="Arial" charset="0"/>
              <a:buChar char="•"/>
            </a:pPr>
            <a:r>
              <a:rPr lang="en-CA" dirty="0"/>
              <a:t>Self-Service Password Reset</a:t>
            </a:r>
          </a:p>
          <a:p>
            <a:pPr marL="291464" indent="-257175">
              <a:buFont typeface="Arial" charset="0"/>
              <a:buChar char="•"/>
            </a:pPr>
            <a:r>
              <a:rPr lang="en-CA" dirty="0"/>
              <a:t>Group Management</a:t>
            </a:r>
          </a:p>
          <a:p>
            <a:endParaRPr lang="en-CA" dirty="0"/>
          </a:p>
        </p:txBody>
      </p:sp>
      <p:sp>
        <p:nvSpPr>
          <p:cNvPr id="3" name="Slide Number Placeholder 2">
            <a:extLst>
              <a:ext uri="{FF2B5EF4-FFF2-40B4-BE49-F238E27FC236}">
                <a16:creationId xmlns="" xmlns:a16="http://schemas.microsoft.com/office/drawing/2014/main" id="{B7FA0978-F744-4794-A819-F811C726BD5C}"/>
              </a:ext>
            </a:extLst>
          </p:cNvPr>
          <p:cNvSpPr>
            <a:spLocks noGrp="1"/>
          </p:cNvSpPr>
          <p:nvPr>
            <p:ph type="sldNum" idx="12"/>
          </p:nvPr>
        </p:nvSpPr>
        <p:spPr/>
        <p:txBody>
          <a:bodyPr/>
          <a:lstStyle/>
          <a:p>
            <a:fld id="{00000000-1234-1234-1234-123412341234}" type="slidenum">
              <a:rPr lang="en" smtClean="0"/>
              <a:pPr/>
              <a:t>12</a:t>
            </a:fld>
            <a:endParaRPr lang="en"/>
          </a:p>
        </p:txBody>
      </p:sp>
      <p:sp>
        <p:nvSpPr>
          <p:cNvPr id="2" name="Title 1"/>
          <p:cNvSpPr>
            <a:spLocks noGrp="1"/>
          </p:cNvSpPr>
          <p:nvPr>
            <p:ph type="title"/>
          </p:nvPr>
        </p:nvSpPr>
        <p:spPr/>
        <p:txBody>
          <a:bodyPr>
            <a:normAutofit/>
          </a:bodyPr>
          <a:lstStyle/>
          <a:p>
            <a:r>
              <a:rPr lang="en-US" sz="3600" b="1" cap="all" dirty="0"/>
              <a:t>Managing </a:t>
            </a:r>
            <a:r>
              <a:rPr lang="en-US" sz="3600" b="1" cap="all" dirty="0" smtClean="0"/>
              <a:t>Identity</a:t>
            </a:r>
            <a:endParaRPr lang="en-CA" dirty="0"/>
          </a:p>
        </p:txBody>
      </p:sp>
      <p:pic>
        <p:nvPicPr>
          <p:cNvPr id="3074" name="Picture 2" descr="https://documents.lucidchart.com/documents/6643bbe0-2286-4290-9ad3-bc7e705f94d1/pages/NeTNKhH5Fm8J?a=638&amp;x=-35&amp;y=25&amp;w=2651&amp;h=1645&amp;store=1&amp;accept=image%2F*&amp;auth=LCA%201684b1f80918124051c52fd0a9301d7e47d99707-ts%3D1510505351"/>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t="4999" b="499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495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CA" b="1" dirty="0" smtClean="0"/>
              <a:t>Considerations</a:t>
            </a:r>
          </a:p>
          <a:p>
            <a:pPr marL="291464" indent="-257175">
              <a:buFont typeface="Arial" charset="0"/>
              <a:buChar char="•"/>
            </a:pPr>
            <a:r>
              <a:rPr lang="en-CA" dirty="0" smtClean="0"/>
              <a:t>Manage Privileged Identities</a:t>
            </a:r>
          </a:p>
          <a:p>
            <a:pPr marL="291464" indent="-257175">
              <a:buFont typeface="Arial" charset="0"/>
              <a:buChar char="•"/>
            </a:pPr>
            <a:r>
              <a:rPr lang="en-CA" dirty="0" smtClean="0"/>
              <a:t>Manage Privileged Access</a:t>
            </a:r>
          </a:p>
          <a:p>
            <a:pPr marL="291464" indent="-257175">
              <a:buFont typeface="Arial" charset="0"/>
              <a:buChar char="•"/>
            </a:pPr>
            <a:r>
              <a:rPr lang="en-CA" dirty="0" smtClean="0"/>
              <a:t>Strong Authentication Along will not Save you</a:t>
            </a:r>
          </a:p>
          <a:p>
            <a:endParaRPr lang="en-CA" dirty="0"/>
          </a:p>
        </p:txBody>
      </p:sp>
      <p:sp>
        <p:nvSpPr>
          <p:cNvPr id="3" name="Slide Number Placeholder 2"/>
          <p:cNvSpPr>
            <a:spLocks noGrp="1"/>
          </p:cNvSpPr>
          <p:nvPr>
            <p:ph type="sldNum" idx="12"/>
          </p:nvPr>
        </p:nvSpPr>
        <p:spPr/>
        <p:txBody>
          <a:bodyPr/>
          <a:lstStyle/>
          <a:p>
            <a:fld id="{00000000-1234-1234-1234-123412341234}" type="slidenum">
              <a:rPr lang="en" smtClean="0"/>
              <a:pPr/>
              <a:t>13</a:t>
            </a:fld>
            <a:endParaRPr lang="en"/>
          </a:p>
        </p:txBody>
      </p:sp>
      <p:sp>
        <p:nvSpPr>
          <p:cNvPr id="4" name="Title 3"/>
          <p:cNvSpPr>
            <a:spLocks noGrp="1"/>
          </p:cNvSpPr>
          <p:nvPr>
            <p:ph type="title"/>
          </p:nvPr>
        </p:nvSpPr>
        <p:spPr/>
        <p:txBody>
          <a:bodyPr>
            <a:normAutofit/>
          </a:bodyPr>
          <a:lstStyle/>
          <a:p>
            <a:r>
              <a:rPr lang="en-US" sz="3600" b="1" cap="all" dirty="0" smtClean="0"/>
              <a:t>PIDAM</a:t>
            </a:r>
            <a:endParaRPr lang="en-CA" dirty="0"/>
          </a:p>
        </p:txBody>
      </p:sp>
      <p:pic>
        <p:nvPicPr>
          <p:cNvPr id="2050" name="Picture 2" descr="https://documents.lucidchart.com/documents/6643bbe0-2286-4290-9ad3-bc7e705f94d1/pages/BoTNEclc.98Q?a=637&amp;x=-35&amp;y=25&amp;w=2651&amp;h=1645&amp;store=1&amp;accept=image%2F*&amp;auth=LCA%204485c41e9fa3e7cc8d729cc63eaa4c980276402c-ts%3D1510505351"/>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t="4999" b="499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875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 xmlns:a16="http://schemas.microsoft.com/office/drawing/2014/main" id="{A35CACE6-DE44-43CF-9BFC-EE2B67A4BA28}"/>
              </a:ext>
            </a:extLst>
          </p:cNvPr>
          <p:cNvSpPr>
            <a:spLocks noGrp="1"/>
          </p:cNvSpPr>
          <p:nvPr>
            <p:ph type="body" idx="1"/>
          </p:nvPr>
        </p:nvSpPr>
        <p:spPr/>
        <p:txBody>
          <a:bodyPr>
            <a:normAutofit/>
          </a:bodyPr>
          <a:lstStyle/>
          <a:p>
            <a:pPr>
              <a:lnSpc>
                <a:spcPct val="100000"/>
              </a:lnSpc>
            </a:pPr>
            <a:r>
              <a:rPr lang="en-US" b="1" dirty="0" smtClean="0"/>
              <a:t>Considerations</a:t>
            </a:r>
            <a:endParaRPr lang="en-US" b="1" dirty="0"/>
          </a:p>
          <a:p>
            <a:pPr marL="291464" indent="-257175">
              <a:lnSpc>
                <a:spcPct val="100000"/>
              </a:lnSpc>
              <a:buFont typeface="Arial" charset="0"/>
              <a:buChar char="•"/>
            </a:pPr>
            <a:r>
              <a:rPr lang="en-US" b="1" dirty="0" smtClean="0"/>
              <a:t>What role does Active Directory play in your organization?</a:t>
            </a:r>
          </a:p>
          <a:p>
            <a:pPr marL="291464" indent="-257175">
              <a:lnSpc>
                <a:spcPct val="100000"/>
              </a:lnSpc>
              <a:buFont typeface="Arial" charset="0"/>
              <a:buChar char="•"/>
            </a:pPr>
            <a:r>
              <a:rPr lang="en-US" b="1" dirty="0" smtClean="0"/>
              <a:t>How strong is your Active Directory Deployment?</a:t>
            </a:r>
            <a:endParaRPr lang="en-US" b="1" dirty="0"/>
          </a:p>
        </p:txBody>
      </p:sp>
      <p:sp>
        <p:nvSpPr>
          <p:cNvPr id="2" name="Slide Number Placeholder 1">
            <a:extLst>
              <a:ext uri="{FF2B5EF4-FFF2-40B4-BE49-F238E27FC236}">
                <a16:creationId xmlns="" xmlns:a16="http://schemas.microsoft.com/office/drawing/2014/main" id="{EB33C59B-94ED-4321-BD53-915CE04C349E}"/>
              </a:ext>
            </a:extLst>
          </p:cNvPr>
          <p:cNvSpPr>
            <a:spLocks noGrp="1"/>
          </p:cNvSpPr>
          <p:nvPr>
            <p:ph type="sldNum" idx="12"/>
          </p:nvPr>
        </p:nvSpPr>
        <p:spPr/>
        <p:txBody>
          <a:bodyPr/>
          <a:lstStyle/>
          <a:p>
            <a:fld id="{00000000-1234-1234-1234-123412341234}" type="slidenum">
              <a:rPr lang="en" smtClean="0"/>
              <a:pPr/>
              <a:t>14</a:t>
            </a:fld>
            <a:endParaRPr lang="en"/>
          </a:p>
        </p:txBody>
      </p:sp>
      <p:sp>
        <p:nvSpPr>
          <p:cNvPr id="3" name="Title 2"/>
          <p:cNvSpPr>
            <a:spLocks noGrp="1"/>
          </p:cNvSpPr>
          <p:nvPr>
            <p:ph type="title"/>
          </p:nvPr>
        </p:nvSpPr>
        <p:spPr/>
        <p:txBody>
          <a:bodyPr>
            <a:normAutofit/>
          </a:bodyPr>
          <a:lstStyle/>
          <a:p>
            <a:r>
              <a:rPr lang="en-US" sz="3600" b="1" cap="all" dirty="0"/>
              <a:t>Active Directory </a:t>
            </a:r>
            <a:r>
              <a:rPr lang="en-US" sz="3600" b="1" cap="all" dirty="0" smtClean="0"/>
              <a:t>ECOSYSTEM</a:t>
            </a:r>
            <a:endParaRPr lang="en-CA" dirty="0"/>
          </a:p>
        </p:txBody>
      </p:sp>
      <p:pic>
        <p:nvPicPr>
          <p:cNvPr id="1026" name="Picture 2" descr="https://documents.lucidchart.com/documents/6643bbe0-2286-4290-9ad3-bc7e705f94d1/pages/VOO6PwMQBItuE?a=636&amp;x=-35&amp;y=25&amp;w=2651&amp;h=1645&amp;store=1&amp;accept=image%2F*&amp;auth=LCA%205454d1fac2c8c630cc4a57eea3c70acba0ad9f8b-ts%3D1510505351"/>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t="4999" b="499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61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1912025" y="1494958"/>
            <a:ext cx="5802600" cy="1159800"/>
          </a:xfrm>
          <a:prstGeom prst="rect">
            <a:avLst/>
          </a:prstGeom>
        </p:spPr>
        <p:txBody>
          <a:bodyPr vert="horz" wrap="square" lIns="91425" tIns="91425" rIns="91425" bIns="91425" rtlCol="0" anchor="b" anchorCtr="0">
            <a:noAutofit/>
          </a:bodyPr>
          <a:lstStyle/>
          <a:p>
            <a:pPr lvl="0" algn="ctr"/>
            <a:r>
              <a:rPr lang="en-US" dirty="0"/>
              <a:t>Q &amp; A Time</a:t>
            </a:r>
            <a:endParaRPr lang="en" dirty="0"/>
          </a:p>
        </p:txBody>
      </p:sp>
      <p:sp>
        <p:nvSpPr>
          <p:cNvPr id="80" name="Shape 80"/>
          <p:cNvSpPr txBox="1">
            <a:spLocks noGrp="1"/>
          </p:cNvSpPr>
          <p:nvPr>
            <p:ph type="subTitle" idx="1"/>
          </p:nvPr>
        </p:nvSpPr>
        <p:spPr>
          <a:xfrm>
            <a:off x="1912025" y="2504771"/>
            <a:ext cx="5802600" cy="784800"/>
          </a:xfrm>
          <a:prstGeom prst="rect">
            <a:avLst/>
          </a:prstGeom>
        </p:spPr>
        <p:txBody>
          <a:bodyPr vert="horz" wrap="square" lIns="91425" tIns="91425" rIns="91425" bIns="91425" rtlCol="0" anchor="t" anchorCtr="0">
            <a:noAutofit/>
          </a:bodyPr>
          <a:lstStyle/>
          <a:p>
            <a:pPr algn="ctr"/>
            <a:r>
              <a:rPr lang="en-US" dirty="0">
                <a:solidFill>
                  <a:schemeClr val="tx1"/>
                </a:solidFill>
              </a:rPr>
              <a:t>Incase that wasn’t enough</a:t>
            </a:r>
          </a:p>
          <a:p>
            <a:endParaRPr lang="en" dirty="0"/>
          </a:p>
        </p:txBody>
      </p:sp>
      <p:sp>
        <p:nvSpPr>
          <p:cNvPr id="81" name="Shape 81"/>
          <p:cNvSpPr txBox="1">
            <a:spLocks noGrp="1"/>
          </p:cNvSpPr>
          <p:nvPr>
            <p:ph type="sldNum" idx="12"/>
          </p:nvPr>
        </p:nvSpPr>
        <p:spPr>
          <a:prstGeom prst="rect">
            <a:avLst/>
          </a:prstGeom>
        </p:spPr>
        <p:txBody>
          <a:bodyPr vert="horz" wrap="square" lIns="91425" tIns="91425" rIns="91425" bIns="91425" rtlCol="0" anchor="ctr" anchorCtr="0">
            <a:noAutofit/>
          </a:bodyPr>
          <a:lstStyle/>
          <a:p>
            <a:fld id="{00000000-1234-1234-1234-123412341234}" type="slidenum">
              <a:rPr lang="en"/>
              <a:pPr/>
              <a:t>15</a:t>
            </a:fld>
            <a:endParaRPr lang="en"/>
          </a:p>
        </p:txBody>
      </p:sp>
    </p:spTree>
    <p:extLst>
      <p:ext uri="{BB962C8B-B14F-4D97-AF65-F5344CB8AC3E}">
        <p14:creationId xmlns:p14="http://schemas.microsoft.com/office/powerpoint/2010/main" val="3967453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1222214" y="633949"/>
            <a:ext cx="5802600" cy="1159800"/>
          </a:xfrm>
          <a:prstGeom prst="rect">
            <a:avLst/>
          </a:prstGeom>
        </p:spPr>
        <p:txBody>
          <a:bodyPr vert="horz" wrap="square" lIns="91425" tIns="91425" rIns="91425" bIns="91425" rtlCol="0" anchor="b" anchorCtr="0">
            <a:noAutofit/>
          </a:bodyPr>
          <a:lstStyle/>
          <a:p>
            <a:pPr lvl="0" algn="ctr"/>
            <a:r>
              <a:rPr lang="en-US" b="1" dirty="0"/>
              <a:t>Thank you!</a:t>
            </a:r>
            <a:endParaRPr lang="en" b="1" dirty="0"/>
          </a:p>
        </p:txBody>
      </p:sp>
      <p:sp>
        <p:nvSpPr>
          <p:cNvPr id="80" name="Shape 80"/>
          <p:cNvSpPr txBox="1">
            <a:spLocks noGrp="1"/>
          </p:cNvSpPr>
          <p:nvPr>
            <p:ph type="subTitle" idx="1"/>
          </p:nvPr>
        </p:nvSpPr>
        <p:spPr>
          <a:xfrm>
            <a:off x="1325084" y="1797560"/>
            <a:ext cx="5802600" cy="1863851"/>
          </a:xfrm>
          <a:prstGeom prst="rect">
            <a:avLst/>
          </a:prstGeom>
        </p:spPr>
        <p:txBody>
          <a:bodyPr vert="horz" wrap="square" lIns="91425" tIns="91425" rIns="91425" bIns="91425" rtlCol="0" anchor="t" anchorCtr="0">
            <a:noAutofit/>
          </a:bodyPr>
          <a:lstStyle/>
          <a:p>
            <a:pPr lvl="0">
              <a:buClrTx/>
              <a:buSzPct val="125000"/>
            </a:pPr>
            <a:endParaRPr lang="en-US" sz="2400" b="1" i="0" dirty="0">
              <a:solidFill>
                <a:schemeClr val="tx1"/>
              </a:solidFill>
            </a:endParaRPr>
          </a:p>
          <a:p>
            <a:pPr lvl="0">
              <a:buClrTx/>
              <a:buSzPct val="125000"/>
            </a:pPr>
            <a:endParaRPr lang="en-US" sz="1650" b="1" i="0" dirty="0">
              <a:solidFill>
                <a:schemeClr val="tx1"/>
              </a:solidFill>
            </a:endParaRPr>
          </a:p>
          <a:p>
            <a:pPr lvl="0">
              <a:buClrTx/>
              <a:buSzPct val="125000"/>
            </a:pPr>
            <a:endParaRPr lang="en-US" sz="1650" b="1" i="0" dirty="0">
              <a:solidFill>
                <a:schemeClr val="tx1"/>
              </a:solidFill>
            </a:endParaRPr>
          </a:p>
          <a:p>
            <a:pPr lvl="0">
              <a:buClrTx/>
              <a:buSzPct val="125000"/>
            </a:pPr>
            <a:r>
              <a:rPr lang="en-US" sz="1650" b="1" i="0" dirty="0">
                <a:solidFill>
                  <a:schemeClr val="tx1"/>
                </a:solidFill>
              </a:rPr>
              <a:t>Didn’t get a chance to ask your </a:t>
            </a:r>
            <a:r>
              <a:rPr lang="en" sz="1650" b="1" i="0" dirty="0">
                <a:solidFill>
                  <a:schemeClr val="tx1"/>
                </a:solidFill>
              </a:rPr>
              <a:t>question?</a:t>
            </a:r>
            <a:endParaRPr lang="en" sz="1650" b="1" i="0" dirty="0">
              <a:solidFill>
                <a:schemeClr val="tx1"/>
              </a:solidFill>
            </a:endParaRPr>
          </a:p>
          <a:p>
            <a:pPr lvl="0">
              <a:buClr>
                <a:prstClr val="black"/>
              </a:buClr>
              <a:buSzPct val="61111"/>
            </a:pPr>
            <a:r>
              <a:rPr lang="en-US" sz="1650" i="0" dirty="0">
                <a:solidFill>
                  <a:schemeClr val="tx1"/>
                </a:solidFill>
              </a:rPr>
              <a:t>Joe Bate (@</a:t>
            </a:r>
            <a:r>
              <a:rPr lang="en-US" sz="1650" i="0" dirty="0" err="1">
                <a:solidFill>
                  <a:schemeClr val="tx1"/>
                </a:solidFill>
              </a:rPr>
              <a:t>bionicspy</a:t>
            </a:r>
            <a:r>
              <a:rPr lang="en-US" sz="1650" i="0" dirty="0">
                <a:solidFill>
                  <a:schemeClr val="tx1"/>
                </a:solidFill>
              </a:rPr>
              <a:t>)</a:t>
            </a:r>
          </a:p>
          <a:p>
            <a:pPr lvl="0">
              <a:buClr>
                <a:prstClr val="black"/>
              </a:buClr>
              <a:buSzPct val="61111"/>
            </a:pPr>
            <a:r>
              <a:rPr lang="en-US" sz="1650" i="0" dirty="0">
                <a:solidFill>
                  <a:schemeClr val="tx1"/>
                </a:solidFill>
              </a:rPr>
              <a:t>Cheryl Biswas (@3ncr1pt3d)</a:t>
            </a:r>
            <a:endParaRPr lang="en" sz="1650" i="0" dirty="0">
              <a:solidFill>
                <a:schemeClr val="tx1"/>
              </a:solidFill>
            </a:endParaRPr>
          </a:p>
          <a:p>
            <a:endParaRPr lang="en" dirty="0">
              <a:solidFill>
                <a:schemeClr val="tx1"/>
              </a:solidFill>
            </a:endParaRPr>
          </a:p>
        </p:txBody>
      </p:sp>
      <p:sp>
        <p:nvSpPr>
          <p:cNvPr id="81" name="Shape 81"/>
          <p:cNvSpPr txBox="1">
            <a:spLocks noGrp="1"/>
          </p:cNvSpPr>
          <p:nvPr>
            <p:ph type="sldNum" idx="12"/>
          </p:nvPr>
        </p:nvSpPr>
        <p:spPr>
          <a:prstGeom prst="rect">
            <a:avLst/>
          </a:prstGeom>
        </p:spPr>
        <p:txBody>
          <a:bodyPr vert="horz" wrap="square" lIns="91425" tIns="91425" rIns="91425" bIns="91425" rtlCol="0" anchor="ctr" anchorCtr="0">
            <a:noAutofit/>
          </a:bodyPr>
          <a:lstStyle/>
          <a:p>
            <a:fld id="{00000000-1234-1234-1234-123412341234}" type="slidenum">
              <a:rPr lang="en"/>
              <a:pPr/>
              <a:t>16</a:t>
            </a:fld>
            <a:endParaRPr lang="en"/>
          </a:p>
        </p:txBody>
      </p:sp>
    </p:spTree>
    <p:extLst>
      <p:ext uri="{BB962C8B-B14F-4D97-AF65-F5344CB8AC3E}">
        <p14:creationId xmlns:p14="http://schemas.microsoft.com/office/powerpoint/2010/main" val="903524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Text Placeholder 2">
            <a:extLst>
              <a:ext uri="{FF2B5EF4-FFF2-40B4-BE49-F238E27FC236}">
                <a16:creationId xmlns="" xmlns:a16="http://schemas.microsoft.com/office/drawing/2014/main" id="{30C0B6FB-AE06-493F-88D6-A5208CBF420C}"/>
              </a:ext>
            </a:extLst>
          </p:cNvPr>
          <p:cNvSpPr>
            <a:spLocks noGrp="1"/>
          </p:cNvSpPr>
          <p:nvPr>
            <p:ph sz="half" idx="1"/>
          </p:nvPr>
        </p:nvSpPr>
        <p:spPr/>
        <p:txBody>
          <a:bodyPr>
            <a:normAutofit/>
          </a:bodyPr>
          <a:lstStyle/>
          <a:p>
            <a:pPr lvl="0">
              <a:buClr>
                <a:schemeClr val="dk1"/>
              </a:buClr>
              <a:buSzPct val="61111"/>
              <a:buNone/>
            </a:pPr>
            <a:r>
              <a:rPr lang="en-US" sz="3200" b="1" dirty="0"/>
              <a:t>Joe Bate</a:t>
            </a:r>
          </a:p>
          <a:p>
            <a:pPr lvl="0">
              <a:buClr>
                <a:schemeClr val="dk1"/>
              </a:buClr>
              <a:buSzPct val="61111"/>
              <a:buNone/>
            </a:pPr>
            <a:r>
              <a:rPr lang="en" sz="2400" dirty="0"/>
              <a:t>I am here because I </a:t>
            </a:r>
            <a:r>
              <a:rPr lang="en-US" sz="2400" dirty="0"/>
              <a:t>am passionate about security</a:t>
            </a:r>
            <a:r>
              <a:rPr lang="en" sz="2400" dirty="0"/>
              <a:t>.</a:t>
            </a:r>
            <a:endParaRPr lang="en-US" sz="2400" dirty="0"/>
          </a:p>
          <a:p>
            <a:pPr lvl="0" algn="ctr">
              <a:buClr>
                <a:schemeClr val="dk1"/>
              </a:buClr>
              <a:buSzPct val="61111"/>
              <a:buNone/>
            </a:pPr>
            <a:r>
              <a:rPr lang="en-US" sz="900" dirty="0"/>
              <a:t>(And tired of dealing with bad AD Deployments)</a:t>
            </a:r>
            <a:r>
              <a:rPr lang="en" sz="900" dirty="0"/>
              <a:t> </a:t>
            </a:r>
            <a:endParaRPr lang="en-US" sz="900" dirty="0"/>
          </a:p>
          <a:p>
            <a:pPr lvl="0" algn="ctr">
              <a:buClr>
                <a:schemeClr val="dk1"/>
              </a:buClr>
              <a:buSzPct val="61111"/>
              <a:buNone/>
            </a:pPr>
            <a:endParaRPr lang="en" sz="900" dirty="0"/>
          </a:p>
          <a:p>
            <a:pPr lvl="0">
              <a:buClr>
                <a:schemeClr val="dk1"/>
              </a:buClr>
              <a:buSzPct val="61111"/>
              <a:buNone/>
            </a:pPr>
            <a:r>
              <a:rPr lang="en" dirty="0" smtClean="0"/>
              <a:t>You </a:t>
            </a:r>
            <a:r>
              <a:rPr lang="en" dirty="0"/>
              <a:t>can find me at </a:t>
            </a:r>
            <a:r>
              <a:rPr lang="en-US" dirty="0" smtClean="0"/>
              <a:t>@</a:t>
            </a:r>
            <a:r>
              <a:rPr lang="en-US" dirty="0" err="1" smtClean="0"/>
              <a:t>bionicspy</a:t>
            </a:r>
            <a:endParaRPr lang="en-US" dirty="0"/>
          </a:p>
        </p:txBody>
      </p:sp>
      <p:sp>
        <p:nvSpPr>
          <p:cNvPr id="4" name="Text Placeholder 3">
            <a:extLst>
              <a:ext uri="{FF2B5EF4-FFF2-40B4-BE49-F238E27FC236}">
                <a16:creationId xmlns="" xmlns:a16="http://schemas.microsoft.com/office/drawing/2014/main" id="{CDED8749-EBF4-4001-8571-D0A732A6825B}"/>
              </a:ext>
            </a:extLst>
          </p:cNvPr>
          <p:cNvSpPr>
            <a:spLocks noGrp="1"/>
          </p:cNvSpPr>
          <p:nvPr>
            <p:ph sz="half" idx="2"/>
          </p:nvPr>
        </p:nvSpPr>
        <p:spPr/>
        <p:txBody>
          <a:bodyPr>
            <a:normAutofit/>
          </a:bodyPr>
          <a:lstStyle/>
          <a:p>
            <a:pPr lvl="0">
              <a:buNone/>
            </a:pPr>
            <a:r>
              <a:rPr lang="en" sz="3200" b="1" dirty="0"/>
              <a:t>Cheryl Biswas</a:t>
            </a:r>
          </a:p>
          <a:p>
            <a:pPr lvl="0">
              <a:buClr>
                <a:schemeClr val="dk1"/>
              </a:buClr>
              <a:buSzPct val="61111"/>
              <a:buNone/>
            </a:pPr>
            <a:r>
              <a:rPr lang="en" sz="2400" dirty="0"/>
              <a:t>I am here because </a:t>
            </a:r>
            <a:r>
              <a:rPr lang="en-US" sz="2400" dirty="0"/>
              <a:t>you cannot know enough when it comes to AD.</a:t>
            </a:r>
            <a:endParaRPr lang="en" sz="2400" dirty="0"/>
          </a:p>
          <a:p>
            <a:pPr lvl="0">
              <a:buClr>
                <a:schemeClr val="dk1"/>
              </a:buClr>
              <a:buSzPct val="61111"/>
              <a:buNone/>
            </a:pPr>
            <a:endParaRPr lang="en-US" sz="900" dirty="0"/>
          </a:p>
          <a:p>
            <a:pPr lvl="0">
              <a:buClr>
                <a:schemeClr val="dk1"/>
              </a:buClr>
              <a:buSzPct val="61111"/>
              <a:buNone/>
            </a:pPr>
            <a:r>
              <a:rPr lang="en" dirty="0" smtClean="0"/>
              <a:t>You </a:t>
            </a:r>
            <a:r>
              <a:rPr lang="en" dirty="0"/>
              <a:t>can find me at @3ncr1pt3d</a:t>
            </a:r>
            <a:endParaRPr lang="en-US" dirty="0"/>
          </a:p>
        </p:txBody>
      </p:sp>
      <p:sp>
        <p:nvSpPr>
          <p:cNvPr id="5" name="Slide Number Placeholder 4">
            <a:extLst>
              <a:ext uri="{FF2B5EF4-FFF2-40B4-BE49-F238E27FC236}">
                <a16:creationId xmlns="" xmlns:a16="http://schemas.microsoft.com/office/drawing/2014/main" id="{5B7EACC7-1475-4978-9370-3081588CDA5C}"/>
              </a:ext>
            </a:extLst>
          </p:cNvPr>
          <p:cNvSpPr>
            <a:spLocks noGrp="1"/>
          </p:cNvSpPr>
          <p:nvPr>
            <p:ph type="sldNum" sz="quarter" idx="12"/>
          </p:nvPr>
        </p:nvSpPr>
        <p:spPr/>
        <p:txBody>
          <a:bodyPr/>
          <a:lstStyle/>
          <a:p>
            <a:fld id="{00000000-1234-1234-1234-123412341234}" type="slidenum">
              <a:rPr lang="en" smtClean="0"/>
              <a:pPr/>
              <a:t>2</a:t>
            </a:fld>
            <a:endParaRPr lang="en"/>
          </a:p>
        </p:txBody>
      </p:sp>
    </p:spTree>
    <p:extLst>
      <p:ext uri="{BB962C8B-B14F-4D97-AF65-F5344CB8AC3E}">
        <p14:creationId xmlns:p14="http://schemas.microsoft.com/office/powerpoint/2010/main" val="1965576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a:t>Disclaimer</a:t>
            </a:r>
          </a:p>
        </p:txBody>
      </p:sp>
      <p:sp>
        <p:nvSpPr>
          <p:cNvPr id="5" name="Slide Number Placeholder 4"/>
          <p:cNvSpPr>
            <a:spLocks noGrp="1"/>
          </p:cNvSpPr>
          <p:nvPr>
            <p:ph type="sldNum" sz="quarter" idx="12"/>
          </p:nvPr>
        </p:nvSpPr>
        <p:spPr/>
        <p:txBody>
          <a:bodyPr/>
          <a:lstStyle/>
          <a:p>
            <a:fld id="{00000000-1234-1234-1234-123412341234}" type="slidenum">
              <a:rPr lang="en" smtClean="0"/>
              <a:pPr/>
              <a:t>3</a:t>
            </a:fld>
            <a:endParaRPr lang="en"/>
          </a:p>
        </p:txBody>
      </p:sp>
      <p:sp>
        <p:nvSpPr>
          <p:cNvPr id="8" name="Rectangle 7"/>
          <p:cNvSpPr/>
          <p:nvPr/>
        </p:nvSpPr>
        <p:spPr>
          <a:xfrm>
            <a:off x="357188" y="3952290"/>
            <a:ext cx="7558087" cy="715581"/>
          </a:xfrm>
          <a:prstGeom prst="rect">
            <a:avLst/>
          </a:prstGeom>
        </p:spPr>
        <p:txBody>
          <a:bodyPr wrap="square">
            <a:spAutoFit/>
          </a:bodyPr>
          <a:lstStyle/>
          <a:p>
            <a:r>
              <a:rPr lang="en-US" sz="1350" dirty="0"/>
              <a:t>The content of this presentation is strictly an opinion and not to be considered fact. </a:t>
            </a:r>
            <a:r>
              <a:rPr lang="en-US" sz="1350" dirty="0"/>
              <a:t>It is not a replacement for your own research and due </a:t>
            </a:r>
            <a:r>
              <a:rPr lang="en-US" sz="1350" dirty="0"/>
              <a:t>diligence.</a:t>
            </a:r>
            <a:endParaRPr lang="en-CA" sz="1350" dirty="0"/>
          </a:p>
          <a:p>
            <a:r>
              <a:rPr lang="en-US" sz="1350" dirty="0"/>
              <a:t>These are own personal opinions and in no way represents the opinion of our respective employers.</a:t>
            </a:r>
          </a:p>
        </p:txBody>
      </p:sp>
    </p:spTree>
    <p:extLst>
      <p:ext uri="{BB962C8B-B14F-4D97-AF65-F5344CB8AC3E}">
        <p14:creationId xmlns:p14="http://schemas.microsoft.com/office/powerpoint/2010/main" val="307860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1912025" y="1572768"/>
            <a:ext cx="5802600" cy="1703782"/>
          </a:xfrm>
          <a:prstGeom prst="rect">
            <a:avLst/>
          </a:prstGeom>
        </p:spPr>
        <p:txBody>
          <a:bodyPr vert="horz" wrap="square" lIns="91425" tIns="91425" rIns="91425" bIns="91425" rtlCol="0" anchor="b" anchorCtr="0">
            <a:noAutofit/>
          </a:bodyPr>
          <a:lstStyle/>
          <a:p>
            <a:pPr algn="ctr"/>
            <a:r>
              <a:rPr lang="en" dirty="0"/>
              <a:t>So Y</a:t>
            </a:r>
            <a:r>
              <a:rPr lang="en-US" dirty="0"/>
              <a:t>o</a:t>
            </a:r>
            <a:r>
              <a:rPr lang="en" dirty="0"/>
              <a:t>u </a:t>
            </a:r>
            <a:r>
              <a:rPr lang="en-US" dirty="0"/>
              <a:t>Think You Know AD …</a:t>
            </a:r>
            <a:endParaRPr lang="en" dirty="0"/>
          </a:p>
        </p:txBody>
      </p:sp>
      <p:sp>
        <p:nvSpPr>
          <p:cNvPr id="80" name="Shape 80"/>
          <p:cNvSpPr txBox="1">
            <a:spLocks noGrp="1"/>
          </p:cNvSpPr>
          <p:nvPr>
            <p:ph type="subTitle" idx="1"/>
          </p:nvPr>
        </p:nvSpPr>
        <p:spPr>
          <a:prstGeom prst="rect">
            <a:avLst/>
          </a:prstGeom>
        </p:spPr>
        <p:txBody>
          <a:bodyPr vert="horz" wrap="square" lIns="91425" tIns="91425" rIns="91425" bIns="91425" rtlCol="0" anchor="t" anchorCtr="0">
            <a:noAutofit/>
          </a:bodyPr>
          <a:lstStyle/>
          <a:p>
            <a:pPr algn="ctr"/>
            <a:r>
              <a:rPr lang="en" dirty="0">
                <a:solidFill>
                  <a:schemeClr val="tx1"/>
                </a:solidFill>
              </a:rPr>
              <a:t>Let’s </a:t>
            </a:r>
            <a:r>
              <a:rPr lang="en-US" dirty="0">
                <a:solidFill>
                  <a:schemeClr val="tx1"/>
                </a:solidFill>
              </a:rPr>
              <a:t>see about </a:t>
            </a:r>
            <a:r>
              <a:rPr lang="en-US" dirty="0" smtClean="0">
                <a:solidFill>
                  <a:schemeClr val="tx1"/>
                </a:solidFill>
              </a:rPr>
              <a:t>that, </a:t>
            </a:r>
            <a:r>
              <a:rPr lang="en-US" dirty="0">
                <a:solidFill>
                  <a:schemeClr val="tx1"/>
                </a:solidFill>
              </a:rPr>
              <a:t>shall we?</a:t>
            </a:r>
            <a:endParaRPr lang="en" dirty="0">
              <a:solidFill>
                <a:schemeClr val="tx1"/>
              </a:solidFill>
            </a:endParaRPr>
          </a:p>
        </p:txBody>
      </p:sp>
      <p:sp>
        <p:nvSpPr>
          <p:cNvPr id="81" name="Shape 81"/>
          <p:cNvSpPr txBox="1">
            <a:spLocks noGrp="1"/>
          </p:cNvSpPr>
          <p:nvPr>
            <p:ph type="sldNum" idx="12"/>
          </p:nvPr>
        </p:nvSpPr>
        <p:spPr>
          <a:prstGeom prst="rect">
            <a:avLst/>
          </a:prstGeom>
        </p:spPr>
        <p:txBody>
          <a:bodyPr vert="horz" wrap="square" lIns="91425" tIns="91425" rIns="91425" bIns="91425" rtlCol="0" anchor="ctr" anchorCtr="0">
            <a:noAutofit/>
          </a:bodyPr>
          <a:lstStyle/>
          <a:p>
            <a:fld id="{00000000-1234-1234-1234-123412341234}" type="slidenum">
              <a:rPr lang="en"/>
              <a:pPr/>
              <a:t>4</a:t>
            </a:fld>
            <a:endParaRPr lang="e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p:cNvSpPr>
            <a:spLocks noGrp="1"/>
          </p:cNvSpPr>
          <p:nvPr>
            <p:ph type="body" idx="1"/>
          </p:nvPr>
        </p:nvSpPr>
        <p:spPr/>
        <p:txBody>
          <a:bodyPr>
            <a:normAutofit/>
          </a:bodyPr>
          <a:lstStyle/>
          <a:p>
            <a:r>
              <a:rPr lang="en-CA" b="1" dirty="0" smtClean="0"/>
              <a:t>Considerations</a:t>
            </a:r>
          </a:p>
          <a:p>
            <a:pPr marL="291464" indent="-257175">
              <a:buFont typeface="Arial" charset="0"/>
              <a:buChar char="•"/>
            </a:pPr>
            <a:r>
              <a:rPr lang="en-CA" dirty="0" smtClean="0"/>
              <a:t>Anyone can deploy it, few do it well</a:t>
            </a:r>
          </a:p>
          <a:p>
            <a:endParaRPr lang="en-CA" dirty="0"/>
          </a:p>
        </p:txBody>
      </p:sp>
      <p:sp>
        <p:nvSpPr>
          <p:cNvPr id="2" name="Slide Number Placeholder 1">
            <a:extLst>
              <a:ext uri="{FF2B5EF4-FFF2-40B4-BE49-F238E27FC236}">
                <a16:creationId xmlns="" xmlns:a16="http://schemas.microsoft.com/office/drawing/2014/main" id="{EB33C59B-94ED-4321-BD53-915CE04C349E}"/>
              </a:ext>
            </a:extLst>
          </p:cNvPr>
          <p:cNvSpPr>
            <a:spLocks noGrp="1"/>
          </p:cNvSpPr>
          <p:nvPr>
            <p:ph type="sldNum" idx="12"/>
          </p:nvPr>
        </p:nvSpPr>
        <p:spPr/>
        <p:txBody>
          <a:bodyPr/>
          <a:lstStyle/>
          <a:p>
            <a:fld id="{00000000-1234-1234-1234-123412341234}" type="slidenum">
              <a:rPr lang="en" smtClean="0"/>
              <a:pPr/>
              <a:t>5</a:t>
            </a:fld>
            <a:endParaRPr lang="en"/>
          </a:p>
        </p:txBody>
      </p:sp>
      <p:sp>
        <p:nvSpPr>
          <p:cNvPr id="3" name="Title 2"/>
          <p:cNvSpPr>
            <a:spLocks noGrp="1"/>
          </p:cNvSpPr>
          <p:nvPr>
            <p:ph type="title"/>
          </p:nvPr>
        </p:nvSpPr>
        <p:spPr/>
        <p:txBody>
          <a:bodyPr>
            <a:normAutofit/>
          </a:bodyPr>
          <a:lstStyle/>
          <a:p>
            <a:r>
              <a:rPr lang="en-US" sz="3600" b="1" cap="all" dirty="0"/>
              <a:t>What is Active Directory</a:t>
            </a:r>
            <a:r>
              <a:rPr lang="en-US" sz="3600" b="1" cap="all" dirty="0" smtClean="0"/>
              <a:t>?</a:t>
            </a:r>
            <a:endParaRPr lang="en-CA" dirty="0"/>
          </a:p>
        </p:txBody>
      </p:sp>
      <p:pic>
        <p:nvPicPr>
          <p:cNvPr id="9218" name="Picture 2" descr="https://documents.lucidchart.com/documents/6643bbe0-2286-4290-9ad3-bc7e705f94d1/pages/ZWSNume6w3sR?a=644&amp;x=-35&amp;y=25&amp;w=2651&amp;h=1645&amp;store=1&amp;accept=image%2F*&amp;auth=LCA%200b3ef28baa92b05331e11e8fbd5761c242fdc888-ts%3D1510505351"/>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t="4999" b="499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688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1DE05D4-D052-4CEE-93A8-2C4C85716E6F}"/>
              </a:ext>
            </a:extLst>
          </p:cNvPr>
          <p:cNvSpPr>
            <a:spLocks noGrp="1"/>
          </p:cNvSpPr>
          <p:nvPr>
            <p:ph type="title"/>
          </p:nvPr>
        </p:nvSpPr>
        <p:spPr>
          <a:xfrm>
            <a:off x="1320801" y="239016"/>
            <a:ext cx="6476999" cy="1005584"/>
          </a:xfrm>
        </p:spPr>
        <p:txBody>
          <a:bodyPr>
            <a:normAutofit/>
          </a:bodyPr>
          <a:lstStyle/>
          <a:p>
            <a:r>
              <a:rPr lang="en-US" sz="2700" dirty="0"/>
              <a:t>Domain admin for you and you and you!</a:t>
            </a:r>
            <a:br>
              <a:rPr lang="en-US" sz="2700" dirty="0"/>
            </a:br>
            <a:r>
              <a:rPr lang="en-US" sz="2700" dirty="0"/>
              <a:t>Domain admin for everyone!</a:t>
            </a:r>
          </a:p>
        </p:txBody>
      </p:sp>
      <p:sp>
        <p:nvSpPr>
          <p:cNvPr id="2" name="Slide Number Placeholder 1">
            <a:extLst>
              <a:ext uri="{FF2B5EF4-FFF2-40B4-BE49-F238E27FC236}">
                <a16:creationId xmlns="" xmlns:a16="http://schemas.microsoft.com/office/drawing/2014/main" id="{6B2CF321-F13B-416C-B703-1A7A1A649378}"/>
              </a:ext>
            </a:extLst>
          </p:cNvPr>
          <p:cNvSpPr>
            <a:spLocks noGrp="1"/>
          </p:cNvSpPr>
          <p:nvPr>
            <p:ph type="sldNum" sz="quarter" idx="12"/>
          </p:nvPr>
        </p:nvSpPr>
        <p:spPr/>
        <p:txBody>
          <a:bodyPr/>
          <a:lstStyle/>
          <a:p>
            <a:fld id="{00000000-1234-1234-1234-123412341234}" type="slidenum">
              <a:rPr lang="en" smtClean="0"/>
              <a:pPr/>
              <a:t>6</a:t>
            </a:fld>
            <a:endParaRPr lang="en"/>
          </a:p>
        </p:txBody>
      </p:sp>
      <p:pic>
        <p:nvPicPr>
          <p:cNvPr id="5" name="Picture 4">
            <a:extLst>
              <a:ext uri="{FF2B5EF4-FFF2-40B4-BE49-F238E27FC236}">
                <a16:creationId xmlns="" xmlns:a16="http://schemas.microsoft.com/office/drawing/2014/main" id="{E2D85F23-F25C-4A57-BB7F-EBEE8F8A74F5}"/>
              </a:ext>
            </a:extLst>
          </p:cNvPr>
          <p:cNvPicPr>
            <a:picLocks noChangeAspect="1"/>
          </p:cNvPicPr>
          <p:nvPr/>
        </p:nvPicPr>
        <p:blipFill>
          <a:blip r:embed="rId3"/>
          <a:stretch>
            <a:fillRect/>
          </a:stretch>
        </p:blipFill>
        <p:spPr>
          <a:xfrm>
            <a:off x="2189559" y="1385419"/>
            <a:ext cx="4762500" cy="3571875"/>
          </a:xfrm>
          <a:prstGeom prst="rect">
            <a:avLst/>
          </a:prstGeom>
        </p:spPr>
      </p:pic>
    </p:spTree>
    <p:extLst>
      <p:ext uri="{BB962C8B-B14F-4D97-AF65-F5344CB8AC3E}">
        <p14:creationId xmlns:p14="http://schemas.microsoft.com/office/powerpoint/2010/main" val="1087623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CA" b="1" dirty="0" smtClean="0"/>
              <a:t>Considerations</a:t>
            </a:r>
          </a:p>
          <a:p>
            <a:pPr marL="291464" indent="-257175">
              <a:buFont typeface="Arial" charset="0"/>
              <a:buChar char="•"/>
            </a:pPr>
            <a:r>
              <a:rPr lang="en-CA" dirty="0" smtClean="0"/>
              <a:t>Physical Security</a:t>
            </a:r>
          </a:p>
          <a:p>
            <a:pPr marL="291464" indent="-257175">
              <a:buFont typeface="Arial" charset="0"/>
              <a:buChar char="•"/>
            </a:pPr>
            <a:r>
              <a:rPr lang="en-CA" dirty="0" smtClean="0"/>
              <a:t>Redundancy</a:t>
            </a:r>
          </a:p>
          <a:p>
            <a:pPr marL="291464" indent="-257175">
              <a:buFont typeface="Arial" charset="0"/>
              <a:buChar char="•"/>
            </a:pPr>
            <a:r>
              <a:rPr lang="en-CA" dirty="0" smtClean="0"/>
              <a:t>Business Continuity</a:t>
            </a:r>
          </a:p>
          <a:p>
            <a:pPr marL="291464" indent="-257175">
              <a:buFont typeface="Arial" charset="0"/>
              <a:buChar char="•"/>
            </a:pPr>
            <a:r>
              <a:rPr lang="en-CA" dirty="0" smtClean="0"/>
              <a:t>Reduce the Attack Footprint</a:t>
            </a:r>
          </a:p>
          <a:p>
            <a:pPr marL="291464" indent="-257175">
              <a:buFont typeface="Arial" charset="0"/>
              <a:buChar char="•"/>
            </a:pPr>
            <a:r>
              <a:rPr lang="en-CA" dirty="0" smtClean="0"/>
              <a:t>Monitor for Attacks</a:t>
            </a:r>
          </a:p>
          <a:p>
            <a:pPr marL="291464" indent="-257175">
              <a:buFont typeface="Arial" charset="0"/>
              <a:buChar char="•"/>
            </a:pPr>
            <a:r>
              <a:rPr lang="en-CA" dirty="0" smtClean="0"/>
              <a:t>Forests,  Domains, Sites and Folders Design</a:t>
            </a:r>
          </a:p>
          <a:p>
            <a:endParaRPr lang="en-CA" dirty="0"/>
          </a:p>
        </p:txBody>
      </p:sp>
      <p:sp>
        <p:nvSpPr>
          <p:cNvPr id="3" name="Slide Number Placeholder 2"/>
          <p:cNvSpPr>
            <a:spLocks noGrp="1"/>
          </p:cNvSpPr>
          <p:nvPr>
            <p:ph type="sldNum" idx="12"/>
          </p:nvPr>
        </p:nvSpPr>
        <p:spPr/>
        <p:txBody>
          <a:bodyPr/>
          <a:lstStyle/>
          <a:p>
            <a:fld id="{00000000-1234-1234-1234-123412341234}" type="slidenum">
              <a:rPr lang="en" smtClean="0"/>
              <a:pPr/>
              <a:t>7</a:t>
            </a:fld>
            <a:endParaRPr lang="en"/>
          </a:p>
        </p:txBody>
      </p:sp>
      <p:sp>
        <p:nvSpPr>
          <p:cNvPr id="4" name="Title 3"/>
          <p:cNvSpPr>
            <a:spLocks noGrp="1"/>
          </p:cNvSpPr>
          <p:nvPr>
            <p:ph type="title"/>
          </p:nvPr>
        </p:nvSpPr>
        <p:spPr>
          <a:xfrm>
            <a:off x="279400" y="227237"/>
            <a:ext cx="8639677" cy="858252"/>
          </a:xfrm>
        </p:spPr>
        <p:txBody>
          <a:bodyPr>
            <a:normAutofit/>
          </a:bodyPr>
          <a:lstStyle/>
          <a:p>
            <a:r>
              <a:rPr lang="en-US" sz="3600" b="1" cap="all" dirty="0"/>
              <a:t>Secure THE </a:t>
            </a:r>
            <a:r>
              <a:rPr lang="en-US" sz="3600" b="1" cap="all" dirty="0" smtClean="0"/>
              <a:t>Core</a:t>
            </a:r>
            <a:endParaRPr lang="en-CA" dirty="0"/>
          </a:p>
        </p:txBody>
      </p:sp>
      <p:pic>
        <p:nvPicPr>
          <p:cNvPr id="8194" name="Picture 2" descr="https://documents.lucidchart.com/documents/6643bbe0-2286-4290-9ad3-bc7e705f94d1/pages/0ZSNqLqlNIGE?a=643&amp;x=-35&amp;y=25&amp;w=2651&amp;h=1645&amp;store=1&amp;accept=image%2F*&amp;auth=LCA%20aff5fc1bd3157e6822ccbd8aea1c467a2259d8ae-ts%3D1510505351"/>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t="4999" b="499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878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CA" b="1" dirty="0" smtClean="0"/>
              <a:t>Considerations</a:t>
            </a:r>
          </a:p>
          <a:p>
            <a:pPr marL="291464" indent="-257175">
              <a:buFont typeface="Arial" charset="0"/>
              <a:buChar char="•"/>
            </a:pPr>
            <a:r>
              <a:rPr lang="en-CA" dirty="0" smtClean="0"/>
              <a:t>Edge (RODCs)</a:t>
            </a:r>
          </a:p>
          <a:p>
            <a:pPr marL="291464" indent="-257175">
              <a:buFont typeface="Arial" charset="0"/>
              <a:buChar char="•"/>
            </a:pPr>
            <a:r>
              <a:rPr lang="en-CA" dirty="0" smtClean="0"/>
              <a:t>Privileged Management</a:t>
            </a:r>
          </a:p>
          <a:p>
            <a:pPr marL="291464" indent="-257175">
              <a:buFont typeface="Arial" charset="0"/>
              <a:buChar char="•"/>
            </a:pPr>
            <a:r>
              <a:rPr lang="en-CA" dirty="0" smtClean="0"/>
              <a:t>Harden Your Systems</a:t>
            </a:r>
          </a:p>
          <a:p>
            <a:pPr marL="291464" indent="-257175">
              <a:buFont typeface="Arial" charset="0"/>
              <a:buChar char="•"/>
            </a:pPr>
            <a:r>
              <a:rPr lang="en-CA" dirty="0" smtClean="0"/>
              <a:t>Harden Your GPOs</a:t>
            </a:r>
          </a:p>
          <a:p>
            <a:pPr marL="291464" indent="-257175">
              <a:buFont typeface="Arial" charset="0"/>
              <a:buChar char="•"/>
            </a:pPr>
            <a:r>
              <a:rPr lang="en-CA" dirty="0" smtClean="0"/>
              <a:t>IP Asset Management</a:t>
            </a:r>
          </a:p>
          <a:p>
            <a:pPr marL="291464" indent="-257175">
              <a:buFont typeface="Arial" charset="0"/>
              <a:buChar char="•"/>
            </a:pPr>
            <a:r>
              <a:rPr lang="en-CA" dirty="0" smtClean="0"/>
              <a:t>Harden Group Membership</a:t>
            </a:r>
          </a:p>
          <a:p>
            <a:endParaRPr lang="en-CA" dirty="0"/>
          </a:p>
        </p:txBody>
      </p:sp>
      <p:sp>
        <p:nvSpPr>
          <p:cNvPr id="3" name="Slide Number Placeholder 2"/>
          <p:cNvSpPr>
            <a:spLocks noGrp="1"/>
          </p:cNvSpPr>
          <p:nvPr>
            <p:ph type="sldNum" idx="12"/>
          </p:nvPr>
        </p:nvSpPr>
        <p:spPr/>
        <p:txBody>
          <a:bodyPr/>
          <a:lstStyle/>
          <a:p>
            <a:fld id="{00000000-1234-1234-1234-123412341234}" type="slidenum">
              <a:rPr lang="en" smtClean="0"/>
              <a:pPr/>
              <a:t>8</a:t>
            </a:fld>
            <a:endParaRPr lang="en"/>
          </a:p>
        </p:txBody>
      </p:sp>
      <p:sp>
        <p:nvSpPr>
          <p:cNvPr id="4" name="Title 3"/>
          <p:cNvSpPr>
            <a:spLocks noGrp="1"/>
          </p:cNvSpPr>
          <p:nvPr>
            <p:ph type="title"/>
          </p:nvPr>
        </p:nvSpPr>
        <p:spPr/>
        <p:txBody>
          <a:bodyPr>
            <a:normAutofit/>
          </a:bodyPr>
          <a:lstStyle/>
          <a:p>
            <a:r>
              <a:rPr lang="en-US" sz="3600" b="1" cap="all" dirty="0"/>
              <a:t>Secure </a:t>
            </a:r>
            <a:r>
              <a:rPr lang="en-US" sz="3600" b="1" cap="all" dirty="0" smtClean="0"/>
              <a:t>Management</a:t>
            </a:r>
            <a:endParaRPr lang="en-CA" dirty="0"/>
          </a:p>
        </p:txBody>
      </p:sp>
      <p:pic>
        <p:nvPicPr>
          <p:cNvPr id="7170" name="Picture 2" descr="https://documents.lucidchart.com/documents/6643bbe0-2286-4290-9ad3-bc7e705f94d1/pages/s4SN1.JxGLKL?a=642&amp;x=-35&amp;y=25&amp;w=2651&amp;h=1645&amp;store=1&amp;accept=image%2F*&amp;auth=LCA%20e7c2c224cf7bc9870df45c3415a735c258a38c7d-ts%3D1510505351"/>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t="4999" b="499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49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CA" b="1" dirty="0" smtClean="0"/>
              <a:t>Considerations</a:t>
            </a:r>
          </a:p>
          <a:p>
            <a:pPr marL="291464" indent="-257175">
              <a:buFont typeface="Arial" charset="0"/>
              <a:buChar char="•"/>
            </a:pPr>
            <a:r>
              <a:rPr lang="en-CA" dirty="0" smtClean="0"/>
              <a:t>Secure Communications</a:t>
            </a:r>
          </a:p>
          <a:p>
            <a:pPr marL="291464" indent="-257175">
              <a:buFont typeface="Arial" charset="0"/>
              <a:buChar char="•"/>
            </a:pPr>
            <a:r>
              <a:rPr lang="en-CA" dirty="0" smtClean="0"/>
              <a:t>Separate User and Machine CAs</a:t>
            </a:r>
          </a:p>
          <a:p>
            <a:pPr marL="291464" indent="-257175">
              <a:buFont typeface="Arial" charset="0"/>
              <a:buChar char="•"/>
            </a:pPr>
            <a:r>
              <a:rPr lang="en-CA" dirty="0" smtClean="0"/>
              <a:t>HSM/Trusted Root</a:t>
            </a:r>
          </a:p>
          <a:p>
            <a:pPr marL="291464" indent="-257175">
              <a:buFont typeface="Arial" charset="0"/>
              <a:buChar char="•"/>
            </a:pPr>
            <a:r>
              <a:rPr lang="en-CA" dirty="0" smtClean="0"/>
              <a:t>Public CRL</a:t>
            </a:r>
          </a:p>
          <a:p>
            <a:endParaRPr lang="en-CA" dirty="0"/>
          </a:p>
        </p:txBody>
      </p:sp>
      <p:sp>
        <p:nvSpPr>
          <p:cNvPr id="3" name="Slide Number Placeholder 2"/>
          <p:cNvSpPr>
            <a:spLocks noGrp="1"/>
          </p:cNvSpPr>
          <p:nvPr>
            <p:ph type="sldNum" idx="12"/>
          </p:nvPr>
        </p:nvSpPr>
        <p:spPr/>
        <p:txBody>
          <a:bodyPr/>
          <a:lstStyle/>
          <a:p>
            <a:fld id="{00000000-1234-1234-1234-123412341234}" type="slidenum">
              <a:rPr lang="en" smtClean="0"/>
              <a:pPr/>
              <a:t>9</a:t>
            </a:fld>
            <a:endParaRPr lang="en"/>
          </a:p>
        </p:txBody>
      </p:sp>
      <p:sp>
        <p:nvSpPr>
          <p:cNvPr id="4" name="Title 3"/>
          <p:cNvSpPr>
            <a:spLocks noGrp="1"/>
          </p:cNvSpPr>
          <p:nvPr>
            <p:ph type="title"/>
          </p:nvPr>
        </p:nvSpPr>
        <p:spPr/>
        <p:txBody>
          <a:bodyPr>
            <a:normAutofit/>
          </a:bodyPr>
          <a:lstStyle/>
          <a:p>
            <a:r>
              <a:rPr lang="en-US" sz="3600" b="1" cap="all" dirty="0"/>
              <a:t>Secure </a:t>
            </a:r>
            <a:r>
              <a:rPr lang="en-US" sz="3600" b="1" cap="all" dirty="0" smtClean="0"/>
              <a:t>Communications</a:t>
            </a:r>
            <a:endParaRPr lang="en-CA" dirty="0"/>
          </a:p>
        </p:txBody>
      </p:sp>
      <p:pic>
        <p:nvPicPr>
          <p:cNvPr id="6146" name="Picture 2" descr="https://documents.lucidchart.com/documents/6643bbe0-2286-4290-9ad3-bc7e705f94d1/pages/N7SNpvpj3unE?a=641&amp;x=-35&amp;y=25&amp;w=2651&amp;h=1645&amp;store=1&amp;accept=image%2F*&amp;auth=LCA%20a652ce61c3073df7b30d248a50b9164787f6e488-ts%3D1510505351"/>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t="4999" b="499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538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Basis</Template>
  <TotalTime>2672</TotalTime>
  <Words>3798</Words>
  <Application>Microsoft Macintosh PowerPoint</Application>
  <PresentationFormat>On-screen Show (16:9)</PresentationFormat>
  <Paragraphs>358</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Corbel</vt:lpstr>
      <vt:lpstr>Mangal</vt:lpstr>
      <vt:lpstr>Tinos</vt:lpstr>
      <vt:lpstr>Arial</vt:lpstr>
      <vt:lpstr>Basis</vt:lpstr>
      <vt:lpstr>Reduce Your AD Attack Surface: Securing the Forest through the Trees   Joe Bate and Cheryl Biswas</vt:lpstr>
      <vt:lpstr>PowerPoint Presentation</vt:lpstr>
      <vt:lpstr>Disclaimer</vt:lpstr>
      <vt:lpstr>So You Think You Know AD …</vt:lpstr>
      <vt:lpstr>What is Active Directory?</vt:lpstr>
      <vt:lpstr>Domain admin for you and you and you! Domain admin for everyone!</vt:lpstr>
      <vt:lpstr>Secure THE Core</vt:lpstr>
      <vt:lpstr>Secure Management</vt:lpstr>
      <vt:lpstr>Secure Communications</vt:lpstr>
      <vt:lpstr>Secure Network Access</vt:lpstr>
      <vt:lpstr>Extending Identity Services</vt:lpstr>
      <vt:lpstr>Managing Identity</vt:lpstr>
      <vt:lpstr>PIDAM</vt:lpstr>
      <vt:lpstr>Active Directory ECOSYSTEM</vt:lpstr>
      <vt:lpstr>Q &amp; A Time</vt:lpstr>
      <vt:lpstr>Thank you!</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Reduce Your AD Attack Surface: Securing the Forest through the Trees</dc:title>
  <dc:creator>cb</dc:creator>
  <cp:lastModifiedBy>Joe Bate</cp:lastModifiedBy>
  <cp:revision>138</cp:revision>
  <dcterms:modified xsi:type="dcterms:W3CDTF">2017-11-12T16:56:10Z</dcterms:modified>
</cp:coreProperties>
</file>