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0"/>
  </p:notesMasterIdLst>
  <p:handoutMasterIdLst>
    <p:handoutMasterId r:id="rId51"/>
  </p:handoutMasterIdLst>
  <p:sldIdLst>
    <p:sldId id="459" r:id="rId2"/>
    <p:sldId id="497" r:id="rId3"/>
    <p:sldId id="498" r:id="rId4"/>
    <p:sldId id="513" r:id="rId5"/>
    <p:sldId id="514" r:id="rId6"/>
    <p:sldId id="515" r:id="rId7"/>
    <p:sldId id="516" r:id="rId8"/>
    <p:sldId id="482" r:id="rId9"/>
    <p:sldId id="475" r:id="rId10"/>
    <p:sldId id="476" r:id="rId11"/>
    <p:sldId id="478" r:id="rId12"/>
    <p:sldId id="479" r:id="rId13"/>
    <p:sldId id="480" r:id="rId14"/>
    <p:sldId id="481" r:id="rId15"/>
    <p:sldId id="389" r:id="rId16"/>
    <p:sldId id="496" r:id="rId17"/>
    <p:sldId id="273" r:id="rId18"/>
    <p:sldId id="427" r:id="rId19"/>
    <p:sldId id="438" r:id="rId20"/>
    <p:sldId id="426" r:id="rId21"/>
    <p:sldId id="430" r:id="rId22"/>
    <p:sldId id="524" r:id="rId23"/>
    <p:sldId id="437" r:id="rId24"/>
    <p:sldId id="274" r:id="rId25"/>
    <p:sldId id="433" r:id="rId26"/>
    <p:sldId id="468" r:id="rId27"/>
    <p:sldId id="473" r:id="rId28"/>
    <p:sldId id="472" r:id="rId29"/>
    <p:sldId id="460" r:id="rId30"/>
    <p:sldId id="431" r:id="rId31"/>
    <p:sldId id="434" r:id="rId32"/>
    <p:sldId id="465" r:id="rId33"/>
    <p:sldId id="463" r:id="rId34"/>
    <p:sldId id="517" r:id="rId35"/>
    <p:sldId id="464" r:id="rId36"/>
    <p:sldId id="284" r:id="rId37"/>
    <p:sldId id="391" r:id="rId38"/>
    <p:sldId id="440" r:id="rId39"/>
    <p:sldId id="288" r:id="rId40"/>
    <p:sldId id="289" r:id="rId41"/>
    <p:sldId id="441" r:id="rId42"/>
    <p:sldId id="483" r:id="rId43"/>
    <p:sldId id="291" r:id="rId44"/>
    <p:sldId id="484" r:id="rId45"/>
    <p:sldId id="519" r:id="rId46"/>
    <p:sldId id="518" r:id="rId47"/>
    <p:sldId id="523" r:id="rId48"/>
    <p:sldId id="522" r:id="rId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rebuchet MS"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Trebuchet MS"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Trebuchet MS"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Trebuchet MS"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Trebuchet MS" charset="0"/>
        <a:ea typeface="ＭＳ Ｐゴシック" charset="0"/>
        <a:cs typeface="ＭＳ Ｐゴシック" charset="0"/>
      </a:defRPr>
    </a:lvl5pPr>
    <a:lvl6pPr marL="2286000" algn="l" defTabSz="457200" rtl="0" eaLnBrk="1" latinLnBrk="0" hangingPunct="1">
      <a:defRPr sz="2400" kern="1200">
        <a:solidFill>
          <a:schemeClr val="tx1"/>
        </a:solidFill>
        <a:latin typeface="Trebuchet MS" charset="0"/>
        <a:ea typeface="ＭＳ Ｐゴシック" charset="0"/>
        <a:cs typeface="ＭＳ Ｐゴシック" charset="0"/>
      </a:defRPr>
    </a:lvl6pPr>
    <a:lvl7pPr marL="2743200" algn="l" defTabSz="457200" rtl="0" eaLnBrk="1" latinLnBrk="0" hangingPunct="1">
      <a:defRPr sz="2400" kern="1200">
        <a:solidFill>
          <a:schemeClr val="tx1"/>
        </a:solidFill>
        <a:latin typeface="Trebuchet MS" charset="0"/>
        <a:ea typeface="ＭＳ Ｐゴシック" charset="0"/>
        <a:cs typeface="ＭＳ Ｐゴシック" charset="0"/>
      </a:defRPr>
    </a:lvl7pPr>
    <a:lvl8pPr marL="3200400" algn="l" defTabSz="457200" rtl="0" eaLnBrk="1" latinLnBrk="0" hangingPunct="1">
      <a:defRPr sz="2400" kern="1200">
        <a:solidFill>
          <a:schemeClr val="tx1"/>
        </a:solidFill>
        <a:latin typeface="Trebuchet MS" charset="0"/>
        <a:ea typeface="ＭＳ Ｐゴシック" charset="0"/>
        <a:cs typeface="ＭＳ Ｐゴシック" charset="0"/>
      </a:defRPr>
    </a:lvl8pPr>
    <a:lvl9pPr marL="3657600" algn="l" defTabSz="457200" rtl="0" eaLnBrk="1" latinLnBrk="0" hangingPunct="1">
      <a:defRPr sz="2400" kern="1200">
        <a:solidFill>
          <a:schemeClr val="tx1"/>
        </a:solidFill>
        <a:latin typeface="Trebuchet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8000"/>
    <a:srgbClr val="000080"/>
    <a:srgbClr val="AB4114"/>
    <a:srgbClr val="0080FF"/>
    <a:srgbClr val="66CCFF"/>
    <a:srgbClr val="8000FF"/>
    <a:srgbClr val="3ED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87359" autoAdjust="0"/>
  </p:normalViewPr>
  <p:slideViewPr>
    <p:cSldViewPr>
      <p:cViewPr>
        <p:scale>
          <a:sx n="109" d="100"/>
          <a:sy n="109" d="100"/>
        </p:scale>
        <p:origin x="608" y="13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199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ea typeface="ＭＳ Ｐゴシック" charset="-128"/>
                <a:cs typeface="ＭＳ Ｐゴシック" charset="-128"/>
              </a:defRPr>
            </a:lvl1pPr>
          </a:lstStyle>
          <a:p>
            <a:pPr>
              <a:defRPr/>
            </a:pPr>
            <a:endParaRPr lang="en-US" dirty="0">
              <a:latin typeface="Optima" panose="02000503060000020004" pitchFamily="2" charset="0"/>
            </a:endParaRPr>
          </a:p>
        </p:txBody>
      </p:sp>
      <p:sp>
        <p:nvSpPr>
          <p:cNvPr id="2242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ea typeface="ＭＳ Ｐゴシック" charset="-128"/>
                <a:cs typeface="ＭＳ Ｐゴシック" charset="-128"/>
              </a:defRPr>
            </a:lvl1pPr>
          </a:lstStyle>
          <a:p>
            <a:pPr>
              <a:defRPr/>
            </a:pPr>
            <a:endParaRPr lang="en-US" dirty="0">
              <a:latin typeface="Optima" panose="02000503060000020004" pitchFamily="2" charset="0"/>
            </a:endParaRPr>
          </a:p>
        </p:txBody>
      </p:sp>
      <p:sp>
        <p:nvSpPr>
          <p:cNvPr id="22426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ea typeface="ＭＳ Ｐゴシック" charset="-128"/>
                <a:cs typeface="ＭＳ Ｐゴシック" charset="-128"/>
              </a:defRPr>
            </a:lvl1pPr>
          </a:lstStyle>
          <a:p>
            <a:pPr>
              <a:defRPr/>
            </a:pPr>
            <a:endParaRPr lang="en-US" dirty="0">
              <a:latin typeface="Optima" panose="02000503060000020004" pitchFamily="2" charset="0"/>
            </a:endParaRPr>
          </a:p>
        </p:txBody>
      </p:sp>
      <p:sp>
        <p:nvSpPr>
          <p:cNvPr id="22426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pPr>
              <a:defRPr/>
            </a:pPr>
            <a:fld id="{E29EDB1E-89E5-F84E-B018-CF86370E252B}" type="slidenum">
              <a:rPr lang="en-US">
                <a:latin typeface="Optima" panose="02000503060000020004" pitchFamily="2" charset="0"/>
              </a:rPr>
              <a:pPr>
                <a:defRPr/>
              </a:pPr>
              <a:t>‹#›</a:t>
            </a:fld>
            <a:endParaRPr lang="en-US" dirty="0">
              <a:latin typeface="Optima" panose="02000503060000020004" pitchFamily="2" charset="0"/>
            </a:endParaRPr>
          </a:p>
        </p:txBody>
      </p:sp>
    </p:spTree>
    <p:extLst>
      <p:ext uri="{BB962C8B-B14F-4D97-AF65-F5344CB8AC3E}">
        <p14:creationId xmlns:p14="http://schemas.microsoft.com/office/powerpoint/2010/main" val="219455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i="0">
                <a:latin typeface="Optima" panose="02000503060000020004" pitchFamily="2" charset="0"/>
                <a:ea typeface="ＭＳ Ｐゴシック" charset="-128"/>
                <a:cs typeface="ＭＳ Ｐゴシック" charset="-128"/>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i="0">
                <a:latin typeface="Optima" panose="02000503060000020004" pitchFamily="2" charset="0"/>
                <a:ea typeface="ＭＳ Ｐゴシック" charset="-128"/>
                <a:cs typeface="ＭＳ Ｐゴシック" charset="-128"/>
              </a:defRPr>
            </a:lvl1pPr>
          </a:lstStyle>
          <a:p>
            <a:pPr>
              <a:defRPr/>
            </a:pPr>
            <a:endParaRPr lang="en-US" dirty="0"/>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i="0">
                <a:latin typeface="Optima" panose="02000503060000020004" pitchFamily="2" charset="0"/>
                <a:ea typeface="ＭＳ Ｐゴシック" charset="-128"/>
                <a:cs typeface="ＭＳ Ｐゴシック" charset="-128"/>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i="0">
                <a:latin typeface="Optima" panose="02000503060000020004" pitchFamily="2" charset="0"/>
              </a:defRPr>
            </a:lvl1pPr>
          </a:lstStyle>
          <a:p>
            <a:pPr>
              <a:defRPr/>
            </a:pPr>
            <a:fld id="{83238D98-F405-FB41-B9AF-65CA50DA7D25}" type="slidenum">
              <a:rPr lang="en-US" smtClean="0"/>
              <a:pPr>
                <a:defRPr/>
              </a:pPr>
              <a:t>‹#›</a:t>
            </a:fld>
            <a:endParaRPr lang="en-US" dirty="0"/>
          </a:p>
        </p:txBody>
      </p:sp>
    </p:spTree>
    <p:extLst>
      <p:ext uri="{BB962C8B-B14F-4D97-AF65-F5344CB8AC3E}">
        <p14:creationId xmlns:p14="http://schemas.microsoft.com/office/powerpoint/2010/main" val="3602680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Optima" panose="02000503060000020004" pitchFamily="2" charset="0"/>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b="0" i="0" kern="1200">
        <a:solidFill>
          <a:schemeClr val="tx1"/>
        </a:solidFill>
        <a:latin typeface="Optima" panose="02000503060000020004" pitchFamily="2" charset="0"/>
        <a:ea typeface="ＭＳ Ｐゴシック" pitchFamily="-111" charset="-128"/>
        <a:cs typeface="+mn-cs"/>
      </a:defRPr>
    </a:lvl2pPr>
    <a:lvl3pPr marL="914400" algn="l" rtl="0" eaLnBrk="0" fontAlgn="base" hangingPunct="0">
      <a:spcBef>
        <a:spcPct val="30000"/>
      </a:spcBef>
      <a:spcAft>
        <a:spcPct val="0"/>
      </a:spcAft>
      <a:defRPr sz="1200" b="0" i="0" kern="1200">
        <a:solidFill>
          <a:schemeClr val="tx1"/>
        </a:solidFill>
        <a:latin typeface="Optima" panose="02000503060000020004" pitchFamily="2" charset="0"/>
        <a:ea typeface="ＭＳ Ｐゴシック" pitchFamily="-111" charset="-128"/>
        <a:cs typeface="+mn-cs"/>
      </a:defRPr>
    </a:lvl3pPr>
    <a:lvl4pPr marL="1371600" algn="l" rtl="0" eaLnBrk="0" fontAlgn="base" hangingPunct="0">
      <a:spcBef>
        <a:spcPct val="30000"/>
      </a:spcBef>
      <a:spcAft>
        <a:spcPct val="0"/>
      </a:spcAft>
      <a:defRPr sz="1200" b="0" i="0" kern="1200">
        <a:solidFill>
          <a:schemeClr val="tx1"/>
        </a:solidFill>
        <a:latin typeface="Optima" panose="02000503060000020004" pitchFamily="2" charset="0"/>
        <a:ea typeface="ＭＳ Ｐゴシック" pitchFamily="-111" charset="-128"/>
        <a:cs typeface="+mn-cs"/>
      </a:defRPr>
    </a:lvl4pPr>
    <a:lvl5pPr marL="1828800" algn="l" rtl="0" eaLnBrk="0" fontAlgn="base" hangingPunct="0">
      <a:spcBef>
        <a:spcPct val="30000"/>
      </a:spcBef>
      <a:spcAft>
        <a:spcPct val="0"/>
      </a:spcAft>
      <a:defRPr sz="1200" b="0" i="0" kern="1200">
        <a:solidFill>
          <a:schemeClr val="tx1"/>
        </a:solidFill>
        <a:latin typeface="Optima" panose="02000503060000020004" pitchFamily="2"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7DA828F2-CD60-7E42-BAB3-54C01391F0AE}" type="slidenum">
              <a:rPr lang="en-US" sz="1200">
                <a:latin typeface="Optima" panose="02000503060000020004" pitchFamily="2" charset="0"/>
              </a:rPr>
              <a:pPr/>
              <a:t>1</a:t>
            </a:fld>
            <a:endParaRPr lang="en-US" sz="1200" dirty="0">
              <a:latin typeface="Optima" panose="02000503060000020004" pitchFamily="2"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200" dirty="0">
                <a:latin typeface="Optima" panose="02000503060000020004" pitchFamily="2" charset="0"/>
              </a:rPr>
              <a:t>Arial</a:t>
            </a:r>
          </a:p>
          <a:p>
            <a:endParaRPr lang="en-US" sz="1200" dirty="0">
              <a:latin typeface="Optima" panose="02000503060000020004" pitchFamily="2" charset="0"/>
            </a:endParaRPr>
          </a:p>
        </p:txBody>
      </p:sp>
      <p:sp>
        <p:nvSpPr>
          <p:cNvPr id="33794" name="Rectangle 2"/>
          <p:cNvSpPr>
            <a:spLocks noGrp="1" noRot="1" noChangeAspect="1" noChangeArrowheads="1"/>
          </p:cNvSpPr>
          <p:nvPr>
            <p:ph type="sldImg"/>
          </p:nvPr>
        </p:nvSpPr>
        <p:spPr>
          <a:solidFill>
            <a:srgbClr val="FFFFFF"/>
          </a:solidFill>
          <a:ln/>
        </p:spPr>
      </p:sp>
      <p:sp>
        <p:nvSpPr>
          <p:cNvPr id="3379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a:ln/>
        </p:spPr>
      </p:sp>
      <p:sp>
        <p:nvSpPr>
          <p:cNvPr id="358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atin typeface="Arial" charset="0"/>
                <a:ea typeface="ＭＳ Ｐゴシック" charset="0"/>
                <a:cs typeface="ＭＳ Ｐゴシック" charset="0"/>
              </a:rPr>
              <a:t>A volcano plot is a scatter plot of -log (p-value) from a t-test or one-way ANOVA, versus log ratio. It allows you to visualize fold-change and statistical significance at the same time, so that one can find genes that are significant and have large fold change, or genes that are significant but have small fold change. </a:t>
            </a:r>
          </a:p>
        </p:txBody>
      </p:sp>
      <p:sp>
        <p:nvSpPr>
          <p:cNvPr id="358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200" dirty="0">
                <a:latin typeface="Optima" panose="02000503060000020004" pitchFamily="2" charset="0"/>
              </a:rPr>
              <a:t>Arial</a:t>
            </a:r>
          </a:p>
          <a:p>
            <a:endParaRPr lang="en-US" sz="1200" dirty="0">
              <a:latin typeface="Optima" panose="02000503060000020004" pitchFamily="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083E9BA9-A6F6-3642-8FE7-45676E0D529E}" type="slidenum">
              <a:rPr lang="en-US" sz="1200">
                <a:latin typeface="Optima" panose="02000503060000020004" pitchFamily="2" charset="0"/>
              </a:rPr>
              <a:pPr/>
              <a:t>15</a:t>
            </a:fld>
            <a:endParaRPr lang="en-US" sz="1200" dirty="0">
              <a:latin typeface="Optima" panose="02000503060000020004" pitchFamily="2" charset="0"/>
            </a:endParaRPr>
          </a:p>
        </p:txBody>
      </p:sp>
      <p:sp>
        <p:nvSpPr>
          <p:cNvPr id="39938" name="Rectangle 2"/>
          <p:cNvSpPr>
            <a:spLocks noGrp="1" noRot="1" noChangeAspect="1" noChangeArrowheads="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7FBCE29A-D9E4-E641-AAE0-5DB5E058D15E}" type="slidenum">
              <a:rPr lang="en-US" sz="1200">
                <a:latin typeface="Optima" panose="02000503060000020004" pitchFamily="2" charset="0"/>
              </a:rPr>
              <a:pPr/>
              <a:t>16</a:t>
            </a:fld>
            <a:endParaRPr lang="en-US" sz="1200" dirty="0">
              <a:latin typeface="Optima" panose="02000503060000020004" pitchFamily="2" charset="0"/>
            </a:endParaRPr>
          </a:p>
        </p:txBody>
      </p:sp>
      <p:sp>
        <p:nvSpPr>
          <p:cNvPr id="41986" name="Rectangle 2"/>
          <p:cNvSpPr>
            <a:spLocks noGrp="1" noRot="1" noChangeAspect="1" noChangeArrowheads="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3d3545d8d_1_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
        <p:nvSpPr>
          <p:cNvPr id="270" name="Google Shape;270;g33d3545d8d_1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1" name="Google Shape;271;g33d3545d8d_1_7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10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9FE55C19-67D3-4240-8F23-6FB5B6ACAB84}" type="slidenum">
              <a:rPr lang="en-US" sz="1200">
                <a:latin typeface="Optima" panose="02000503060000020004" pitchFamily="2" charset="0"/>
              </a:rPr>
              <a:pPr/>
              <a:t>18</a:t>
            </a:fld>
            <a:endParaRPr lang="en-US" sz="1200" dirty="0">
              <a:latin typeface="Optima" panose="02000503060000020004" pitchFamily="2" charset="0"/>
            </a:endParaRPr>
          </a:p>
        </p:txBody>
      </p:sp>
      <p:sp>
        <p:nvSpPr>
          <p:cNvPr id="46082" name="Rectangle 2"/>
          <p:cNvSpPr>
            <a:spLocks noGrp="1" noRot="1" noChangeAspect="1" noChangeArrowheads="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3CCD2661-CE0A-BC4D-9C98-173DC4D5E1AB}" type="slidenum">
              <a:rPr lang="en-US" sz="1200">
                <a:latin typeface="Optima" panose="02000503060000020004" pitchFamily="2" charset="0"/>
              </a:rPr>
              <a:pPr/>
              <a:t>19</a:t>
            </a:fld>
            <a:endParaRPr lang="en-US" sz="1200" dirty="0">
              <a:latin typeface="Optima" panose="02000503060000020004" pitchFamily="2" charset="0"/>
            </a:endParaRPr>
          </a:p>
        </p:txBody>
      </p:sp>
      <p:sp>
        <p:nvSpPr>
          <p:cNvPr id="54274" name="Rectangle 2"/>
          <p:cNvSpPr>
            <a:spLocks noGrp="1" noRot="1" noChangeAspect="1" noChangeArrowheads="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5F0F2CD1-1452-F842-80E8-D6C60AD37312}" type="slidenum">
              <a:rPr lang="en-US" sz="1200">
                <a:latin typeface="Optima" panose="02000503060000020004" pitchFamily="2" charset="0"/>
              </a:rPr>
              <a:pPr/>
              <a:t>20</a:t>
            </a:fld>
            <a:endParaRPr lang="en-US" sz="1200" dirty="0">
              <a:latin typeface="Optima" panose="02000503060000020004" pitchFamily="2" charset="0"/>
            </a:endParaRPr>
          </a:p>
        </p:txBody>
      </p:sp>
      <p:sp>
        <p:nvSpPr>
          <p:cNvPr id="48130" name="Rectangle 2"/>
          <p:cNvSpPr>
            <a:spLocks noGrp="1" noRot="1" noChangeAspect="1" noChangeArrowheads="1"/>
          </p:cNvSpPr>
          <p:nvPr>
            <p:ph type="sldImg"/>
          </p:nvPr>
        </p:nvSpPr>
        <p:spPr>
          <a:solidFill>
            <a:srgbClr val="FFFFFF"/>
          </a:solidFill>
          <a:ln/>
        </p:spPr>
      </p:sp>
      <p:sp>
        <p:nvSpPr>
          <p:cNvPr id="4813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BBDDFCDB-A42A-4C47-BBA0-B16D7665293F}" type="slidenum">
              <a:rPr lang="en-US" sz="1200">
                <a:latin typeface="Optima" panose="02000503060000020004" pitchFamily="2" charset="0"/>
              </a:rPr>
              <a:pPr/>
              <a:t>21</a:t>
            </a:fld>
            <a:endParaRPr lang="en-US" sz="1200" dirty="0">
              <a:latin typeface="Optima" panose="02000503060000020004" pitchFamily="2" charset="0"/>
            </a:endParaRPr>
          </a:p>
        </p:txBody>
      </p:sp>
      <p:sp>
        <p:nvSpPr>
          <p:cNvPr id="50178" name="Rectangle 2"/>
          <p:cNvSpPr>
            <a:spLocks noGrp="1" noRot="1" noChangeAspect="1" noChangeArrowheads="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BBDDFCDB-A42A-4C47-BBA0-B16D7665293F}" type="slidenum">
              <a:rPr lang="en-US" sz="1200">
                <a:latin typeface="Optima" panose="02000503060000020004" pitchFamily="2" charset="0"/>
              </a:rPr>
              <a:pPr/>
              <a:t>22</a:t>
            </a:fld>
            <a:endParaRPr lang="en-US" sz="1200" dirty="0">
              <a:latin typeface="Optima" panose="02000503060000020004" pitchFamily="2" charset="0"/>
            </a:endParaRPr>
          </a:p>
        </p:txBody>
      </p:sp>
      <p:sp>
        <p:nvSpPr>
          <p:cNvPr id="50178" name="Rectangle 2"/>
          <p:cNvSpPr>
            <a:spLocks noGrp="1" noRot="1" noChangeAspect="1" noChangeArrowheads="1"/>
          </p:cNvSpPr>
          <p:nvPr>
            <p:ph type="sldImg"/>
          </p:nvPr>
        </p:nvSpPr>
        <p:spPr>
          <a:solidFill>
            <a:srgbClr val="FFFFFF"/>
          </a:solidFill>
          <a:ln/>
        </p:spPr>
      </p:sp>
      <p:sp>
        <p:nvSpPr>
          <p:cNvPr id="5017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10918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35879619" indent="-35447153" defTabSz="914485">
              <a:defRPr sz="2300">
                <a:solidFill>
                  <a:schemeClr val="tx1"/>
                </a:solidFill>
                <a:latin typeface="Arial" charset="0"/>
                <a:ea typeface="ＭＳ Ｐゴシック" charset="0"/>
              </a:defRPr>
            </a:lvl2pPr>
            <a:lvl3pPr>
              <a:defRPr sz="2300">
                <a:solidFill>
                  <a:schemeClr val="tx1"/>
                </a:solidFill>
                <a:latin typeface="Arial" charset="0"/>
                <a:ea typeface="ＭＳ Ｐゴシック" charset="0"/>
              </a:defRPr>
            </a:lvl3pPr>
            <a:lvl4pPr>
              <a:defRPr sz="2300">
                <a:solidFill>
                  <a:schemeClr val="tx1"/>
                </a:solidFill>
                <a:latin typeface="Arial" charset="0"/>
                <a:ea typeface="ＭＳ Ｐゴシック" charset="0"/>
              </a:defRPr>
            </a:lvl4pPr>
            <a:lvl5pPr>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r>
              <a:rPr lang="en-US" sz="1200"/>
              <a:t>Arial</a:t>
            </a:r>
          </a:p>
          <a:p>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ea typeface="ＭＳ Ｐゴシック" charset="0"/>
              <a:cs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86F1358C-411C-2A4A-9E54-1EC895C6F957}" type="slidenum">
              <a:rPr lang="en-US" sz="1200">
                <a:latin typeface="Optima" panose="02000503060000020004" pitchFamily="2" charset="0"/>
              </a:rPr>
              <a:pPr/>
              <a:t>23</a:t>
            </a:fld>
            <a:endParaRPr lang="en-US" sz="1200" dirty="0">
              <a:latin typeface="Optima" panose="02000503060000020004" pitchFamily="2" charset="0"/>
            </a:endParaRPr>
          </a:p>
        </p:txBody>
      </p:sp>
      <p:sp>
        <p:nvSpPr>
          <p:cNvPr id="56322" name="Rectangle 2"/>
          <p:cNvSpPr>
            <a:spLocks noGrp="1" noRot="1" noChangeAspect="1" noChangeArrowheads="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3d3545d8d_1_1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
        <p:nvSpPr>
          <p:cNvPr id="365" name="Google Shape;365;g33d3545d8d_1_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6" name="Google Shape;366;g33d3545d8d_1_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 dirty="0"/>
              <a:t>Video 3</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47075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2D84105A-BEF9-8A45-9B56-4219FEA6AD2B}" type="slidenum">
              <a:rPr lang="en-US" sz="1200">
                <a:latin typeface="Optima" panose="02000503060000020004" pitchFamily="2" charset="0"/>
              </a:rPr>
              <a:pPr/>
              <a:t>25</a:t>
            </a:fld>
            <a:endParaRPr lang="en-US" sz="1200" dirty="0">
              <a:latin typeface="Optima" panose="02000503060000020004" pitchFamily="2" charset="0"/>
            </a:endParaRPr>
          </a:p>
        </p:txBody>
      </p:sp>
      <p:sp>
        <p:nvSpPr>
          <p:cNvPr id="58370" name="Rectangle 2"/>
          <p:cNvSpPr>
            <a:spLocks noGrp="1" noRot="1" noChangeAspect="1" noChangeArrowheads="1"/>
          </p:cNvSpPr>
          <p:nvPr>
            <p:ph type="sldImg"/>
          </p:nvPr>
        </p:nvSpPr>
        <p:spPr>
          <a:solidFill>
            <a:srgbClr val="FFFFFF"/>
          </a:solidFill>
          <a:ln/>
        </p:spPr>
      </p:sp>
      <p:sp>
        <p:nvSpPr>
          <p:cNvPr id="583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61DC5C17-B2CF-1840-A1EF-315F157F69F3}" type="slidenum">
              <a:rPr lang="en-US" sz="1200">
                <a:latin typeface="Optima" panose="02000503060000020004" pitchFamily="2" charset="0"/>
              </a:rPr>
              <a:pPr/>
              <a:t>26</a:t>
            </a:fld>
            <a:endParaRPr lang="en-US" sz="1200" dirty="0">
              <a:latin typeface="Optima" panose="02000503060000020004" pitchFamily="2" charset="0"/>
            </a:endParaRPr>
          </a:p>
        </p:txBody>
      </p:sp>
      <p:sp>
        <p:nvSpPr>
          <p:cNvPr id="60418" name="Rectangle 2"/>
          <p:cNvSpPr>
            <a:spLocks noGrp="1" noRot="1" noChangeAspect="1" noChangeArrowheads="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1AA08FD3-6644-3A41-9D37-506C328B6962}" type="slidenum">
              <a:rPr lang="en-US" sz="1200">
                <a:latin typeface="Optima" panose="02000503060000020004" pitchFamily="2" charset="0"/>
              </a:rPr>
              <a:pPr/>
              <a:t>27</a:t>
            </a:fld>
            <a:endParaRPr lang="en-US" sz="1200" dirty="0">
              <a:latin typeface="Optima" panose="02000503060000020004" pitchFamily="2" charset="0"/>
            </a:endParaRPr>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dirty="0">
              <a:ea typeface="ＭＳ Ｐゴシック" charset="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2D0ED378-56EA-594B-AEBC-A6C32C2BE9A9}" type="slidenum">
              <a:rPr lang="en-US" sz="1200">
                <a:latin typeface="Optima" panose="02000503060000020004" pitchFamily="2" charset="0"/>
              </a:rPr>
              <a:pPr/>
              <a:t>28</a:t>
            </a:fld>
            <a:endParaRPr lang="en-US" sz="1200" dirty="0">
              <a:latin typeface="Optima" panose="02000503060000020004" pitchFamily="2" charset="0"/>
            </a:endParaRPr>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dirty="0">
              <a:ea typeface="ＭＳ Ｐゴシック" charset="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344EEE1C-5E75-834F-8BE2-5C4C5217D698}" type="slidenum">
              <a:rPr lang="en-US" sz="1200">
                <a:latin typeface="Optima" panose="02000503060000020004" pitchFamily="2" charset="0"/>
              </a:rPr>
              <a:pPr/>
              <a:t>29</a:t>
            </a:fld>
            <a:endParaRPr lang="en-US" sz="1200" dirty="0">
              <a:latin typeface="Optima" panose="02000503060000020004" pitchFamily="2" charset="0"/>
            </a:endParaRPr>
          </a:p>
        </p:txBody>
      </p:sp>
      <p:sp>
        <p:nvSpPr>
          <p:cNvPr id="66562" name="Rectangle 2"/>
          <p:cNvSpPr>
            <a:spLocks noGrp="1" noRot="1" noChangeAspect="1" noChangeArrowheads="1"/>
          </p:cNvSpPr>
          <p:nvPr>
            <p:ph type="sldImg"/>
          </p:nvPr>
        </p:nvSpPr>
        <p:spPr>
          <a:solidFill>
            <a:srgbClr val="FFFFFF"/>
          </a:solidFill>
          <a:ln/>
        </p:spPr>
      </p:sp>
      <p:sp>
        <p:nvSpPr>
          <p:cNvPr id="6656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0814F665-BC27-9B47-883C-376ECD157B50}" type="slidenum">
              <a:rPr lang="en-US" sz="1200">
                <a:latin typeface="Optima" panose="02000503060000020004" pitchFamily="2" charset="0"/>
              </a:rPr>
              <a:pPr/>
              <a:t>30</a:t>
            </a:fld>
            <a:endParaRPr lang="en-US" sz="1200" dirty="0">
              <a:latin typeface="Optima" panose="02000503060000020004" pitchFamily="2" charset="0"/>
            </a:endParaRPr>
          </a:p>
        </p:txBody>
      </p:sp>
      <p:sp>
        <p:nvSpPr>
          <p:cNvPr id="68610" name="Rectangle 2"/>
          <p:cNvSpPr>
            <a:spLocks noGrp="1" noRot="1" noChangeAspect="1" noChangeArrowheads="1"/>
          </p:cNvSpPr>
          <p:nvPr>
            <p:ph type="sldImg"/>
          </p:nvPr>
        </p:nvSpPr>
        <p:spPr>
          <a:solidFill>
            <a:srgbClr val="FFFFFF"/>
          </a:solidFill>
          <a:ln/>
        </p:spPr>
      </p:sp>
      <p:sp>
        <p:nvSpPr>
          <p:cNvPr id="6861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74E97C22-7028-7F4E-936F-D82C490596F6}" type="slidenum">
              <a:rPr lang="en-US" sz="1200">
                <a:latin typeface="Optima" panose="02000503060000020004" pitchFamily="2" charset="0"/>
              </a:rPr>
              <a:pPr/>
              <a:t>31</a:t>
            </a:fld>
            <a:endParaRPr lang="en-US" sz="1200" dirty="0">
              <a:latin typeface="Optima" panose="02000503060000020004" pitchFamily="2" charset="0"/>
            </a:endParaRPr>
          </a:p>
        </p:txBody>
      </p:sp>
      <p:sp>
        <p:nvSpPr>
          <p:cNvPr id="70658" name="Rectangle 2"/>
          <p:cNvSpPr>
            <a:spLocks noGrp="1" noRot="1" noChangeAspect="1" noChangeArrowheads="1"/>
          </p:cNvSpPr>
          <p:nvPr>
            <p:ph type="sldImg"/>
          </p:nvPr>
        </p:nvSpPr>
        <p:spPr>
          <a:solidFill>
            <a:srgbClr val="FFFFFF"/>
          </a:solidFill>
          <a:ln/>
        </p:spPr>
      </p:sp>
      <p:sp>
        <p:nvSpPr>
          <p:cNvPr id="7065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61AFE7B2-E7DF-6F46-8476-65F699BB2D45}" type="slidenum">
              <a:rPr lang="en-US" sz="1200">
                <a:latin typeface="Optima" panose="02000503060000020004" pitchFamily="2" charset="0"/>
              </a:rPr>
              <a:pPr/>
              <a:t>32</a:t>
            </a:fld>
            <a:endParaRPr lang="en-US" sz="1200" dirty="0">
              <a:latin typeface="Optima" panose="02000503060000020004" pitchFamily="2" charset="0"/>
            </a:endParaRPr>
          </a:p>
        </p:txBody>
      </p:sp>
      <p:sp>
        <p:nvSpPr>
          <p:cNvPr id="72706" name="Rectangle 2"/>
          <p:cNvSpPr>
            <a:spLocks noGrp="1" noRot="1" noChangeAspect="1" noChangeArrowheads="1"/>
          </p:cNvSpPr>
          <p:nvPr>
            <p:ph type="sldImg"/>
          </p:nvPr>
        </p:nvSpPr>
        <p:spPr>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35879619" indent="-35447153" defTabSz="914485">
              <a:defRPr sz="2300">
                <a:solidFill>
                  <a:schemeClr val="tx1"/>
                </a:solidFill>
                <a:latin typeface="Arial" charset="0"/>
                <a:ea typeface="ＭＳ Ｐゴシック" charset="0"/>
              </a:defRPr>
            </a:lvl2pPr>
            <a:lvl3pPr>
              <a:defRPr sz="2300">
                <a:solidFill>
                  <a:schemeClr val="tx1"/>
                </a:solidFill>
                <a:latin typeface="Arial" charset="0"/>
                <a:ea typeface="ＭＳ Ｐゴシック" charset="0"/>
              </a:defRPr>
            </a:lvl3pPr>
            <a:lvl4pPr>
              <a:defRPr sz="2300">
                <a:solidFill>
                  <a:schemeClr val="tx1"/>
                </a:solidFill>
                <a:latin typeface="Arial" charset="0"/>
                <a:ea typeface="ＭＳ Ｐゴシック" charset="0"/>
              </a:defRPr>
            </a:lvl4pPr>
            <a:lvl5pPr>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r>
              <a:rPr lang="en-US" sz="1200"/>
              <a:t>Arial</a:t>
            </a:r>
          </a:p>
          <a:p>
            <a:endParaRPr 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dirty="0">
                <a:latin typeface="Arial" charset="0"/>
                <a:ea typeface="ＭＳ Ｐゴシック" charset="0"/>
                <a:cs typeface="ＭＳ Ｐゴシック" charset="0"/>
              </a:rPr>
              <a:t>Once every gene in a genome has been identified, it becomes feasible to measure each gene</a:t>
            </a:r>
            <a:r>
              <a:rPr lang="ja-JP" altLang="en-US" dirty="0">
                <a:latin typeface="Arial" charset="0"/>
                <a:ea typeface="ＭＳ Ｐゴシック" charset="0"/>
                <a:cs typeface="ＭＳ Ｐゴシック" charset="0"/>
              </a:rPr>
              <a:t>’</a:t>
            </a:r>
            <a:r>
              <a:rPr lang="en-US" dirty="0">
                <a:latin typeface="Arial" charset="0"/>
                <a:ea typeface="ＭＳ Ｐゴシック" charset="0"/>
                <a:cs typeface="ＭＳ Ｐゴシック" charset="0"/>
              </a:rPr>
              <a:t>s expression. One of the first goals along this line has been to measure the steady-state abundance of RNA made from each gene. There have also been ongoing attempts to measure the level of all proteins. The levels of RNA vary depending on the cell type, the developmental stage, environmental stimuli, etc. For example, the RNAs expressed in a heart cell differ greatly from those expressed in a brain cell, and the RNAs expressed in fetal blood differ from those expressed in adult blood. In addition, exposure to high heat triggers the production of heat-shock RNAs, which are not present under normal conditions. Therefore, determination of the RNA levels found at a particular time and in a specific cell or organ can provide important information as to the function of the genes responsible for this expression. In addition, the spectrum or profile of RNAs found in a particular cell can be used as a means of disease diagnosis. For example, different types of cancer have been shown to have different RNA profiles.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68DF0884-D2F3-6E45-80F7-A4EE416E87B2}" type="slidenum">
              <a:rPr lang="en-US" sz="1200">
                <a:latin typeface="Optima" panose="02000503060000020004" pitchFamily="2" charset="0"/>
              </a:rPr>
              <a:pPr/>
              <a:t>33</a:t>
            </a:fld>
            <a:endParaRPr lang="en-US" sz="1200" dirty="0">
              <a:latin typeface="Optima" panose="02000503060000020004" pitchFamily="2" charset="0"/>
            </a:endParaRPr>
          </a:p>
        </p:txBody>
      </p:sp>
      <p:sp>
        <p:nvSpPr>
          <p:cNvPr id="76802" name="Rectangle 2"/>
          <p:cNvSpPr>
            <a:spLocks noGrp="1" noRot="1" noChangeAspect="1" noChangeArrowheads="1"/>
          </p:cNvSpPr>
          <p:nvPr>
            <p:ph type="sldImg"/>
          </p:nvPr>
        </p:nvSpPr>
        <p:spPr>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627E0157-A69A-B440-BDAC-AC7E6119ED90}" type="slidenum">
              <a:rPr lang="en-US" sz="1200">
                <a:latin typeface="Optima" panose="02000503060000020004" pitchFamily="2" charset="0"/>
              </a:rPr>
              <a:pPr/>
              <a:t>34</a:t>
            </a:fld>
            <a:endParaRPr lang="en-US" sz="1200" dirty="0">
              <a:latin typeface="Optima" panose="02000503060000020004" pitchFamily="2" charset="0"/>
            </a:endParaRPr>
          </a:p>
        </p:txBody>
      </p:sp>
      <p:sp>
        <p:nvSpPr>
          <p:cNvPr id="74754" name="Rectangle 2"/>
          <p:cNvSpPr>
            <a:spLocks noGrp="1" noRot="1" noChangeAspect="1" noChangeArrowheads="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110532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627E0157-A69A-B440-BDAC-AC7E6119ED90}" type="slidenum">
              <a:rPr lang="en-US" sz="1200">
                <a:latin typeface="Optima" panose="02000503060000020004" pitchFamily="2" charset="0"/>
              </a:rPr>
              <a:pPr/>
              <a:t>35</a:t>
            </a:fld>
            <a:endParaRPr lang="en-US" sz="1200" dirty="0">
              <a:latin typeface="Optima" panose="02000503060000020004" pitchFamily="2" charset="0"/>
            </a:endParaRPr>
          </a:p>
        </p:txBody>
      </p:sp>
      <p:sp>
        <p:nvSpPr>
          <p:cNvPr id="74754" name="Rectangle 2"/>
          <p:cNvSpPr>
            <a:spLocks noGrp="1" noRot="1" noChangeAspect="1" noChangeArrowheads="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3d3545d8d_1_5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
        <p:nvSpPr>
          <p:cNvPr id="731" name="Google Shape;731;g33d3545d8d_1_5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2" name="Google Shape;732;g33d3545d8d_1_5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Animations have to be fixed</a:t>
            </a:r>
            <a:endParaRPr/>
          </a:p>
        </p:txBody>
      </p:sp>
    </p:spTree>
    <p:extLst>
      <p:ext uri="{BB962C8B-B14F-4D97-AF65-F5344CB8AC3E}">
        <p14:creationId xmlns:p14="http://schemas.microsoft.com/office/powerpoint/2010/main" val="9511110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8ED614A9-6AF0-DC4A-80B6-557012D4CD3D}" type="slidenum">
              <a:rPr lang="en-US" sz="1200">
                <a:latin typeface="Optima" panose="02000503060000020004" pitchFamily="2" charset="0"/>
              </a:rPr>
              <a:pPr/>
              <a:t>37</a:t>
            </a:fld>
            <a:endParaRPr lang="en-US" sz="1200" dirty="0">
              <a:latin typeface="Optima" panose="02000503060000020004" pitchFamily="2" charset="0"/>
            </a:endParaRPr>
          </a:p>
        </p:txBody>
      </p:sp>
      <p:sp>
        <p:nvSpPr>
          <p:cNvPr id="78850" name="Rectangle 2"/>
          <p:cNvSpPr>
            <a:spLocks noGrp="1" noRot="1" noChangeAspect="1" noChangeArrowheads="1"/>
          </p:cNvSpPr>
          <p:nvPr>
            <p:ph type="sldImg"/>
          </p:nvPr>
        </p:nvSpPr>
        <p:spPr>
          <a:solidFill>
            <a:srgbClr val="FFFFFF"/>
          </a:solidFill>
          <a:ln/>
        </p:spPr>
      </p:sp>
      <p:sp>
        <p:nvSpPr>
          <p:cNvPr id="788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2B490213-25B0-C54E-80FB-97506CFB0FFD}" type="slidenum">
              <a:rPr lang="en-US" sz="1200">
                <a:latin typeface="Optima" panose="02000503060000020004" pitchFamily="2" charset="0"/>
              </a:rPr>
              <a:pPr/>
              <a:t>38</a:t>
            </a:fld>
            <a:endParaRPr lang="en-US" sz="1200" dirty="0">
              <a:latin typeface="Optima" panose="02000503060000020004" pitchFamily="2" charset="0"/>
            </a:endParaRPr>
          </a:p>
        </p:txBody>
      </p:sp>
      <p:sp>
        <p:nvSpPr>
          <p:cNvPr id="82946" name="Rectangle 2"/>
          <p:cNvSpPr>
            <a:spLocks noGrp="1" noRot="1" noChangeAspect="1" noChangeArrowheads="1"/>
          </p:cNvSpPr>
          <p:nvPr>
            <p:ph type="sldImg"/>
          </p:nvPr>
        </p:nvSpPr>
        <p:spPr>
          <a:solidFill>
            <a:srgbClr val="FFFFFF"/>
          </a:solidFill>
          <a:ln/>
        </p:spPr>
      </p:sp>
      <p:sp>
        <p:nvSpPr>
          <p:cNvPr id="829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33d3545d8d_1_7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
        <p:nvSpPr>
          <p:cNvPr id="890" name="Google Shape;890;g33d3545d8d_1_7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1" name="Google Shape;891;g33d3545d8d_1_7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1: Top Left</a:t>
            </a:r>
            <a:endParaRPr/>
          </a:p>
          <a:p>
            <a:pPr marL="0" lvl="0" indent="0" algn="l" rtl="0">
              <a:spcBef>
                <a:spcPts val="0"/>
              </a:spcBef>
              <a:spcAft>
                <a:spcPts val="0"/>
              </a:spcAft>
              <a:buNone/>
            </a:pPr>
            <a:r>
              <a:rPr lang="en"/>
              <a:t>2: Top Right</a:t>
            </a:r>
            <a:endParaRPr/>
          </a:p>
          <a:p>
            <a:pPr marL="0" lvl="0" indent="0" algn="l" rtl="0">
              <a:spcBef>
                <a:spcPts val="0"/>
              </a:spcBef>
              <a:spcAft>
                <a:spcPts val="0"/>
              </a:spcAft>
              <a:buNone/>
            </a:pPr>
            <a:r>
              <a:rPr lang="en"/>
              <a:t>3: Bottom Left</a:t>
            </a:r>
            <a:endParaRPr/>
          </a:p>
          <a:p>
            <a:pPr marL="0" lvl="0" indent="0" algn="l" rtl="0">
              <a:spcBef>
                <a:spcPts val="0"/>
              </a:spcBef>
              <a:spcAft>
                <a:spcPts val="0"/>
              </a:spcAft>
              <a:buNone/>
            </a:pPr>
            <a:r>
              <a:rPr lang="en"/>
              <a:t>4: Bottom Right</a:t>
            </a:r>
            <a:endParaRPr/>
          </a:p>
          <a:p>
            <a:pPr marL="0" lvl="0" indent="0" algn="l" rtl="0">
              <a:spcBef>
                <a:spcPts val="0"/>
              </a:spcBef>
              <a:spcAft>
                <a:spcPts val="0"/>
              </a:spcAft>
              <a:buNone/>
            </a:pPr>
            <a:endParaRPr/>
          </a:p>
          <a:p>
            <a:pPr marL="0" lvl="0" indent="0" algn="l" rtl="0">
              <a:spcBef>
                <a:spcPts val="0"/>
              </a:spcBef>
              <a:spcAft>
                <a:spcPts val="0"/>
              </a:spcAft>
              <a:buNone/>
            </a:pPr>
            <a:r>
              <a:rPr lang="en"/>
              <a:t>Take image from the book, Ch 7 “Clustering” p. 585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20667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3d3545d8d_1_74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
        <p:nvSpPr>
          <p:cNvPr id="903" name="Google Shape;903;g33d3545d8d_1_7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4" name="Google Shape;904;g33d3545d8d_1_7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[Show the white points first, then the brown points, then show areas around red triangles and blue squares]</a:t>
            </a:r>
            <a:endParaRPr/>
          </a:p>
          <a:p>
            <a:pPr marL="0" lvl="0" indent="0" algn="l" rtl="0">
              <a:spcBef>
                <a:spcPts val="0"/>
              </a:spcBef>
              <a:spcAft>
                <a:spcPts val="0"/>
              </a:spcAft>
              <a:buNone/>
            </a:pPr>
            <a:endParaRPr/>
          </a:p>
          <a:p>
            <a:pPr marL="0" lvl="0" indent="0" algn="l" rtl="0">
              <a:spcBef>
                <a:spcPts val="0"/>
              </a:spcBef>
              <a:spcAft>
                <a:spcPts val="0"/>
              </a:spcAft>
              <a:buClr>
                <a:schemeClr val="dk1"/>
              </a:buClr>
              <a:buFont typeface="Arial"/>
              <a:buNone/>
            </a:pPr>
            <a:r>
              <a:rPr lang="en"/>
              <a:t>Take image from the book, p.586</a:t>
            </a:r>
            <a:endParaRPr/>
          </a:p>
          <a:p>
            <a:pPr marL="0" lvl="0" indent="0" algn="l" rtl="0">
              <a:spcBef>
                <a:spcPts val="0"/>
              </a:spcBef>
              <a:spcAft>
                <a:spcPts val="0"/>
              </a:spcAft>
              <a:buNone/>
            </a:pPr>
            <a:r>
              <a:rPr lang="en"/>
              <a:t>Remake in AI, and bring in each layer at a time</a:t>
            </a:r>
            <a:endParaRPr/>
          </a:p>
          <a:p>
            <a:pPr marL="0" lvl="0" indent="0" algn="l" rtl="0">
              <a:spcBef>
                <a:spcPts val="0"/>
              </a:spcBef>
              <a:spcAft>
                <a:spcPts val="0"/>
              </a:spcAft>
              <a:buNone/>
            </a:pPr>
            <a:r>
              <a:rPr lang="en"/>
              <a:t>Also, in Rise make an animated GIF</a:t>
            </a:r>
            <a:endParaRPr/>
          </a:p>
        </p:txBody>
      </p:sp>
    </p:spTree>
    <p:extLst>
      <p:ext uri="{BB962C8B-B14F-4D97-AF65-F5344CB8AC3E}">
        <p14:creationId xmlns:p14="http://schemas.microsoft.com/office/powerpoint/2010/main" val="11103732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C6F633A1-D690-004F-BB44-6DDAB53A66CD}" type="slidenum">
              <a:rPr lang="en-US" sz="1200">
                <a:latin typeface="Optima" panose="02000503060000020004" pitchFamily="2" charset="0"/>
              </a:rPr>
              <a:pPr/>
              <a:t>41</a:t>
            </a:fld>
            <a:endParaRPr lang="en-US" sz="1200" dirty="0">
              <a:latin typeface="Optima" panose="02000503060000020004" pitchFamily="2" charset="0"/>
            </a:endParaRPr>
          </a:p>
        </p:txBody>
      </p:sp>
      <p:sp>
        <p:nvSpPr>
          <p:cNvPr id="84994" name="Rectangle 2"/>
          <p:cNvSpPr>
            <a:spLocks noGrp="1" noRot="1" noChangeAspect="1" noChangeArrowheads="1"/>
          </p:cNvSpPr>
          <p:nvPr>
            <p:ph type="sldImg"/>
          </p:nvPr>
        </p:nvSpPr>
        <p:spPr>
          <a:solidFill>
            <a:srgbClr val="FFFFFF"/>
          </a:solidFill>
          <a:ln/>
        </p:spPr>
      </p:sp>
      <p:sp>
        <p:nvSpPr>
          <p:cNvPr id="8499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903F9330-7487-B449-B71D-FDD88EF89500}" type="slidenum">
              <a:rPr lang="en-US" sz="1200">
                <a:latin typeface="Optima" panose="02000503060000020004" pitchFamily="2" charset="0"/>
              </a:rPr>
              <a:pPr/>
              <a:t>42</a:t>
            </a:fld>
            <a:endParaRPr lang="en-US" sz="1200" dirty="0">
              <a:latin typeface="Optima" panose="02000503060000020004" pitchFamily="2"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dirty="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lnSpc>
                <a:spcPct val="80000"/>
              </a:lnSpc>
            </a:pPr>
            <a:r>
              <a:rPr lang="en-US" sz="1000">
                <a:latin typeface="Arial" charset="0"/>
                <a:ea typeface="ＭＳ Ｐゴシック" charset="0"/>
                <a:cs typeface="ＭＳ Ｐゴシック" charset="0"/>
              </a:rPr>
              <a:t>Figure 2 | Reproducibility, linearity and sensitivity. (a) Comparison of two brain technical replicate RNA-Seq determinations for all mouse gene models (from the UCSC genome database), measured in reads per kilobase of exon per million mapped sequence reads (RPKM), which is a normalized measure</a:t>
            </a:r>
          </a:p>
          <a:p>
            <a:pPr>
              <a:lnSpc>
                <a:spcPct val="80000"/>
              </a:lnSpc>
            </a:pPr>
            <a:r>
              <a:rPr lang="en-US" sz="1000">
                <a:latin typeface="Arial" charset="0"/>
                <a:ea typeface="ＭＳ Ｐゴシック" charset="0"/>
                <a:cs typeface="ＭＳ Ｐゴシック" charset="0"/>
              </a:rPr>
              <a:t>of exonic read density; R2 = 0.96. (b) Distribution of uniquely mappable reads onto gene parts in the liver sample. Although 93% of the reads fall onto exons or the RNAFAR-enriched regions (see Fig. 3 and text), another 4% of the reads falls onto introns and 3% in intergenic regions. (c) Six in vitro–synthesized reference transcripts of lengths 0.3–10 kb were added to the liver RNA sample (1.2 × 104 to 1.2 × 109 transcripts per sample; R2 &gt; 0.99). (d) Robustness of RPKM measurement as a function of RPKM expression level and depth of sequencing. Subsets of the entire liver dataset (with 41 million mapped unique + splice + multireads) were used to calculate the expression level of genes in four different expression classes to their final expression level. Although the measured expression level of the 211 most highly expressed genes (black and cyan) was effectively unchanged after 8 million mappable reads, the measured expression levels of the other two classes (purple and red) converged more slowly. The fraction of genes for which the measured expression level was within ±5% of the final value is reported. 3 RPKM corresponds to approximately one transcript per cell in liver. The corresponding number of spliced reads in each subset is shown on the top x axis.</a:t>
            </a:r>
          </a:p>
        </p:txBody>
      </p:sp>
      <p:sp>
        <p:nvSpPr>
          <p:cNvPr id="901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4485">
              <a:defRPr sz="2300">
                <a:solidFill>
                  <a:schemeClr val="tx1"/>
                </a:solidFill>
                <a:latin typeface="Arial" charset="0"/>
                <a:ea typeface="ＭＳ Ｐゴシック" charset="0"/>
                <a:cs typeface="ＭＳ Ｐゴシック" charset="0"/>
              </a:defRPr>
            </a:lvl1pPr>
            <a:lvl2pPr marL="35879619" indent="-35447153" defTabSz="914485">
              <a:defRPr sz="2300">
                <a:solidFill>
                  <a:schemeClr val="tx1"/>
                </a:solidFill>
                <a:latin typeface="Arial" charset="0"/>
                <a:ea typeface="ＭＳ Ｐゴシック" charset="0"/>
              </a:defRPr>
            </a:lvl2pPr>
            <a:lvl3pPr>
              <a:defRPr sz="2300">
                <a:solidFill>
                  <a:schemeClr val="tx1"/>
                </a:solidFill>
                <a:latin typeface="Arial" charset="0"/>
                <a:ea typeface="ＭＳ Ｐゴシック" charset="0"/>
              </a:defRPr>
            </a:lvl3pPr>
            <a:lvl4pPr>
              <a:defRPr sz="2300">
                <a:solidFill>
                  <a:schemeClr val="tx1"/>
                </a:solidFill>
                <a:latin typeface="Arial" charset="0"/>
                <a:ea typeface="ＭＳ Ｐゴシック" charset="0"/>
              </a:defRPr>
            </a:lvl4pPr>
            <a:lvl5pPr>
              <a:defRPr sz="2300">
                <a:solidFill>
                  <a:schemeClr val="tx1"/>
                </a:solidFill>
                <a:latin typeface="Arial" charset="0"/>
                <a:ea typeface="ＭＳ Ｐゴシック" charset="0"/>
              </a:defRPr>
            </a:lvl5pPr>
            <a:lvl6pPr marL="432465" eaLnBrk="0" fontAlgn="base" hangingPunct="0">
              <a:spcBef>
                <a:spcPct val="0"/>
              </a:spcBef>
              <a:spcAft>
                <a:spcPct val="0"/>
              </a:spcAft>
              <a:defRPr sz="2300">
                <a:solidFill>
                  <a:schemeClr val="tx1"/>
                </a:solidFill>
                <a:latin typeface="Arial" charset="0"/>
                <a:ea typeface="ＭＳ Ｐゴシック" charset="0"/>
              </a:defRPr>
            </a:lvl6pPr>
            <a:lvl7pPr marL="864931" eaLnBrk="0" fontAlgn="base" hangingPunct="0">
              <a:spcBef>
                <a:spcPct val="0"/>
              </a:spcBef>
              <a:spcAft>
                <a:spcPct val="0"/>
              </a:spcAft>
              <a:defRPr sz="2300">
                <a:solidFill>
                  <a:schemeClr val="tx1"/>
                </a:solidFill>
                <a:latin typeface="Arial" charset="0"/>
                <a:ea typeface="ＭＳ Ｐゴシック" charset="0"/>
              </a:defRPr>
            </a:lvl7pPr>
            <a:lvl8pPr marL="1297396" eaLnBrk="0" fontAlgn="base" hangingPunct="0">
              <a:spcBef>
                <a:spcPct val="0"/>
              </a:spcBef>
              <a:spcAft>
                <a:spcPct val="0"/>
              </a:spcAft>
              <a:defRPr sz="2300">
                <a:solidFill>
                  <a:schemeClr val="tx1"/>
                </a:solidFill>
                <a:latin typeface="Arial" charset="0"/>
                <a:ea typeface="ＭＳ Ｐゴシック" charset="0"/>
              </a:defRPr>
            </a:lvl8pPr>
            <a:lvl9pPr marL="1729862" eaLnBrk="0" fontAlgn="base" hangingPunct="0">
              <a:spcBef>
                <a:spcPct val="0"/>
              </a:spcBef>
              <a:spcAft>
                <a:spcPct val="0"/>
              </a:spcAft>
              <a:defRPr sz="2300">
                <a:solidFill>
                  <a:schemeClr val="tx1"/>
                </a:solidFill>
                <a:latin typeface="Arial" charset="0"/>
                <a:ea typeface="ＭＳ Ｐゴシック" charset="0"/>
              </a:defRPr>
            </a:lvl9pPr>
          </a:lstStyle>
          <a:p>
            <a:r>
              <a:rPr lang="en-US" sz="1200"/>
              <a:t>Arial</a:t>
            </a:r>
          </a:p>
          <a:p>
            <a:endParaRPr 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3d3545d8d_1_7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
        <p:nvSpPr>
          <p:cNvPr id="920" name="Google Shape;920;g33d3545d8d_1_7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1" name="Google Shape;921;g33d3545d8d_1_7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a:t>Take image from the book</a:t>
            </a:r>
            <a:endParaRPr/>
          </a:p>
          <a:p>
            <a:pPr marL="0" lvl="0" indent="0" algn="l" rtl="0">
              <a:lnSpc>
                <a:spcPct val="115000"/>
              </a:lnSpc>
              <a:spcBef>
                <a:spcPts val="0"/>
              </a:spcBef>
              <a:spcAft>
                <a:spcPts val="0"/>
              </a:spcAft>
              <a:buClr>
                <a:schemeClr val="dk1"/>
              </a:buClr>
              <a:buSzPts val="1100"/>
              <a:buFont typeface="Arial"/>
              <a:buNone/>
            </a:pPr>
            <a:r>
              <a:rPr lang="en"/>
              <a:t>p.587</a:t>
            </a:r>
            <a:endParaRPr/>
          </a:p>
          <a:p>
            <a:pPr marL="0" lvl="0" indent="0" algn="l" rtl="0">
              <a:spcBef>
                <a:spcPts val="0"/>
              </a:spcBef>
              <a:spcAft>
                <a:spcPts val="0"/>
              </a:spcAft>
              <a:buClr>
                <a:schemeClr val="dk1"/>
              </a:buClr>
              <a:buFont typeface="Arial"/>
              <a:buNone/>
            </a:pPr>
            <a:endParaRPr/>
          </a:p>
        </p:txBody>
      </p:sp>
    </p:spTree>
    <p:extLst>
      <p:ext uri="{BB962C8B-B14F-4D97-AF65-F5344CB8AC3E}">
        <p14:creationId xmlns:p14="http://schemas.microsoft.com/office/powerpoint/2010/main" val="475518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E99BF3D2-C28E-564A-BA66-794C297DF673}" type="slidenum">
              <a:rPr lang="en-US" sz="1200">
                <a:latin typeface="Optima" panose="02000503060000020004" pitchFamily="2" charset="0"/>
              </a:rPr>
              <a:pPr/>
              <a:t>44</a:t>
            </a:fld>
            <a:endParaRPr lang="en-US" sz="1200" dirty="0">
              <a:latin typeface="Optima" panose="02000503060000020004" pitchFamily="2"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dirty="0">
              <a:ea typeface="ＭＳ Ｐゴシック" charset="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3238D98-F405-FB41-B9AF-65CA50DA7D25}" type="slidenum">
              <a:rPr lang="en-US" smtClean="0"/>
              <a:pPr>
                <a:defRPr/>
              </a:pPr>
              <a:t>47</a:t>
            </a:fld>
            <a:endParaRPr lang="en-US" dirty="0"/>
          </a:p>
        </p:txBody>
      </p:sp>
    </p:spTree>
    <p:extLst>
      <p:ext uri="{BB962C8B-B14F-4D97-AF65-F5344CB8AC3E}">
        <p14:creationId xmlns:p14="http://schemas.microsoft.com/office/powerpoint/2010/main" val="2849894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E99BF3D2-C28E-564A-BA66-794C297DF673}" type="slidenum">
              <a:rPr lang="en-US" sz="1200">
                <a:latin typeface="Optima" panose="02000503060000020004" pitchFamily="2" charset="0"/>
              </a:rPr>
              <a:pPr/>
              <a:t>48</a:t>
            </a:fld>
            <a:endParaRPr lang="en-US" sz="1200" dirty="0">
              <a:latin typeface="Optima" panose="02000503060000020004" pitchFamily="2" charset="0"/>
            </a:endParaRPr>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en-US" dirty="0">
              <a:ea typeface="ＭＳ Ｐゴシック" charset="0"/>
              <a:cs typeface="ＭＳ Ｐゴシック" charset="0"/>
            </a:endParaRPr>
          </a:p>
        </p:txBody>
      </p:sp>
    </p:spTree>
    <p:extLst>
      <p:ext uri="{BB962C8B-B14F-4D97-AF65-F5344CB8AC3E}">
        <p14:creationId xmlns:p14="http://schemas.microsoft.com/office/powerpoint/2010/main" val="3578079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a:ln/>
        </p:spPr>
      </p:sp>
      <p:sp>
        <p:nvSpPr>
          <p:cNvPr id="10342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
        <p:nvSpPr>
          <p:cNvPr id="10342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AFEAA629-1BD0-B645-A8D4-7DA5E0890C36}" type="slidenum">
              <a:rPr lang="en-US" sz="1200">
                <a:latin typeface="Optima" panose="02000503060000020004" pitchFamily="2" charset="0"/>
              </a:rPr>
              <a:pPr/>
              <a:t>8</a:t>
            </a:fld>
            <a:endParaRPr lang="en-US" sz="1200" dirty="0">
              <a:latin typeface="Optima" panose="02000503060000020004" pitchFamily="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AFA85F4C-7FB9-DA4F-8AA8-8FDBF6C36B8D}" type="slidenum">
              <a:rPr lang="en-US" sz="1200">
                <a:latin typeface="Arial" charset="0"/>
              </a:rPr>
              <a:pPr/>
              <a:t>9</a:t>
            </a:fld>
            <a:endParaRPr lang="en-US" sz="1200">
              <a:latin typeface="Arial"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fld id="{7B3174D8-2C20-224B-9CB4-7C5C9B699311}" type="slidenum">
              <a:rPr lang="en-US" sz="1200">
                <a:latin typeface="Arial" charset="0"/>
              </a:rPr>
              <a:pPr/>
              <a:t>10</a:t>
            </a:fld>
            <a:endParaRPr lang="en-US" sz="1200">
              <a:latin typeface="Arial"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200" dirty="0">
                <a:latin typeface="Optima" panose="02000503060000020004" pitchFamily="2" charset="0"/>
              </a:rPr>
              <a:t>Arial</a:t>
            </a:r>
          </a:p>
          <a:p>
            <a:endParaRPr lang="en-US" sz="1200" dirty="0">
              <a:latin typeface="Optima" panose="02000503060000020004" pitchFamily="2" charset="0"/>
            </a:endParaRPr>
          </a:p>
        </p:txBody>
      </p:sp>
      <p:sp>
        <p:nvSpPr>
          <p:cNvPr id="29698" name="Rectangle 2"/>
          <p:cNvSpPr>
            <a:spLocks noGrp="1" noRot="1" noChangeAspect="1" noChangeArrowheads="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200" dirty="0">
                <a:latin typeface="Optima" panose="02000503060000020004" pitchFamily="2" charset="0"/>
              </a:rPr>
              <a:t>Arial</a:t>
            </a:r>
          </a:p>
          <a:p>
            <a:endParaRPr lang="en-US" sz="1200" dirty="0">
              <a:latin typeface="Optima" panose="02000503060000020004" pitchFamily="2" charset="0"/>
            </a:endParaRPr>
          </a:p>
        </p:txBody>
      </p:sp>
      <p:sp>
        <p:nvSpPr>
          <p:cNvPr id="31746" name="Rectangle 2"/>
          <p:cNvSpPr>
            <a:spLocks noGrp="1" noRot="1" noChangeAspect="1" noChangeArrowheads="1"/>
          </p:cNvSpPr>
          <p:nvPr>
            <p:ph type="sldImg"/>
          </p:nvPr>
        </p:nvSpPr>
        <p:spPr>
          <a:solidFill>
            <a:srgbClr val="FFFFFF"/>
          </a:solidFill>
          <a:ln/>
        </p:spPr>
      </p:sp>
      <p:sp>
        <p:nvSpPr>
          <p:cNvPr id="3174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7CFA9A-A7AC-FA4A-879E-549ED3417130}" type="slidenum">
              <a:rPr lang="en-US"/>
              <a:pPr>
                <a:defRPr/>
              </a:pPr>
              <a:t>‹#›</a:t>
            </a:fld>
            <a:endParaRPr lang="en-US"/>
          </a:p>
        </p:txBody>
      </p:sp>
    </p:spTree>
    <p:extLst>
      <p:ext uri="{BB962C8B-B14F-4D97-AF65-F5344CB8AC3E}">
        <p14:creationId xmlns:p14="http://schemas.microsoft.com/office/powerpoint/2010/main" val="221702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7FC5C6-14E6-324D-AC4D-46BE78B8FEA2}" type="slidenum">
              <a:rPr lang="en-US"/>
              <a:pPr>
                <a:defRPr/>
              </a:pPr>
              <a:t>‹#›</a:t>
            </a:fld>
            <a:endParaRPr lang="en-US"/>
          </a:p>
        </p:txBody>
      </p:sp>
    </p:spTree>
    <p:extLst>
      <p:ext uri="{BB962C8B-B14F-4D97-AF65-F5344CB8AC3E}">
        <p14:creationId xmlns:p14="http://schemas.microsoft.com/office/powerpoint/2010/main" val="717496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E33F78-24B8-8343-9E73-58DDCE9531F3}" type="slidenum">
              <a:rPr lang="en-US"/>
              <a:pPr>
                <a:defRPr/>
              </a:pPr>
              <a:t>‹#›</a:t>
            </a:fld>
            <a:endParaRPr lang="en-US"/>
          </a:p>
        </p:txBody>
      </p:sp>
    </p:spTree>
    <p:extLst>
      <p:ext uri="{BB962C8B-B14F-4D97-AF65-F5344CB8AC3E}">
        <p14:creationId xmlns:p14="http://schemas.microsoft.com/office/powerpoint/2010/main" val="3516043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97AE61-ADD4-F346-8CF9-4CB52CDF60B0}" type="slidenum">
              <a:rPr lang="en-US"/>
              <a:pPr>
                <a:defRPr/>
              </a:pPr>
              <a:t>‹#›</a:t>
            </a:fld>
            <a:endParaRPr lang="en-US"/>
          </a:p>
        </p:txBody>
      </p:sp>
    </p:spTree>
    <p:extLst>
      <p:ext uri="{BB962C8B-B14F-4D97-AF65-F5344CB8AC3E}">
        <p14:creationId xmlns:p14="http://schemas.microsoft.com/office/powerpoint/2010/main" val="749550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981200"/>
            <a:ext cx="3810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D36A3E1-7A03-054E-936C-224ACABFE4EB}" type="slidenum">
              <a:rPr lang="en-US"/>
              <a:pPr>
                <a:defRPr/>
              </a:pPr>
              <a:t>‹#›</a:t>
            </a:fld>
            <a:endParaRPr lang="en-US"/>
          </a:p>
        </p:txBody>
      </p:sp>
    </p:spTree>
    <p:extLst>
      <p:ext uri="{BB962C8B-B14F-4D97-AF65-F5344CB8AC3E}">
        <p14:creationId xmlns:p14="http://schemas.microsoft.com/office/powerpoint/2010/main" val="826016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2B1ACB94-CD6A-B645-BDE0-7B728B8B1AB3}" type="slidenum">
              <a:rPr lang="en-US"/>
              <a:pPr>
                <a:defRPr/>
              </a:pPr>
              <a:t>‹#›</a:t>
            </a:fld>
            <a:endParaRPr lang="en-US"/>
          </a:p>
        </p:txBody>
      </p:sp>
    </p:spTree>
    <p:extLst>
      <p:ext uri="{BB962C8B-B14F-4D97-AF65-F5344CB8AC3E}">
        <p14:creationId xmlns:p14="http://schemas.microsoft.com/office/powerpoint/2010/main" val="4182285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4D5F321-AA8C-A943-AAF5-21F054ABE022}" type="slidenum">
              <a:rPr lang="en-US"/>
              <a:pPr>
                <a:defRPr/>
              </a:pPr>
              <a:t>‹#›</a:t>
            </a:fld>
            <a:endParaRPr lang="en-US"/>
          </a:p>
        </p:txBody>
      </p:sp>
    </p:spTree>
    <p:extLst>
      <p:ext uri="{BB962C8B-B14F-4D97-AF65-F5344CB8AC3E}">
        <p14:creationId xmlns:p14="http://schemas.microsoft.com/office/powerpoint/2010/main" val="650614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Proxima Nova"/>
              <a:buNone/>
              <a:defRPr>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Proxima Nova"/>
              <a:buChar char="●"/>
              <a:defRPr>
                <a:latin typeface="Proxima Nova"/>
                <a:ea typeface="Proxima Nova"/>
                <a:cs typeface="Proxima Nova"/>
                <a:sym typeface="Proxima Nova"/>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14421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EAD813-0A11-F246-96DA-8470CBF0B5C1}" type="slidenum">
              <a:rPr lang="en-US"/>
              <a:pPr>
                <a:defRPr/>
              </a:pPr>
              <a:t>‹#›</a:t>
            </a:fld>
            <a:endParaRPr lang="en-US"/>
          </a:p>
        </p:txBody>
      </p:sp>
    </p:spTree>
    <p:extLst>
      <p:ext uri="{BB962C8B-B14F-4D97-AF65-F5344CB8AC3E}">
        <p14:creationId xmlns:p14="http://schemas.microsoft.com/office/powerpoint/2010/main" val="259890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EAE7D8-AA72-DB4F-91F2-92C27265D430}" type="slidenum">
              <a:rPr lang="en-US"/>
              <a:pPr>
                <a:defRPr/>
              </a:pPr>
              <a:t>‹#›</a:t>
            </a:fld>
            <a:endParaRPr lang="en-US"/>
          </a:p>
        </p:txBody>
      </p:sp>
    </p:spTree>
    <p:extLst>
      <p:ext uri="{BB962C8B-B14F-4D97-AF65-F5344CB8AC3E}">
        <p14:creationId xmlns:p14="http://schemas.microsoft.com/office/powerpoint/2010/main" val="3300274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2B4ED7D-E4C0-F440-90D7-5E80AACE2E35}" type="slidenum">
              <a:rPr lang="en-US"/>
              <a:pPr>
                <a:defRPr/>
              </a:pPr>
              <a:t>‹#›</a:t>
            </a:fld>
            <a:endParaRPr lang="en-US"/>
          </a:p>
        </p:txBody>
      </p:sp>
    </p:spTree>
    <p:extLst>
      <p:ext uri="{BB962C8B-B14F-4D97-AF65-F5344CB8AC3E}">
        <p14:creationId xmlns:p14="http://schemas.microsoft.com/office/powerpoint/2010/main" val="1030222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2A2B751-E0B9-4A4E-8B76-FE454F6EE390}" type="slidenum">
              <a:rPr lang="en-US"/>
              <a:pPr>
                <a:defRPr/>
              </a:pPr>
              <a:t>‹#›</a:t>
            </a:fld>
            <a:endParaRPr lang="en-US"/>
          </a:p>
        </p:txBody>
      </p:sp>
    </p:spTree>
    <p:extLst>
      <p:ext uri="{BB962C8B-B14F-4D97-AF65-F5344CB8AC3E}">
        <p14:creationId xmlns:p14="http://schemas.microsoft.com/office/powerpoint/2010/main" val="314372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712CA5B-FB19-0E4B-AF03-EAD393BF03A0}" type="slidenum">
              <a:rPr lang="en-US"/>
              <a:pPr>
                <a:defRPr/>
              </a:pPr>
              <a:t>‹#›</a:t>
            </a:fld>
            <a:endParaRPr lang="en-US"/>
          </a:p>
        </p:txBody>
      </p:sp>
    </p:spTree>
    <p:extLst>
      <p:ext uri="{BB962C8B-B14F-4D97-AF65-F5344CB8AC3E}">
        <p14:creationId xmlns:p14="http://schemas.microsoft.com/office/powerpoint/2010/main" val="251672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E772B5C-1C66-C945-9708-533B857A9273}" type="slidenum">
              <a:rPr lang="en-US"/>
              <a:pPr>
                <a:defRPr/>
              </a:pPr>
              <a:t>‹#›</a:t>
            </a:fld>
            <a:endParaRPr lang="en-US"/>
          </a:p>
        </p:txBody>
      </p:sp>
    </p:spTree>
    <p:extLst>
      <p:ext uri="{BB962C8B-B14F-4D97-AF65-F5344CB8AC3E}">
        <p14:creationId xmlns:p14="http://schemas.microsoft.com/office/powerpoint/2010/main" val="339692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B14024-053C-6D4D-9747-A4189A7A779E}" type="slidenum">
              <a:rPr lang="en-US"/>
              <a:pPr>
                <a:defRPr/>
              </a:pPr>
              <a:t>‹#›</a:t>
            </a:fld>
            <a:endParaRPr lang="en-US"/>
          </a:p>
        </p:txBody>
      </p:sp>
    </p:spTree>
    <p:extLst>
      <p:ext uri="{BB962C8B-B14F-4D97-AF65-F5344CB8AC3E}">
        <p14:creationId xmlns:p14="http://schemas.microsoft.com/office/powerpoint/2010/main" val="47015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66E9F3B-57F8-6C49-A42D-D85EED0947E6}" type="slidenum">
              <a:rPr lang="en-US"/>
              <a:pPr>
                <a:defRPr/>
              </a:pPr>
              <a:t>‹#›</a:t>
            </a:fld>
            <a:endParaRPr lang="en-US"/>
          </a:p>
        </p:txBody>
      </p:sp>
    </p:spTree>
    <p:extLst>
      <p:ext uri="{BB962C8B-B14F-4D97-AF65-F5344CB8AC3E}">
        <p14:creationId xmlns:p14="http://schemas.microsoft.com/office/powerpoint/2010/main" val="32952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b="0" i="0">
                <a:latin typeface="Optima" panose="02000503060000020004" pitchFamily="2" charset="0"/>
                <a:ea typeface="ＭＳ Ｐゴシック" charset="-128"/>
                <a:cs typeface="ＭＳ Ｐゴシック" charset="-128"/>
              </a:defRPr>
            </a:lvl1pPr>
          </a:lstStyle>
          <a:p>
            <a:pPr>
              <a:defRPr/>
            </a:pPr>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b="0" i="0">
                <a:latin typeface="Optima" panose="02000503060000020004" pitchFamily="2" charset="0"/>
                <a:ea typeface="ＭＳ Ｐゴシック" charset="-128"/>
                <a:cs typeface="ＭＳ Ｐゴシック" charset="-128"/>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b="0" i="0">
                <a:latin typeface="Optima" panose="02000503060000020004" pitchFamily="2" charset="0"/>
              </a:defRPr>
            </a:lvl1pPr>
          </a:lstStyle>
          <a:p>
            <a:pPr>
              <a:defRPr/>
            </a:pPr>
            <a:fld id="{677C682E-FB12-F945-A126-B0B17FC3110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4400" b="0" i="0">
          <a:solidFill>
            <a:schemeClr val="tx2"/>
          </a:solidFill>
          <a:latin typeface="Optima" panose="02000503060000020004" pitchFamily="2" charset="0"/>
          <a:ea typeface="+mj-ea"/>
          <a:cs typeface="+mj-cs"/>
        </a:defRPr>
      </a:lvl1pPr>
      <a:lvl2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6pPr>
      <a:lvl7pPr marL="9144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9pPr>
    </p:titleStyle>
    <p:bodyStyle>
      <a:lvl1pPr marL="342900" indent="-342900" algn="l" rtl="0" eaLnBrk="0" fontAlgn="base" hangingPunct="0">
        <a:spcBef>
          <a:spcPct val="20000"/>
        </a:spcBef>
        <a:spcAft>
          <a:spcPct val="0"/>
        </a:spcAft>
        <a:buChar char="•"/>
        <a:defRPr sz="3200" b="0" i="0">
          <a:solidFill>
            <a:schemeClr val="tx1"/>
          </a:solidFill>
          <a:latin typeface="Optima" panose="02000503060000020004" pitchFamily="2" charset="0"/>
          <a:ea typeface="+mn-ea"/>
          <a:cs typeface="+mn-cs"/>
        </a:defRPr>
      </a:lvl1pPr>
      <a:lvl2pPr marL="742950" indent="-285750" algn="l" rtl="0" eaLnBrk="0" fontAlgn="base" hangingPunct="0">
        <a:spcBef>
          <a:spcPct val="20000"/>
        </a:spcBef>
        <a:spcAft>
          <a:spcPct val="0"/>
        </a:spcAft>
        <a:buChar char="–"/>
        <a:defRPr sz="2800" b="0" i="0">
          <a:solidFill>
            <a:schemeClr val="tx1"/>
          </a:solidFill>
          <a:latin typeface="Optima" panose="02000503060000020004" pitchFamily="2" charset="0"/>
          <a:ea typeface="+mn-ea"/>
        </a:defRPr>
      </a:lvl2pPr>
      <a:lvl3pPr marL="1143000" indent="-228600" algn="l" rtl="0" eaLnBrk="0" fontAlgn="base" hangingPunct="0">
        <a:spcBef>
          <a:spcPct val="20000"/>
        </a:spcBef>
        <a:spcAft>
          <a:spcPct val="0"/>
        </a:spcAft>
        <a:buChar char="•"/>
        <a:defRPr sz="2400" b="0" i="0">
          <a:solidFill>
            <a:schemeClr val="tx1"/>
          </a:solidFill>
          <a:latin typeface="Optima" panose="02000503060000020004" pitchFamily="2" charset="0"/>
          <a:ea typeface="+mn-ea"/>
        </a:defRPr>
      </a:lvl3pPr>
      <a:lvl4pPr marL="1600200" indent="-228600" algn="l" rtl="0" eaLnBrk="0" fontAlgn="base" hangingPunct="0">
        <a:spcBef>
          <a:spcPct val="20000"/>
        </a:spcBef>
        <a:spcAft>
          <a:spcPct val="0"/>
        </a:spcAft>
        <a:buChar char="–"/>
        <a:defRPr sz="2000" b="0" i="0">
          <a:solidFill>
            <a:schemeClr val="tx1"/>
          </a:solidFill>
          <a:latin typeface="Optima" panose="02000503060000020004" pitchFamily="2" charset="0"/>
          <a:ea typeface="+mn-ea"/>
        </a:defRPr>
      </a:lvl4pPr>
      <a:lvl5pPr marL="2057400" indent="-228600" algn="l" rtl="0" eaLnBrk="0" fontAlgn="base" hangingPunct="0">
        <a:spcBef>
          <a:spcPct val="20000"/>
        </a:spcBef>
        <a:spcAft>
          <a:spcPct val="0"/>
        </a:spcAft>
        <a:buChar char="»"/>
        <a:defRPr sz="2000" b="0" i="0">
          <a:solidFill>
            <a:schemeClr val="tx1"/>
          </a:solidFill>
          <a:latin typeface="Optima" panose="02000503060000020004" pitchFamily="2"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e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image" Target="../media/image30.png"/><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ctrTitle"/>
          </p:nvPr>
        </p:nvSpPr>
        <p:spPr>
          <a:xfrm>
            <a:off x="685800" y="2286000"/>
            <a:ext cx="7772400" cy="1143000"/>
          </a:xfrm>
        </p:spPr>
        <p:txBody>
          <a:bodyPr/>
          <a:lstStyle/>
          <a:p>
            <a:pPr eaLnBrk="1" hangingPunct="1"/>
            <a:r>
              <a:rPr lang="en-US" dirty="0">
                <a:ea typeface="ＭＳ Ｐゴシック" charset="0"/>
                <a:cs typeface="ＭＳ Ｐゴシック" charset="0"/>
              </a:rPr>
              <a:t>Distance and Clustering</a:t>
            </a:r>
          </a:p>
        </p:txBody>
      </p:sp>
      <p:sp>
        <p:nvSpPr>
          <p:cNvPr id="19458" name="Rectangle 3"/>
          <p:cNvSpPr>
            <a:spLocks noGrp="1" noChangeArrowheads="1"/>
          </p:cNvSpPr>
          <p:nvPr>
            <p:ph type="subTitle" idx="1"/>
          </p:nvPr>
        </p:nvSpPr>
        <p:spPr>
          <a:xfrm>
            <a:off x="1371600" y="4495800"/>
            <a:ext cx="6400800" cy="1752600"/>
          </a:xfrm>
        </p:spPr>
        <p:txBody>
          <a:bodyPr/>
          <a:lstStyle/>
          <a:p>
            <a:pPr eaLnBrk="1" hangingPunct="1"/>
            <a:r>
              <a:rPr lang="en-US" sz="2800" dirty="0">
                <a:ea typeface="ＭＳ Ｐゴシック" charset="0"/>
                <a:cs typeface="ＭＳ Ｐゴシック" charset="0"/>
              </a:rPr>
              <a:t>XDAS 2019</a:t>
            </a:r>
          </a:p>
          <a:p>
            <a:pPr eaLnBrk="1" hangingPunct="1"/>
            <a:r>
              <a:rPr lang="en-US" sz="2800" dirty="0">
                <a:ea typeface="ＭＳ Ｐゴシック" charset="0"/>
                <a:cs typeface="ＭＳ Ｐゴシック" charset="0"/>
              </a:rPr>
              <a:t>Kris Gunsalus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800px-Normal_distribution_pd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71500"/>
            <a:ext cx="7620000" cy="571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6" name="Text Box 5"/>
          <p:cNvSpPr txBox="1">
            <a:spLocks noChangeArrowheads="1"/>
          </p:cNvSpPr>
          <p:nvPr/>
        </p:nvSpPr>
        <p:spPr bwMode="auto">
          <a:xfrm>
            <a:off x="2743200" y="6400800"/>
            <a:ext cx="4191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mean of measurements</a:t>
            </a:r>
          </a:p>
        </p:txBody>
      </p:sp>
      <p:sp>
        <p:nvSpPr>
          <p:cNvPr id="26627" name="Text Box 6"/>
          <p:cNvSpPr txBox="1">
            <a:spLocks noChangeArrowheads="1"/>
          </p:cNvSpPr>
          <p:nvPr/>
        </p:nvSpPr>
        <p:spPr bwMode="auto">
          <a:xfrm rot="-5400000">
            <a:off x="-1683543" y="3540918"/>
            <a:ext cx="4038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Frequency of measurement</a:t>
            </a:r>
          </a:p>
        </p:txBody>
      </p:sp>
      <p:pic>
        <p:nvPicPr>
          <p:cNvPr id="26628" name="Picture 6" descr="stande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35238"/>
            <a:ext cx="2819400" cy="969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10" descr="kcg009"/>
          <p:cNvPicPr>
            <a:picLocks noChangeAspect="1" noChangeArrowheads="1"/>
          </p:cNvPicPr>
          <p:nvPr/>
        </p:nvPicPr>
        <p:blipFill rotWithShape="1">
          <a:blip r:embed="rId3">
            <a:extLst>
              <a:ext uri="{28A0092B-C50C-407E-A947-70E740481C1C}">
                <a14:useLocalDpi xmlns:a14="http://schemas.microsoft.com/office/drawing/2010/main" val="0"/>
              </a:ext>
            </a:extLst>
          </a:blip>
          <a:srcRect l="21133" r="10169" b="67737"/>
          <a:stretch/>
        </p:blipFill>
        <p:spPr bwMode="auto">
          <a:xfrm>
            <a:off x="846961" y="1219200"/>
            <a:ext cx="3496440" cy="1819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4" name="Rectangle 2"/>
          <p:cNvSpPr>
            <a:spLocks noChangeArrowheads="1"/>
          </p:cNvSpPr>
          <p:nvPr/>
        </p:nvSpPr>
        <p:spPr bwMode="auto">
          <a:xfrm>
            <a:off x="1685925" y="5975350"/>
            <a:ext cx="84960"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0</a:t>
            </a:r>
            <a:endParaRPr lang="en-US" dirty="0">
              <a:latin typeface="Times New Roman" charset="0"/>
            </a:endParaRPr>
          </a:p>
        </p:txBody>
      </p:sp>
      <p:sp>
        <p:nvSpPr>
          <p:cNvPr id="28675" name="Rectangle 3"/>
          <p:cNvSpPr>
            <a:spLocks noChangeArrowheads="1"/>
          </p:cNvSpPr>
          <p:nvPr/>
        </p:nvSpPr>
        <p:spPr bwMode="auto">
          <a:xfrm>
            <a:off x="2501900" y="597535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10000</a:t>
            </a:r>
            <a:endParaRPr lang="en-US" dirty="0">
              <a:latin typeface="Times New Roman" charset="0"/>
            </a:endParaRPr>
          </a:p>
        </p:txBody>
      </p:sp>
      <p:sp>
        <p:nvSpPr>
          <p:cNvPr id="28676" name="Rectangle 4"/>
          <p:cNvSpPr>
            <a:spLocks noChangeArrowheads="1"/>
          </p:cNvSpPr>
          <p:nvPr/>
        </p:nvSpPr>
        <p:spPr bwMode="auto">
          <a:xfrm>
            <a:off x="3481388" y="597535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20000</a:t>
            </a:r>
            <a:endParaRPr lang="en-US" dirty="0">
              <a:latin typeface="Times New Roman" charset="0"/>
            </a:endParaRPr>
          </a:p>
        </p:txBody>
      </p:sp>
      <p:sp>
        <p:nvSpPr>
          <p:cNvPr id="28677" name="Rectangle 5"/>
          <p:cNvSpPr>
            <a:spLocks noChangeArrowheads="1"/>
          </p:cNvSpPr>
          <p:nvPr/>
        </p:nvSpPr>
        <p:spPr bwMode="auto">
          <a:xfrm>
            <a:off x="5446713" y="586740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40000</a:t>
            </a:r>
            <a:endParaRPr lang="en-US" dirty="0">
              <a:latin typeface="Times New Roman" charset="0"/>
            </a:endParaRPr>
          </a:p>
        </p:txBody>
      </p:sp>
      <p:sp>
        <p:nvSpPr>
          <p:cNvPr id="28678" name="Rectangle 6"/>
          <p:cNvSpPr>
            <a:spLocks noChangeArrowheads="1"/>
          </p:cNvSpPr>
          <p:nvPr/>
        </p:nvSpPr>
        <p:spPr bwMode="auto">
          <a:xfrm>
            <a:off x="6432550" y="586740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50000</a:t>
            </a:r>
            <a:endParaRPr lang="en-US" dirty="0">
              <a:latin typeface="Times New Roman" charset="0"/>
            </a:endParaRPr>
          </a:p>
        </p:txBody>
      </p:sp>
      <p:sp>
        <p:nvSpPr>
          <p:cNvPr id="28679" name="Rectangle 7"/>
          <p:cNvSpPr>
            <a:spLocks noChangeArrowheads="1"/>
          </p:cNvSpPr>
          <p:nvPr/>
        </p:nvSpPr>
        <p:spPr bwMode="auto">
          <a:xfrm>
            <a:off x="7412038" y="586740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60000</a:t>
            </a:r>
            <a:endParaRPr lang="en-US" dirty="0">
              <a:latin typeface="Times New Roman" charset="0"/>
            </a:endParaRPr>
          </a:p>
        </p:txBody>
      </p:sp>
      <p:sp>
        <p:nvSpPr>
          <p:cNvPr id="28680" name="Rectangle 8"/>
          <p:cNvSpPr>
            <a:spLocks noGrp="1" noChangeArrowheads="1"/>
          </p:cNvSpPr>
          <p:nvPr>
            <p:ph type="title"/>
          </p:nvPr>
        </p:nvSpPr>
        <p:spPr>
          <a:xfrm>
            <a:off x="685800" y="0"/>
            <a:ext cx="7772400" cy="1143000"/>
          </a:xfrm>
          <a:noFill/>
        </p:spPr>
        <p:txBody>
          <a:bodyPr/>
          <a:lstStyle/>
          <a:p>
            <a:pPr eaLnBrk="1" hangingPunct="1">
              <a:lnSpc>
                <a:spcPct val="80000"/>
              </a:lnSpc>
            </a:pPr>
            <a:r>
              <a:rPr lang="en-US" sz="2800" dirty="0">
                <a:ea typeface="ＭＳ Ｐゴシック" charset="0"/>
                <a:cs typeface="ＭＳ Ｐゴシック" charset="0"/>
              </a:rPr>
              <a:t>What is a </a:t>
            </a:r>
            <a:r>
              <a:rPr lang="ja-JP" altLang="en-US" sz="2800">
                <a:ea typeface="ＭＳ Ｐゴシック" charset="0"/>
                <a:cs typeface="ＭＳ Ｐゴシック" charset="0"/>
              </a:rPr>
              <a:t>“</a:t>
            </a:r>
            <a:r>
              <a:rPr lang="en-US" altLang="ja-JP" sz="2800" dirty="0">
                <a:ea typeface="ＭＳ Ｐゴシック" charset="0"/>
                <a:cs typeface="ＭＳ Ｐゴシック" charset="0"/>
              </a:rPr>
              <a:t>significant</a:t>
            </a:r>
            <a:r>
              <a:rPr lang="ja-JP" altLang="en-US" sz="2800">
                <a:ea typeface="ＭＳ Ｐゴシック" charset="0"/>
                <a:cs typeface="ＭＳ Ｐゴシック" charset="0"/>
              </a:rPr>
              <a:t>”</a:t>
            </a:r>
            <a:r>
              <a:rPr lang="en-US" altLang="ja-JP" sz="2800" dirty="0">
                <a:ea typeface="ＭＳ Ｐゴシック" charset="0"/>
                <a:cs typeface="ＭＳ Ｐゴシック" charset="0"/>
              </a:rPr>
              <a:t> difference</a:t>
            </a:r>
            <a:br>
              <a:rPr lang="en-US" altLang="ja-JP" sz="2800" dirty="0">
                <a:ea typeface="ＭＳ Ｐゴシック" charset="0"/>
                <a:cs typeface="ＭＳ Ｐゴシック" charset="0"/>
              </a:rPr>
            </a:br>
            <a:r>
              <a:rPr lang="en-US" altLang="ja-JP" sz="2800" dirty="0">
                <a:ea typeface="ＭＳ Ｐゴシック" charset="0"/>
                <a:cs typeface="ＭＳ Ｐゴシック" charset="0"/>
              </a:rPr>
              <a:t>in gene expression ?</a:t>
            </a:r>
            <a:endParaRPr lang="en-US" dirty="0">
              <a:ea typeface="ＭＳ Ｐゴシック" charset="0"/>
              <a:cs typeface="ＭＳ Ｐゴシック" charset="0"/>
            </a:endParaRPr>
          </a:p>
        </p:txBody>
      </p:sp>
      <p:sp>
        <p:nvSpPr>
          <p:cNvPr id="28681" name="Line 9"/>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28682" name="Text Box 12"/>
          <p:cNvSpPr txBox="1">
            <a:spLocks noChangeArrowheads="1"/>
          </p:cNvSpPr>
          <p:nvPr/>
        </p:nvSpPr>
        <p:spPr bwMode="auto">
          <a:xfrm>
            <a:off x="1489075" y="1828800"/>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A</a:t>
            </a:r>
          </a:p>
        </p:txBody>
      </p:sp>
      <p:sp>
        <p:nvSpPr>
          <p:cNvPr id="28683" name="Text Box 13"/>
          <p:cNvSpPr txBox="1">
            <a:spLocks noChangeArrowheads="1"/>
          </p:cNvSpPr>
          <p:nvPr/>
        </p:nvSpPr>
        <p:spPr bwMode="auto">
          <a:xfrm>
            <a:off x="3148013" y="1828800"/>
            <a:ext cx="37221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solidFill>
                  <a:srgbClr val="FF0000"/>
                </a:solidFill>
                <a:latin typeface="Optima" panose="02000503060000020004" pitchFamily="2" charset="0"/>
              </a:rPr>
              <a:t>B</a:t>
            </a:r>
          </a:p>
        </p:txBody>
      </p:sp>
      <p:sp>
        <p:nvSpPr>
          <p:cNvPr id="28686" name="Text Box 11"/>
          <p:cNvSpPr txBox="1">
            <a:spLocks noChangeArrowheads="1"/>
          </p:cNvSpPr>
          <p:nvPr/>
        </p:nvSpPr>
        <p:spPr bwMode="auto">
          <a:xfrm>
            <a:off x="4419600" y="1219200"/>
            <a:ext cx="4648200" cy="307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indent="177800">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110000"/>
              </a:lnSpc>
              <a:spcBef>
                <a:spcPct val="30000"/>
              </a:spcBef>
              <a:buFont typeface="Times" charset="0"/>
              <a:buChar char="•"/>
            </a:pPr>
            <a:r>
              <a:rPr lang="en-US" sz="1800" dirty="0">
                <a:latin typeface="Optima" panose="02000503060000020004" pitchFamily="2" charset="0"/>
              </a:rPr>
              <a:t>Consider the expression level of a single gene measured in two conditions (A vs </a:t>
            </a:r>
            <a:r>
              <a:rPr lang="en-US" sz="1800" dirty="0">
                <a:solidFill>
                  <a:srgbClr val="FF0000"/>
                </a:solidFill>
                <a:latin typeface="Optima" panose="02000503060000020004" pitchFamily="2" charset="0"/>
              </a:rPr>
              <a:t>B</a:t>
            </a:r>
            <a:r>
              <a:rPr lang="en-US" sz="1800" dirty="0">
                <a:latin typeface="Optima" panose="02000503060000020004" pitchFamily="2" charset="0"/>
              </a:rPr>
              <a:t>).</a:t>
            </a:r>
          </a:p>
          <a:p>
            <a:pPr>
              <a:lnSpc>
                <a:spcPct val="110000"/>
              </a:lnSpc>
              <a:spcBef>
                <a:spcPct val="30000"/>
              </a:spcBef>
              <a:buFont typeface="Times" charset="0"/>
              <a:buChar char="•"/>
            </a:pPr>
            <a:r>
              <a:rPr lang="en-US" sz="1800" dirty="0">
                <a:latin typeface="Optima" panose="02000503060000020004" pitchFamily="2" charset="0"/>
              </a:rPr>
              <a:t>For each gene, multiple replicates of the same condition measure a distribution of values centered on the mean.</a:t>
            </a:r>
          </a:p>
          <a:p>
            <a:pPr>
              <a:lnSpc>
                <a:spcPct val="110000"/>
              </a:lnSpc>
              <a:spcBef>
                <a:spcPct val="30000"/>
              </a:spcBef>
              <a:buFont typeface="Times" charset="0"/>
              <a:buChar char="•"/>
            </a:pPr>
            <a:r>
              <a:rPr lang="en-US" sz="1800" dirty="0">
                <a:latin typeface="Optima" panose="02000503060000020004" pitchFamily="2" charset="0"/>
              </a:rPr>
              <a:t>A fixed fold-change cutoff asks for a minimum separation between the average peaks in A and </a:t>
            </a:r>
            <a:r>
              <a:rPr lang="en-US" sz="1800" dirty="0">
                <a:solidFill>
                  <a:srgbClr val="FF0000"/>
                </a:solidFill>
                <a:latin typeface="Optima" panose="02000503060000020004" pitchFamily="2" charset="0"/>
              </a:rPr>
              <a:t>B</a:t>
            </a:r>
            <a:r>
              <a:rPr lang="en-US" sz="1800" dirty="0">
                <a:latin typeface="Optima" panose="02000503060000020004" pitchFamily="2" charset="0"/>
              </a:rPr>
              <a:t>.</a:t>
            </a:r>
          </a:p>
          <a:p>
            <a:pPr>
              <a:lnSpc>
                <a:spcPct val="110000"/>
              </a:lnSpc>
              <a:spcBef>
                <a:spcPct val="30000"/>
              </a:spcBef>
            </a:pPr>
            <a:endParaRPr lang="en-US" sz="1800" dirty="0">
              <a:latin typeface="Optima" panose="0200050306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ChangeArrowheads="1"/>
          </p:cNvSpPr>
          <p:nvPr/>
        </p:nvSpPr>
        <p:spPr bwMode="auto">
          <a:xfrm>
            <a:off x="1685925" y="5975350"/>
            <a:ext cx="84960"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0</a:t>
            </a:r>
            <a:endParaRPr lang="en-US" dirty="0">
              <a:latin typeface="Times New Roman" charset="0"/>
            </a:endParaRPr>
          </a:p>
        </p:txBody>
      </p:sp>
      <p:sp>
        <p:nvSpPr>
          <p:cNvPr id="30722" name="Rectangle 3"/>
          <p:cNvSpPr>
            <a:spLocks noChangeArrowheads="1"/>
          </p:cNvSpPr>
          <p:nvPr/>
        </p:nvSpPr>
        <p:spPr bwMode="auto">
          <a:xfrm>
            <a:off x="2501900" y="597535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10000</a:t>
            </a:r>
            <a:endParaRPr lang="en-US" dirty="0">
              <a:latin typeface="Times New Roman" charset="0"/>
            </a:endParaRPr>
          </a:p>
        </p:txBody>
      </p:sp>
      <p:sp>
        <p:nvSpPr>
          <p:cNvPr id="30723" name="Rectangle 4"/>
          <p:cNvSpPr>
            <a:spLocks noChangeArrowheads="1"/>
          </p:cNvSpPr>
          <p:nvPr/>
        </p:nvSpPr>
        <p:spPr bwMode="auto">
          <a:xfrm>
            <a:off x="3481388" y="597535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20000</a:t>
            </a:r>
            <a:endParaRPr lang="en-US" dirty="0">
              <a:latin typeface="Times New Roman" charset="0"/>
            </a:endParaRPr>
          </a:p>
        </p:txBody>
      </p:sp>
      <p:sp>
        <p:nvSpPr>
          <p:cNvPr id="30724" name="Rectangle 5"/>
          <p:cNvSpPr>
            <a:spLocks noChangeArrowheads="1"/>
          </p:cNvSpPr>
          <p:nvPr/>
        </p:nvSpPr>
        <p:spPr bwMode="auto">
          <a:xfrm>
            <a:off x="5446713" y="586740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40000</a:t>
            </a:r>
            <a:endParaRPr lang="en-US" dirty="0">
              <a:latin typeface="Times New Roman" charset="0"/>
            </a:endParaRPr>
          </a:p>
        </p:txBody>
      </p:sp>
      <p:sp>
        <p:nvSpPr>
          <p:cNvPr id="30725" name="Rectangle 6"/>
          <p:cNvSpPr>
            <a:spLocks noChangeArrowheads="1"/>
          </p:cNvSpPr>
          <p:nvPr/>
        </p:nvSpPr>
        <p:spPr bwMode="auto">
          <a:xfrm>
            <a:off x="6432550" y="586740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50000</a:t>
            </a:r>
            <a:endParaRPr lang="en-US" dirty="0">
              <a:latin typeface="Times New Roman" charset="0"/>
            </a:endParaRPr>
          </a:p>
        </p:txBody>
      </p:sp>
      <p:sp>
        <p:nvSpPr>
          <p:cNvPr id="30726" name="Rectangle 7"/>
          <p:cNvSpPr>
            <a:spLocks noChangeArrowheads="1"/>
          </p:cNvSpPr>
          <p:nvPr/>
        </p:nvSpPr>
        <p:spPr bwMode="auto">
          <a:xfrm>
            <a:off x="7412038" y="5867400"/>
            <a:ext cx="424796"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rPr>
              <a:t>60000</a:t>
            </a:r>
            <a:endParaRPr lang="en-US" dirty="0">
              <a:latin typeface="Times New Roman" charset="0"/>
            </a:endParaRPr>
          </a:p>
        </p:txBody>
      </p:sp>
      <p:sp>
        <p:nvSpPr>
          <p:cNvPr id="30727" name="Rectangle 8"/>
          <p:cNvSpPr>
            <a:spLocks noGrp="1" noChangeArrowheads="1"/>
          </p:cNvSpPr>
          <p:nvPr>
            <p:ph type="title"/>
          </p:nvPr>
        </p:nvSpPr>
        <p:spPr>
          <a:xfrm>
            <a:off x="685800" y="0"/>
            <a:ext cx="7772400" cy="1143000"/>
          </a:xfrm>
          <a:noFill/>
        </p:spPr>
        <p:txBody>
          <a:bodyPr/>
          <a:lstStyle/>
          <a:p>
            <a:pPr eaLnBrk="1" hangingPunct="1">
              <a:lnSpc>
                <a:spcPct val="80000"/>
              </a:lnSpc>
            </a:pPr>
            <a:r>
              <a:rPr lang="en-US" sz="2800" dirty="0">
                <a:ea typeface="ＭＳ Ｐゴシック" charset="0"/>
                <a:cs typeface="ＭＳ Ｐゴシック" charset="0"/>
              </a:rPr>
              <a:t>What is a </a:t>
            </a:r>
            <a:r>
              <a:rPr lang="ja-JP" altLang="en-US" sz="2800">
                <a:ea typeface="ＭＳ Ｐゴシック" charset="0"/>
                <a:cs typeface="ＭＳ Ｐゴシック" charset="0"/>
              </a:rPr>
              <a:t>“</a:t>
            </a:r>
            <a:r>
              <a:rPr lang="en-US" altLang="ja-JP" sz="2800" dirty="0">
                <a:ea typeface="ＭＳ Ｐゴシック" charset="0"/>
                <a:cs typeface="ＭＳ Ｐゴシック" charset="0"/>
              </a:rPr>
              <a:t>significant</a:t>
            </a:r>
            <a:r>
              <a:rPr lang="ja-JP" altLang="en-US" sz="2800">
                <a:ea typeface="ＭＳ Ｐゴシック" charset="0"/>
                <a:cs typeface="ＭＳ Ｐゴシック" charset="0"/>
              </a:rPr>
              <a:t>”</a:t>
            </a:r>
            <a:r>
              <a:rPr lang="en-US" altLang="ja-JP" sz="2800" dirty="0">
                <a:ea typeface="ＭＳ Ｐゴシック" charset="0"/>
                <a:cs typeface="ＭＳ Ｐゴシック" charset="0"/>
              </a:rPr>
              <a:t> difference</a:t>
            </a:r>
            <a:br>
              <a:rPr lang="en-US" altLang="ja-JP" sz="2800" dirty="0">
                <a:ea typeface="ＭＳ Ｐゴシック" charset="0"/>
                <a:cs typeface="ＭＳ Ｐゴシック" charset="0"/>
              </a:rPr>
            </a:br>
            <a:r>
              <a:rPr lang="en-US" altLang="ja-JP" sz="2800" dirty="0">
                <a:ea typeface="ＭＳ Ｐゴシック" charset="0"/>
                <a:cs typeface="ＭＳ Ｐゴシック" charset="0"/>
              </a:rPr>
              <a:t>in gene expression ?</a:t>
            </a:r>
            <a:endParaRPr lang="en-US" dirty="0">
              <a:ea typeface="ＭＳ Ｐゴシック" charset="0"/>
              <a:cs typeface="ＭＳ Ｐゴシック" charset="0"/>
            </a:endParaRPr>
          </a:p>
        </p:txBody>
      </p:sp>
      <p:sp>
        <p:nvSpPr>
          <p:cNvPr id="30728" name="Line 9"/>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30729" name="Picture 10" descr="kcg0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5089525"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30" name="Text Box 11"/>
          <p:cNvSpPr txBox="1">
            <a:spLocks noChangeArrowheads="1"/>
          </p:cNvSpPr>
          <p:nvPr/>
        </p:nvSpPr>
        <p:spPr bwMode="auto">
          <a:xfrm>
            <a:off x="4419600" y="1219200"/>
            <a:ext cx="4648200" cy="4289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indent="177800">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110000"/>
              </a:lnSpc>
              <a:spcBef>
                <a:spcPct val="30000"/>
              </a:spcBef>
              <a:buFont typeface="Times" charset="0"/>
              <a:buChar char="•"/>
            </a:pPr>
            <a:r>
              <a:rPr lang="en-US" sz="1800" dirty="0">
                <a:latin typeface="Optima" panose="02000503060000020004" pitchFamily="2" charset="0"/>
              </a:rPr>
              <a:t>Consider the expression level of a single gene measured in two conditions (A vs </a:t>
            </a:r>
            <a:r>
              <a:rPr lang="en-US" sz="1800" dirty="0">
                <a:solidFill>
                  <a:srgbClr val="FF0000"/>
                </a:solidFill>
                <a:latin typeface="Optima" panose="02000503060000020004" pitchFamily="2" charset="0"/>
              </a:rPr>
              <a:t>B</a:t>
            </a:r>
            <a:r>
              <a:rPr lang="en-US" sz="1800" dirty="0">
                <a:latin typeface="Optima" panose="02000503060000020004" pitchFamily="2" charset="0"/>
              </a:rPr>
              <a:t>).</a:t>
            </a:r>
          </a:p>
          <a:p>
            <a:pPr>
              <a:lnSpc>
                <a:spcPct val="110000"/>
              </a:lnSpc>
              <a:spcBef>
                <a:spcPct val="30000"/>
              </a:spcBef>
              <a:buFont typeface="Times" charset="0"/>
              <a:buChar char="•"/>
            </a:pPr>
            <a:r>
              <a:rPr lang="en-US" sz="1800" dirty="0">
                <a:latin typeface="Optima" panose="02000503060000020004" pitchFamily="2" charset="0"/>
              </a:rPr>
              <a:t>For each gene, multiple replicates of the same condition measure a distribution of values centered on the mean.</a:t>
            </a:r>
          </a:p>
          <a:p>
            <a:pPr>
              <a:lnSpc>
                <a:spcPct val="110000"/>
              </a:lnSpc>
              <a:spcBef>
                <a:spcPct val="30000"/>
              </a:spcBef>
              <a:buFont typeface="Times" charset="0"/>
              <a:buChar char="•"/>
            </a:pPr>
            <a:r>
              <a:rPr lang="en-US" sz="1800" dirty="0">
                <a:latin typeface="Optima" panose="02000503060000020004" pitchFamily="2" charset="0"/>
              </a:rPr>
              <a:t>A fixed fold-change cutoff asks for a minimum separation between the average peaks in A and </a:t>
            </a:r>
            <a:r>
              <a:rPr lang="en-US" sz="1800" dirty="0">
                <a:solidFill>
                  <a:srgbClr val="FF0000"/>
                </a:solidFill>
                <a:latin typeface="Optima" panose="02000503060000020004" pitchFamily="2" charset="0"/>
              </a:rPr>
              <a:t>B</a:t>
            </a:r>
            <a:r>
              <a:rPr lang="en-US" sz="1800" dirty="0">
                <a:latin typeface="Optima" panose="02000503060000020004" pitchFamily="2" charset="0"/>
              </a:rPr>
              <a:t>.</a:t>
            </a:r>
          </a:p>
          <a:p>
            <a:pPr>
              <a:lnSpc>
                <a:spcPct val="110000"/>
              </a:lnSpc>
              <a:spcBef>
                <a:spcPct val="30000"/>
              </a:spcBef>
              <a:buFont typeface="Times" charset="0"/>
              <a:buChar char="•"/>
            </a:pPr>
            <a:r>
              <a:rPr lang="en-US" sz="1800" dirty="0">
                <a:latin typeface="Optima" panose="02000503060000020004" pitchFamily="2" charset="0"/>
              </a:rPr>
              <a:t>The difference in log</a:t>
            </a:r>
            <a:r>
              <a:rPr lang="en-US" sz="1800" baseline="-25000" dirty="0">
                <a:latin typeface="Optima" panose="02000503060000020004" pitchFamily="2" charset="0"/>
              </a:rPr>
              <a:t>2</a:t>
            </a:r>
            <a:r>
              <a:rPr lang="en-US" sz="1800" dirty="0">
                <a:latin typeface="Optima" panose="02000503060000020004" pitchFamily="2" charset="0"/>
              </a:rPr>
              <a:t>(ratio) values between the means in both samples relative to the variability of measurements within each sample will determine whether the observed difference is significant.</a:t>
            </a:r>
          </a:p>
        </p:txBody>
      </p:sp>
      <p:sp>
        <p:nvSpPr>
          <p:cNvPr id="30731" name="Text Box 12"/>
          <p:cNvSpPr txBox="1">
            <a:spLocks noChangeArrowheads="1"/>
          </p:cNvSpPr>
          <p:nvPr/>
        </p:nvSpPr>
        <p:spPr bwMode="auto">
          <a:xfrm>
            <a:off x="1489075" y="1828800"/>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A</a:t>
            </a:r>
          </a:p>
        </p:txBody>
      </p:sp>
      <p:sp>
        <p:nvSpPr>
          <p:cNvPr id="30732" name="Text Box 13"/>
          <p:cNvSpPr txBox="1">
            <a:spLocks noChangeArrowheads="1"/>
          </p:cNvSpPr>
          <p:nvPr/>
        </p:nvSpPr>
        <p:spPr bwMode="auto">
          <a:xfrm>
            <a:off x="3148013" y="1828800"/>
            <a:ext cx="37221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solidFill>
                  <a:srgbClr val="FF0000"/>
                </a:solidFill>
                <a:latin typeface="Optima" panose="02000503060000020004" pitchFamily="2" charset="0"/>
              </a:rPr>
              <a:t>B</a:t>
            </a:r>
          </a:p>
        </p:txBody>
      </p:sp>
      <p:sp>
        <p:nvSpPr>
          <p:cNvPr id="30733" name="Rectangle 14"/>
          <p:cNvSpPr>
            <a:spLocks noChangeArrowheads="1"/>
          </p:cNvSpPr>
          <p:nvPr/>
        </p:nvSpPr>
        <p:spPr bwMode="auto">
          <a:xfrm>
            <a:off x="-15875" y="1219200"/>
            <a:ext cx="457200" cy="41910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30734" name="Text Box 15"/>
          <p:cNvSpPr txBox="1">
            <a:spLocks noChangeArrowheads="1"/>
          </p:cNvSpPr>
          <p:nvPr/>
        </p:nvSpPr>
        <p:spPr bwMode="auto">
          <a:xfrm>
            <a:off x="4800600" y="5835650"/>
            <a:ext cx="1143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90000"/>
              </a:lnSpc>
            </a:pPr>
            <a:r>
              <a:rPr lang="en-US" sz="2000" u="sng" dirty="0">
                <a:latin typeface="Optima" panose="02000503060000020004" pitchFamily="2" charset="0"/>
              </a:rPr>
              <a:t>signal</a:t>
            </a:r>
            <a:endParaRPr lang="en-US" sz="2000" dirty="0">
              <a:latin typeface="Optima" panose="02000503060000020004" pitchFamily="2" charset="0"/>
            </a:endParaRPr>
          </a:p>
          <a:p>
            <a:pPr>
              <a:lnSpc>
                <a:spcPct val="90000"/>
              </a:lnSpc>
            </a:pPr>
            <a:r>
              <a:rPr lang="en-US" sz="2000" dirty="0">
                <a:latin typeface="Optima" panose="02000503060000020004" pitchFamily="2" charset="0"/>
              </a:rPr>
              <a:t>noise</a:t>
            </a:r>
          </a:p>
        </p:txBody>
      </p:sp>
      <p:sp>
        <p:nvSpPr>
          <p:cNvPr id="30735" name="Text Box 16"/>
          <p:cNvSpPr txBox="1">
            <a:spLocks noChangeArrowheads="1"/>
          </p:cNvSpPr>
          <p:nvPr/>
        </p:nvSpPr>
        <p:spPr bwMode="auto">
          <a:xfrm>
            <a:off x="5715000" y="5835650"/>
            <a:ext cx="3352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90000"/>
              </a:lnSpc>
            </a:pPr>
            <a:r>
              <a:rPr lang="en-US" sz="2000" u="sng" dirty="0">
                <a:latin typeface="Optima" panose="02000503060000020004" pitchFamily="2" charset="0"/>
              </a:rPr>
              <a:t>difference between groups</a:t>
            </a:r>
            <a:endParaRPr lang="en-US" sz="2000" dirty="0">
              <a:latin typeface="Optima" panose="02000503060000020004" pitchFamily="2" charset="0"/>
            </a:endParaRPr>
          </a:p>
          <a:p>
            <a:pPr>
              <a:lnSpc>
                <a:spcPct val="90000"/>
              </a:lnSpc>
            </a:pPr>
            <a:r>
              <a:rPr lang="en-US" sz="2000" dirty="0">
                <a:latin typeface="Optima" panose="02000503060000020004" pitchFamily="2" charset="0"/>
              </a:rPr>
              <a:t>variability with groups</a:t>
            </a:r>
          </a:p>
        </p:txBody>
      </p:sp>
      <p:sp>
        <p:nvSpPr>
          <p:cNvPr id="30736" name="Text Box 17"/>
          <p:cNvSpPr txBox="1">
            <a:spLocks noChangeArrowheads="1"/>
          </p:cNvSpPr>
          <p:nvPr/>
        </p:nvSpPr>
        <p:spPr bwMode="auto">
          <a:xfrm>
            <a:off x="5510213" y="5851525"/>
            <a:ext cx="4026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2800" dirty="0">
                <a:latin typeface="Optima" panose="02000503060000020004" pitchFamily="2"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12" name="Picture 10" descr="kcg009"/>
          <p:cNvPicPr>
            <a:picLocks noChangeAspect="1" noChangeArrowheads="1"/>
          </p:cNvPicPr>
          <p:nvPr/>
        </p:nvPicPr>
        <p:blipFill rotWithShape="1">
          <a:blip r:embed="rId3">
            <a:extLst>
              <a:ext uri="{28A0092B-C50C-407E-A947-70E740481C1C}">
                <a14:useLocalDpi xmlns:a14="http://schemas.microsoft.com/office/drawing/2010/main" val="0"/>
              </a:ext>
            </a:extLst>
          </a:blip>
          <a:srcRect l="21608" r="3980" b="67871"/>
          <a:stretch/>
        </p:blipFill>
        <p:spPr bwMode="auto">
          <a:xfrm>
            <a:off x="274639" y="3660775"/>
            <a:ext cx="2773361" cy="15240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0" name="Text Box 2"/>
          <p:cNvSpPr txBox="1">
            <a:spLocks noChangeArrowheads="1"/>
          </p:cNvSpPr>
          <p:nvPr/>
        </p:nvSpPr>
        <p:spPr bwMode="auto">
          <a:xfrm>
            <a:off x="304800" y="1439863"/>
            <a:ext cx="8534400" cy="1548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indent="177800">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30000"/>
              </a:spcBef>
              <a:buFont typeface="Times" charset="0"/>
              <a:buChar char="•"/>
            </a:pPr>
            <a:r>
              <a:rPr lang="en-US" sz="2200" dirty="0">
                <a:latin typeface="Optima" panose="02000503060000020004" pitchFamily="2" charset="0"/>
              </a:rPr>
              <a:t>A simple statistical test of significance is the </a:t>
            </a:r>
            <a:r>
              <a:rPr lang="en-US" sz="2200" dirty="0">
                <a:solidFill>
                  <a:schemeClr val="tx2"/>
                </a:solidFill>
                <a:latin typeface="Optima" panose="02000503060000020004" pitchFamily="2" charset="0"/>
              </a:rPr>
              <a:t>Student</a:t>
            </a:r>
            <a:r>
              <a:rPr lang="ja-JP" altLang="en-US" sz="2200">
                <a:solidFill>
                  <a:schemeClr val="tx2"/>
                </a:solidFill>
                <a:latin typeface="Optima" panose="02000503060000020004" pitchFamily="2" charset="0"/>
              </a:rPr>
              <a:t>’</a:t>
            </a:r>
            <a:r>
              <a:rPr lang="en-US" altLang="ja-JP" sz="2200" dirty="0">
                <a:solidFill>
                  <a:schemeClr val="tx2"/>
                </a:solidFill>
                <a:latin typeface="Optima" panose="02000503060000020004" pitchFamily="2" charset="0"/>
              </a:rPr>
              <a:t>s t test</a:t>
            </a:r>
            <a:r>
              <a:rPr lang="en-US" altLang="ja-JP" sz="2200" dirty="0">
                <a:latin typeface="Optima" panose="02000503060000020004" pitchFamily="2" charset="0"/>
              </a:rPr>
              <a:t>.</a:t>
            </a:r>
          </a:p>
          <a:p>
            <a:pPr>
              <a:spcBef>
                <a:spcPct val="30000"/>
              </a:spcBef>
              <a:buFont typeface="Times" charset="0"/>
              <a:buChar char="•"/>
            </a:pPr>
            <a:r>
              <a:rPr lang="en-US" sz="2200" dirty="0">
                <a:latin typeface="Optima" panose="02000503060000020004" pitchFamily="2" charset="0"/>
              </a:rPr>
              <a:t>The t test statistic can be used to asses the </a:t>
            </a:r>
            <a:r>
              <a:rPr lang="en-US" sz="2200" dirty="0">
                <a:solidFill>
                  <a:schemeClr val="tx2"/>
                </a:solidFill>
                <a:latin typeface="Optima" panose="02000503060000020004" pitchFamily="2" charset="0"/>
              </a:rPr>
              <a:t>signal-to-noise ratio</a:t>
            </a:r>
            <a:r>
              <a:rPr lang="en-US" sz="2200" dirty="0">
                <a:latin typeface="Optima" panose="02000503060000020004" pitchFamily="2" charset="0"/>
              </a:rPr>
              <a:t> for an observed difference in expression of a particular gene in two experimental conditions. </a:t>
            </a:r>
          </a:p>
        </p:txBody>
      </p:sp>
      <p:sp>
        <p:nvSpPr>
          <p:cNvPr id="32771" name="Rectangle 3"/>
          <p:cNvSpPr>
            <a:spLocks noGrp="1" noChangeArrowheads="1"/>
          </p:cNvSpPr>
          <p:nvPr>
            <p:ph type="title"/>
          </p:nvPr>
        </p:nvSpPr>
        <p:spPr>
          <a:xfrm>
            <a:off x="685800" y="0"/>
            <a:ext cx="7772400" cy="1143000"/>
          </a:xfrm>
          <a:noFill/>
        </p:spPr>
        <p:txBody>
          <a:bodyPr/>
          <a:lstStyle/>
          <a:p>
            <a:pPr eaLnBrk="1" hangingPunct="1">
              <a:lnSpc>
                <a:spcPct val="80000"/>
              </a:lnSpc>
            </a:pPr>
            <a:r>
              <a:rPr lang="en-US" sz="2800" dirty="0">
                <a:ea typeface="ＭＳ Ｐゴシック" charset="0"/>
                <a:cs typeface="ＭＳ Ｐゴシック" charset="0"/>
              </a:rPr>
              <a:t>What is a </a:t>
            </a:r>
            <a:r>
              <a:rPr lang="ja-JP" altLang="en-US" sz="2800">
                <a:ea typeface="ＭＳ Ｐゴシック" charset="0"/>
                <a:cs typeface="ＭＳ Ｐゴシック" charset="0"/>
              </a:rPr>
              <a:t>“</a:t>
            </a:r>
            <a:r>
              <a:rPr lang="en-US" altLang="ja-JP" sz="2800" dirty="0">
                <a:ea typeface="ＭＳ Ｐゴシック" charset="0"/>
                <a:cs typeface="ＭＳ Ｐゴシック" charset="0"/>
              </a:rPr>
              <a:t>significant</a:t>
            </a:r>
            <a:r>
              <a:rPr lang="ja-JP" altLang="en-US" sz="2800">
                <a:ea typeface="ＭＳ Ｐゴシック" charset="0"/>
                <a:cs typeface="ＭＳ Ｐゴシック" charset="0"/>
              </a:rPr>
              <a:t>”</a:t>
            </a:r>
            <a:r>
              <a:rPr lang="en-US" altLang="ja-JP" sz="2800" dirty="0">
                <a:ea typeface="ＭＳ Ｐゴシック" charset="0"/>
                <a:cs typeface="ＭＳ Ｐゴシック" charset="0"/>
              </a:rPr>
              <a:t> difference</a:t>
            </a:r>
            <a:br>
              <a:rPr lang="en-US" altLang="ja-JP" sz="2800" dirty="0">
                <a:ea typeface="ＭＳ Ｐゴシック" charset="0"/>
                <a:cs typeface="ＭＳ Ｐゴシック" charset="0"/>
              </a:rPr>
            </a:br>
            <a:r>
              <a:rPr lang="en-US" altLang="ja-JP" sz="2800" dirty="0">
                <a:ea typeface="ＭＳ Ｐゴシック" charset="0"/>
                <a:cs typeface="ＭＳ Ｐゴシック" charset="0"/>
              </a:rPr>
              <a:t>in gene expression ?</a:t>
            </a:r>
            <a:endParaRPr lang="en-US" dirty="0">
              <a:ea typeface="ＭＳ Ｐゴシック" charset="0"/>
              <a:cs typeface="ＭＳ Ｐゴシック" charset="0"/>
            </a:endParaRPr>
          </a:p>
        </p:txBody>
      </p:sp>
      <p:sp>
        <p:nvSpPr>
          <p:cNvPr id="32772"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3" name="Group 42"/>
          <p:cNvGrpSpPr>
            <a:grpSpLocks/>
          </p:cNvGrpSpPr>
          <p:nvPr/>
        </p:nvGrpSpPr>
        <p:grpSpPr bwMode="auto">
          <a:xfrm>
            <a:off x="1143000" y="5626106"/>
            <a:ext cx="6858000" cy="927094"/>
            <a:chOff x="1143000" y="5626106"/>
            <a:chExt cx="6858000" cy="927094"/>
          </a:xfrm>
        </p:grpSpPr>
        <p:sp>
          <p:nvSpPr>
            <p:cNvPr id="32797" name="Text Box 24"/>
            <p:cNvSpPr txBox="1">
              <a:spLocks noChangeArrowheads="1"/>
            </p:cNvSpPr>
            <p:nvPr/>
          </p:nvSpPr>
          <p:spPr bwMode="auto">
            <a:xfrm>
              <a:off x="1676400" y="5791200"/>
              <a:ext cx="11430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90000"/>
                </a:lnSpc>
              </a:pPr>
              <a:r>
                <a:rPr lang="en-US" sz="2000" u="sng" dirty="0">
                  <a:solidFill>
                    <a:schemeClr val="tx2"/>
                  </a:solidFill>
                  <a:latin typeface="Optima" panose="02000503060000020004" pitchFamily="2" charset="0"/>
                </a:rPr>
                <a:t>signal</a:t>
              </a:r>
              <a:endParaRPr lang="en-US" sz="2000" dirty="0">
                <a:solidFill>
                  <a:schemeClr val="tx2"/>
                </a:solidFill>
                <a:latin typeface="Optima" panose="02000503060000020004" pitchFamily="2" charset="0"/>
              </a:endParaRPr>
            </a:p>
            <a:p>
              <a:pPr>
                <a:lnSpc>
                  <a:spcPct val="90000"/>
                </a:lnSpc>
              </a:pPr>
              <a:r>
                <a:rPr lang="en-US" sz="2000" dirty="0">
                  <a:solidFill>
                    <a:schemeClr val="tx2"/>
                  </a:solidFill>
                  <a:latin typeface="Optima" panose="02000503060000020004" pitchFamily="2" charset="0"/>
                </a:rPr>
                <a:t>noise</a:t>
              </a:r>
            </a:p>
          </p:txBody>
        </p:sp>
        <p:sp>
          <p:nvSpPr>
            <p:cNvPr id="32798" name="Text Box 25"/>
            <p:cNvSpPr txBox="1">
              <a:spLocks noChangeArrowheads="1"/>
            </p:cNvSpPr>
            <p:nvPr/>
          </p:nvSpPr>
          <p:spPr bwMode="auto">
            <a:xfrm>
              <a:off x="2730500" y="5791200"/>
              <a:ext cx="3352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90000"/>
                </a:lnSpc>
              </a:pPr>
              <a:r>
                <a:rPr lang="en-US" sz="2000" u="sng" dirty="0">
                  <a:solidFill>
                    <a:schemeClr val="tx2"/>
                  </a:solidFill>
                  <a:latin typeface="Optima" panose="02000503060000020004" pitchFamily="2" charset="0"/>
                </a:rPr>
                <a:t>difference between groups</a:t>
              </a:r>
              <a:endParaRPr lang="en-US" sz="2000" dirty="0">
                <a:solidFill>
                  <a:schemeClr val="tx2"/>
                </a:solidFill>
                <a:latin typeface="Optima" panose="02000503060000020004" pitchFamily="2" charset="0"/>
              </a:endParaRPr>
            </a:p>
            <a:p>
              <a:pPr>
                <a:lnSpc>
                  <a:spcPct val="90000"/>
                </a:lnSpc>
              </a:pPr>
              <a:r>
                <a:rPr lang="en-US" sz="2000" dirty="0">
                  <a:solidFill>
                    <a:schemeClr val="tx2"/>
                  </a:solidFill>
                  <a:latin typeface="Optima" panose="02000503060000020004" pitchFamily="2" charset="0"/>
                </a:rPr>
                <a:t>variability with groups</a:t>
              </a:r>
            </a:p>
          </p:txBody>
        </p:sp>
        <p:sp>
          <p:nvSpPr>
            <p:cNvPr id="32799" name="Text Box 26"/>
            <p:cNvSpPr txBox="1">
              <a:spLocks noChangeArrowheads="1"/>
            </p:cNvSpPr>
            <p:nvPr/>
          </p:nvSpPr>
          <p:spPr bwMode="auto">
            <a:xfrm>
              <a:off x="2449513" y="5807075"/>
              <a:ext cx="4026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2800" dirty="0">
                  <a:latin typeface="Optima" panose="02000503060000020004" pitchFamily="2" charset="0"/>
                </a:rPr>
                <a:t>=</a:t>
              </a:r>
            </a:p>
          </p:txBody>
        </p:sp>
        <p:sp>
          <p:nvSpPr>
            <p:cNvPr id="32800" name="Text Box 27"/>
            <p:cNvSpPr txBox="1">
              <a:spLocks noChangeArrowheads="1"/>
            </p:cNvSpPr>
            <p:nvPr/>
          </p:nvSpPr>
          <p:spPr bwMode="auto">
            <a:xfrm>
              <a:off x="1143000" y="5805488"/>
              <a:ext cx="60144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2800" dirty="0">
                  <a:solidFill>
                    <a:schemeClr val="tx2"/>
                  </a:solidFill>
                  <a:latin typeface="Optima" panose="02000503060000020004" pitchFamily="2" charset="0"/>
                </a:rPr>
                <a:t>t </a:t>
              </a:r>
              <a:r>
                <a:rPr lang="en-US" sz="2800" dirty="0">
                  <a:latin typeface="Optima" panose="02000503060000020004" pitchFamily="2" charset="0"/>
                </a:rPr>
                <a:t>=</a:t>
              </a:r>
              <a:endParaRPr lang="en-US" sz="2800" dirty="0">
                <a:solidFill>
                  <a:schemeClr val="tx2"/>
                </a:solidFill>
                <a:latin typeface="Optima" panose="02000503060000020004" pitchFamily="2" charset="0"/>
              </a:endParaRPr>
            </a:p>
          </p:txBody>
        </p:sp>
        <p:sp>
          <p:nvSpPr>
            <p:cNvPr id="32801" name="Text Box 28"/>
            <p:cNvSpPr txBox="1">
              <a:spLocks noChangeArrowheads="1"/>
            </p:cNvSpPr>
            <p:nvPr/>
          </p:nvSpPr>
          <p:spPr bwMode="auto">
            <a:xfrm>
              <a:off x="6018213" y="5805488"/>
              <a:ext cx="4026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2800" dirty="0">
                  <a:latin typeface="Optima" panose="02000503060000020004" pitchFamily="2" charset="0"/>
                </a:rPr>
                <a:t>=</a:t>
              </a:r>
            </a:p>
          </p:txBody>
        </p:sp>
        <p:sp>
          <p:nvSpPr>
            <p:cNvPr id="32802" name="Rectangle 29"/>
            <p:cNvSpPr>
              <a:spLocks noChangeArrowheads="1"/>
            </p:cNvSpPr>
            <p:nvPr/>
          </p:nvSpPr>
          <p:spPr bwMode="auto">
            <a:xfrm>
              <a:off x="6629400" y="6172200"/>
              <a:ext cx="1371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dirty="0">
                  <a:latin typeface="Optima" panose="02000503060000020004" pitchFamily="2" charset="0"/>
                  <a:sym typeface="Symbol" charset="0"/>
                </a:rPr>
                <a:t> </a:t>
              </a:r>
              <a:r>
                <a:rPr lang="en-US" baseline="-25000" dirty="0">
                  <a:latin typeface="Optima" panose="02000503060000020004" pitchFamily="2" charset="0"/>
                </a:rPr>
                <a:t>A</a:t>
              </a:r>
              <a:r>
                <a:rPr lang="en-US" baseline="30000" dirty="0">
                  <a:latin typeface="Optima" panose="02000503060000020004" pitchFamily="2" charset="0"/>
                </a:rPr>
                <a:t>2</a:t>
              </a:r>
              <a:r>
                <a:rPr lang="en-US" dirty="0">
                  <a:latin typeface="Optima" panose="02000503060000020004" pitchFamily="2" charset="0"/>
                </a:rPr>
                <a:t> + </a:t>
              </a:r>
              <a:r>
                <a:rPr lang="en-US" dirty="0">
                  <a:latin typeface="Optima" panose="02000503060000020004" pitchFamily="2" charset="0"/>
                  <a:sym typeface="Symbol" charset="0"/>
                </a:rPr>
                <a:t></a:t>
              </a:r>
              <a:r>
                <a:rPr lang="en-US" baseline="-25000" dirty="0">
                  <a:latin typeface="Optima" panose="02000503060000020004" pitchFamily="2" charset="0"/>
                </a:rPr>
                <a:t>B</a:t>
              </a:r>
              <a:r>
                <a:rPr lang="en-US" baseline="30000" dirty="0">
                  <a:latin typeface="Optima" panose="02000503060000020004" pitchFamily="2" charset="0"/>
                </a:rPr>
                <a:t>2</a:t>
              </a:r>
            </a:p>
          </p:txBody>
        </p:sp>
        <p:grpSp>
          <p:nvGrpSpPr>
            <p:cNvPr id="32803" name="Group 30"/>
            <p:cNvGrpSpPr>
              <a:grpSpLocks/>
            </p:cNvGrpSpPr>
            <p:nvPr/>
          </p:nvGrpSpPr>
          <p:grpSpPr bwMode="auto">
            <a:xfrm>
              <a:off x="6553200" y="6172200"/>
              <a:ext cx="1371600" cy="381000"/>
              <a:chOff x="3432" y="2448"/>
              <a:chExt cx="1272" cy="672"/>
            </a:xfrm>
          </p:grpSpPr>
          <p:sp>
            <p:nvSpPr>
              <p:cNvPr id="32809" name="Line 31"/>
              <p:cNvSpPr>
                <a:spLocks noChangeShapeType="1"/>
              </p:cNvSpPr>
              <p:nvPr/>
            </p:nvSpPr>
            <p:spPr bwMode="auto">
              <a:xfrm flipV="1">
                <a:off x="3481" y="2448"/>
                <a:ext cx="119" cy="67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32810" name="Line 32"/>
              <p:cNvSpPr>
                <a:spLocks noChangeShapeType="1"/>
              </p:cNvSpPr>
              <p:nvPr/>
            </p:nvSpPr>
            <p:spPr bwMode="auto">
              <a:xfrm>
                <a:off x="3600" y="2448"/>
                <a:ext cx="11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32811" name="Line 33"/>
              <p:cNvSpPr>
                <a:spLocks noChangeShapeType="1"/>
              </p:cNvSpPr>
              <p:nvPr/>
            </p:nvSpPr>
            <p:spPr bwMode="auto">
              <a:xfrm flipH="1" flipV="1">
                <a:off x="3432" y="2976"/>
                <a:ext cx="48" cy="14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32804" name="Group 34"/>
            <p:cNvGrpSpPr>
              <a:grpSpLocks/>
            </p:cNvGrpSpPr>
            <p:nvPr/>
          </p:nvGrpSpPr>
          <p:grpSpPr bwMode="auto">
            <a:xfrm>
              <a:off x="6657975" y="5626106"/>
              <a:ext cx="1165225" cy="461963"/>
              <a:chOff x="3464" y="3544"/>
              <a:chExt cx="734" cy="291"/>
            </a:xfrm>
          </p:grpSpPr>
          <p:sp>
            <p:nvSpPr>
              <p:cNvPr id="32806" name="Rectangle 35"/>
              <p:cNvSpPr>
                <a:spLocks noChangeArrowheads="1"/>
              </p:cNvSpPr>
              <p:nvPr/>
            </p:nvSpPr>
            <p:spPr bwMode="auto">
              <a:xfrm>
                <a:off x="3464" y="3544"/>
                <a:ext cx="73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dirty="0">
                    <a:latin typeface="Optima" panose="02000503060000020004" pitchFamily="2" charset="0"/>
                  </a:rPr>
                  <a:t>X</a:t>
                </a:r>
                <a:r>
                  <a:rPr lang="en-US" baseline="-25000" dirty="0">
                    <a:latin typeface="Optima" panose="02000503060000020004" pitchFamily="2" charset="0"/>
                  </a:rPr>
                  <a:t>A</a:t>
                </a:r>
                <a:r>
                  <a:rPr lang="en-US" dirty="0">
                    <a:latin typeface="Optima" panose="02000503060000020004" pitchFamily="2" charset="0"/>
                  </a:rPr>
                  <a:t> - X</a:t>
                </a:r>
                <a:r>
                  <a:rPr lang="en-US" baseline="-25000" dirty="0">
                    <a:latin typeface="Optima" panose="02000503060000020004" pitchFamily="2" charset="0"/>
                  </a:rPr>
                  <a:t>B</a:t>
                </a:r>
              </a:p>
            </p:txBody>
          </p:sp>
          <p:sp>
            <p:nvSpPr>
              <p:cNvPr id="32807" name="Line 36"/>
              <p:cNvSpPr>
                <a:spLocks noChangeShapeType="1"/>
              </p:cNvSpPr>
              <p:nvPr/>
            </p:nvSpPr>
            <p:spPr bwMode="auto">
              <a:xfrm>
                <a:off x="3528" y="3576"/>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32808" name="Line 37"/>
              <p:cNvSpPr>
                <a:spLocks noChangeShapeType="1"/>
              </p:cNvSpPr>
              <p:nvPr/>
            </p:nvSpPr>
            <p:spPr bwMode="auto">
              <a:xfrm>
                <a:off x="3926" y="3576"/>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sp>
          <p:nvSpPr>
            <p:cNvPr id="32805" name="Line 38"/>
            <p:cNvSpPr>
              <a:spLocks noChangeShapeType="1"/>
            </p:cNvSpPr>
            <p:nvPr/>
          </p:nvSpPr>
          <p:spPr bwMode="auto">
            <a:xfrm>
              <a:off x="6553200" y="6083300"/>
              <a:ext cx="13716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32790" name="Group 5"/>
          <p:cNvGrpSpPr>
            <a:grpSpLocks/>
          </p:cNvGrpSpPr>
          <p:nvPr/>
        </p:nvGrpSpPr>
        <p:grpSpPr bwMode="auto">
          <a:xfrm>
            <a:off x="2943227" y="4083052"/>
            <a:ext cx="1792289" cy="871538"/>
            <a:chOff x="983" y="2592"/>
            <a:chExt cx="1129" cy="549"/>
          </a:xfrm>
        </p:grpSpPr>
        <p:sp>
          <p:nvSpPr>
            <p:cNvPr id="32792" name="Text Box 6"/>
            <p:cNvSpPr txBox="1">
              <a:spLocks noChangeArrowheads="1"/>
            </p:cNvSpPr>
            <p:nvPr/>
          </p:nvSpPr>
          <p:spPr bwMode="auto">
            <a:xfrm>
              <a:off x="983" y="2713"/>
              <a:ext cx="1129"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X</a:t>
              </a:r>
              <a:r>
                <a:rPr lang="en-US" baseline="-25000" dirty="0">
                  <a:latin typeface="Optima" panose="02000503060000020004" pitchFamily="2" charset="0"/>
                </a:rPr>
                <a:t>A</a:t>
              </a:r>
              <a:r>
                <a:rPr lang="en-US" dirty="0">
                  <a:latin typeface="Optima" panose="02000503060000020004" pitchFamily="2" charset="0"/>
                </a:rPr>
                <a:t> =     ∑</a:t>
              </a:r>
              <a:r>
                <a:rPr lang="en-US" dirty="0" err="1">
                  <a:latin typeface="Optima" panose="02000503060000020004" pitchFamily="2" charset="0"/>
                </a:rPr>
                <a:t>X</a:t>
              </a:r>
              <a:r>
                <a:rPr lang="en-US" baseline="-25000" dirty="0" err="1">
                  <a:latin typeface="Optima" panose="02000503060000020004" pitchFamily="2" charset="0"/>
                </a:rPr>
                <a:t>Ai</a:t>
              </a:r>
              <a:endParaRPr lang="en-US" baseline="-25000" dirty="0">
                <a:latin typeface="Optima" panose="02000503060000020004" pitchFamily="2" charset="0"/>
              </a:endParaRPr>
            </a:p>
          </p:txBody>
        </p:sp>
        <p:sp>
          <p:nvSpPr>
            <p:cNvPr id="32793" name="Text Box 7"/>
            <p:cNvSpPr txBox="1">
              <a:spLocks noChangeArrowheads="1"/>
            </p:cNvSpPr>
            <p:nvPr/>
          </p:nvSpPr>
          <p:spPr bwMode="auto">
            <a:xfrm>
              <a:off x="1401" y="2618"/>
              <a:ext cx="349"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u="sng" dirty="0">
                  <a:latin typeface="Optima" panose="02000503060000020004" pitchFamily="2" charset="0"/>
                </a:rPr>
                <a:t> 1 </a:t>
              </a:r>
            </a:p>
            <a:p>
              <a:r>
                <a:rPr lang="en-US" dirty="0">
                  <a:latin typeface="Optima" panose="02000503060000020004" pitchFamily="2" charset="0"/>
                </a:rPr>
                <a:t>N</a:t>
              </a:r>
              <a:r>
                <a:rPr lang="en-US" baseline="-25000" dirty="0">
                  <a:latin typeface="Optima" panose="02000503060000020004" pitchFamily="2" charset="0"/>
                </a:rPr>
                <a:t>A</a:t>
              </a:r>
              <a:endParaRPr lang="en-US" dirty="0">
                <a:latin typeface="Optima" panose="02000503060000020004" pitchFamily="2" charset="0"/>
              </a:endParaRPr>
            </a:p>
          </p:txBody>
        </p:sp>
        <p:sp>
          <p:nvSpPr>
            <p:cNvPr id="32794" name="Line 8"/>
            <p:cNvSpPr>
              <a:spLocks noChangeShapeType="1"/>
            </p:cNvSpPr>
            <p:nvPr/>
          </p:nvSpPr>
          <p:spPr bwMode="auto">
            <a:xfrm>
              <a:off x="1041" y="2736"/>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32795" name="Text Box 9"/>
            <p:cNvSpPr txBox="1">
              <a:spLocks noChangeArrowheads="1"/>
            </p:cNvSpPr>
            <p:nvPr/>
          </p:nvSpPr>
          <p:spPr bwMode="auto">
            <a:xfrm>
              <a:off x="1673" y="2912"/>
              <a:ext cx="24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rPr>
                <a:t>i-1</a:t>
              </a:r>
            </a:p>
          </p:txBody>
        </p:sp>
        <p:sp>
          <p:nvSpPr>
            <p:cNvPr id="32796" name="Text Box 10"/>
            <p:cNvSpPr txBox="1">
              <a:spLocks noChangeArrowheads="1"/>
            </p:cNvSpPr>
            <p:nvPr/>
          </p:nvSpPr>
          <p:spPr bwMode="auto">
            <a:xfrm>
              <a:off x="1667" y="2592"/>
              <a:ext cx="253"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rPr>
                <a:t>N</a:t>
              </a:r>
              <a:r>
                <a:rPr lang="en-US" sz="1400" baseline="-25000" dirty="0">
                  <a:latin typeface="Optima" panose="02000503060000020004" pitchFamily="2" charset="0"/>
                </a:rPr>
                <a:t>A</a:t>
              </a:r>
              <a:endParaRPr lang="en-US" sz="1400" dirty="0">
                <a:latin typeface="Optima" panose="02000503060000020004" pitchFamily="2" charset="0"/>
              </a:endParaRPr>
            </a:p>
          </p:txBody>
        </p:sp>
      </p:grpSp>
      <p:sp>
        <p:nvSpPr>
          <p:cNvPr id="32791" name="Text Box 39"/>
          <p:cNvSpPr txBox="1">
            <a:spLocks noChangeArrowheads="1"/>
          </p:cNvSpPr>
          <p:nvPr/>
        </p:nvSpPr>
        <p:spPr bwMode="auto">
          <a:xfrm>
            <a:off x="2460625" y="3116263"/>
            <a:ext cx="28352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90000"/>
              </a:lnSpc>
            </a:pPr>
            <a:r>
              <a:rPr lang="en-US" sz="2000" dirty="0">
                <a:solidFill>
                  <a:schemeClr val="tx2"/>
                </a:solidFill>
                <a:latin typeface="Optima" panose="02000503060000020004" pitchFamily="2" charset="0"/>
              </a:rPr>
              <a:t>Average log</a:t>
            </a:r>
            <a:r>
              <a:rPr lang="en-US" sz="2000" baseline="-25000" dirty="0">
                <a:solidFill>
                  <a:schemeClr val="tx2"/>
                </a:solidFill>
                <a:latin typeface="Optima" panose="02000503060000020004" pitchFamily="2" charset="0"/>
              </a:rPr>
              <a:t>2</a:t>
            </a:r>
            <a:r>
              <a:rPr lang="en-US" sz="2000" dirty="0">
                <a:solidFill>
                  <a:schemeClr val="tx2"/>
                </a:solidFill>
                <a:latin typeface="Optima" panose="02000503060000020004" pitchFamily="2" charset="0"/>
              </a:rPr>
              <a:t>(ratio) in condition A</a:t>
            </a:r>
          </a:p>
        </p:txBody>
      </p:sp>
      <p:grpSp>
        <p:nvGrpSpPr>
          <p:cNvPr id="8" name="Group 41"/>
          <p:cNvGrpSpPr>
            <a:grpSpLocks/>
          </p:cNvGrpSpPr>
          <p:nvPr/>
        </p:nvGrpSpPr>
        <p:grpSpPr bwMode="auto">
          <a:xfrm>
            <a:off x="5645150" y="3124200"/>
            <a:ext cx="3189291" cy="1992310"/>
            <a:chOff x="4876800" y="3124200"/>
            <a:chExt cx="3189291" cy="1992310"/>
          </a:xfrm>
        </p:grpSpPr>
        <p:grpSp>
          <p:nvGrpSpPr>
            <p:cNvPr id="32776" name="Group 11"/>
            <p:cNvGrpSpPr>
              <a:grpSpLocks/>
            </p:cNvGrpSpPr>
            <p:nvPr/>
          </p:nvGrpSpPr>
          <p:grpSpPr bwMode="auto">
            <a:xfrm>
              <a:off x="5022852" y="3941761"/>
              <a:ext cx="3043239" cy="1174749"/>
              <a:chOff x="2976" y="2435"/>
              <a:chExt cx="1917" cy="740"/>
            </a:xfrm>
          </p:grpSpPr>
          <p:sp>
            <p:nvSpPr>
              <p:cNvPr id="32778" name="Text Box 12"/>
              <p:cNvSpPr txBox="1">
                <a:spLocks noChangeArrowheads="1"/>
              </p:cNvSpPr>
              <p:nvPr/>
            </p:nvSpPr>
            <p:spPr bwMode="auto">
              <a:xfrm>
                <a:off x="2976" y="2756"/>
                <a:ext cx="492"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cs typeface="Arial" panose="020B0604020202020204" pitchFamily="34" charset="0"/>
                    <a:sym typeface="Symbol" charset="0"/>
                  </a:rPr>
                  <a:t></a:t>
                </a:r>
                <a:r>
                  <a:rPr lang="en-US" baseline="-25000" dirty="0">
                    <a:latin typeface="Optima" panose="02000503060000020004" pitchFamily="2" charset="0"/>
                    <a:cs typeface="Arial" panose="020B0604020202020204" pitchFamily="34" charset="0"/>
                  </a:rPr>
                  <a:t>A</a:t>
                </a:r>
                <a:r>
                  <a:rPr lang="en-US" dirty="0">
                    <a:latin typeface="Optima" panose="02000503060000020004" pitchFamily="2" charset="0"/>
                    <a:cs typeface="Arial" panose="020B0604020202020204" pitchFamily="34" charset="0"/>
                  </a:rPr>
                  <a:t> =</a:t>
                </a:r>
                <a:endParaRPr lang="en-US" baseline="-25000" dirty="0">
                  <a:latin typeface="Optima" panose="02000503060000020004" pitchFamily="2" charset="0"/>
                  <a:cs typeface="Arial" panose="020B0604020202020204" pitchFamily="34" charset="0"/>
                </a:endParaRPr>
              </a:p>
            </p:txBody>
          </p:sp>
          <p:grpSp>
            <p:nvGrpSpPr>
              <p:cNvPr id="32779" name="Group 13"/>
              <p:cNvGrpSpPr>
                <a:grpSpLocks/>
              </p:cNvGrpSpPr>
              <p:nvPr/>
            </p:nvGrpSpPr>
            <p:grpSpPr bwMode="auto">
              <a:xfrm>
                <a:off x="3552" y="2435"/>
                <a:ext cx="1341" cy="740"/>
                <a:chOff x="3849" y="2552"/>
                <a:chExt cx="1341" cy="740"/>
              </a:xfrm>
            </p:grpSpPr>
            <p:sp>
              <p:nvSpPr>
                <p:cNvPr id="32784" name="Rectangle 14"/>
                <p:cNvSpPr>
                  <a:spLocks noChangeArrowheads="1"/>
                </p:cNvSpPr>
                <p:nvPr/>
              </p:nvSpPr>
              <p:spPr bwMode="auto">
                <a:xfrm>
                  <a:off x="4361" y="2876"/>
                  <a:ext cx="26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200" dirty="0">
                      <a:solidFill>
                        <a:srgbClr val="FFFFFF"/>
                      </a:solidFill>
                      <a:latin typeface="Optima" panose="02000503060000020004" pitchFamily="2" charset="0"/>
                      <a:cs typeface="Arial" panose="020B0604020202020204" pitchFamily="34" charset="0"/>
                    </a:rPr>
                    <a:t>60000</a:t>
                  </a:r>
                  <a:endParaRPr lang="en-US" dirty="0">
                    <a:latin typeface="Optima" panose="02000503060000020004" pitchFamily="2" charset="0"/>
                    <a:cs typeface="Arial" panose="020B0604020202020204" pitchFamily="34" charset="0"/>
                  </a:endParaRPr>
                </a:p>
              </p:txBody>
            </p:sp>
            <p:sp>
              <p:nvSpPr>
                <p:cNvPr id="32785" name="Text Box 15"/>
                <p:cNvSpPr txBox="1">
                  <a:spLocks noChangeArrowheads="1"/>
                </p:cNvSpPr>
                <p:nvPr/>
              </p:nvSpPr>
              <p:spPr bwMode="auto">
                <a:xfrm>
                  <a:off x="3886" y="2552"/>
                  <a:ext cx="253"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cs typeface="Arial" panose="020B0604020202020204" pitchFamily="34" charset="0"/>
                    </a:rPr>
                    <a:t>N</a:t>
                  </a:r>
                  <a:r>
                    <a:rPr lang="en-US" sz="1400" baseline="-25000" dirty="0">
                      <a:latin typeface="Optima" panose="02000503060000020004" pitchFamily="2" charset="0"/>
                      <a:cs typeface="Arial" panose="020B0604020202020204" pitchFamily="34" charset="0"/>
                    </a:rPr>
                    <a:t>A</a:t>
                  </a:r>
                  <a:endParaRPr lang="en-US" sz="1400" dirty="0">
                    <a:latin typeface="Optima" panose="02000503060000020004" pitchFamily="2" charset="0"/>
                    <a:cs typeface="Arial" panose="020B0604020202020204" pitchFamily="34" charset="0"/>
                  </a:endParaRPr>
                </a:p>
              </p:txBody>
            </p:sp>
            <p:sp>
              <p:nvSpPr>
                <p:cNvPr id="32786" name="Rectangle 16"/>
                <p:cNvSpPr>
                  <a:spLocks noChangeArrowheads="1"/>
                </p:cNvSpPr>
                <p:nvPr/>
              </p:nvSpPr>
              <p:spPr bwMode="auto">
                <a:xfrm>
                  <a:off x="3849" y="2675"/>
                  <a:ext cx="1341" cy="6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dirty="0">
                      <a:latin typeface="Optima" panose="02000503060000020004" pitchFamily="2" charset="0"/>
                      <a:cs typeface="Arial" panose="020B0604020202020204" pitchFamily="34" charset="0"/>
                    </a:rPr>
                    <a:t>∑  [</a:t>
                  </a:r>
                  <a:r>
                    <a:rPr lang="en-US" dirty="0" err="1">
                      <a:latin typeface="Optima" panose="02000503060000020004" pitchFamily="2" charset="0"/>
                      <a:cs typeface="Arial" panose="020B0604020202020204" pitchFamily="34" charset="0"/>
                    </a:rPr>
                    <a:t>X</a:t>
                  </a:r>
                  <a:r>
                    <a:rPr lang="en-US" baseline="-25000" dirty="0" err="1">
                      <a:latin typeface="Optima" panose="02000503060000020004" pitchFamily="2" charset="0"/>
                      <a:cs typeface="Arial" panose="020B0604020202020204" pitchFamily="34" charset="0"/>
                    </a:rPr>
                    <a:t>Ai</a:t>
                  </a:r>
                  <a:r>
                    <a:rPr lang="en-US" dirty="0">
                      <a:latin typeface="Optima" panose="02000503060000020004" pitchFamily="2" charset="0"/>
                      <a:cs typeface="Arial" panose="020B0604020202020204" pitchFamily="34" charset="0"/>
                    </a:rPr>
                    <a:t> — X</a:t>
                  </a:r>
                  <a:r>
                    <a:rPr lang="en-US" baseline="-25000" dirty="0">
                      <a:latin typeface="Optima" panose="02000503060000020004" pitchFamily="2" charset="0"/>
                      <a:cs typeface="Arial" panose="020B0604020202020204" pitchFamily="34" charset="0"/>
                    </a:rPr>
                    <a:t>A</a:t>
                  </a:r>
                  <a:r>
                    <a:rPr lang="en-US" dirty="0">
                      <a:latin typeface="Optima" panose="02000503060000020004" pitchFamily="2" charset="0"/>
                      <a:cs typeface="Arial" panose="020B0604020202020204" pitchFamily="34" charset="0"/>
                    </a:rPr>
                    <a:t>]</a:t>
                  </a:r>
                  <a:r>
                    <a:rPr lang="en-US" baseline="30000" dirty="0">
                      <a:latin typeface="Optima" panose="02000503060000020004" pitchFamily="2" charset="0"/>
                      <a:cs typeface="Arial" panose="020B0604020202020204" pitchFamily="34" charset="0"/>
                    </a:rPr>
                    <a:t>2 </a:t>
                  </a:r>
                </a:p>
                <a:p>
                  <a:pPr>
                    <a:spcBef>
                      <a:spcPct val="40000"/>
                    </a:spcBef>
                  </a:pPr>
                  <a:r>
                    <a:rPr lang="en-US" dirty="0">
                      <a:latin typeface="Optima" panose="02000503060000020004" pitchFamily="2" charset="0"/>
                      <a:cs typeface="Arial" panose="020B0604020202020204" pitchFamily="34" charset="0"/>
                    </a:rPr>
                    <a:t>       N</a:t>
                  </a:r>
                  <a:r>
                    <a:rPr lang="en-US" baseline="-25000" dirty="0">
                      <a:latin typeface="Optima" panose="02000503060000020004" pitchFamily="2" charset="0"/>
                      <a:cs typeface="Arial" panose="020B0604020202020204" pitchFamily="34" charset="0"/>
                    </a:rPr>
                    <a:t>A</a:t>
                  </a:r>
                  <a:r>
                    <a:rPr lang="en-US" dirty="0">
                      <a:latin typeface="Optima" panose="02000503060000020004" pitchFamily="2" charset="0"/>
                      <a:cs typeface="Arial" panose="020B0604020202020204" pitchFamily="34" charset="0"/>
                    </a:rPr>
                    <a:t> </a:t>
                  </a:r>
                  <a:endParaRPr lang="en-US" baseline="-25000" dirty="0">
                    <a:latin typeface="Optima" panose="02000503060000020004" pitchFamily="2" charset="0"/>
                    <a:cs typeface="Arial" panose="020B0604020202020204" pitchFamily="34" charset="0"/>
                  </a:endParaRPr>
                </a:p>
              </p:txBody>
            </p:sp>
            <p:sp>
              <p:nvSpPr>
                <p:cNvPr id="32787" name="Line 17"/>
                <p:cNvSpPr>
                  <a:spLocks noChangeShapeType="1"/>
                </p:cNvSpPr>
                <p:nvPr/>
              </p:nvSpPr>
              <p:spPr bwMode="auto">
                <a:xfrm>
                  <a:off x="4652" y="2712"/>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cs typeface="Arial" panose="020B0604020202020204" pitchFamily="34" charset="0"/>
                  </a:endParaRPr>
                </a:p>
              </p:txBody>
            </p:sp>
            <p:sp>
              <p:nvSpPr>
                <p:cNvPr id="32788" name="Line 18"/>
                <p:cNvSpPr>
                  <a:spLocks noChangeShapeType="1"/>
                </p:cNvSpPr>
                <p:nvPr/>
              </p:nvSpPr>
              <p:spPr bwMode="auto">
                <a:xfrm>
                  <a:off x="3936" y="3024"/>
                  <a:ext cx="105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cs typeface="Arial" panose="020B0604020202020204" pitchFamily="34" charset="0"/>
                  </a:endParaRPr>
                </a:p>
              </p:txBody>
            </p:sp>
            <p:sp>
              <p:nvSpPr>
                <p:cNvPr id="32789" name="Text Box 19"/>
                <p:cNvSpPr txBox="1">
                  <a:spLocks noChangeArrowheads="1"/>
                </p:cNvSpPr>
                <p:nvPr/>
              </p:nvSpPr>
              <p:spPr bwMode="auto">
                <a:xfrm>
                  <a:off x="3896" y="2856"/>
                  <a:ext cx="248"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cs typeface="Arial" panose="020B0604020202020204" pitchFamily="34" charset="0"/>
                    </a:rPr>
                    <a:t>i-1</a:t>
                  </a:r>
                </a:p>
              </p:txBody>
            </p:sp>
          </p:grpSp>
          <p:grpSp>
            <p:nvGrpSpPr>
              <p:cNvPr id="32780" name="Group 20"/>
              <p:cNvGrpSpPr>
                <a:grpSpLocks/>
              </p:cNvGrpSpPr>
              <p:nvPr/>
            </p:nvGrpSpPr>
            <p:grpSpPr bwMode="auto">
              <a:xfrm>
                <a:off x="3432" y="2448"/>
                <a:ext cx="1272" cy="672"/>
                <a:chOff x="3432" y="2448"/>
                <a:chExt cx="1272" cy="672"/>
              </a:xfrm>
            </p:grpSpPr>
            <p:sp>
              <p:nvSpPr>
                <p:cNvPr id="32781" name="Line 21"/>
                <p:cNvSpPr>
                  <a:spLocks noChangeShapeType="1"/>
                </p:cNvSpPr>
                <p:nvPr/>
              </p:nvSpPr>
              <p:spPr bwMode="auto">
                <a:xfrm flipV="1">
                  <a:off x="3481" y="2448"/>
                  <a:ext cx="119" cy="67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cs typeface="Arial" panose="020B0604020202020204" pitchFamily="34" charset="0"/>
                  </a:endParaRPr>
                </a:p>
              </p:txBody>
            </p:sp>
            <p:sp>
              <p:nvSpPr>
                <p:cNvPr id="32782" name="Line 22"/>
                <p:cNvSpPr>
                  <a:spLocks noChangeShapeType="1"/>
                </p:cNvSpPr>
                <p:nvPr/>
              </p:nvSpPr>
              <p:spPr bwMode="auto">
                <a:xfrm>
                  <a:off x="3600" y="2448"/>
                  <a:ext cx="11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cs typeface="Arial" panose="020B0604020202020204" pitchFamily="34" charset="0"/>
                  </a:endParaRPr>
                </a:p>
              </p:txBody>
            </p:sp>
            <p:sp>
              <p:nvSpPr>
                <p:cNvPr id="32783" name="Line 23"/>
                <p:cNvSpPr>
                  <a:spLocks noChangeShapeType="1"/>
                </p:cNvSpPr>
                <p:nvPr/>
              </p:nvSpPr>
              <p:spPr bwMode="auto">
                <a:xfrm flipH="1" flipV="1">
                  <a:off x="3432" y="2976"/>
                  <a:ext cx="48" cy="14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cs typeface="Arial" panose="020B0604020202020204" pitchFamily="34" charset="0"/>
                  </a:endParaRPr>
                </a:p>
              </p:txBody>
            </p:sp>
          </p:grpSp>
        </p:grpSp>
        <p:sp>
          <p:nvSpPr>
            <p:cNvPr id="32777" name="Text Box 40"/>
            <p:cNvSpPr txBox="1">
              <a:spLocks noChangeArrowheads="1"/>
            </p:cNvSpPr>
            <p:nvPr/>
          </p:nvSpPr>
          <p:spPr bwMode="auto">
            <a:xfrm>
              <a:off x="4876800" y="3124200"/>
              <a:ext cx="31242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nSpc>
                  <a:spcPct val="90000"/>
                </a:lnSpc>
              </a:pPr>
              <a:r>
                <a:rPr lang="en-US" sz="2000" dirty="0">
                  <a:solidFill>
                    <a:schemeClr val="tx2"/>
                  </a:solidFill>
                  <a:latin typeface="Optima" panose="02000503060000020004" pitchFamily="2" charset="0"/>
                  <a:cs typeface="Arial" panose="020B0604020202020204" pitchFamily="34" charset="0"/>
                </a:rPr>
                <a:t>Standard deviation of the mean</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685800" y="-69850"/>
            <a:ext cx="7772400" cy="1143000"/>
          </a:xfrm>
        </p:spPr>
        <p:txBody>
          <a:bodyPr/>
          <a:lstStyle/>
          <a:p>
            <a:pPr eaLnBrk="1" hangingPunct="1">
              <a:lnSpc>
                <a:spcPct val="80000"/>
              </a:lnSpc>
            </a:pPr>
            <a:r>
              <a:rPr lang="en-US" dirty="0">
                <a:ea typeface="ＭＳ Ｐゴシック" charset="0"/>
                <a:cs typeface="ＭＳ Ｐゴシック" charset="0"/>
              </a:rPr>
              <a:t>Volcano plot</a:t>
            </a:r>
            <a:br>
              <a:rPr lang="en-US" dirty="0">
                <a:ea typeface="ＭＳ Ｐゴシック" charset="0"/>
                <a:cs typeface="ＭＳ Ｐゴシック" charset="0"/>
              </a:rPr>
            </a:br>
            <a:r>
              <a:rPr lang="en-US" sz="2000" dirty="0">
                <a:ea typeface="ＭＳ Ｐゴシック" charset="0"/>
                <a:cs typeface="ＭＳ Ｐゴシック" charset="0"/>
              </a:rPr>
              <a:t>fold-change vs. significance</a:t>
            </a:r>
            <a:endParaRPr lang="en-US" dirty="0">
              <a:ea typeface="ＭＳ Ｐゴシック" charset="0"/>
              <a:cs typeface="ＭＳ Ｐゴシック" charset="0"/>
            </a:endParaRPr>
          </a:p>
        </p:txBody>
      </p:sp>
      <p:pic>
        <p:nvPicPr>
          <p:cNvPr id="348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24476"/>
            <a:ext cx="5181600" cy="3677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19" name="TextBox 4"/>
          <p:cNvSpPr txBox="1">
            <a:spLocks noChangeArrowheads="1"/>
          </p:cNvSpPr>
          <p:nvPr/>
        </p:nvSpPr>
        <p:spPr bwMode="auto">
          <a:xfrm rot="-5400000">
            <a:off x="509230" y="2288142"/>
            <a:ext cx="203400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2000" dirty="0">
                <a:latin typeface="Optima" panose="02000503060000020004" pitchFamily="2" charset="0"/>
              </a:rPr>
              <a:t>-log (p-value)</a:t>
            </a:r>
          </a:p>
        </p:txBody>
      </p:sp>
      <p:sp>
        <p:nvSpPr>
          <p:cNvPr id="34820" name="TextBox 5"/>
          <p:cNvSpPr txBox="1">
            <a:spLocks noChangeArrowheads="1"/>
          </p:cNvSpPr>
          <p:nvPr/>
        </p:nvSpPr>
        <p:spPr bwMode="auto">
          <a:xfrm>
            <a:off x="3723122" y="4648368"/>
            <a:ext cx="2097771" cy="3972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lnSpc>
                <a:spcPct val="80000"/>
              </a:lnSpc>
            </a:pPr>
            <a:r>
              <a:rPr lang="en-US" dirty="0">
                <a:latin typeface="Optima" panose="02000503060000020004" pitchFamily="2" charset="0"/>
              </a:rPr>
              <a:t>Log ratio</a:t>
            </a:r>
          </a:p>
        </p:txBody>
      </p:sp>
      <p:sp>
        <p:nvSpPr>
          <p:cNvPr id="34821" name="TextBox 6"/>
          <p:cNvSpPr txBox="1">
            <a:spLocks noChangeArrowheads="1"/>
          </p:cNvSpPr>
          <p:nvPr/>
        </p:nvSpPr>
        <p:spPr bwMode="auto">
          <a:xfrm>
            <a:off x="916309" y="4035623"/>
            <a:ext cx="754990" cy="307777"/>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rPr>
              <a:t>p=10</a:t>
            </a:r>
            <a:r>
              <a:rPr lang="en-US" sz="1400" baseline="30000" dirty="0">
                <a:latin typeface="Optima" panose="02000503060000020004" pitchFamily="2" charset="0"/>
              </a:rPr>
              <a:t>-2</a:t>
            </a:r>
          </a:p>
        </p:txBody>
      </p:sp>
      <p:sp>
        <p:nvSpPr>
          <p:cNvPr id="34822" name="TextBox 7"/>
          <p:cNvSpPr txBox="1">
            <a:spLocks noChangeArrowheads="1"/>
          </p:cNvSpPr>
          <p:nvPr/>
        </p:nvSpPr>
        <p:spPr bwMode="auto">
          <a:xfrm>
            <a:off x="914400" y="3680022"/>
            <a:ext cx="756714" cy="307777"/>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rPr>
              <a:t>p=10</a:t>
            </a:r>
            <a:r>
              <a:rPr lang="en-US" sz="1400" baseline="30000" dirty="0">
                <a:latin typeface="Optima" panose="02000503060000020004" pitchFamily="2" charset="0"/>
              </a:rPr>
              <a:t>-3</a:t>
            </a:r>
          </a:p>
        </p:txBody>
      </p:sp>
      <p:sp>
        <p:nvSpPr>
          <p:cNvPr id="34823" name="TextBox 8"/>
          <p:cNvSpPr txBox="1">
            <a:spLocks noChangeArrowheads="1"/>
          </p:cNvSpPr>
          <p:nvPr/>
        </p:nvSpPr>
        <p:spPr bwMode="auto">
          <a:xfrm>
            <a:off x="914400" y="1521023"/>
            <a:ext cx="827386" cy="307777"/>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1400" dirty="0">
                <a:latin typeface="Optima" panose="02000503060000020004" pitchFamily="2" charset="0"/>
              </a:rPr>
              <a:t>p=10</a:t>
            </a:r>
            <a:r>
              <a:rPr lang="en-US" sz="1400" baseline="30000" dirty="0">
                <a:latin typeface="Optima" panose="02000503060000020004" pitchFamily="2" charset="0"/>
              </a:rPr>
              <a:t>-18</a:t>
            </a:r>
          </a:p>
        </p:txBody>
      </p:sp>
      <p:cxnSp>
        <p:nvCxnSpPr>
          <p:cNvPr id="34824" name="Straight Arrow Connector 10"/>
          <p:cNvCxnSpPr>
            <a:cxnSpLocks noChangeShapeType="1"/>
            <a:stCxn id="34822" idx="3"/>
          </p:cNvCxnSpPr>
          <p:nvPr/>
        </p:nvCxnSpPr>
        <p:spPr bwMode="auto">
          <a:xfrm>
            <a:off x="1671114" y="3833911"/>
            <a:ext cx="462485" cy="40290"/>
          </a:xfrm>
          <a:prstGeom prst="straightConnector1">
            <a:avLst/>
          </a:prstGeom>
          <a:noFill/>
          <a:ln w="19050">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34825" name="Straight Arrow Connector 12"/>
          <p:cNvCxnSpPr>
            <a:cxnSpLocks noChangeShapeType="1"/>
            <a:stCxn id="34821" idx="3"/>
          </p:cNvCxnSpPr>
          <p:nvPr/>
        </p:nvCxnSpPr>
        <p:spPr bwMode="auto">
          <a:xfrm flipV="1">
            <a:off x="1671299" y="4048826"/>
            <a:ext cx="462300" cy="140686"/>
          </a:xfrm>
          <a:prstGeom prst="straightConnector1">
            <a:avLst/>
          </a:prstGeom>
          <a:noFill/>
          <a:ln w="19050">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34826" name="Straight Arrow Connector 16"/>
          <p:cNvCxnSpPr>
            <a:cxnSpLocks noChangeShapeType="1"/>
            <a:stCxn id="34823" idx="3"/>
          </p:cNvCxnSpPr>
          <p:nvPr/>
        </p:nvCxnSpPr>
        <p:spPr bwMode="auto">
          <a:xfrm flipV="1">
            <a:off x="1741786" y="1637414"/>
            <a:ext cx="405009" cy="37498"/>
          </a:xfrm>
          <a:prstGeom prst="straightConnector1">
            <a:avLst/>
          </a:prstGeom>
          <a:noFill/>
          <a:ln w="19050">
            <a:solidFill>
              <a:srgbClr val="FF0000"/>
            </a:solidFill>
            <a:round/>
            <a:headEnd/>
            <a:tailEnd type="arrow" w="med" len="med"/>
          </a:ln>
          <a:extLst>
            <a:ext uri="{909E8E84-426E-40dd-AFC4-6F175D3DCCD1}">
              <a14:hiddenFill xmlns="" xmlns:a14="http://schemas.microsoft.com/office/drawing/2010/main">
                <a:noFill/>
              </a14:hiddenFill>
            </a:ext>
          </a:extLst>
        </p:spPr>
      </p:cxnSp>
      <p:sp>
        <p:nvSpPr>
          <p:cNvPr id="34827" name="TextBox 1"/>
          <p:cNvSpPr txBox="1">
            <a:spLocks noChangeArrowheads="1"/>
          </p:cNvSpPr>
          <p:nvPr/>
        </p:nvSpPr>
        <p:spPr bwMode="auto">
          <a:xfrm>
            <a:off x="228600" y="5029200"/>
            <a:ext cx="8686800" cy="17081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marL="285750" indent="-285750">
              <a:buFont typeface="Arial" panose="020B0604020202020204" pitchFamily="34" charset="0"/>
              <a:buChar char="•"/>
            </a:pPr>
            <a:r>
              <a:rPr lang="en-US" sz="1600" dirty="0">
                <a:latin typeface="Optima" panose="02000503060000020004" pitchFamily="2" charset="0"/>
              </a:rPr>
              <a:t>A volcano plot is a scatter plot of -log (p-value) from a t-test or one-way ANOVA, versus log ratio. It allows you to visualize fold-change and statistical significance at the same time, so that one can find genes that are significant and have large fold change, or genes that are significant but have small fold change.</a:t>
            </a:r>
          </a:p>
          <a:p>
            <a:pPr marL="285750" indent="-285750">
              <a:spcBef>
                <a:spcPts val="600"/>
              </a:spcBef>
              <a:buFont typeface="Symbol" pitchFamily="2" charset="2"/>
              <a:buChar char="Þ"/>
            </a:pPr>
            <a:r>
              <a:rPr lang="en-US" sz="1800" b="1" i="1" dirty="0">
                <a:solidFill>
                  <a:srgbClr val="000080"/>
                </a:solidFill>
                <a:latin typeface="Optima" panose="02000503060000020004" pitchFamily="2" charset="0"/>
              </a:rPr>
              <a:t>P-values should be corrected for multiple hypothesis testing, such as with FDR, to control for Type I errors</a:t>
            </a:r>
          </a:p>
        </p:txBody>
      </p:sp>
      <p:sp>
        <p:nvSpPr>
          <p:cNvPr id="13" name="TextBox 5">
            <a:extLst>
              <a:ext uri="{FF2B5EF4-FFF2-40B4-BE49-F238E27FC236}">
                <a16:creationId xmlns:a16="http://schemas.microsoft.com/office/drawing/2014/main" id="{88224E96-0C3E-AB41-B18F-6DA2B7076BED}"/>
              </a:ext>
            </a:extLst>
          </p:cNvPr>
          <p:cNvSpPr txBox="1">
            <a:spLocks noChangeArrowheads="1"/>
          </p:cNvSpPr>
          <p:nvPr/>
        </p:nvSpPr>
        <p:spPr bwMode="auto">
          <a:xfrm>
            <a:off x="3581400" y="4691941"/>
            <a:ext cx="2097771" cy="34650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lnSpc>
                <a:spcPct val="80000"/>
              </a:lnSpc>
            </a:pPr>
            <a:r>
              <a:rPr lang="en-US" sz="2000" dirty="0">
                <a:latin typeface="Optima" panose="02000503060000020004" pitchFamily="2" charset="0"/>
              </a:rPr>
              <a:t>Log ratio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1447800" y="228600"/>
            <a:ext cx="6457950" cy="685800"/>
          </a:xfrm>
        </p:spPr>
        <p:txBody>
          <a:bodyPr/>
          <a:lstStyle/>
          <a:p>
            <a:pPr eaLnBrk="1" hangingPunct="1">
              <a:defRPr/>
            </a:pPr>
            <a:r>
              <a:rPr lang="en-US" dirty="0">
                <a:effectLst>
                  <a:outerShdw blurRad="38100" dist="38100" dir="2700000" algn="tl">
                    <a:srgbClr val="DDDDDD"/>
                  </a:outerShdw>
                </a:effectLst>
                <a:ea typeface="ＭＳ Ｐゴシック" charset="0"/>
                <a:cs typeface="ＭＳ Ｐゴシック" charset="0"/>
              </a:rPr>
              <a:t>Common Analysis Tasks</a:t>
            </a:r>
          </a:p>
        </p:txBody>
      </p:sp>
      <p:sp>
        <p:nvSpPr>
          <p:cNvPr id="38914" name="Rectangle 3"/>
          <p:cNvSpPr>
            <a:spLocks noGrp="1" noChangeArrowheads="1"/>
          </p:cNvSpPr>
          <p:nvPr>
            <p:ph type="body" idx="1"/>
          </p:nvPr>
        </p:nvSpPr>
        <p:spPr>
          <a:xfrm>
            <a:off x="685800" y="1676400"/>
            <a:ext cx="7772400" cy="4114800"/>
          </a:xfrm>
        </p:spPr>
        <p:txBody>
          <a:bodyPr/>
          <a:lstStyle/>
          <a:p>
            <a:pPr eaLnBrk="1" hangingPunct="1">
              <a:buFontTx/>
              <a:buNone/>
            </a:pPr>
            <a:r>
              <a:rPr lang="en-US" sz="3600" dirty="0">
                <a:solidFill>
                  <a:schemeClr val="tx2"/>
                </a:solidFill>
                <a:ea typeface="ＭＳ Ｐゴシック" charset="0"/>
                <a:cs typeface="ＭＳ Ｐゴシック" charset="0"/>
              </a:rPr>
              <a:t>Pattern Analysis</a:t>
            </a:r>
          </a:p>
          <a:p>
            <a:pPr eaLnBrk="1" hangingPunct="1">
              <a:spcBef>
                <a:spcPct val="30000"/>
              </a:spcBef>
            </a:pPr>
            <a:endParaRPr lang="en-US" dirty="0">
              <a:ea typeface="ＭＳ Ｐゴシック" charset="0"/>
              <a:cs typeface="ＭＳ Ｐゴシック" charset="0"/>
            </a:endParaRPr>
          </a:p>
        </p:txBody>
      </p:sp>
      <p:sp>
        <p:nvSpPr>
          <p:cNvPr id="38915"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38916" name="Rectangle 5"/>
          <p:cNvSpPr>
            <a:spLocks noChangeArrowheads="1"/>
          </p:cNvSpPr>
          <p:nvPr/>
        </p:nvSpPr>
        <p:spPr bwMode="auto">
          <a:xfrm>
            <a:off x="685800" y="2514600"/>
            <a:ext cx="7772400" cy="3657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eaLnBrk="1" hangingPunct="1">
              <a:lnSpc>
                <a:spcPct val="90000"/>
              </a:lnSpc>
              <a:spcBef>
                <a:spcPct val="20000"/>
              </a:spcBef>
              <a:spcAft>
                <a:spcPts val="1200"/>
              </a:spcAft>
              <a:buFontTx/>
              <a:buChar char="•"/>
            </a:pPr>
            <a:r>
              <a:rPr lang="en-US" dirty="0">
                <a:latin typeface="Optima" panose="02000503060000020004" pitchFamily="2" charset="0"/>
              </a:rPr>
              <a:t>Identify up- and down-regulated genes.</a:t>
            </a:r>
          </a:p>
          <a:p>
            <a:pPr marL="342900" indent="-342900" eaLnBrk="1" hangingPunct="1">
              <a:lnSpc>
                <a:spcPct val="90000"/>
              </a:lnSpc>
              <a:spcBef>
                <a:spcPct val="20000"/>
              </a:spcBef>
              <a:spcAft>
                <a:spcPts val="1200"/>
              </a:spcAft>
              <a:buFontTx/>
              <a:buChar char="•"/>
            </a:pPr>
            <a:r>
              <a:rPr lang="en-US" dirty="0">
                <a:latin typeface="Optima" panose="02000503060000020004" pitchFamily="2" charset="0"/>
              </a:rPr>
              <a:t>Find groups of genes with similar expression profiles.</a:t>
            </a:r>
          </a:p>
          <a:p>
            <a:pPr marL="342900" indent="-342900" eaLnBrk="1" hangingPunct="1">
              <a:lnSpc>
                <a:spcPct val="90000"/>
              </a:lnSpc>
              <a:spcBef>
                <a:spcPct val="20000"/>
              </a:spcBef>
              <a:spcAft>
                <a:spcPts val="1200"/>
              </a:spcAft>
              <a:buFontTx/>
              <a:buChar char="•"/>
            </a:pPr>
            <a:r>
              <a:rPr lang="en-US" dirty="0">
                <a:latin typeface="Optima" panose="02000503060000020004" pitchFamily="2" charset="0"/>
              </a:rPr>
              <a:t>Find groups of experiments (tissues) with similar expression profiles.</a:t>
            </a:r>
          </a:p>
          <a:p>
            <a:pPr marL="342900" indent="-342900" eaLnBrk="1" hangingPunct="1">
              <a:lnSpc>
                <a:spcPct val="90000"/>
              </a:lnSpc>
              <a:spcBef>
                <a:spcPct val="20000"/>
              </a:spcBef>
              <a:spcAft>
                <a:spcPts val="1200"/>
              </a:spcAft>
              <a:buFontTx/>
              <a:buChar char="•"/>
            </a:pPr>
            <a:r>
              <a:rPr lang="en-US" dirty="0">
                <a:latin typeface="Optima" panose="02000503060000020004" pitchFamily="2" charset="0"/>
              </a:rPr>
              <a:t>Find genes that explain observed differences among tissues (feature selection).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685800" y="0"/>
            <a:ext cx="7772400" cy="1295400"/>
          </a:xfrm>
        </p:spPr>
        <p:txBody>
          <a:bodyPr/>
          <a:lstStyle/>
          <a:p>
            <a:pPr eaLnBrk="1" hangingPunct="1">
              <a:lnSpc>
                <a:spcPts val="4500"/>
              </a:lnSpc>
            </a:pPr>
            <a:r>
              <a:rPr lang="en-US" sz="4100" dirty="0">
                <a:ea typeface="ＭＳ Ｐゴシック" charset="0"/>
                <a:cs typeface="ＭＳ Ｐゴシック" charset="0"/>
              </a:rPr>
              <a:t>Characteristics of RNA-</a:t>
            </a:r>
            <a:r>
              <a:rPr lang="en-US" sz="4100" dirty="0" err="1">
                <a:ea typeface="ＭＳ Ｐゴシック" charset="0"/>
                <a:cs typeface="ＭＳ Ｐゴシック" charset="0"/>
              </a:rPr>
              <a:t>seq</a:t>
            </a:r>
            <a:r>
              <a:rPr lang="en-US" sz="4100" dirty="0">
                <a:ea typeface="ＭＳ Ｐゴシック" charset="0"/>
                <a:cs typeface="ＭＳ Ｐゴシック" charset="0"/>
              </a:rPr>
              <a:t> Data</a:t>
            </a:r>
          </a:p>
        </p:txBody>
      </p:sp>
      <p:sp>
        <p:nvSpPr>
          <p:cNvPr id="40962" name="Rectangle 3"/>
          <p:cNvSpPr>
            <a:spLocks noGrp="1" noChangeArrowheads="1"/>
          </p:cNvSpPr>
          <p:nvPr>
            <p:ph type="body" idx="1"/>
          </p:nvPr>
        </p:nvSpPr>
        <p:spPr>
          <a:xfrm>
            <a:off x="685800" y="1676400"/>
            <a:ext cx="6324600" cy="4572000"/>
          </a:xfrm>
          <a:noFill/>
        </p:spPr>
        <p:txBody>
          <a:bodyPr/>
          <a:lstStyle/>
          <a:p>
            <a:pPr eaLnBrk="1" hangingPunct="1">
              <a:lnSpc>
                <a:spcPct val="80000"/>
              </a:lnSpc>
              <a:spcAft>
                <a:spcPts val="600"/>
              </a:spcAft>
            </a:pPr>
            <a:r>
              <a:rPr lang="en-US" sz="2800" dirty="0">
                <a:solidFill>
                  <a:srgbClr val="000090"/>
                </a:solidFill>
                <a:ea typeface="ＭＳ Ｐゴシック" charset="0"/>
                <a:cs typeface="ＭＳ Ｐゴシック" charset="0"/>
              </a:rPr>
              <a:t>Extremely high dimensionality</a:t>
            </a:r>
          </a:p>
          <a:p>
            <a:pPr lvl="1" eaLnBrk="1" hangingPunct="1">
              <a:lnSpc>
                <a:spcPct val="80000"/>
              </a:lnSpc>
              <a:spcAft>
                <a:spcPts val="600"/>
              </a:spcAft>
            </a:pPr>
            <a:r>
              <a:rPr lang="en-US" sz="2000" dirty="0">
                <a:ea typeface="ＭＳ Ｐゴシック" charset="0"/>
              </a:rPr>
              <a:t>Experiment = (gene</a:t>
            </a:r>
            <a:r>
              <a:rPr lang="en-US" sz="2000" baseline="-25000" dirty="0">
                <a:ea typeface="ＭＳ Ｐゴシック" charset="0"/>
              </a:rPr>
              <a:t>1</a:t>
            </a:r>
            <a:r>
              <a:rPr lang="en-US" sz="2000" dirty="0">
                <a:ea typeface="ＭＳ Ｐゴシック" charset="0"/>
              </a:rPr>
              <a:t>, gene</a:t>
            </a:r>
            <a:r>
              <a:rPr lang="en-US" sz="2000" baseline="-25000" dirty="0">
                <a:ea typeface="ＭＳ Ｐゴシック" charset="0"/>
              </a:rPr>
              <a:t>2</a:t>
            </a:r>
            <a:r>
              <a:rPr lang="en-US" sz="2000" dirty="0">
                <a:ea typeface="ＭＳ Ｐゴシック" charset="0"/>
              </a:rPr>
              <a:t>, …, </a:t>
            </a:r>
            <a:r>
              <a:rPr lang="en-US" sz="2000" dirty="0" err="1">
                <a:ea typeface="ＭＳ Ｐゴシック" charset="0"/>
              </a:rPr>
              <a:t>gene</a:t>
            </a:r>
            <a:r>
              <a:rPr lang="en-US" sz="2000" baseline="-25000" dirty="0" err="1">
                <a:ea typeface="ＭＳ Ｐゴシック" charset="0"/>
              </a:rPr>
              <a:t>N</a:t>
            </a:r>
            <a:r>
              <a:rPr lang="en-US" sz="2000" dirty="0">
                <a:ea typeface="ＭＳ Ｐゴシック" charset="0"/>
              </a:rPr>
              <a:t>)</a:t>
            </a:r>
          </a:p>
          <a:p>
            <a:pPr lvl="1" eaLnBrk="1" hangingPunct="1">
              <a:lnSpc>
                <a:spcPct val="80000"/>
              </a:lnSpc>
              <a:spcAft>
                <a:spcPts val="600"/>
              </a:spcAft>
            </a:pPr>
            <a:r>
              <a:rPr lang="en-US" sz="2000" dirty="0">
                <a:ea typeface="ＭＳ Ｐゴシック" charset="0"/>
              </a:rPr>
              <a:t>Gene = (experiment</a:t>
            </a:r>
            <a:r>
              <a:rPr lang="en-US" sz="2000" baseline="-25000" dirty="0">
                <a:ea typeface="ＭＳ Ｐゴシック" charset="0"/>
              </a:rPr>
              <a:t>1</a:t>
            </a:r>
            <a:r>
              <a:rPr lang="en-US" sz="2000" dirty="0">
                <a:ea typeface="ＭＳ Ｐゴシック" charset="0"/>
              </a:rPr>
              <a:t>, experiment</a:t>
            </a:r>
            <a:r>
              <a:rPr lang="en-US" sz="2000" baseline="-25000" dirty="0">
                <a:ea typeface="ＭＳ Ｐゴシック" charset="0"/>
              </a:rPr>
              <a:t>2</a:t>
            </a:r>
            <a:r>
              <a:rPr lang="en-US" sz="2000" dirty="0">
                <a:ea typeface="ＭＳ Ｐゴシック" charset="0"/>
              </a:rPr>
              <a:t>, …, </a:t>
            </a:r>
            <a:r>
              <a:rPr lang="en-US" sz="2000" dirty="0" err="1">
                <a:ea typeface="ＭＳ Ｐゴシック" charset="0"/>
              </a:rPr>
              <a:t>experiment</a:t>
            </a:r>
            <a:r>
              <a:rPr lang="en-US" sz="2000" baseline="-25000" dirty="0" err="1">
                <a:ea typeface="ＭＳ Ｐゴシック" charset="0"/>
              </a:rPr>
              <a:t>M</a:t>
            </a:r>
            <a:r>
              <a:rPr lang="en-US" sz="2000" dirty="0">
                <a:ea typeface="ＭＳ Ｐゴシック" charset="0"/>
              </a:rPr>
              <a:t>)</a:t>
            </a:r>
          </a:p>
          <a:p>
            <a:pPr lvl="1" eaLnBrk="1" hangingPunct="1">
              <a:lnSpc>
                <a:spcPct val="80000"/>
              </a:lnSpc>
              <a:spcAft>
                <a:spcPts val="600"/>
              </a:spcAft>
            </a:pPr>
            <a:r>
              <a:rPr lang="en-US" sz="2000" dirty="0">
                <a:ea typeface="ＭＳ Ｐゴシック" charset="0"/>
              </a:rPr>
              <a:t>N is often on the order of 10</a:t>
            </a:r>
            <a:r>
              <a:rPr lang="en-US" sz="2000" baseline="30000" dirty="0">
                <a:ea typeface="ＭＳ Ｐゴシック" charset="0"/>
              </a:rPr>
              <a:t>4</a:t>
            </a:r>
          </a:p>
          <a:p>
            <a:pPr lvl="1" eaLnBrk="1" hangingPunct="1">
              <a:lnSpc>
                <a:spcPct val="80000"/>
              </a:lnSpc>
              <a:spcAft>
                <a:spcPts val="600"/>
              </a:spcAft>
            </a:pPr>
            <a:r>
              <a:rPr lang="en-US" sz="2000" dirty="0">
                <a:ea typeface="ＭＳ Ｐゴシック" charset="0"/>
              </a:rPr>
              <a:t>M is often on the order of 10</a:t>
            </a:r>
            <a:r>
              <a:rPr lang="en-US" sz="2000" baseline="30000" dirty="0">
                <a:ea typeface="ＭＳ Ｐゴシック" charset="0"/>
              </a:rPr>
              <a:t>1</a:t>
            </a:r>
            <a:endParaRPr lang="en-US" sz="2400" baseline="30000" dirty="0">
              <a:ea typeface="ＭＳ Ｐゴシック" charset="0"/>
            </a:endParaRPr>
          </a:p>
        </p:txBody>
      </p:sp>
      <p:pic>
        <p:nvPicPr>
          <p:cNvPr id="5" name="Content Placeholder 3" descr="Picture 7.png"/>
          <p:cNvPicPr>
            <a:picLocks noChangeAspect="1"/>
          </p:cNvPicPr>
          <p:nvPr/>
        </p:nvPicPr>
        <p:blipFill rotWithShape="1">
          <a:blip r:embed="rId3">
            <a:extLst>
              <a:ext uri="{28A0092B-C50C-407E-A947-70E740481C1C}">
                <a14:useLocalDpi xmlns:a14="http://schemas.microsoft.com/office/drawing/2010/main" val="0"/>
              </a:ext>
            </a:extLst>
          </a:blip>
          <a:srcRect l="-2621" r="50231" b="50240"/>
          <a:stretch/>
        </p:blipFill>
        <p:spPr bwMode="auto">
          <a:xfrm>
            <a:off x="5638800" y="3911307"/>
            <a:ext cx="3352800" cy="24894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6" name="Rectangle 3"/>
          <p:cNvSpPr txBox="1">
            <a:spLocks noChangeArrowheads="1"/>
          </p:cNvSpPr>
          <p:nvPr/>
        </p:nvSpPr>
        <p:spPr bwMode="auto">
          <a:xfrm>
            <a:off x="685800" y="4191000"/>
            <a:ext cx="5257800" cy="2209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spcAft>
                <a:spcPts val="600"/>
              </a:spcAft>
            </a:pPr>
            <a:r>
              <a:rPr lang="en-US" sz="2800" dirty="0">
                <a:solidFill>
                  <a:srgbClr val="000090"/>
                </a:solidFill>
                <a:latin typeface="Optima" panose="02000503060000020004" pitchFamily="2" charset="0"/>
                <a:ea typeface="ＭＳ Ｐゴシック" charset="0"/>
                <a:cs typeface="ＭＳ Ｐゴシック" charset="0"/>
              </a:rPr>
              <a:t>Noisy or missing data</a:t>
            </a:r>
          </a:p>
          <a:p>
            <a:pPr lvl="1" eaLnBrk="1" hangingPunct="1">
              <a:lnSpc>
                <a:spcPct val="90000"/>
              </a:lnSpc>
              <a:spcAft>
                <a:spcPts val="600"/>
              </a:spcAft>
            </a:pPr>
            <a:r>
              <a:rPr lang="en-US" sz="2000" dirty="0">
                <a:latin typeface="Optima" panose="02000503060000020004" pitchFamily="2" charset="0"/>
                <a:ea typeface="ＭＳ Ｐゴシック" charset="0"/>
              </a:rPr>
              <a:t>Very lowly expressed genes are detected less reproducibly</a:t>
            </a:r>
          </a:p>
          <a:p>
            <a:pPr lvl="1" eaLnBrk="1" hangingPunct="1">
              <a:lnSpc>
                <a:spcPct val="90000"/>
              </a:lnSpc>
              <a:spcAft>
                <a:spcPts val="600"/>
              </a:spcAft>
            </a:pPr>
            <a:r>
              <a:rPr lang="en-US" sz="2000" dirty="0">
                <a:latin typeface="Optima" panose="02000503060000020004" pitchFamily="2" charset="0"/>
                <a:ea typeface="ＭＳ Ｐゴシック" charset="0"/>
              </a:rPr>
              <a:t>Especially relevant to limited sample sizes, e.g. single cell analysis</a:t>
            </a:r>
          </a:p>
        </p:txBody>
      </p:sp>
      <p:sp>
        <p:nvSpPr>
          <p:cNvPr id="7" name="Line 4">
            <a:extLst>
              <a:ext uri="{FF2B5EF4-FFF2-40B4-BE49-F238E27FC236}">
                <a16:creationId xmlns:a16="http://schemas.microsoft.com/office/drawing/2014/main" id="{FD888D9C-F3E8-9D49-AC5F-E85FFCDE3906}"/>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extLst>
      <p:ext uri="{BB962C8B-B14F-4D97-AF65-F5344CB8AC3E}">
        <p14:creationId xmlns:p14="http://schemas.microsoft.com/office/powerpoint/2010/main" val="173741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72"/>
        <p:cNvGrpSpPr/>
        <p:nvPr/>
      </p:nvGrpSpPr>
      <p:grpSpPr>
        <a:xfrm>
          <a:off x="0" y="0"/>
          <a:ext cx="0" cy="0"/>
          <a:chOff x="0" y="0"/>
          <a:chExt cx="0" cy="0"/>
        </a:xfrm>
      </p:grpSpPr>
      <p:sp>
        <p:nvSpPr>
          <p:cNvPr id="274" name="Google Shape;274;p33"/>
          <p:cNvSpPr txBox="1"/>
          <p:nvPr/>
        </p:nvSpPr>
        <p:spPr>
          <a:xfrm>
            <a:off x="1731152" y="5563903"/>
            <a:ext cx="6553200" cy="46170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i="1" dirty="0">
                <a:solidFill>
                  <a:srgbClr val="000080"/>
                </a:solidFill>
                <a:latin typeface="Optima" panose="02000503060000020004" pitchFamily="2" charset="0"/>
                <a:ea typeface="Times New Roman"/>
                <a:cs typeface="Times New Roman"/>
                <a:sym typeface="Times New Roman"/>
              </a:rPr>
              <a:t>How can we find patterns in the data?</a:t>
            </a:r>
            <a:endParaRPr i="1" dirty="0">
              <a:solidFill>
                <a:srgbClr val="000080"/>
              </a:solidFill>
              <a:latin typeface="Optima" panose="02000503060000020004" pitchFamily="2" charset="0"/>
            </a:endParaRPr>
          </a:p>
        </p:txBody>
      </p:sp>
      <p:grpSp>
        <p:nvGrpSpPr>
          <p:cNvPr id="3" name="Group 2">
            <a:extLst>
              <a:ext uri="{FF2B5EF4-FFF2-40B4-BE49-F238E27FC236}">
                <a16:creationId xmlns:a16="http://schemas.microsoft.com/office/drawing/2014/main" id="{48C0AF31-6303-0F48-89E2-962B20F45D13}"/>
              </a:ext>
            </a:extLst>
          </p:cNvPr>
          <p:cNvGrpSpPr/>
          <p:nvPr/>
        </p:nvGrpSpPr>
        <p:grpSpPr>
          <a:xfrm>
            <a:off x="2186375" y="2590800"/>
            <a:ext cx="4695049" cy="2177464"/>
            <a:chOff x="1177052" y="2565498"/>
            <a:chExt cx="4695049" cy="2177464"/>
          </a:xfrm>
        </p:grpSpPr>
        <p:sp>
          <p:nvSpPr>
            <p:cNvPr id="275" name="Google Shape;275;p33"/>
            <p:cNvSpPr/>
            <p:nvPr/>
          </p:nvSpPr>
          <p:spPr>
            <a:xfrm>
              <a:off x="2005728" y="3092332"/>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76" name="Google Shape;276;p33"/>
            <p:cNvSpPr/>
            <p:nvPr/>
          </p:nvSpPr>
          <p:spPr>
            <a:xfrm>
              <a:off x="3907553" y="3092332"/>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77" name="Google Shape;277;p33"/>
            <p:cNvSpPr/>
            <p:nvPr/>
          </p:nvSpPr>
          <p:spPr>
            <a:xfrm>
              <a:off x="2243852" y="3092332"/>
              <a:ext cx="236400" cy="1572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78" name="Google Shape;278;p33"/>
            <p:cNvSpPr/>
            <p:nvPr/>
          </p:nvSpPr>
          <p:spPr>
            <a:xfrm>
              <a:off x="1767602" y="3092332"/>
              <a:ext cx="238200" cy="1572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79" name="Google Shape;279;p33"/>
            <p:cNvSpPr/>
            <p:nvPr/>
          </p:nvSpPr>
          <p:spPr>
            <a:xfrm>
              <a:off x="2956641" y="3092332"/>
              <a:ext cx="238200" cy="1572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0" name="Google Shape;280;p33"/>
            <p:cNvSpPr/>
            <p:nvPr/>
          </p:nvSpPr>
          <p:spPr>
            <a:xfrm>
              <a:off x="2480391" y="3092332"/>
              <a:ext cx="238200" cy="157200"/>
            </a:xfrm>
            <a:prstGeom prst="rect">
              <a:avLst/>
            </a:prstGeom>
            <a:solidFill>
              <a:srgbClr val="008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1" name="Google Shape;281;p33"/>
            <p:cNvSpPr/>
            <p:nvPr/>
          </p:nvSpPr>
          <p:spPr>
            <a:xfrm>
              <a:off x="2718516" y="3092332"/>
              <a:ext cx="238200" cy="1572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2" name="Google Shape;282;p33"/>
            <p:cNvSpPr/>
            <p:nvPr/>
          </p:nvSpPr>
          <p:spPr>
            <a:xfrm>
              <a:off x="3194766" y="3092332"/>
              <a:ext cx="236400" cy="1572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3" name="Google Shape;283;p33"/>
            <p:cNvSpPr/>
            <p:nvPr/>
          </p:nvSpPr>
          <p:spPr>
            <a:xfrm>
              <a:off x="3431303" y="3092332"/>
              <a:ext cx="238200" cy="1572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4" name="Google Shape;284;p33"/>
            <p:cNvSpPr/>
            <p:nvPr/>
          </p:nvSpPr>
          <p:spPr>
            <a:xfrm>
              <a:off x="2243852" y="3092332"/>
              <a:ext cx="236400" cy="1572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5" name="Google Shape;285;p33"/>
            <p:cNvSpPr/>
            <p:nvPr/>
          </p:nvSpPr>
          <p:spPr>
            <a:xfrm>
              <a:off x="3669428" y="3092332"/>
              <a:ext cx="238200" cy="1572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86" name="Google Shape;286;p33"/>
            <p:cNvSpPr/>
            <p:nvPr/>
          </p:nvSpPr>
          <p:spPr>
            <a:xfrm>
              <a:off x="3669428" y="3092332"/>
              <a:ext cx="238200" cy="1572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grpSp>
          <p:nvGrpSpPr>
            <p:cNvPr id="2" name="Group 1">
              <a:extLst>
                <a:ext uri="{FF2B5EF4-FFF2-40B4-BE49-F238E27FC236}">
                  <a16:creationId xmlns:a16="http://schemas.microsoft.com/office/drawing/2014/main" id="{9C353D10-D625-014B-99A8-1F7FFD6196F3}"/>
                </a:ext>
              </a:extLst>
            </p:cNvPr>
            <p:cNvGrpSpPr/>
            <p:nvPr/>
          </p:nvGrpSpPr>
          <p:grpSpPr>
            <a:xfrm>
              <a:off x="1688304" y="2565498"/>
              <a:ext cx="3186700" cy="195879"/>
              <a:chOff x="866504" y="3172436"/>
              <a:chExt cx="3186700" cy="195879"/>
            </a:xfrm>
          </p:grpSpPr>
          <p:sp>
            <p:nvSpPr>
              <p:cNvPr id="287" name="Google Shape;287;p33"/>
              <p:cNvSpPr txBox="1"/>
              <p:nvPr/>
            </p:nvSpPr>
            <p:spPr>
              <a:xfrm rot="-2700000">
                <a:off x="866504"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dirty="0">
                    <a:solidFill>
                      <a:schemeClr val="dk1"/>
                    </a:solidFill>
                    <a:latin typeface="Georgia"/>
                    <a:ea typeface="Georgia"/>
                    <a:cs typeface="Georgia"/>
                    <a:sym typeface="Georgia"/>
                  </a:rPr>
                  <a:t>Experiment 1</a:t>
                </a:r>
                <a:endParaRPr dirty="0"/>
              </a:p>
            </p:txBody>
          </p:sp>
          <p:sp>
            <p:nvSpPr>
              <p:cNvPr id="288" name="Google Shape;288;p33"/>
              <p:cNvSpPr txBox="1"/>
              <p:nvPr/>
            </p:nvSpPr>
            <p:spPr>
              <a:xfrm rot="-2700000">
                <a:off x="1104629"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dirty="0">
                    <a:solidFill>
                      <a:schemeClr val="dk1"/>
                    </a:solidFill>
                    <a:latin typeface="Georgia"/>
                    <a:ea typeface="Georgia"/>
                    <a:cs typeface="Georgia"/>
                    <a:sym typeface="Georgia"/>
                  </a:rPr>
                  <a:t>Experiment 2</a:t>
                </a:r>
                <a:endParaRPr dirty="0"/>
              </a:p>
            </p:txBody>
          </p:sp>
          <p:sp>
            <p:nvSpPr>
              <p:cNvPr id="289" name="Google Shape;289;p33"/>
              <p:cNvSpPr txBox="1"/>
              <p:nvPr/>
            </p:nvSpPr>
            <p:spPr>
              <a:xfrm rot="-2700000">
                <a:off x="2055540"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6</a:t>
                </a:r>
                <a:endParaRPr/>
              </a:p>
            </p:txBody>
          </p:sp>
          <p:sp>
            <p:nvSpPr>
              <p:cNvPr id="290" name="Google Shape;290;p33"/>
              <p:cNvSpPr txBox="1"/>
              <p:nvPr/>
            </p:nvSpPr>
            <p:spPr>
              <a:xfrm rot="-2700000">
                <a:off x="1579291"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4</a:t>
                </a:r>
                <a:endParaRPr/>
              </a:p>
            </p:txBody>
          </p:sp>
          <p:sp>
            <p:nvSpPr>
              <p:cNvPr id="291" name="Google Shape;291;p33"/>
              <p:cNvSpPr txBox="1"/>
              <p:nvPr/>
            </p:nvSpPr>
            <p:spPr>
              <a:xfrm rot="-2700000">
                <a:off x="1817415"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5</a:t>
                </a:r>
                <a:endParaRPr/>
              </a:p>
            </p:txBody>
          </p:sp>
          <p:sp>
            <p:nvSpPr>
              <p:cNvPr id="292" name="Google Shape;292;p33"/>
              <p:cNvSpPr txBox="1"/>
              <p:nvPr/>
            </p:nvSpPr>
            <p:spPr>
              <a:xfrm rot="-2700000">
                <a:off x="1342754"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3</a:t>
                </a:r>
                <a:endParaRPr/>
              </a:p>
            </p:txBody>
          </p:sp>
          <p:sp>
            <p:nvSpPr>
              <p:cNvPr id="293" name="Google Shape;293;p33"/>
              <p:cNvSpPr txBox="1"/>
              <p:nvPr/>
            </p:nvSpPr>
            <p:spPr>
              <a:xfrm rot="-2700000">
                <a:off x="2293665"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dirty="0">
                    <a:solidFill>
                      <a:schemeClr val="dk1"/>
                    </a:solidFill>
                    <a:latin typeface="Georgia"/>
                    <a:ea typeface="Georgia"/>
                    <a:cs typeface="Georgia"/>
                    <a:sym typeface="Georgia"/>
                  </a:rPr>
                  <a:t>Experiment 7</a:t>
                </a:r>
                <a:endParaRPr dirty="0"/>
              </a:p>
            </p:txBody>
          </p:sp>
          <p:sp>
            <p:nvSpPr>
              <p:cNvPr id="294" name="Google Shape;294;p33"/>
              <p:cNvSpPr txBox="1"/>
              <p:nvPr/>
            </p:nvSpPr>
            <p:spPr>
              <a:xfrm rot="-2700000">
                <a:off x="2530204"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8</a:t>
                </a:r>
                <a:endParaRPr/>
              </a:p>
            </p:txBody>
          </p:sp>
          <p:sp>
            <p:nvSpPr>
              <p:cNvPr id="295" name="Google Shape;295;p33"/>
              <p:cNvSpPr txBox="1"/>
              <p:nvPr/>
            </p:nvSpPr>
            <p:spPr>
              <a:xfrm rot="-2700000">
                <a:off x="2768329" y="3212186"/>
                <a:ext cx="95077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9</a:t>
                </a:r>
                <a:endParaRPr/>
              </a:p>
            </p:txBody>
          </p:sp>
          <p:sp>
            <p:nvSpPr>
              <p:cNvPr id="296" name="Google Shape;296;p33"/>
              <p:cNvSpPr txBox="1"/>
              <p:nvPr/>
            </p:nvSpPr>
            <p:spPr>
              <a:xfrm rot="-2700000">
                <a:off x="2989998" y="3172436"/>
                <a:ext cx="1063206" cy="156129"/>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Experiment 10</a:t>
                </a:r>
                <a:endParaRPr/>
              </a:p>
            </p:txBody>
          </p:sp>
        </p:grpSp>
        <p:sp>
          <p:nvSpPr>
            <p:cNvPr id="297" name="Google Shape;297;p33"/>
            <p:cNvSpPr/>
            <p:nvPr/>
          </p:nvSpPr>
          <p:spPr>
            <a:xfrm>
              <a:off x="2243852" y="3299501"/>
              <a:ext cx="236400" cy="1572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98" name="Google Shape;298;p33"/>
            <p:cNvSpPr/>
            <p:nvPr/>
          </p:nvSpPr>
          <p:spPr>
            <a:xfrm>
              <a:off x="3194766" y="3300692"/>
              <a:ext cx="236400" cy="157200"/>
            </a:xfrm>
            <a:prstGeom prst="rect">
              <a:avLst/>
            </a:prstGeom>
            <a:solidFill>
              <a:srgbClr val="008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299" name="Google Shape;299;p33"/>
            <p:cNvSpPr/>
            <p:nvPr/>
          </p:nvSpPr>
          <p:spPr>
            <a:xfrm>
              <a:off x="2005728" y="3509051"/>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0" name="Google Shape;300;p33"/>
            <p:cNvSpPr/>
            <p:nvPr/>
          </p:nvSpPr>
          <p:spPr>
            <a:xfrm>
              <a:off x="2956641" y="3509051"/>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1" name="Google Shape;301;p33"/>
            <p:cNvSpPr/>
            <p:nvPr/>
          </p:nvSpPr>
          <p:spPr>
            <a:xfrm>
              <a:off x="3194766" y="3718602"/>
              <a:ext cx="2364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2" name="Google Shape;302;p33"/>
            <p:cNvSpPr/>
            <p:nvPr/>
          </p:nvSpPr>
          <p:spPr>
            <a:xfrm>
              <a:off x="2005728" y="3300692"/>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3" name="Google Shape;303;p33"/>
            <p:cNvSpPr/>
            <p:nvPr/>
          </p:nvSpPr>
          <p:spPr>
            <a:xfrm>
              <a:off x="2956641" y="3718602"/>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4" name="Google Shape;304;p33"/>
            <p:cNvSpPr/>
            <p:nvPr/>
          </p:nvSpPr>
          <p:spPr>
            <a:xfrm>
              <a:off x="3907553" y="3300692"/>
              <a:ext cx="238200" cy="1572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5" name="Google Shape;305;p33"/>
            <p:cNvSpPr/>
            <p:nvPr/>
          </p:nvSpPr>
          <p:spPr>
            <a:xfrm>
              <a:off x="2480391" y="3718602"/>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6" name="Google Shape;306;p33"/>
            <p:cNvSpPr/>
            <p:nvPr/>
          </p:nvSpPr>
          <p:spPr>
            <a:xfrm>
              <a:off x="3669428" y="3718602"/>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7" name="Google Shape;307;p33"/>
            <p:cNvSpPr/>
            <p:nvPr/>
          </p:nvSpPr>
          <p:spPr>
            <a:xfrm>
              <a:off x="3669428" y="3509051"/>
              <a:ext cx="238200" cy="1572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8" name="Google Shape;308;p33"/>
            <p:cNvSpPr/>
            <p:nvPr/>
          </p:nvSpPr>
          <p:spPr>
            <a:xfrm>
              <a:off x="1767602" y="3718602"/>
              <a:ext cx="238200" cy="1560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09" name="Google Shape;309;p33"/>
            <p:cNvSpPr/>
            <p:nvPr/>
          </p:nvSpPr>
          <p:spPr>
            <a:xfrm>
              <a:off x="2243852" y="3509051"/>
              <a:ext cx="236400" cy="1572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0" name="Google Shape;310;p33"/>
            <p:cNvSpPr/>
            <p:nvPr/>
          </p:nvSpPr>
          <p:spPr>
            <a:xfrm>
              <a:off x="1767602" y="3300692"/>
              <a:ext cx="238200" cy="1572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1" name="Google Shape;311;p33"/>
            <p:cNvSpPr/>
            <p:nvPr/>
          </p:nvSpPr>
          <p:spPr>
            <a:xfrm>
              <a:off x="3669428" y="3300692"/>
              <a:ext cx="238200" cy="1572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2" name="Google Shape;312;p33"/>
            <p:cNvSpPr/>
            <p:nvPr/>
          </p:nvSpPr>
          <p:spPr>
            <a:xfrm>
              <a:off x="2718516" y="3718602"/>
              <a:ext cx="238200" cy="1560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3" name="Google Shape;313;p33"/>
            <p:cNvSpPr/>
            <p:nvPr/>
          </p:nvSpPr>
          <p:spPr>
            <a:xfrm>
              <a:off x="2005728" y="3718602"/>
              <a:ext cx="238200" cy="1560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4" name="Google Shape;314;p33"/>
            <p:cNvSpPr/>
            <p:nvPr/>
          </p:nvSpPr>
          <p:spPr>
            <a:xfrm>
              <a:off x="3431303" y="3718602"/>
              <a:ext cx="238200" cy="1560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5" name="Google Shape;315;p33"/>
            <p:cNvSpPr/>
            <p:nvPr/>
          </p:nvSpPr>
          <p:spPr>
            <a:xfrm>
              <a:off x="1767602" y="3509051"/>
              <a:ext cx="238200" cy="1572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6" name="Google Shape;316;p33"/>
            <p:cNvSpPr/>
            <p:nvPr/>
          </p:nvSpPr>
          <p:spPr>
            <a:xfrm>
              <a:off x="3194766" y="3509051"/>
              <a:ext cx="236400" cy="1572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7" name="Google Shape;317;p33"/>
            <p:cNvSpPr/>
            <p:nvPr/>
          </p:nvSpPr>
          <p:spPr>
            <a:xfrm>
              <a:off x="2243852" y="3718602"/>
              <a:ext cx="236400" cy="1560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8" name="Google Shape;318;p33"/>
            <p:cNvSpPr/>
            <p:nvPr/>
          </p:nvSpPr>
          <p:spPr>
            <a:xfrm>
              <a:off x="2718516" y="3300692"/>
              <a:ext cx="238200" cy="1572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19" name="Google Shape;319;p33"/>
            <p:cNvSpPr/>
            <p:nvPr/>
          </p:nvSpPr>
          <p:spPr>
            <a:xfrm>
              <a:off x="2480391" y="3509051"/>
              <a:ext cx="238200" cy="1572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0" name="Google Shape;320;p33"/>
            <p:cNvSpPr/>
            <p:nvPr/>
          </p:nvSpPr>
          <p:spPr>
            <a:xfrm>
              <a:off x="3431303" y="3300692"/>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1" name="Google Shape;321;p33"/>
            <p:cNvSpPr/>
            <p:nvPr/>
          </p:nvSpPr>
          <p:spPr>
            <a:xfrm>
              <a:off x="2718516" y="3509051"/>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2" name="Google Shape;322;p33"/>
            <p:cNvSpPr/>
            <p:nvPr/>
          </p:nvSpPr>
          <p:spPr>
            <a:xfrm>
              <a:off x="3907553" y="3509051"/>
              <a:ext cx="238200" cy="1572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3" name="Google Shape;323;p33"/>
            <p:cNvSpPr/>
            <p:nvPr/>
          </p:nvSpPr>
          <p:spPr>
            <a:xfrm>
              <a:off x="3907553" y="3718602"/>
              <a:ext cx="238200" cy="1560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4" name="Google Shape;324;p33"/>
            <p:cNvSpPr/>
            <p:nvPr/>
          </p:nvSpPr>
          <p:spPr>
            <a:xfrm>
              <a:off x="3431303" y="3509051"/>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5" name="Google Shape;325;p33"/>
            <p:cNvSpPr/>
            <p:nvPr/>
          </p:nvSpPr>
          <p:spPr>
            <a:xfrm>
              <a:off x="2480391" y="3300692"/>
              <a:ext cx="238200" cy="157200"/>
            </a:xfrm>
            <a:prstGeom prst="rect">
              <a:avLst/>
            </a:prstGeom>
            <a:solidFill>
              <a:srgbClr val="008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6" name="Google Shape;326;p33"/>
            <p:cNvSpPr/>
            <p:nvPr/>
          </p:nvSpPr>
          <p:spPr>
            <a:xfrm>
              <a:off x="2956641" y="3300692"/>
              <a:ext cx="238200" cy="1572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7" name="Google Shape;327;p33"/>
            <p:cNvSpPr/>
            <p:nvPr/>
          </p:nvSpPr>
          <p:spPr>
            <a:xfrm>
              <a:off x="2005728" y="3509051"/>
              <a:ext cx="238200" cy="1572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8" name="Google Shape;328;p33"/>
            <p:cNvSpPr/>
            <p:nvPr/>
          </p:nvSpPr>
          <p:spPr>
            <a:xfrm>
              <a:off x="2243852" y="3509051"/>
              <a:ext cx="236400" cy="1572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29" name="Google Shape;329;p33"/>
            <p:cNvSpPr/>
            <p:nvPr/>
          </p:nvSpPr>
          <p:spPr>
            <a:xfrm>
              <a:off x="2718516" y="3509051"/>
              <a:ext cx="238200" cy="1572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30" name="Google Shape;330;p33"/>
            <p:cNvSpPr txBox="1"/>
            <p:nvPr/>
          </p:nvSpPr>
          <p:spPr>
            <a:xfrm>
              <a:off x="1177052" y="3092332"/>
              <a:ext cx="554100" cy="1572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Gene 1</a:t>
              </a:r>
              <a:endParaRPr/>
            </a:p>
          </p:txBody>
        </p:sp>
        <p:sp>
          <p:nvSpPr>
            <p:cNvPr id="331" name="Google Shape;331;p33"/>
            <p:cNvSpPr txBox="1"/>
            <p:nvPr/>
          </p:nvSpPr>
          <p:spPr>
            <a:xfrm>
              <a:off x="1177052" y="3300692"/>
              <a:ext cx="554100" cy="1572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Gene 2</a:t>
              </a:r>
              <a:endParaRPr/>
            </a:p>
          </p:txBody>
        </p:sp>
        <p:sp>
          <p:nvSpPr>
            <p:cNvPr id="332" name="Google Shape;332;p33"/>
            <p:cNvSpPr txBox="1"/>
            <p:nvPr/>
          </p:nvSpPr>
          <p:spPr>
            <a:xfrm>
              <a:off x="1177052" y="3509051"/>
              <a:ext cx="554100" cy="1572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Gene 3</a:t>
              </a:r>
              <a:endParaRPr/>
            </a:p>
          </p:txBody>
        </p:sp>
        <p:sp>
          <p:nvSpPr>
            <p:cNvPr id="333" name="Google Shape;333;p33"/>
            <p:cNvSpPr txBox="1"/>
            <p:nvPr/>
          </p:nvSpPr>
          <p:spPr>
            <a:xfrm>
              <a:off x="1177052" y="3718602"/>
              <a:ext cx="554100" cy="1560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Gene 4</a:t>
              </a:r>
              <a:endParaRPr/>
            </a:p>
          </p:txBody>
        </p:sp>
        <p:sp>
          <p:nvSpPr>
            <p:cNvPr id="334" name="Google Shape;334;p33"/>
            <p:cNvSpPr/>
            <p:nvPr/>
          </p:nvSpPr>
          <p:spPr>
            <a:xfrm>
              <a:off x="2243852" y="3926961"/>
              <a:ext cx="2364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35" name="Google Shape;335;p33"/>
            <p:cNvSpPr/>
            <p:nvPr/>
          </p:nvSpPr>
          <p:spPr>
            <a:xfrm>
              <a:off x="3194766" y="3926961"/>
              <a:ext cx="2364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36" name="Google Shape;336;p33"/>
            <p:cNvSpPr/>
            <p:nvPr/>
          </p:nvSpPr>
          <p:spPr>
            <a:xfrm>
              <a:off x="2005728" y="3926961"/>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37" name="Google Shape;337;p33"/>
            <p:cNvSpPr/>
            <p:nvPr/>
          </p:nvSpPr>
          <p:spPr>
            <a:xfrm>
              <a:off x="3907553" y="3926961"/>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38" name="Google Shape;338;p33"/>
            <p:cNvSpPr/>
            <p:nvPr/>
          </p:nvSpPr>
          <p:spPr>
            <a:xfrm>
              <a:off x="1767602" y="3926961"/>
              <a:ext cx="238200" cy="1560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39" name="Google Shape;339;p33"/>
            <p:cNvSpPr/>
            <p:nvPr/>
          </p:nvSpPr>
          <p:spPr>
            <a:xfrm>
              <a:off x="3669428" y="3926961"/>
              <a:ext cx="238200" cy="1560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0" name="Google Shape;340;p33"/>
            <p:cNvSpPr/>
            <p:nvPr/>
          </p:nvSpPr>
          <p:spPr>
            <a:xfrm>
              <a:off x="2718516" y="3926961"/>
              <a:ext cx="238200" cy="1560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1" name="Google Shape;341;p33"/>
            <p:cNvSpPr/>
            <p:nvPr/>
          </p:nvSpPr>
          <p:spPr>
            <a:xfrm>
              <a:off x="3431303" y="3926961"/>
              <a:ext cx="238200" cy="1560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2" name="Google Shape;342;p33"/>
            <p:cNvSpPr/>
            <p:nvPr/>
          </p:nvSpPr>
          <p:spPr>
            <a:xfrm>
              <a:off x="2480391" y="3926961"/>
              <a:ext cx="2382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3" name="Google Shape;343;p33"/>
            <p:cNvSpPr/>
            <p:nvPr/>
          </p:nvSpPr>
          <p:spPr>
            <a:xfrm>
              <a:off x="2956641" y="3926961"/>
              <a:ext cx="238200" cy="156000"/>
            </a:xfrm>
            <a:prstGeom prst="rect">
              <a:avLst/>
            </a:prstGeom>
            <a:solidFill>
              <a:schemeClr val="lt2"/>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4" name="Google Shape;344;p33"/>
            <p:cNvSpPr txBox="1"/>
            <p:nvPr/>
          </p:nvSpPr>
          <p:spPr>
            <a:xfrm>
              <a:off x="1177052" y="3926961"/>
              <a:ext cx="554100" cy="1560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Gene 5</a:t>
              </a:r>
              <a:endParaRPr/>
            </a:p>
          </p:txBody>
        </p:sp>
        <p:sp>
          <p:nvSpPr>
            <p:cNvPr id="345" name="Google Shape;345;p33"/>
            <p:cNvSpPr/>
            <p:nvPr/>
          </p:nvSpPr>
          <p:spPr>
            <a:xfrm>
              <a:off x="2243852" y="3926961"/>
              <a:ext cx="2364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6" name="Google Shape;346;p33"/>
            <p:cNvSpPr/>
            <p:nvPr/>
          </p:nvSpPr>
          <p:spPr>
            <a:xfrm>
              <a:off x="2243852" y="3926961"/>
              <a:ext cx="2364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7" name="Google Shape;347;p33"/>
            <p:cNvSpPr/>
            <p:nvPr/>
          </p:nvSpPr>
          <p:spPr>
            <a:xfrm>
              <a:off x="3431303" y="3926961"/>
              <a:ext cx="238200" cy="1560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8" name="Google Shape;348;p33"/>
            <p:cNvSpPr/>
            <p:nvPr/>
          </p:nvSpPr>
          <p:spPr>
            <a:xfrm>
              <a:off x="1767602" y="3509051"/>
              <a:ext cx="238200" cy="157200"/>
            </a:xfrm>
            <a:prstGeom prst="rect">
              <a:avLst/>
            </a:prstGeom>
            <a:solidFill>
              <a:srgbClr val="FF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49" name="Google Shape;349;p33"/>
            <p:cNvSpPr/>
            <p:nvPr/>
          </p:nvSpPr>
          <p:spPr>
            <a:xfrm>
              <a:off x="3194766" y="4343679"/>
              <a:ext cx="2364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0" name="Google Shape;350;p33"/>
            <p:cNvSpPr/>
            <p:nvPr/>
          </p:nvSpPr>
          <p:spPr>
            <a:xfrm>
              <a:off x="2005728" y="4343679"/>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1" name="Google Shape;351;p33"/>
            <p:cNvSpPr/>
            <p:nvPr/>
          </p:nvSpPr>
          <p:spPr>
            <a:xfrm>
              <a:off x="3907553" y="4343679"/>
              <a:ext cx="238200" cy="156000"/>
            </a:xfrm>
            <a:prstGeom prst="rect">
              <a:avLst/>
            </a:prstGeom>
            <a:solidFill>
              <a:srgbClr val="CC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2" name="Google Shape;352;p33"/>
            <p:cNvSpPr/>
            <p:nvPr/>
          </p:nvSpPr>
          <p:spPr>
            <a:xfrm>
              <a:off x="1767602" y="4343679"/>
              <a:ext cx="238200" cy="1560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3" name="Google Shape;353;p33"/>
            <p:cNvSpPr/>
            <p:nvPr/>
          </p:nvSpPr>
          <p:spPr>
            <a:xfrm>
              <a:off x="3669428" y="4343679"/>
              <a:ext cx="238200" cy="156000"/>
            </a:xfrm>
            <a:prstGeom prst="rect">
              <a:avLst/>
            </a:prstGeom>
            <a:solidFill>
              <a:srgbClr val="0066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4" name="Google Shape;354;p33"/>
            <p:cNvSpPr/>
            <p:nvPr/>
          </p:nvSpPr>
          <p:spPr>
            <a:xfrm>
              <a:off x="2718516" y="4343679"/>
              <a:ext cx="238200" cy="1560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5" name="Google Shape;355;p33"/>
            <p:cNvSpPr/>
            <p:nvPr/>
          </p:nvSpPr>
          <p:spPr>
            <a:xfrm>
              <a:off x="3431303" y="4343679"/>
              <a:ext cx="238200" cy="156000"/>
            </a:xfrm>
            <a:prstGeom prst="rect">
              <a:avLst/>
            </a:prstGeom>
            <a:solidFill>
              <a:srgbClr val="00FF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6" name="Google Shape;356;p33"/>
            <p:cNvSpPr/>
            <p:nvPr/>
          </p:nvSpPr>
          <p:spPr>
            <a:xfrm>
              <a:off x="2480391" y="4343679"/>
              <a:ext cx="238200" cy="156000"/>
            </a:xfrm>
            <a:prstGeom prst="rect">
              <a:avLst/>
            </a:prstGeom>
            <a:solidFill>
              <a:srgbClr val="9900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7" name="Google Shape;357;p33"/>
            <p:cNvSpPr/>
            <p:nvPr/>
          </p:nvSpPr>
          <p:spPr>
            <a:xfrm>
              <a:off x="2956641" y="4343679"/>
              <a:ext cx="238200" cy="156000"/>
            </a:xfrm>
            <a:prstGeom prst="rect">
              <a:avLst/>
            </a:prstGeom>
            <a:solidFill>
              <a:srgbClr val="C0C0C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58" name="Google Shape;358;p33"/>
            <p:cNvSpPr txBox="1"/>
            <p:nvPr/>
          </p:nvSpPr>
          <p:spPr>
            <a:xfrm>
              <a:off x="1177052" y="4343679"/>
              <a:ext cx="554100" cy="1560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000" b="1">
                  <a:solidFill>
                    <a:schemeClr val="dk1"/>
                  </a:solidFill>
                  <a:latin typeface="Georgia"/>
                  <a:ea typeface="Georgia"/>
                  <a:cs typeface="Georgia"/>
                  <a:sym typeface="Georgia"/>
                </a:rPr>
                <a:t>Gene 10,000</a:t>
              </a:r>
              <a:endParaRPr/>
            </a:p>
          </p:txBody>
        </p:sp>
        <p:sp>
          <p:nvSpPr>
            <p:cNvPr id="359" name="Google Shape;359;p33"/>
            <p:cNvSpPr/>
            <p:nvPr/>
          </p:nvSpPr>
          <p:spPr>
            <a:xfrm>
              <a:off x="2243852" y="4343679"/>
              <a:ext cx="236400" cy="156000"/>
            </a:xfrm>
            <a:prstGeom prst="rect">
              <a:avLst/>
            </a:prstGeom>
            <a:solidFill>
              <a:srgbClr val="009900"/>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360" name="Google Shape;360;p33"/>
            <p:cNvSpPr txBox="1"/>
            <p:nvPr/>
          </p:nvSpPr>
          <p:spPr>
            <a:xfrm rot="5400000">
              <a:off x="1319435" y="4060017"/>
              <a:ext cx="329700" cy="2769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200" b="1">
                  <a:solidFill>
                    <a:schemeClr val="dk1"/>
                  </a:solidFill>
                  <a:latin typeface="Georgia"/>
                  <a:ea typeface="Georgia"/>
                  <a:cs typeface="Georgia"/>
                  <a:sym typeface="Georgia"/>
                </a:rPr>
                <a:t>…</a:t>
              </a:r>
              <a:endParaRPr/>
            </a:p>
          </p:txBody>
        </p:sp>
        <p:sp>
          <p:nvSpPr>
            <p:cNvPr id="361" name="Google Shape;361;p33"/>
            <p:cNvSpPr txBox="1"/>
            <p:nvPr/>
          </p:nvSpPr>
          <p:spPr>
            <a:xfrm rot="5400000">
              <a:off x="2781521" y="4060017"/>
              <a:ext cx="329700" cy="276900"/>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200" b="1">
                  <a:solidFill>
                    <a:schemeClr val="dk1"/>
                  </a:solidFill>
                  <a:latin typeface="Georgia"/>
                  <a:ea typeface="Georgia"/>
                  <a:cs typeface="Georgia"/>
                  <a:sym typeface="Georgia"/>
                </a:rPr>
                <a:t>…</a:t>
              </a:r>
              <a:endParaRPr/>
            </a:p>
          </p:txBody>
        </p:sp>
        <p:pic>
          <p:nvPicPr>
            <p:cNvPr id="362" name="Google Shape;362;p33"/>
            <p:cNvPicPr preferRelativeResize="0"/>
            <p:nvPr/>
          </p:nvPicPr>
          <p:blipFill>
            <a:blip r:embed="rId3">
              <a:alphaModFix/>
            </a:blip>
            <a:stretch>
              <a:fillRect/>
            </a:stretch>
          </p:blipFill>
          <p:spPr>
            <a:xfrm>
              <a:off x="4699876" y="2893562"/>
              <a:ext cx="1172225" cy="1849400"/>
            </a:xfrm>
            <a:prstGeom prst="rect">
              <a:avLst/>
            </a:prstGeom>
            <a:noFill/>
            <a:ln>
              <a:noFill/>
            </a:ln>
          </p:spPr>
        </p:pic>
      </p:grpSp>
      <p:sp>
        <p:nvSpPr>
          <p:cNvPr id="93" name="Line 4">
            <a:extLst>
              <a:ext uri="{FF2B5EF4-FFF2-40B4-BE49-F238E27FC236}">
                <a16:creationId xmlns:a16="http://schemas.microsoft.com/office/drawing/2014/main" id="{29377F9C-6709-B046-9D8A-9C17D08F7CDE}"/>
              </a:ext>
            </a:extLst>
          </p:cNvPr>
          <p:cNvSpPr>
            <a:spLocks noChangeShapeType="1"/>
          </p:cNvSpPr>
          <p:nvPr/>
        </p:nvSpPr>
        <p:spPr bwMode="auto">
          <a:xfrm>
            <a:off x="228600" y="12176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97" name="Rectangle 2">
            <a:extLst>
              <a:ext uri="{FF2B5EF4-FFF2-40B4-BE49-F238E27FC236}">
                <a16:creationId xmlns:a16="http://schemas.microsoft.com/office/drawing/2014/main" id="{F6C4A174-6E13-0B4A-B5BA-8B2F48BC27CF}"/>
              </a:ext>
            </a:extLst>
          </p:cNvPr>
          <p:cNvSpPr txBox="1">
            <a:spLocks noChangeArrowheads="1"/>
          </p:cNvSpPr>
          <p:nvPr/>
        </p:nvSpPr>
        <p:spPr bwMode="auto">
          <a:xfrm>
            <a:off x="685800" y="330634"/>
            <a:ext cx="7772400" cy="812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spcFirstLastPara="1" vert="horz" wrap="square" lIns="91425" tIns="91425" rIns="91425" bIns="91425" numCol="1" anchor="t" anchorCtr="0" compatLnSpc="1">
            <a:prstTxWarp prst="textNoShape">
              <a:avLst/>
            </a:prstTxWarp>
            <a:noAutofit/>
          </a:bodyPr>
          <a:lstStyle>
            <a:lvl1pPr lvl="0" algn="ctr" rtl="0" eaLnBrk="0" fontAlgn="base" hangingPunct="0">
              <a:spcBef>
                <a:spcPts val="0"/>
              </a:spcBef>
              <a:spcAft>
                <a:spcPts val="0"/>
              </a:spcAft>
              <a:buSzPts val="2800"/>
              <a:buFont typeface="Proxima Nova"/>
              <a:buNone/>
              <a:defRPr sz="4400" b="0" i="0">
                <a:solidFill>
                  <a:schemeClr val="tx2"/>
                </a:solidFill>
                <a:latin typeface="Proxima Nova"/>
                <a:ea typeface="Proxima Nova"/>
                <a:cs typeface="Proxima Nova"/>
                <a:sym typeface="Proxima Nova"/>
              </a:defRPr>
            </a:lvl1pPr>
            <a:lvl2pPr lvl="1" algn="ctr" rtl="0" eaLnBrk="0" fontAlgn="base" hangingPunct="0">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2pPr>
            <a:lvl3pPr lvl="2" algn="ctr" rtl="0" eaLnBrk="0" fontAlgn="base" hangingPunct="0">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3pPr>
            <a:lvl4pPr lvl="3" algn="ctr" rtl="0" eaLnBrk="0" fontAlgn="base" hangingPunct="0">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4pPr>
            <a:lvl5pPr lvl="4" algn="ctr" rtl="0" eaLnBrk="0" fontAlgn="base" hangingPunct="0">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5pPr>
            <a:lvl6pPr marL="457200" lvl="5" algn="ctr" rtl="0" fontAlgn="base">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6pPr>
            <a:lvl7pPr marL="914400" lvl="6" algn="ctr" rtl="0" fontAlgn="base">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7pPr>
            <a:lvl8pPr marL="1371600" lvl="7" algn="ctr" rtl="0" fontAlgn="base">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8pPr>
            <a:lvl9pPr marL="1828800" lvl="8" algn="ctr" rtl="0" fontAlgn="base">
              <a:spcBef>
                <a:spcPts val="0"/>
              </a:spcBef>
              <a:spcAft>
                <a:spcPts val="0"/>
              </a:spcAft>
              <a:buSzPts val="2800"/>
              <a:buNone/>
              <a:defRPr sz="4400">
                <a:solidFill>
                  <a:schemeClr val="tx2"/>
                </a:solidFill>
                <a:latin typeface="Trebuchet MS" pitchFamily="-111" charset="0"/>
                <a:ea typeface="ＭＳ Ｐゴシック" pitchFamily="-111" charset="-128"/>
                <a:cs typeface="ＭＳ Ｐゴシック" pitchFamily="-111" charset="-128"/>
              </a:defRPr>
            </a:lvl9pPr>
          </a:lstStyle>
          <a:p>
            <a:pPr eaLnBrk="1" hangingPunct="1">
              <a:lnSpc>
                <a:spcPts val="4100"/>
              </a:lnSpc>
            </a:pPr>
            <a:r>
              <a:rPr lang="en-US" sz="4000" kern="0" dirty="0">
                <a:latin typeface="Optima" panose="02000503060000020004" pitchFamily="2" charset="0"/>
                <a:ea typeface="ＭＳ Ｐゴシック" charset="0"/>
                <a:cs typeface="ＭＳ Ｐゴシック" charset="0"/>
              </a:rPr>
              <a:t>Gene expression profiling</a:t>
            </a:r>
          </a:p>
        </p:txBody>
      </p:sp>
    </p:spTree>
    <p:extLst>
      <p:ext uri="{BB962C8B-B14F-4D97-AF65-F5344CB8AC3E}">
        <p14:creationId xmlns:p14="http://schemas.microsoft.com/office/powerpoint/2010/main" val="428754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4">
                                            <p:txEl>
                                              <p:pRg st="0" end="0"/>
                                            </p:txEl>
                                          </p:spTgt>
                                        </p:tgtEl>
                                        <p:attrNameLst>
                                          <p:attrName>style.visibility</p:attrName>
                                        </p:attrNameLst>
                                      </p:cBhvr>
                                      <p:to>
                                        <p:strVal val="visible"/>
                                      </p:to>
                                    </p:set>
                                    <p:animEffect transition="in" filter="fade">
                                      <p:cBhvr>
                                        <p:cTn id="7" dur="500"/>
                                        <p:tgtEl>
                                          <p:spTgt spid="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685800" y="0"/>
            <a:ext cx="7772400" cy="1143000"/>
          </a:xfrm>
        </p:spPr>
        <p:txBody>
          <a:bodyPr/>
          <a:lstStyle/>
          <a:p>
            <a:pPr eaLnBrk="1" hangingPunct="1"/>
            <a:r>
              <a:rPr lang="en-US" dirty="0">
                <a:solidFill>
                  <a:srgbClr val="000090"/>
                </a:solidFill>
                <a:ea typeface="ＭＳ Ｐゴシック" charset="0"/>
                <a:cs typeface="ＭＳ Ｐゴシック" charset="0"/>
              </a:rPr>
              <a:t>Gene expression matrix</a:t>
            </a:r>
          </a:p>
        </p:txBody>
      </p:sp>
      <p:sp>
        <p:nvSpPr>
          <p:cNvPr id="45058" name="Rectangle 3"/>
          <p:cNvSpPr>
            <a:spLocks noGrp="1" noChangeArrowheads="1"/>
          </p:cNvSpPr>
          <p:nvPr>
            <p:ph type="body" sz="half" idx="2"/>
          </p:nvPr>
        </p:nvSpPr>
        <p:spPr>
          <a:xfrm>
            <a:off x="4191000" y="1981200"/>
            <a:ext cx="4267200" cy="4724400"/>
          </a:xfrm>
        </p:spPr>
        <p:txBody>
          <a:bodyPr/>
          <a:lstStyle/>
          <a:p>
            <a:pPr indent="0" eaLnBrk="1" hangingPunct="1">
              <a:spcBef>
                <a:spcPct val="50000"/>
              </a:spcBef>
              <a:buFontTx/>
              <a:buNone/>
            </a:pPr>
            <a:r>
              <a:rPr lang="en-US" sz="2400" dirty="0">
                <a:ea typeface="ＭＳ Ｐゴシック" charset="0"/>
                <a:cs typeface="ＭＳ Ｐゴシック" charset="0"/>
              </a:rPr>
              <a:t>The matrix entry at (</a:t>
            </a:r>
            <a:r>
              <a:rPr lang="en-US" sz="2400" i="1" dirty="0" err="1">
                <a:ea typeface="ＭＳ Ｐゴシック" charset="0"/>
                <a:cs typeface="ＭＳ Ｐゴシック" charset="0"/>
              </a:rPr>
              <a:t>i</a:t>
            </a:r>
            <a:r>
              <a:rPr lang="en-US" sz="2400" i="1" dirty="0">
                <a:ea typeface="ＭＳ Ｐゴシック" charset="0"/>
                <a:cs typeface="ＭＳ Ｐゴシック" charset="0"/>
              </a:rPr>
              <a:t>, j</a:t>
            </a:r>
            <a:r>
              <a:rPr lang="en-US" sz="2400" dirty="0">
                <a:ea typeface="ＭＳ Ｐゴシック" charset="0"/>
                <a:cs typeface="ＭＳ Ｐゴシック" charset="0"/>
              </a:rPr>
              <a:t>) is the expression level of gene </a:t>
            </a:r>
            <a:r>
              <a:rPr lang="en-US" sz="2400" i="1" dirty="0" err="1">
                <a:ea typeface="ＭＳ Ｐゴシック" charset="0"/>
                <a:cs typeface="ＭＳ Ｐゴシック" charset="0"/>
              </a:rPr>
              <a:t>i</a:t>
            </a:r>
            <a:r>
              <a:rPr lang="en-US" sz="2400" dirty="0">
                <a:ea typeface="ＭＳ Ｐゴシック" charset="0"/>
                <a:cs typeface="ＭＳ Ｐゴシック" charset="0"/>
              </a:rPr>
              <a:t> in experiment </a:t>
            </a:r>
            <a:r>
              <a:rPr lang="en-US" sz="2400" i="1" dirty="0">
                <a:ea typeface="ＭＳ Ｐゴシック" charset="0"/>
                <a:cs typeface="ＭＳ Ｐゴシック" charset="0"/>
              </a:rPr>
              <a:t>j</a:t>
            </a:r>
            <a:r>
              <a:rPr lang="en-US" sz="2400" dirty="0">
                <a:ea typeface="ＭＳ Ｐゴシック" charset="0"/>
                <a:cs typeface="ＭＳ Ｐゴシック" charset="0"/>
              </a:rPr>
              <a:t>.</a:t>
            </a:r>
          </a:p>
          <a:p>
            <a:pPr indent="0" eaLnBrk="1" hangingPunct="1">
              <a:spcBef>
                <a:spcPct val="50000"/>
              </a:spcBef>
              <a:buFontTx/>
              <a:buNone/>
            </a:pPr>
            <a:endParaRPr lang="en-US" sz="2400" dirty="0">
              <a:ea typeface="ＭＳ Ｐゴシック" charset="0"/>
              <a:cs typeface="ＭＳ Ｐゴシック" charset="0"/>
            </a:endParaRPr>
          </a:p>
          <a:p>
            <a:pPr indent="0" eaLnBrk="1" hangingPunct="1">
              <a:spcBef>
                <a:spcPct val="50000"/>
              </a:spcBef>
              <a:buFontTx/>
              <a:buNone/>
            </a:pPr>
            <a:r>
              <a:rPr lang="en-US" sz="2800" dirty="0">
                <a:ea typeface="ＭＳ Ｐゴシック" charset="0"/>
                <a:cs typeface="ＭＳ Ｐゴシック" charset="0"/>
              </a:rPr>
              <a:t>Experiments could be:</a:t>
            </a:r>
          </a:p>
          <a:p>
            <a:pPr marL="685800" eaLnBrk="1" hangingPunct="1">
              <a:lnSpc>
                <a:spcPts val="2875"/>
              </a:lnSpc>
              <a:spcBef>
                <a:spcPts val="600"/>
              </a:spcBef>
            </a:pPr>
            <a:r>
              <a:rPr lang="en-US" sz="2400" dirty="0">
                <a:ea typeface="ＭＳ Ｐゴシック" charset="0"/>
                <a:cs typeface="ＭＳ Ｐゴシック" charset="0"/>
              </a:rPr>
              <a:t>Time series</a:t>
            </a:r>
          </a:p>
          <a:p>
            <a:pPr marL="685800" eaLnBrk="1" hangingPunct="1">
              <a:lnSpc>
                <a:spcPts val="2875"/>
              </a:lnSpc>
              <a:spcBef>
                <a:spcPts val="600"/>
              </a:spcBef>
            </a:pPr>
            <a:r>
              <a:rPr lang="en-US" sz="2400" dirty="0">
                <a:ea typeface="ＭＳ Ｐゴシック" charset="0"/>
                <a:cs typeface="ＭＳ Ｐゴシック" charset="0"/>
              </a:rPr>
              <a:t>Different treatments</a:t>
            </a:r>
          </a:p>
          <a:p>
            <a:pPr marL="685800" eaLnBrk="1" hangingPunct="1">
              <a:lnSpc>
                <a:spcPts val="2875"/>
              </a:lnSpc>
              <a:spcBef>
                <a:spcPts val="600"/>
              </a:spcBef>
            </a:pPr>
            <a:r>
              <a:rPr lang="en-US" sz="2400" dirty="0">
                <a:ea typeface="ＭＳ Ｐゴシック" charset="0"/>
                <a:cs typeface="ＭＳ Ｐゴシック" charset="0"/>
              </a:rPr>
              <a:t>Different tissues</a:t>
            </a:r>
          </a:p>
          <a:p>
            <a:pPr marL="685800" eaLnBrk="1" hangingPunct="1">
              <a:lnSpc>
                <a:spcPts val="2875"/>
              </a:lnSpc>
              <a:spcBef>
                <a:spcPts val="600"/>
              </a:spcBef>
            </a:pPr>
            <a:r>
              <a:rPr lang="en-US" sz="2400" dirty="0">
                <a:ea typeface="ＭＳ Ｐゴシック" charset="0"/>
                <a:cs typeface="ＭＳ Ｐゴシック" charset="0"/>
              </a:rPr>
              <a:t>…</a:t>
            </a:r>
          </a:p>
        </p:txBody>
      </p:sp>
      <p:pic>
        <p:nvPicPr>
          <p:cNvPr id="45059" name="Picture 4" descr="yeastexpression"/>
          <p:cNvPicPr>
            <a:picLocks noGrp="1" noChangeAspect="1" noChangeArrowheads="1"/>
          </p:cNvPicPr>
          <p:nvPr>
            <p:ph type="clipArt" sz="half" idx="1"/>
          </p:nvPr>
        </p:nvPicPr>
        <p:blipFill>
          <a:blip r:embed="rId3">
            <a:extLst>
              <a:ext uri="{28A0092B-C50C-407E-A947-70E740481C1C}">
                <a14:useLocalDpi xmlns:a14="http://schemas.microsoft.com/office/drawing/2010/main" val="0"/>
              </a:ext>
            </a:extLst>
          </a:blip>
          <a:srcRect/>
          <a:stretch>
            <a:fillRect/>
          </a:stretch>
        </p:blipFill>
        <p:spPr>
          <a:xfrm>
            <a:off x="1235075" y="1981200"/>
            <a:ext cx="2635250" cy="4114800"/>
          </a:xfrm>
        </p:spPr>
      </p:pic>
      <p:sp>
        <p:nvSpPr>
          <p:cNvPr id="45060" name="Text Box 5"/>
          <p:cNvSpPr txBox="1">
            <a:spLocks noChangeArrowheads="1"/>
          </p:cNvSpPr>
          <p:nvPr/>
        </p:nvSpPr>
        <p:spPr bwMode="auto">
          <a:xfrm>
            <a:off x="1752600" y="1371600"/>
            <a:ext cx="2108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a:latin typeface="Times New Roman" charset="0"/>
              </a:rPr>
              <a:t>Experiments (</a:t>
            </a:r>
            <a:r>
              <a:rPr lang="en-US" i="1">
                <a:latin typeface="Times New Roman" charset="0"/>
              </a:rPr>
              <a:t>j</a:t>
            </a:r>
            <a:r>
              <a:rPr lang="en-US">
                <a:latin typeface="Times New Roman" charset="0"/>
              </a:rPr>
              <a:t>)</a:t>
            </a:r>
          </a:p>
        </p:txBody>
      </p:sp>
      <p:sp>
        <p:nvSpPr>
          <p:cNvPr id="45061" name="Text Box 6"/>
          <p:cNvSpPr txBox="1">
            <a:spLocks noChangeArrowheads="1"/>
          </p:cNvSpPr>
          <p:nvPr/>
        </p:nvSpPr>
        <p:spPr bwMode="auto">
          <a:xfrm rot="-5400000">
            <a:off x="177801" y="3640137"/>
            <a:ext cx="1320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a:latin typeface="Times New Roman" charset="0"/>
              </a:rPr>
              <a:t>Genes (</a:t>
            </a:r>
            <a:r>
              <a:rPr lang="en-US" i="1">
                <a:latin typeface="Times New Roman" charset="0"/>
              </a:rPr>
              <a:t>i</a:t>
            </a:r>
            <a:r>
              <a:rPr lang="en-US">
                <a:latin typeface="Times New Roman" charset="0"/>
              </a:rPr>
              <a:t>)</a:t>
            </a:r>
          </a:p>
        </p:txBody>
      </p:sp>
      <p:sp>
        <p:nvSpPr>
          <p:cNvPr id="45062"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685800" y="0"/>
            <a:ext cx="7772400" cy="1143000"/>
          </a:xfrm>
        </p:spPr>
        <p:txBody>
          <a:bodyPr/>
          <a:lstStyle/>
          <a:p>
            <a:pPr eaLnBrk="1" hangingPunct="1"/>
            <a:r>
              <a:rPr lang="en-US" dirty="0">
                <a:ea typeface="ＭＳ Ｐゴシック" charset="0"/>
                <a:cs typeface="ＭＳ Ｐゴシック" charset="0"/>
              </a:rPr>
              <a:t>Types of analysis</a:t>
            </a:r>
          </a:p>
        </p:txBody>
      </p:sp>
      <p:sp>
        <p:nvSpPr>
          <p:cNvPr id="53250" name="Rectangle 3"/>
          <p:cNvSpPr>
            <a:spLocks noGrp="1" noChangeArrowheads="1"/>
          </p:cNvSpPr>
          <p:nvPr>
            <p:ph type="body" idx="1"/>
          </p:nvPr>
        </p:nvSpPr>
        <p:spPr>
          <a:xfrm>
            <a:off x="685800" y="1752600"/>
            <a:ext cx="7772400" cy="4114800"/>
          </a:xfrm>
        </p:spPr>
        <p:txBody>
          <a:bodyPr/>
          <a:lstStyle/>
          <a:p>
            <a:pPr eaLnBrk="1" hangingPunct="1">
              <a:lnSpc>
                <a:spcPct val="90000"/>
              </a:lnSpc>
              <a:spcAft>
                <a:spcPts val="600"/>
              </a:spcAft>
            </a:pPr>
            <a:r>
              <a:rPr lang="en-US" sz="2800" dirty="0">
                <a:ea typeface="ＭＳ Ｐゴシック" charset="0"/>
                <a:cs typeface="ＭＳ Ｐゴシック" charset="0"/>
              </a:rPr>
              <a:t>Unsupervised learning: learn from data only</a:t>
            </a:r>
          </a:p>
          <a:p>
            <a:pPr lvl="1" eaLnBrk="1" hangingPunct="1">
              <a:lnSpc>
                <a:spcPct val="90000"/>
              </a:lnSpc>
              <a:spcAft>
                <a:spcPts val="600"/>
              </a:spcAft>
            </a:pPr>
            <a:r>
              <a:rPr lang="en-US" sz="2400" dirty="0">
                <a:ea typeface="ＭＳ Ｐゴシック" charset="0"/>
              </a:rPr>
              <a:t>visualization: find structure in data</a:t>
            </a:r>
          </a:p>
          <a:p>
            <a:pPr lvl="1" eaLnBrk="1" hangingPunct="1">
              <a:lnSpc>
                <a:spcPct val="90000"/>
              </a:lnSpc>
              <a:spcAft>
                <a:spcPts val="1800"/>
              </a:spcAft>
            </a:pPr>
            <a:r>
              <a:rPr lang="en-US" sz="2400" dirty="0">
                <a:ea typeface="ＭＳ Ｐゴシック" charset="0"/>
              </a:rPr>
              <a:t>clustering: find clusters/classes in data</a:t>
            </a:r>
          </a:p>
          <a:p>
            <a:pPr eaLnBrk="1" hangingPunct="1">
              <a:lnSpc>
                <a:spcPct val="90000"/>
              </a:lnSpc>
              <a:spcAft>
                <a:spcPts val="600"/>
              </a:spcAft>
            </a:pPr>
            <a:r>
              <a:rPr lang="en-US" sz="2800" dirty="0">
                <a:ea typeface="ＭＳ Ｐゴシック" charset="0"/>
                <a:cs typeface="ＭＳ Ｐゴシック" charset="0"/>
              </a:rPr>
              <a:t>Supervised learning: learn from data plus prior knowledge</a:t>
            </a:r>
          </a:p>
          <a:p>
            <a:pPr lvl="1" eaLnBrk="1" hangingPunct="1">
              <a:lnSpc>
                <a:spcPct val="90000"/>
              </a:lnSpc>
              <a:spcAft>
                <a:spcPts val="600"/>
              </a:spcAft>
            </a:pPr>
            <a:r>
              <a:rPr lang="en-US" sz="2400" dirty="0">
                <a:ea typeface="ＭＳ Ｐゴシック" charset="0"/>
              </a:rPr>
              <a:t>regression: predict a real value</a:t>
            </a:r>
          </a:p>
          <a:p>
            <a:pPr lvl="1" eaLnBrk="1" hangingPunct="1">
              <a:lnSpc>
                <a:spcPct val="90000"/>
              </a:lnSpc>
              <a:spcAft>
                <a:spcPts val="600"/>
              </a:spcAft>
            </a:pPr>
            <a:r>
              <a:rPr lang="en-US" sz="2400" dirty="0">
                <a:ea typeface="ＭＳ Ｐゴシック" charset="0"/>
              </a:rPr>
              <a:t>classification: predict discrete classes</a:t>
            </a:r>
          </a:p>
          <a:p>
            <a:pPr lvl="2" eaLnBrk="1" hangingPunct="1">
              <a:lnSpc>
                <a:spcPct val="90000"/>
              </a:lnSpc>
              <a:spcAft>
                <a:spcPts val="600"/>
              </a:spcAft>
            </a:pPr>
            <a:r>
              <a:rPr lang="en-US" sz="2000" dirty="0">
                <a:ea typeface="ＭＳ Ｐゴシック" charset="0"/>
              </a:rPr>
              <a:t>SVM, random forests, Bayes, KNN, neural networks</a:t>
            </a:r>
          </a:p>
        </p:txBody>
      </p:sp>
      <p:sp>
        <p:nvSpPr>
          <p:cNvPr id="53251"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990600"/>
          </a:xfrm>
        </p:spPr>
        <p:txBody>
          <a:bodyPr/>
          <a:lstStyle/>
          <a:p>
            <a:pPr eaLnBrk="1" hangingPunct="1"/>
            <a:r>
              <a:rPr lang="en-US" sz="4000" dirty="0">
                <a:ea typeface="ＭＳ Ｐゴシック" charset="0"/>
                <a:cs typeface="ＭＳ Ｐゴシック" charset="0"/>
              </a:rPr>
              <a:t>Outline</a:t>
            </a:r>
            <a:endParaRPr lang="en-US" sz="3200" dirty="0">
              <a:ea typeface="ＭＳ Ｐゴシック" charset="0"/>
              <a:cs typeface="ＭＳ Ｐゴシック" charset="0"/>
            </a:endParaRPr>
          </a:p>
        </p:txBody>
      </p:sp>
      <p:sp>
        <p:nvSpPr>
          <p:cNvPr id="21507" name="Rectangle 3"/>
          <p:cNvSpPr>
            <a:spLocks noGrp="1" noChangeArrowheads="1"/>
          </p:cNvSpPr>
          <p:nvPr>
            <p:ph type="body" idx="1"/>
          </p:nvPr>
        </p:nvSpPr>
        <p:spPr>
          <a:xfrm>
            <a:off x="503238" y="1193800"/>
            <a:ext cx="8462962" cy="5283200"/>
          </a:xfrm>
        </p:spPr>
        <p:txBody>
          <a:bodyPr/>
          <a:lstStyle/>
          <a:p>
            <a:pPr marL="571500" indent="-571500" eaLnBrk="1" hangingPunct="1">
              <a:lnSpc>
                <a:spcPct val="150000"/>
              </a:lnSpc>
              <a:spcBef>
                <a:spcPts val="0"/>
              </a:spcBef>
              <a:spcAft>
                <a:spcPts val="0"/>
              </a:spcAft>
            </a:pPr>
            <a:r>
              <a:rPr lang="en-US" sz="2400" dirty="0">
                <a:solidFill>
                  <a:srgbClr val="000000"/>
                </a:solidFill>
                <a:ea typeface="ＭＳ Ｐゴシック" charset="0"/>
                <a:cs typeface="ＭＳ Ｐゴシック" charset="0"/>
              </a:rPr>
              <a:t>Review</a:t>
            </a:r>
          </a:p>
          <a:p>
            <a:pPr marL="971550" lvl="1" indent="-571500" eaLnBrk="1" hangingPunct="1">
              <a:lnSpc>
                <a:spcPct val="150000"/>
              </a:lnSpc>
              <a:spcBef>
                <a:spcPts val="0"/>
              </a:spcBef>
              <a:spcAft>
                <a:spcPts val="0"/>
              </a:spcAft>
            </a:pPr>
            <a:r>
              <a:rPr lang="en-US" sz="2000" dirty="0">
                <a:solidFill>
                  <a:srgbClr val="000000"/>
                </a:solidFill>
                <a:ea typeface="ＭＳ Ｐゴシック" charset="0"/>
                <a:cs typeface="ＭＳ Ｐゴシック" charset="0"/>
              </a:rPr>
              <a:t>Normalization</a:t>
            </a:r>
          </a:p>
          <a:p>
            <a:pPr marL="971550" lvl="1" indent="-571500" eaLnBrk="1" hangingPunct="1">
              <a:lnSpc>
                <a:spcPct val="150000"/>
              </a:lnSpc>
              <a:spcBef>
                <a:spcPts val="0"/>
              </a:spcBef>
              <a:spcAft>
                <a:spcPts val="0"/>
              </a:spcAft>
            </a:pPr>
            <a:r>
              <a:rPr lang="en-US" sz="2000" dirty="0">
                <a:solidFill>
                  <a:srgbClr val="000000"/>
                </a:solidFill>
                <a:ea typeface="ＭＳ Ｐゴシック" charset="0"/>
                <a:cs typeface="ＭＳ Ｐゴシック" charset="0"/>
              </a:rPr>
              <a:t>Differential expression</a:t>
            </a:r>
          </a:p>
          <a:p>
            <a:pPr marL="971550" lvl="1" indent="-571500" eaLnBrk="1" hangingPunct="1">
              <a:lnSpc>
                <a:spcPct val="150000"/>
              </a:lnSpc>
              <a:spcBef>
                <a:spcPts val="0"/>
              </a:spcBef>
              <a:spcAft>
                <a:spcPts val="0"/>
              </a:spcAft>
            </a:pPr>
            <a:r>
              <a:rPr lang="en-US" sz="2000" dirty="0">
                <a:solidFill>
                  <a:srgbClr val="000000"/>
                </a:solidFill>
                <a:ea typeface="ＭＳ Ｐゴシック" charset="0"/>
                <a:cs typeface="ＭＳ Ｐゴシック" charset="0"/>
              </a:rPr>
              <a:t>FDR</a:t>
            </a:r>
          </a:p>
          <a:p>
            <a:pPr marL="971550" lvl="1" indent="-571500" eaLnBrk="1" hangingPunct="1">
              <a:lnSpc>
                <a:spcPct val="150000"/>
              </a:lnSpc>
              <a:spcBef>
                <a:spcPts val="0"/>
              </a:spcBef>
              <a:spcAft>
                <a:spcPts val="0"/>
              </a:spcAft>
            </a:pPr>
            <a:r>
              <a:rPr lang="en-US" sz="2000" dirty="0">
                <a:solidFill>
                  <a:srgbClr val="000000"/>
                </a:solidFill>
                <a:ea typeface="ＭＳ Ｐゴシック" charset="0"/>
                <a:cs typeface="ＭＳ Ｐゴシック" charset="0"/>
              </a:rPr>
              <a:t>Distance measures</a:t>
            </a:r>
          </a:p>
          <a:p>
            <a:pPr marL="571500" indent="-571500" eaLnBrk="1" hangingPunct="1">
              <a:lnSpc>
                <a:spcPct val="150000"/>
              </a:lnSpc>
              <a:spcBef>
                <a:spcPts val="0"/>
              </a:spcBef>
              <a:spcAft>
                <a:spcPts val="0"/>
              </a:spcAft>
            </a:pPr>
            <a:r>
              <a:rPr lang="en-US" sz="2400" dirty="0">
                <a:solidFill>
                  <a:srgbClr val="000000"/>
                </a:solidFill>
                <a:ea typeface="ＭＳ Ｐゴシック" charset="0"/>
                <a:cs typeface="ＭＳ Ｐゴシック" charset="0"/>
              </a:rPr>
              <a:t>Clustering</a:t>
            </a:r>
          </a:p>
          <a:p>
            <a:pPr marL="971550" lvl="1" indent="-571500" eaLnBrk="1" hangingPunct="1">
              <a:lnSpc>
                <a:spcPct val="150000"/>
              </a:lnSpc>
              <a:spcBef>
                <a:spcPts val="0"/>
              </a:spcBef>
              <a:spcAft>
                <a:spcPts val="0"/>
              </a:spcAft>
            </a:pPr>
            <a:r>
              <a:rPr lang="en-US" sz="2000" dirty="0">
                <a:solidFill>
                  <a:srgbClr val="000000"/>
                </a:solidFill>
                <a:ea typeface="ＭＳ Ｐゴシック" charset="0"/>
                <a:cs typeface="ＭＳ Ｐゴシック" charset="0"/>
              </a:rPr>
              <a:t>Hierarchical</a:t>
            </a:r>
          </a:p>
          <a:p>
            <a:pPr marL="971550" lvl="1" indent="-571500" eaLnBrk="1" hangingPunct="1">
              <a:lnSpc>
                <a:spcPct val="150000"/>
              </a:lnSpc>
              <a:spcBef>
                <a:spcPts val="0"/>
              </a:spcBef>
              <a:spcAft>
                <a:spcPts val="0"/>
              </a:spcAft>
            </a:pPr>
            <a:r>
              <a:rPr lang="en-US" sz="2000" dirty="0">
                <a:solidFill>
                  <a:srgbClr val="000000"/>
                </a:solidFill>
                <a:ea typeface="ＭＳ Ｐゴシック" charset="0"/>
                <a:cs typeface="ＭＳ Ｐゴシック" charset="0"/>
              </a:rPr>
              <a:t>K-means</a:t>
            </a:r>
          </a:p>
          <a:p>
            <a:pPr marL="971550" lvl="1" indent="-571500" eaLnBrk="1" hangingPunct="1">
              <a:lnSpc>
                <a:spcPct val="150000"/>
              </a:lnSpc>
              <a:spcBef>
                <a:spcPts val="0"/>
              </a:spcBef>
              <a:spcAft>
                <a:spcPts val="0"/>
              </a:spcAft>
            </a:pPr>
            <a:endParaRPr lang="en-US" sz="2000" dirty="0">
              <a:solidFill>
                <a:srgbClr val="000000"/>
              </a:solidFill>
              <a:ea typeface="ＭＳ Ｐゴシック" charset="0"/>
              <a:cs typeface="ＭＳ Ｐゴシック" charset="0"/>
            </a:endParaRPr>
          </a:p>
          <a:p>
            <a:pPr eaLnBrk="1" hangingPunct="1">
              <a:lnSpc>
                <a:spcPct val="150000"/>
              </a:lnSpc>
              <a:spcBef>
                <a:spcPts val="0"/>
              </a:spcBef>
              <a:spcAft>
                <a:spcPts val="0"/>
              </a:spcAft>
              <a:buFont typeface="Symbol" pitchFamily="2" charset="2"/>
              <a:buChar char="Þ"/>
            </a:pPr>
            <a:r>
              <a:rPr lang="en-US" sz="2400" i="1" dirty="0">
                <a:solidFill>
                  <a:srgbClr val="000080"/>
                </a:solidFill>
                <a:ea typeface="ＭＳ Ｐゴシック" charset="0"/>
                <a:cs typeface="ＭＳ Ｐゴシック" charset="0"/>
              </a:rPr>
              <a:t>ALSO SEE LECTURE NOTES ON CLUSTERING!</a:t>
            </a:r>
          </a:p>
        </p:txBody>
      </p:sp>
    </p:spTree>
    <p:extLst>
      <p:ext uri="{BB962C8B-B14F-4D97-AF65-F5344CB8AC3E}">
        <p14:creationId xmlns:p14="http://schemas.microsoft.com/office/powerpoint/2010/main" val="134238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673100" y="0"/>
            <a:ext cx="7772400" cy="1143000"/>
          </a:xfrm>
        </p:spPr>
        <p:txBody>
          <a:bodyPr/>
          <a:lstStyle/>
          <a:p>
            <a:pPr eaLnBrk="1" hangingPunct="1"/>
            <a:r>
              <a:rPr lang="en-US" dirty="0">
                <a:solidFill>
                  <a:srgbClr val="000090"/>
                </a:solidFill>
                <a:ea typeface="ＭＳ Ｐゴシック" charset="0"/>
                <a:cs typeface="ＭＳ Ｐゴシック" charset="0"/>
              </a:rPr>
              <a:t>A series of experiments</a:t>
            </a:r>
          </a:p>
        </p:txBody>
      </p:sp>
      <p:sp>
        <p:nvSpPr>
          <p:cNvPr id="544771" name="Line 3"/>
          <p:cNvSpPr>
            <a:spLocks noChangeShapeType="1"/>
          </p:cNvSpPr>
          <p:nvPr/>
        </p:nvSpPr>
        <p:spPr bwMode="auto">
          <a:xfrm flipV="1">
            <a:off x="3276600" y="2362200"/>
            <a:ext cx="381000" cy="7620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44772" name="Line 4"/>
          <p:cNvSpPr>
            <a:spLocks noChangeShapeType="1"/>
          </p:cNvSpPr>
          <p:nvPr/>
        </p:nvSpPr>
        <p:spPr bwMode="auto">
          <a:xfrm>
            <a:off x="3657600" y="2362200"/>
            <a:ext cx="228600" cy="3810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44773" name="Line 5"/>
          <p:cNvSpPr>
            <a:spLocks noChangeShapeType="1"/>
          </p:cNvSpPr>
          <p:nvPr/>
        </p:nvSpPr>
        <p:spPr bwMode="auto">
          <a:xfrm flipV="1">
            <a:off x="3886200" y="2514600"/>
            <a:ext cx="381000" cy="2286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44774" name="Line 6"/>
          <p:cNvSpPr>
            <a:spLocks noChangeShapeType="1"/>
          </p:cNvSpPr>
          <p:nvPr/>
        </p:nvSpPr>
        <p:spPr bwMode="auto">
          <a:xfrm>
            <a:off x="4267200" y="2514600"/>
            <a:ext cx="457200" cy="5334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44775" name="Line 7"/>
          <p:cNvSpPr>
            <a:spLocks noChangeShapeType="1"/>
          </p:cNvSpPr>
          <p:nvPr/>
        </p:nvSpPr>
        <p:spPr bwMode="auto">
          <a:xfrm flipV="1">
            <a:off x="4724400" y="2743200"/>
            <a:ext cx="533400" cy="3048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44776" name="Line 8"/>
          <p:cNvSpPr>
            <a:spLocks noChangeShapeType="1"/>
          </p:cNvSpPr>
          <p:nvPr/>
        </p:nvSpPr>
        <p:spPr bwMode="auto">
          <a:xfrm>
            <a:off x="5257800" y="2743200"/>
            <a:ext cx="304800" cy="4572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44777" name="Line 9"/>
          <p:cNvSpPr>
            <a:spLocks noChangeShapeType="1"/>
          </p:cNvSpPr>
          <p:nvPr/>
        </p:nvSpPr>
        <p:spPr bwMode="auto">
          <a:xfrm flipV="1">
            <a:off x="5562600" y="2362200"/>
            <a:ext cx="533400" cy="83820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13" name="Line 11"/>
          <p:cNvSpPr>
            <a:spLocks noChangeShapeType="1"/>
          </p:cNvSpPr>
          <p:nvPr/>
        </p:nvSpPr>
        <p:spPr bwMode="auto">
          <a:xfrm>
            <a:off x="3276600" y="2209800"/>
            <a:ext cx="1588" cy="13716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14" name="Line 12"/>
          <p:cNvSpPr>
            <a:spLocks noChangeShapeType="1"/>
          </p:cNvSpPr>
          <p:nvPr/>
        </p:nvSpPr>
        <p:spPr bwMode="auto">
          <a:xfrm>
            <a:off x="3276600" y="3581400"/>
            <a:ext cx="3087688"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15" name="Text Box 13"/>
          <p:cNvSpPr txBox="1">
            <a:spLocks noChangeArrowheads="1"/>
          </p:cNvSpPr>
          <p:nvPr/>
        </p:nvSpPr>
        <p:spPr bwMode="auto">
          <a:xfrm>
            <a:off x="1524000" y="2362200"/>
            <a:ext cx="17526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a:latin typeface="Times New Roman" charset="0"/>
              </a:rPr>
              <a:t>Expression level</a:t>
            </a:r>
          </a:p>
        </p:txBody>
      </p:sp>
      <p:sp>
        <p:nvSpPr>
          <p:cNvPr id="47116" name="Text Box 14"/>
          <p:cNvSpPr txBox="1">
            <a:spLocks noChangeArrowheads="1"/>
          </p:cNvSpPr>
          <p:nvPr/>
        </p:nvSpPr>
        <p:spPr bwMode="auto">
          <a:xfrm>
            <a:off x="3810000" y="3886200"/>
            <a:ext cx="1752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Times New Roman" charset="0"/>
              </a:rPr>
              <a:t>Experiments</a:t>
            </a:r>
          </a:p>
        </p:txBody>
      </p:sp>
      <p:sp>
        <p:nvSpPr>
          <p:cNvPr id="47118" name="TextBox 1"/>
          <p:cNvSpPr txBox="1">
            <a:spLocks noChangeArrowheads="1"/>
          </p:cNvSpPr>
          <p:nvPr/>
        </p:nvSpPr>
        <p:spPr bwMode="auto">
          <a:xfrm>
            <a:off x="1384300" y="4719452"/>
            <a:ext cx="6604000" cy="1477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Aft>
                <a:spcPts val="1200"/>
              </a:spcAft>
            </a:pPr>
            <a:r>
              <a:rPr lang="en-US" sz="2000" dirty="0">
                <a:latin typeface="Optima" panose="02000503060000020004" pitchFamily="2" charset="0"/>
              </a:rPr>
              <a:t>A 2-D plot of expression level for a single gene in many different conditions.</a:t>
            </a:r>
          </a:p>
          <a:p>
            <a:pPr>
              <a:spcAft>
                <a:spcPts val="1200"/>
              </a:spcAft>
            </a:pPr>
            <a:r>
              <a:rPr lang="en-US" sz="2000" dirty="0">
                <a:latin typeface="Optima" panose="02000503060000020004" pitchFamily="2" charset="0"/>
              </a:rPr>
              <a:t>The data points are connected by lines just to help visualize the changes in level between conditions.</a:t>
            </a:r>
          </a:p>
        </p:txBody>
      </p:sp>
      <p:sp>
        <p:nvSpPr>
          <p:cNvPr id="47119" name="Oval 2"/>
          <p:cNvSpPr>
            <a:spLocks noChangeArrowheads="1"/>
          </p:cNvSpPr>
          <p:nvPr/>
        </p:nvSpPr>
        <p:spPr bwMode="auto">
          <a:xfrm>
            <a:off x="3619500" y="2332038"/>
            <a:ext cx="76200" cy="76200"/>
          </a:xfrm>
          <a:prstGeom prst="ellipse">
            <a:avLst/>
          </a:prstGeom>
          <a:solidFill>
            <a:schemeClr val="accent1"/>
          </a:solidFill>
          <a:ln w="9525">
            <a:solidFill>
              <a:schemeClr val="tx1"/>
            </a:solidFill>
            <a:round/>
            <a:headEnd/>
            <a:tailEnd/>
          </a:ln>
        </p:spPr>
        <p:txBody>
          <a:bodyPr/>
          <a:lstStyle/>
          <a:p>
            <a:endParaRPr lang="en-US" dirty="0">
              <a:latin typeface="Optima" panose="02000503060000020004" pitchFamily="2" charset="0"/>
            </a:endParaRPr>
          </a:p>
        </p:txBody>
      </p:sp>
      <p:sp>
        <p:nvSpPr>
          <p:cNvPr id="47120" name="Oval 16"/>
          <p:cNvSpPr>
            <a:spLocks noChangeArrowheads="1"/>
          </p:cNvSpPr>
          <p:nvPr/>
        </p:nvSpPr>
        <p:spPr bwMode="auto">
          <a:xfrm>
            <a:off x="3856038" y="2697163"/>
            <a:ext cx="76200" cy="76200"/>
          </a:xfrm>
          <a:prstGeom prst="ellipse">
            <a:avLst/>
          </a:prstGeom>
          <a:solidFill>
            <a:schemeClr val="accent1"/>
          </a:solidFill>
          <a:ln w="9525">
            <a:solidFill>
              <a:schemeClr val="tx1"/>
            </a:solidFill>
            <a:round/>
            <a:headEnd/>
            <a:tailEnd/>
          </a:ln>
        </p:spPr>
        <p:txBody>
          <a:bodyPr/>
          <a:lstStyle/>
          <a:p>
            <a:endParaRPr lang="en-US" dirty="0">
              <a:latin typeface="Optima" panose="02000503060000020004" pitchFamily="2" charset="0"/>
            </a:endParaRPr>
          </a:p>
        </p:txBody>
      </p:sp>
      <p:sp>
        <p:nvSpPr>
          <p:cNvPr id="47121" name="Oval 17"/>
          <p:cNvSpPr>
            <a:spLocks noChangeArrowheads="1"/>
          </p:cNvSpPr>
          <p:nvPr/>
        </p:nvSpPr>
        <p:spPr bwMode="auto">
          <a:xfrm>
            <a:off x="4224338" y="2489200"/>
            <a:ext cx="76200" cy="76200"/>
          </a:xfrm>
          <a:prstGeom prst="ellipse">
            <a:avLst/>
          </a:prstGeom>
          <a:solidFill>
            <a:schemeClr val="accent1"/>
          </a:solidFill>
          <a:ln w="9525">
            <a:solidFill>
              <a:schemeClr val="tx1"/>
            </a:solidFill>
            <a:round/>
            <a:headEnd/>
            <a:tailEnd/>
          </a:ln>
        </p:spPr>
        <p:txBody>
          <a:bodyPr/>
          <a:lstStyle/>
          <a:p>
            <a:endParaRPr lang="en-US" dirty="0">
              <a:latin typeface="Optima" panose="02000503060000020004" pitchFamily="2" charset="0"/>
            </a:endParaRPr>
          </a:p>
        </p:txBody>
      </p:sp>
      <p:sp>
        <p:nvSpPr>
          <p:cNvPr id="47122" name="Oval 18"/>
          <p:cNvSpPr>
            <a:spLocks noChangeArrowheads="1"/>
          </p:cNvSpPr>
          <p:nvPr/>
        </p:nvSpPr>
        <p:spPr bwMode="auto">
          <a:xfrm>
            <a:off x="4691063" y="2997200"/>
            <a:ext cx="76200" cy="76200"/>
          </a:xfrm>
          <a:prstGeom prst="ellipse">
            <a:avLst/>
          </a:prstGeom>
          <a:solidFill>
            <a:schemeClr val="accent1"/>
          </a:solidFill>
          <a:ln w="9525">
            <a:solidFill>
              <a:schemeClr val="tx1"/>
            </a:solidFill>
            <a:round/>
            <a:headEnd/>
            <a:tailEnd/>
          </a:ln>
        </p:spPr>
        <p:txBody>
          <a:bodyPr/>
          <a:lstStyle/>
          <a:p>
            <a:endParaRPr lang="en-US" dirty="0">
              <a:latin typeface="Optima" panose="02000503060000020004" pitchFamily="2" charset="0"/>
            </a:endParaRPr>
          </a:p>
        </p:txBody>
      </p:sp>
      <p:sp>
        <p:nvSpPr>
          <p:cNvPr id="47123" name="Oval 19"/>
          <p:cNvSpPr>
            <a:spLocks noChangeArrowheads="1"/>
          </p:cNvSpPr>
          <p:nvPr/>
        </p:nvSpPr>
        <p:spPr bwMode="auto">
          <a:xfrm>
            <a:off x="5519738" y="3149600"/>
            <a:ext cx="76200" cy="76200"/>
          </a:xfrm>
          <a:prstGeom prst="ellipse">
            <a:avLst/>
          </a:prstGeom>
          <a:solidFill>
            <a:schemeClr val="accent1"/>
          </a:solidFill>
          <a:ln w="9525">
            <a:solidFill>
              <a:schemeClr val="tx1"/>
            </a:solidFill>
            <a:round/>
            <a:headEnd/>
            <a:tailEnd/>
          </a:ln>
        </p:spPr>
        <p:txBody>
          <a:bodyPr/>
          <a:lstStyle/>
          <a:p>
            <a:endParaRPr lang="en-US" dirty="0">
              <a:latin typeface="Optima" panose="02000503060000020004" pitchFamily="2" charset="0"/>
            </a:endParaRPr>
          </a:p>
        </p:txBody>
      </p:sp>
      <p:sp>
        <p:nvSpPr>
          <p:cNvPr id="47124" name="Oval 20"/>
          <p:cNvSpPr>
            <a:spLocks noChangeArrowheads="1"/>
          </p:cNvSpPr>
          <p:nvPr/>
        </p:nvSpPr>
        <p:spPr bwMode="auto">
          <a:xfrm>
            <a:off x="5214938" y="2717800"/>
            <a:ext cx="76200" cy="76200"/>
          </a:xfrm>
          <a:prstGeom prst="ellipse">
            <a:avLst/>
          </a:prstGeom>
          <a:solidFill>
            <a:schemeClr val="accent1"/>
          </a:solidFill>
          <a:ln w="9525">
            <a:solidFill>
              <a:schemeClr val="tx1"/>
            </a:solidFill>
            <a:round/>
            <a:headEnd/>
            <a:tailEnd/>
          </a:ln>
        </p:spPr>
        <p:txBody>
          <a:bodyPr/>
          <a:lstStyle/>
          <a:p>
            <a:endParaRPr lang="en-US" dirty="0">
              <a:latin typeface="Optima" panose="02000503060000020004" pitchFamily="2" charset="0"/>
            </a:endParaRPr>
          </a:p>
        </p:txBody>
      </p:sp>
      <p:sp>
        <p:nvSpPr>
          <p:cNvPr id="47125" name="Line 11"/>
          <p:cNvSpPr>
            <a:spLocks noChangeShapeType="1"/>
          </p:cNvSpPr>
          <p:nvPr/>
        </p:nvSpPr>
        <p:spPr bwMode="auto">
          <a:xfrm>
            <a:off x="3657600" y="3581400"/>
            <a:ext cx="1588"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26" name="Line 11"/>
          <p:cNvSpPr>
            <a:spLocks noChangeShapeType="1"/>
          </p:cNvSpPr>
          <p:nvPr/>
        </p:nvSpPr>
        <p:spPr bwMode="auto">
          <a:xfrm>
            <a:off x="4038600" y="3581400"/>
            <a:ext cx="1588"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27" name="Line 11"/>
          <p:cNvSpPr>
            <a:spLocks noChangeShapeType="1"/>
          </p:cNvSpPr>
          <p:nvPr/>
        </p:nvSpPr>
        <p:spPr bwMode="auto">
          <a:xfrm>
            <a:off x="4419600" y="3581400"/>
            <a:ext cx="1588"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28" name="Line 11"/>
          <p:cNvSpPr>
            <a:spLocks noChangeShapeType="1"/>
          </p:cNvSpPr>
          <p:nvPr/>
        </p:nvSpPr>
        <p:spPr bwMode="auto">
          <a:xfrm>
            <a:off x="4800600" y="3581400"/>
            <a:ext cx="1588"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29" name="Line 11"/>
          <p:cNvSpPr>
            <a:spLocks noChangeShapeType="1"/>
          </p:cNvSpPr>
          <p:nvPr/>
        </p:nvSpPr>
        <p:spPr bwMode="auto">
          <a:xfrm>
            <a:off x="5181600" y="3581400"/>
            <a:ext cx="1588"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7130" name="Line 11"/>
          <p:cNvSpPr>
            <a:spLocks noChangeShapeType="1"/>
          </p:cNvSpPr>
          <p:nvPr/>
        </p:nvSpPr>
        <p:spPr bwMode="auto">
          <a:xfrm>
            <a:off x="5562600" y="3581400"/>
            <a:ext cx="1588" cy="152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28" name="Line 4">
            <a:extLst>
              <a:ext uri="{FF2B5EF4-FFF2-40B4-BE49-F238E27FC236}">
                <a16:creationId xmlns:a16="http://schemas.microsoft.com/office/drawing/2014/main" id="{6F2A8EFF-60CB-A048-B44F-30B6C12F3255}"/>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477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4772"/>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544773"/>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544774"/>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544775"/>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54477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544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1" grpId="0" animBg="1"/>
      <p:bldP spid="544772" grpId="0" animBg="1"/>
      <p:bldP spid="544773" grpId="0" animBg="1"/>
      <p:bldP spid="544774" grpId="0" animBg="1"/>
      <p:bldP spid="544775" grpId="0" animBg="1"/>
      <p:bldP spid="544776" grpId="0" animBg="1"/>
      <p:bldP spid="5447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152400"/>
            <a:ext cx="7772400" cy="1143000"/>
          </a:xfrm>
        </p:spPr>
        <p:txBody>
          <a:bodyPr/>
          <a:lstStyle/>
          <a:p>
            <a:pPr eaLnBrk="1" hangingPunct="1">
              <a:lnSpc>
                <a:spcPts val="4100"/>
              </a:lnSpc>
            </a:pPr>
            <a:r>
              <a:rPr lang="en-US" sz="4000" dirty="0">
                <a:ea typeface="ＭＳ Ｐゴシック" charset="0"/>
                <a:cs typeface="ＭＳ Ｐゴシック" charset="0"/>
              </a:rPr>
              <a:t>Gene expression in multiple dimensions</a:t>
            </a:r>
          </a:p>
        </p:txBody>
      </p:sp>
      <p:sp>
        <p:nvSpPr>
          <p:cNvPr id="49161" name="Text Box 10"/>
          <p:cNvSpPr txBox="1">
            <a:spLocks noChangeArrowheads="1"/>
          </p:cNvSpPr>
          <p:nvPr/>
        </p:nvSpPr>
        <p:spPr bwMode="auto">
          <a:xfrm>
            <a:off x="304800" y="4724400"/>
            <a:ext cx="8534400"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marL="285750" indent="-285750">
              <a:buFont typeface="Arial" panose="020B0604020202020204" pitchFamily="34" charset="0"/>
              <a:buChar char="•"/>
            </a:pPr>
            <a:r>
              <a:rPr lang="en-US" sz="1600" dirty="0">
                <a:solidFill>
                  <a:srgbClr val="000080"/>
                </a:solidFill>
                <a:latin typeface="Optima" panose="02000503060000020004" pitchFamily="2" charset="0"/>
              </a:rPr>
              <a:t>The expression vector for each gene can be represented as a point in 3-dimensional space, in which each axis represents a different condition.</a:t>
            </a:r>
          </a:p>
          <a:p>
            <a:pPr marL="285750" indent="-285750">
              <a:buFont typeface="Arial" panose="020B0604020202020204" pitchFamily="34" charset="0"/>
              <a:buChar char="•"/>
            </a:pPr>
            <a:r>
              <a:rPr lang="en-US" sz="1600" dirty="0">
                <a:solidFill>
                  <a:srgbClr val="000080"/>
                </a:solidFill>
                <a:latin typeface="Optima" panose="02000503060000020004" pitchFamily="2" charset="0"/>
              </a:rPr>
              <a:t>Genes with similar expression patterns fall nearby one another in this multi-dimensional space.</a:t>
            </a:r>
            <a:endParaRPr lang="en-US" sz="1600" dirty="0">
              <a:solidFill>
                <a:srgbClr val="000080"/>
              </a:solidFill>
              <a:latin typeface="Optima" panose="02000503060000020004" pitchFamily="2" charset="0"/>
              <a:cs typeface="Arial" charset="0"/>
            </a:endParaRPr>
          </a:p>
        </p:txBody>
      </p:sp>
      <p:sp>
        <p:nvSpPr>
          <p:cNvPr id="49167" name="Line 4"/>
          <p:cNvSpPr>
            <a:spLocks noChangeShapeType="1"/>
          </p:cNvSpPr>
          <p:nvPr/>
        </p:nvSpPr>
        <p:spPr bwMode="auto">
          <a:xfrm>
            <a:off x="228600" y="12938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9168" name="TextBox 19"/>
          <p:cNvSpPr txBox="1">
            <a:spLocks noChangeArrowheads="1"/>
          </p:cNvSpPr>
          <p:nvPr/>
        </p:nvSpPr>
        <p:spPr bwMode="auto">
          <a:xfrm>
            <a:off x="377414" y="1362155"/>
            <a:ext cx="53530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solidFill>
                  <a:srgbClr val="000080"/>
                </a:solidFill>
                <a:latin typeface="Optima" panose="02000503060000020004" pitchFamily="2" charset="0"/>
              </a:rPr>
              <a:t>Consider 3 experiments: x, y, and z</a:t>
            </a:r>
          </a:p>
        </p:txBody>
      </p:sp>
      <p:grpSp>
        <p:nvGrpSpPr>
          <p:cNvPr id="6" name="Group 5">
            <a:extLst>
              <a:ext uri="{FF2B5EF4-FFF2-40B4-BE49-F238E27FC236}">
                <a16:creationId xmlns:a16="http://schemas.microsoft.com/office/drawing/2014/main" id="{508FA343-2041-5542-928A-B5BEFAE00B43}"/>
              </a:ext>
            </a:extLst>
          </p:cNvPr>
          <p:cNvGrpSpPr/>
          <p:nvPr/>
        </p:nvGrpSpPr>
        <p:grpSpPr>
          <a:xfrm>
            <a:off x="1197765" y="2185630"/>
            <a:ext cx="2760202" cy="2452137"/>
            <a:chOff x="1197765" y="2185630"/>
            <a:chExt cx="2760202" cy="2452137"/>
          </a:xfrm>
        </p:grpSpPr>
        <p:sp>
          <p:nvSpPr>
            <p:cNvPr id="49154" name="Line 3"/>
            <p:cNvSpPr>
              <a:spLocks noChangeShapeType="1"/>
            </p:cNvSpPr>
            <p:nvPr/>
          </p:nvSpPr>
          <p:spPr bwMode="auto">
            <a:xfrm rot="1162041" flipH="1" flipV="1">
              <a:off x="1388921" y="2304992"/>
              <a:ext cx="637099" cy="1797522"/>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lstStyle/>
            <a:p>
              <a:endParaRPr lang="en-US" dirty="0">
                <a:latin typeface="Optima" panose="02000503060000020004" pitchFamily="2" charset="0"/>
              </a:endParaRPr>
            </a:p>
          </p:txBody>
        </p:sp>
        <p:sp>
          <p:nvSpPr>
            <p:cNvPr id="49155" name="Line 4"/>
            <p:cNvSpPr>
              <a:spLocks noChangeShapeType="1"/>
            </p:cNvSpPr>
            <p:nvPr/>
          </p:nvSpPr>
          <p:spPr bwMode="auto">
            <a:xfrm rot="1162041">
              <a:off x="1197765" y="3921906"/>
              <a:ext cx="24384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lstStyle/>
            <a:p>
              <a:endParaRPr lang="en-US" dirty="0">
                <a:latin typeface="Optima" panose="02000503060000020004" pitchFamily="2" charset="0"/>
              </a:endParaRPr>
            </a:p>
          </p:txBody>
        </p:sp>
        <p:sp>
          <p:nvSpPr>
            <p:cNvPr id="49156" name="Line 5"/>
            <p:cNvSpPr>
              <a:spLocks noChangeShapeType="1"/>
            </p:cNvSpPr>
            <p:nvPr/>
          </p:nvSpPr>
          <p:spPr bwMode="auto">
            <a:xfrm rot="1162041" flipV="1">
              <a:off x="1546641" y="2558395"/>
              <a:ext cx="1796841" cy="1610961"/>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lstStyle/>
            <a:p>
              <a:endParaRPr lang="en-US" dirty="0">
                <a:latin typeface="Optima" panose="02000503060000020004" pitchFamily="2" charset="0"/>
              </a:endParaRPr>
            </a:p>
          </p:txBody>
        </p:sp>
        <p:sp>
          <p:nvSpPr>
            <p:cNvPr id="49157" name="Text Box 6"/>
            <p:cNvSpPr txBox="1">
              <a:spLocks noChangeArrowheads="1"/>
            </p:cNvSpPr>
            <p:nvPr/>
          </p:nvSpPr>
          <p:spPr bwMode="auto">
            <a:xfrm>
              <a:off x="3119767" y="4180567"/>
              <a:ext cx="838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Arial" charset="0"/>
                </a:rPr>
                <a:t>x</a:t>
              </a:r>
            </a:p>
          </p:txBody>
        </p:sp>
        <p:sp>
          <p:nvSpPr>
            <p:cNvPr id="49158" name="Text Box 7"/>
            <p:cNvSpPr txBox="1">
              <a:spLocks noChangeArrowheads="1"/>
            </p:cNvSpPr>
            <p:nvPr/>
          </p:nvSpPr>
          <p:spPr bwMode="auto">
            <a:xfrm>
              <a:off x="1318651" y="2185630"/>
              <a:ext cx="388819"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y</a:t>
              </a:r>
            </a:p>
          </p:txBody>
        </p:sp>
        <p:sp>
          <p:nvSpPr>
            <p:cNvPr id="49159" name="Text Box 8"/>
            <p:cNvSpPr txBox="1">
              <a:spLocks noChangeArrowheads="1"/>
            </p:cNvSpPr>
            <p:nvPr/>
          </p:nvSpPr>
          <p:spPr bwMode="auto">
            <a:xfrm>
              <a:off x="3575509" y="2630991"/>
              <a:ext cx="3771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z</a:t>
              </a:r>
            </a:p>
          </p:txBody>
        </p:sp>
        <p:grpSp>
          <p:nvGrpSpPr>
            <p:cNvPr id="3" name="Group 2">
              <a:extLst>
                <a:ext uri="{FF2B5EF4-FFF2-40B4-BE49-F238E27FC236}">
                  <a16:creationId xmlns:a16="http://schemas.microsoft.com/office/drawing/2014/main" id="{F5770D32-B077-A54E-A9F8-A4847F6E5E14}"/>
                </a:ext>
              </a:extLst>
            </p:cNvPr>
            <p:cNvGrpSpPr/>
            <p:nvPr/>
          </p:nvGrpSpPr>
          <p:grpSpPr>
            <a:xfrm>
              <a:off x="1905000" y="2460642"/>
              <a:ext cx="317134" cy="270515"/>
              <a:chOff x="3040670" y="2694148"/>
              <a:chExt cx="317134" cy="270515"/>
            </a:xfrm>
          </p:grpSpPr>
          <p:sp>
            <p:nvSpPr>
              <p:cNvPr id="49160" name="Oval 9"/>
              <p:cNvSpPr>
                <a:spLocks noChangeArrowheads="1"/>
              </p:cNvSpPr>
              <p:nvPr/>
            </p:nvSpPr>
            <p:spPr bwMode="auto">
              <a:xfrm rot="1162041">
                <a:off x="3040670" y="2694148"/>
                <a:ext cx="76200" cy="76200"/>
              </a:xfrm>
              <a:prstGeom prst="ellipse">
                <a:avLst/>
              </a:prstGeom>
              <a:solidFill>
                <a:schemeClr val="bg1"/>
              </a:solidFill>
              <a:ln w="19050">
                <a:solidFill>
                  <a:srgbClr val="FF0000"/>
                </a:solidFill>
                <a:round/>
                <a:headEnd/>
                <a:tailEnd/>
              </a:ln>
            </p:spPr>
            <p:txBody>
              <a:bodyPr wrap="none" anchor="ctr"/>
              <a:lstStyle/>
              <a:p>
                <a:endParaRPr lang="en-US" dirty="0">
                  <a:latin typeface="Optima" panose="02000503060000020004" pitchFamily="2" charset="0"/>
                </a:endParaRPr>
              </a:p>
            </p:txBody>
          </p:sp>
          <p:sp>
            <p:nvSpPr>
              <p:cNvPr id="49162" name="Oval 11"/>
              <p:cNvSpPr>
                <a:spLocks noChangeArrowheads="1"/>
              </p:cNvSpPr>
              <p:nvPr/>
            </p:nvSpPr>
            <p:spPr bwMode="auto">
              <a:xfrm rot="1162041">
                <a:off x="3133906" y="2888463"/>
                <a:ext cx="76200" cy="76200"/>
              </a:xfrm>
              <a:prstGeom prst="ellipse">
                <a:avLst/>
              </a:prstGeom>
              <a:solidFill>
                <a:schemeClr val="bg1"/>
              </a:solidFill>
              <a:ln w="19050">
                <a:solidFill>
                  <a:srgbClr val="FF0000"/>
                </a:solidFill>
                <a:round/>
                <a:headEnd/>
                <a:tailEnd/>
              </a:ln>
            </p:spPr>
            <p:txBody>
              <a:bodyPr wrap="none" anchor="ctr"/>
              <a:lstStyle/>
              <a:p>
                <a:endParaRPr lang="en-US" dirty="0">
                  <a:latin typeface="Optima" panose="02000503060000020004" pitchFamily="2" charset="0"/>
                </a:endParaRPr>
              </a:p>
            </p:txBody>
          </p:sp>
          <p:sp>
            <p:nvSpPr>
              <p:cNvPr id="49164" name="Oval 13"/>
              <p:cNvSpPr>
                <a:spLocks noChangeArrowheads="1"/>
              </p:cNvSpPr>
              <p:nvPr/>
            </p:nvSpPr>
            <p:spPr bwMode="auto">
              <a:xfrm rot="1162041">
                <a:off x="3281604" y="2698069"/>
                <a:ext cx="76200" cy="76200"/>
              </a:xfrm>
              <a:prstGeom prst="ellipse">
                <a:avLst/>
              </a:prstGeom>
              <a:solidFill>
                <a:schemeClr val="bg1"/>
              </a:solidFill>
              <a:ln w="19050">
                <a:solidFill>
                  <a:srgbClr val="FF0000"/>
                </a:solidFill>
                <a:round/>
                <a:headEnd/>
                <a:tailEnd/>
              </a:ln>
            </p:spPr>
            <p:txBody>
              <a:bodyPr wrap="none" anchor="ctr"/>
              <a:lstStyle/>
              <a:p>
                <a:endParaRPr lang="en-US" dirty="0">
                  <a:latin typeface="Optima" panose="02000503060000020004" pitchFamily="2" charset="0"/>
                </a:endParaRPr>
              </a:p>
            </p:txBody>
          </p:sp>
        </p:grpSp>
        <p:grpSp>
          <p:nvGrpSpPr>
            <p:cNvPr id="4" name="Group 3">
              <a:extLst>
                <a:ext uri="{FF2B5EF4-FFF2-40B4-BE49-F238E27FC236}">
                  <a16:creationId xmlns:a16="http://schemas.microsoft.com/office/drawing/2014/main" id="{3715C8BA-3A9D-C049-A2E0-F8101031F055}"/>
                </a:ext>
              </a:extLst>
            </p:cNvPr>
            <p:cNvGrpSpPr/>
            <p:nvPr/>
          </p:nvGrpSpPr>
          <p:grpSpPr>
            <a:xfrm>
              <a:off x="2895372" y="2870070"/>
              <a:ext cx="245246" cy="291864"/>
              <a:chOff x="2632433" y="4063940"/>
              <a:chExt cx="245246" cy="291864"/>
            </a:xfrm>
          </p:grpSpPr>
          <p:sp>
            <p:nvSpPr>
              <p:cNvPr id="49163" name="Oval 12"/>
              <p:cNvSpPr>
                <a:spLocks noChangeArrowheads="1"/>
              </p:cNvSpPr>
              <p:nvPr/>
            </p:nvSpPr>
            <p:spPr bwMode="auto">
              <a:xfrm rot="1162041">
                <a:off x="2801479" y="4063940"/>
                <a:ext cx="76200" cy="76200"/>
              </a:xfrm>
              <a:prstGeom prst="ellipse">
                <a:avLst/>
              </a:prstGeom>
              <a:solidFill>
                <a:schemeClr val="bg1"/>
              </a:solidFill>
              <a:ln w="19050">
                <a:solidFill>
                  <a:srgbClr val="008000"/>
                </a:solidFill>
                <a:round/>
                <a:headEnd/>
                <a:tailEnd/>
              </a:ln>
            </p:spPr>
            <p:txBody>
              <a:bodyPr wrap="none" anchor="ctr"/>
              <a:lstStyle/>
              <a:p>
                <a:endParaRPr lang="en-US" dirty="0">
                  <a:latin typeface="Optima" panose="02000503060000020004" pitchFamily="2" charset="0"/>
                </a:endParaRPr>
              </a:p>
            </p:txBody>
          </p:sp>
          <p:sp>
            <p:nvSpPr>
              <p:cNvPr id="49166" name="Oval 15"/>
              <p:cNvSpPr>
                <a:spLocks noChangeArrowheads="1"/>
              </p:cNvSpPr>
              <p:nvPr/>
            </p:nvSpPr>
            <p:spPr bwMode="auto">
              <a:xfrm rot="1162041">
                <a:off x="2632433" y="4085289"/>
                <a:ext cx="76200" cy="76200"/>
              </a:xfrm>
              <a:prstGeom prst="ellipse">
                <a:avLst/>
              </a:prstGeom>
              <a:solidFill>
                <a:schemeClr val="bg1"/>
              </a:solidFill>
              <a:ln w="19050">
                <a:solidFill>
                  <a:srgbClr val="008000"/>
                </a:solidFill>
                <a:round/>
                <a:headEnd/>
                <a:tailEnd/>
              </a:ln>
            </p:spPr>
            <p:txBody>
              <a:bodyPr wrap="none" anchor="ctr"/>
              <a:lstStyle/>
              <a:p>
                <a:endParaRPr lang="en-US" dirty="0">
                  <a:latin typeface="Optima" panose="02000503060000020004" pitchFamily="2" charset="0"/>
                </a:endParaRPr>
              </a:p>
            </p:txBody>
          </p:sp>
          <p:sp>
            <p:nvSpPr>
              <p:cNvPr id="49169" name="Oval 15"/>
              <p:cNvSpPr>
                <a:spLocks noChangeArrowheads="1"/>
              </p:cNvSpPr>
              <p:nvPr/>
            </p:nvSpPr>
            <p:spPr bwMode="auto">
              <a:xfrm rot="1162041">
                <a:off x="2725670" y="4279604"/>
                <a:ext cx="76200" cy="76200"/>
              </a:xfrm>
              <a:prstGeom prst="ellipse">
                <a:avLst/>
              </a:prstGeom>
              <a:solidFill>
                <a:schemeClr val="bg1"/>
              </a:solidFill>
              <a:ln w="19050">
                <a:solidFill>
                  <a:srgbClr val="008000"/>
                </a:solidFill>
                <a:round/>
                <a:headEnd/>
                <a:tailEnd/>
              </a:ln>
            </p:spPr>
            <p:txBody>
              <a:bodyPr wrap="none" anchor="ctr"/>
              <a:lstStyle/>
              <a:p>
                <a:endParaRPr lang="en-US" dirty="0">
                  <a:latin typeface="Optima" panose="02000503060000020004" pitchFamily="2" charset="0"/>
                </a:endParaRPr>
              </a:p>
            </p:txBody>
          </p:sp>
        </p:grpSp>
        <p:grpSp>
          <p:nvGrpSpPr>
            <p:cNvPr id="5" name="Group 4">
              <a:extLst>
                <a:ext uri="{FF2B5EF4-FFF2-40B4-BE49-F238E27FC236}">
                  <a16:creationId xmlns:a16="http://schemas.microsoft.com/office/drawing/2014/main" id="{D53F05F1-6CAE-414B-BF21-83FAC158DB64}"/>
                </a:ext>
              </a:extLst>
            </p:cNvPr>
            <p:cNvGrpSpPr/>
            <p:nvPr/>
          </p:nvGrpSpPr>
          <p:grpSpPr>
            <a:xfrm>
              <a:off x="2971486" y="3637884"/>
              <a:ext cx="281190" cy="279229"/>
              <a:chOff x="2306105" y="3202156"/>
              <a:chExt cx="281190" cy="279229"/>
            </a:xfrm>
          </p:grpSpPr>
          <p:sp>
            <p:nvSpPr>
              <p:cNvPr id="49165" name="Oval 14"/>
              <p:cNvSpPr>
                <a:spLocks noChangeArrowheads="1"/>
              </p:cNvSpPr>
              <p:nvPr/>
            </p:nvSpPr>
            <p:spPr bwMode="auto">
              <a:xfrm rot="1162041">
                <a:off x="2417859" y="3202156"/>
                <a:ext cx="76200" cy="76200"/>
              </a:xfrm>
              <a:prstGeom prst="ellipse">
                <a:avLst/>
              </a:prstGeom>
              <a:solidFill>
                <a:schemeClr val="bg1"/>
              </a:solidFill>
              <a:ln w="19050">
                <a:solidFill>
                  <a:schemeClr val="tx2"/>
                </a:solidFill>
                <a:round/>
                <a:headEnd/>
                <a:tailEnd/>
              </a:ln>
            </p:spPr>
            <p:txBody>
              <a:bodyPr wrap="none" anchor="ctr"/>
              <a:lstStyle/>
              <a:p>
                <a:endParaRPr lang="en-US" dirty="0">
                  <a:latin typeface="Optima" panose="02000503060000020004" pitchFamily="2" charset="0"/>
                </a:endParaRPr>
              </a:p>
            </p:txBody>
          </p:sp>
          <p:sp>
            <p:nvSpPr>
              <p:cNvPr id="49170" name="Oval 14"/>
              <p:cNvSpPr>
                <a:spLocks noChangeArrowheads="1"/>
              </p:cNvSpPr>
              <p:nvPr/>
            </p:nvSpPr>
            <p:spPr bwMode="auto">
              <a:xfrm rot="1162041">
                <a:off x="2511095" y="3396471"/>
                <a:ext cx="76200" cy="76200"/>
              </a:xfrm>
              <a:prstGeom prst="ellipse">
                <a:avLst/>
              </a:prstGeom>
              <a:solidFill>
                <a:schemeClr val="bg1"/>
              </a:solidFill>
              <a:ln w="19050">
                <a:solidFill>
                  <a:schemeClr val="tx2"/>
                </a:solidFill>
                <a:round/>
                <a:headEnd/>
                <a:tailEnd/>
              </a:ln>
            </p:spPr>
            <p:txBody>
              <a:bodyPr wrap="none" anchor="ctr"/>
              <a:lstStyle/>
              <a:p>
                <a:endParaRPr lang="en-US" dirty="0">
                  <a:latin typeface="Optima" panose="02000503060000020004" pitchFamily="2" charset="0"/>
                </a:endParaRPr>
              </a:p>
            </p:txBody>
          </p:sp>
          <p:sp>
            <p:nvSpPr>
              <p:cNvPr id="49171" name="Oval 14"/>
              <p:cNvSpPr>
                <a:spLocks noChangeArrowheads="1"/>
              </p:cNvSpPr>
              <p:nvPr/>
            </p:nvSpPr>
            <p:spPr bwMode="auto">
              <a:xfrm rot="1162041">
                <a:off x="2306105" y="3405185"/>
                <a:ext cx="76200" cy="76200"/>
              </a:xfrm>
              <a:prstGeom prst="ellipse">
                <a:avLst/>
              </a:prstGeom>
              <a:solidFill>
                <a:schemeClr val="bg1"/>
              </a:solidFill>
              <a:ln w="19050">
                <a:solidFill>
                  <a:schemeClr val="tx2"/>
                </a:solidFill>
                <a:round/>
                <a:headEnd/>
                <a:tailEnd/>
              </a:ln>
            </p:spPr>
            <p:txBody>
              <a:bodyPr wrap="none" anchor="ctr"/>
              <a:lstStyle/>
              <a:p>
                <a:endParaRPr lang="en-US" dirty="0">
                  <a:latin typeface="Optima" panose="02000503060000020004" pitchFamily="2" charset="0"/>
                </a:endParaRPr>
              </a:p>
            </p:txBody>
          </p:sp>
        </p:grpSp>
        <p:grpSp>
          <p:nvGrpSpPr>
            <p:cNvPr id="30" name="Group 29">
              <a:extLst>
                <a:ext uri="{FF2B5EF4-FFF2-40B4-BE49-F238E27FC236}">
                  <a16:creationId xmlns:a16="http://schemas.microsoft.com/office/drawing/2014/main" id="{E8320BE3-E440-A342-8025-C1C352ABCDE2}"/>
                </a:ext>
              </a:extLst>
            </p:cNvPr>
            <p:cNvGrpSpPr/>
            <p:nvPr/>
          </p:nvGrpSpPr>
          <p:grpSpPr>
            <a:xfrm>
              <a:off x="3398272" y="3267738"/>
              <a:ext cx="281190" cy="279229"/>
              <a:chOff x="2306105" y="3202156"/>
              <a:chExt cx="281190" cy="279229"/>
            </a:xfrm>
          </p:grpSpPr>
          <p:sp>
            <p:nvSpPr>
              <p:cNvPr id="31" name="Oval 14">
                <a:extLst>
                  <a:ext uri="{FF2B5EF4-FFF2-40B4-BE49-F238E27FC236}">
                    <a16:creationId xmlns:a16="http://schemas.microsoft.com/office/drawing/2014/main" id="{9F20959A-DB8A-974C-B7A1-D7BA7FF3FC83}"/>
                  </a:ext>
                </a:extLst>
              </p:cNvPr>
              <p:cNvSpPr>
                <a:spLocks noChangeArrowheads="1"/>
              </p:cNvSpPr>
              <p:nvPr/>
            </p:nvSpPr>
            <p:spPr bwMode="auto">
              <a:xfrm rot="1162041">
                <a:off x="2417859" y="3202156"/>
                <a:ext cx="76200" cy="76200"/>
              </a:xfrm>
              <a:prstGeom prst="ellipse">
                <a:avLst/>
              </a:prstGeom>
              <a:solidFill>
                <a:schemeClr val="bg1"/>
              </a:solidFill>
              <a:ln w="19050">
                <a:solidFill>
                  <a:srgbClr val="AB4114"/>
                </a:solidFill>
                <a:round/>
                <a:headEnd/>
                <a:tailEnd/>
              </a:ln>
            </p:spPr>
            <p:txBody>
              <a:bodyPr wrap="none" anchor="ctr"/>
              <a:lstStyle/>
              <a:p>
                <a:endParaRPr lang="en-US" dirty="0">
                  <a:latin typeface="Optima" panose="02000503060000020004" pitchFamily="2" charset="0"/>
                </a:endParaRPr>
              </a:p>
            </p:txBody>
          </p:sp>
          <p:sp>
            <p:nvSpPr>
              <p:cNvPr id="32" name="Oval 14">
                <a:extLst>
                  <a:ext uri="{FF2B5EF4-FFF2-40B4-BE49-F238E27FC236}">
                    <a16:creationId xmlns:a16="http://schemas.microsoft.com/office/drawing/2014/main" id="{C45619D6-F1AF-524E-98E7-8295A61B7D7E}"/>
                  </a:ext>
                </a:extLst>
              </p:cNvPr>
              <p:cNvSpPr>
                <a:spLocks noChangeArrowheads="1"/>
              </p:cNvSpPr>
              <p:nvPr/>
            </p:nvSpPr>
            <p:spPr bwMode="auto">
              <a:xfrm rot="1162041">
                <a:off x="2511095" y="3396471"/>
                <a:ext cx="76200" cy="76200"/>
              </a:xfrm>
              <a:prstGeom prst="ellipse">
                <a:avLst/>
              </a:prstGeom>
              <a:solidFill>
                <a:schemeClr val="bg1"/>
              </a:solidFill>
              <a:ln w="19050">
                <a:solidFill>
                  <a:srgbClr val="AB4114"/>
                </a:solidFill>
                <a:round/>
                <a:headEnd/>
                <a:tailEnd/>
              </a:ln>
            </p:spPr>
            <p:txBody>
              <a:bodyPr wrap="none" anchor="ctr"/>
              <a:lstStyle/>
              <a:p>
                <a:endParaRPr lang="en-US" dirty="0">
                  <a:latin typeface="Optima" panose="02000503060000020004" pitchFamily="2" charset="0"/>
                </a:endParaRPr>
              </a:p>
            </p:txBody>
          </p:sp>
          <p:sp>
            <p:nvSpPr>
              <p:cNvPr id="33" name="Oval 14">
                <a:extLst>
                  <a:ext uri="{FF2B5EF4-FFF2-40B4-BE49-F238E27FC236}">
                    <a16:creationId xmlns:a16="http://schemas.microsoft.com/office/drawing/2014/main" id="{308F28A9-F7D2-2340-8C35-22E0B796BED7}"/>
                  </a:ext>
                </a:extLst>
              </p:cNvPr>
              <p:cNvSpPr>
                <a:spLocks noChangeArrowheads="1"/>
              </p:cNvSpPr>
              <p:nvPr/>
            </p:nvSpPr>
            <p:spPr bwMode="auto">
              <a:xfrm rot="1162041">
                <a:off x="2306105" y="3405185"/>
                <a:ext cx="76200" cy="76200"/>
              </a:xfrm>
              <a:prstGeom prst="ellipse">
                <a:avLst/>
              </a:prstGeom>
              <a:solidFill>
                <a:schemeClr val="bg1"/>
              </a:solidFill>
              <a:ln w="19050">
                <a:solidFill>
                  <a:srgbClr val="AB4114"/>
                </a:solidFill>
                <a:round/>
                <a:headEnd/>
                <a:tailEnd/>
              </a:ln>
            </p:spPr>
            <p:txBody>
              <a:bodyPr wrap="none" anchor="ctr"/>
              <a:lstStyle/>
              <a:p>
                <a:endParaRPr lang="en-US" dirty="0">
                  <a:latin typeface="Optima" panose="02000503060000020004" pitchFamily="2" charset="0"/>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685800" y="152400"/>
            <a:ext cx="7772400" cy="1143000"/>
          </a:xfrm>
        </p:spPr>
        <p:txBody>
          <a:bodyPr/>
          <a:lstStyle/>
          <a:p>
            <a:pPr eaLnBrk="1" hangingPunct="1">
              <a:lnSpc>
                <a:spcPts val="4100"/>
              </a:lnSpc>
            </a:pPr>
            <a:r>
              <a:rPr lang="en-US" sz="4000" dirty="0">
                <a:ea typeface="ＭＳ Ｐゴシック" charset="0"/>
                <a:cs typeface="ＭＳ Ｐゴシック" charset="0"/>
              </a:rPr>
              <a:t>Gene expression in multiple dimensions</a:t>
            </a:r>
          </a:p>
        </p:txBody>
      </p:sp>
      <p:sp>
        <p:nvSpPr>
          <p:cNvPr id="49161" name="Text Box 10"/>
          <p:cNvSpPr txBox="1">
            <a:spLocks noChangeArrowheads="1"/>
          </p:cNvSpPr>
          <p:nvPr/>
        </p:nvSpPr>
        <p:spPr bwMode="auto">
          <a:xfrm>
            <a:off x="304800" y="4724400"/>
            <a:ext cx="8534400" cy="20621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marL="285750" indent="-285750">
              <a:buFont typeface="Arial" panose="020B0604020202020204" pitchFamily="34" charset="0"/>
              <a:buChar char="•"/>
            </a:pPr>
            <a:r>
              <a:rPr lang="en-US" sz="1600" dirty="0">
                <a:solidFill>
                  <a:srgbClr val="000080"/>
                </a:solidFill>
                <a:latin typeface="Optima" panose="02000503060000020004" pitchFamily="2" charset="0"/>
              </a:rPr>
              <a:t>The expression vector for each gene can be represented as a point in 3-dimensional space, in which each axis represents a different condition.</a:t>
            </a:r>
          </a:p>
          <a:p>
            <a:pPr marL="285750" indent="-285750">
              <a:buFont typeface="Arial" panose="020B0604020202020204" pitchFamily="34" charset="0"/>
              <a:buChar char="•"/>
            </a:pPr>
            <a:r>
              <a:rPr lang="en-US" sz="1600" dirty="0">
                <a:solidFill>
                  <a:srgbClr val="000080"/>
                </a:solidFill>
                <a:latin typeface="Optima" panose="02000503060000020004" pitchFamily="2" charset="0"/>
              </a:rPr>
              <a:t>Genes with similar expression patterns fall nearby one another in this multi-dimensional space.</a:t>
            </a:r>
          </a:p>
          <a:p>
            <a:pPr marL="285750" indent="-285750">
              <a:buFont typeface="Arial" panose="020B0604020202020204" pitchFamily="34" charset="0"/>
              <a:buChar char="•"/>
            </a:pPr>
            <a:r>
              <a:rPr lang="en-US" sz="1600" dirty="0">
                <a:solidFill>
                  <a:srgbClr val="000080"/>
                </a:solidFill>
                <a:latin typeface="Optima" panose="02000503060000020004" pitchFamily="2" charset="0"/>
                <a:cs typeface="Arial" charset="0"/>
              </a:rPr>
              <a:t>Genes with similar expression profiles are likely to have common or related functions, and possibly to be co-regulated.</a:t>
            </a:r>
          </a:p>
          <a:p>
            <a:pPr marL="285750" indent="-285750">
              <a:buFont typeface="Arial" panose="020B0604020202020204" pitchFamily="34" charset="0"/>
              <a:buChar char="•"/>
            </a:pPr>
            <a:r>
              <a:rPr lang="en-US" sz="1600" dirty="0">
                <a:solidFill>
                  <a:srgbClr val="000080"/>
                </a:solidFill>
                <a:latin typeface="Optima" panose="02000503060000020004" pitchFamily="2" charset="0"/>
              </a:rPr>
              <a:t>Similarly, conditions can be classified into different groups based on similarities in their expression profiles (all or subsets of genes).</a:t>
            </a:r>
            <a:endParaRPr lang="en-US" sz="1600" dirty="0">
              <a:solidFill>
                <a:srgbClr val="000080"/>
              </a:solidFill>
              <a:latin typeface="Optima" panose="02000503060000020004" pitchFamily="2" charset="0"/>
              <a:cs typeface="Arial" charset="0"/>
            </a:endParaRPr>
          </a:p>
        </p:txBody>
      </p:sp>
      <p:sp>
        <p:nvSpPr>
          <p:cNvPr id="49167" name="Line 4"/>
          <p:cNvSpPr>
            <a:spLocks noChangeShapeType="1"/>
          </p:cNvSpPr>
          <p:nvPr/>
        </p:nvSpPr>
        <p:spPr bwMode="auto">
          <a:xfrm>
            <a:off x="228600" y="12938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23" name="Picture 3" descr="clufig">
            <a:extLst>
              <a:ext uri="{FF2B5EF4-FFF2-40B4-BE49-F238E27FC236}">
                <a16:creationId xmlns:a16="http://schemas.microsoft.com/office/drawing/2014/main" id="{A2A44CE4-FE2B-3C4A-A921-3ECBBBE9E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0629" y="1600200"/>
            <a:ext cx="4134524" cy="294560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9168" name="TextBox 19"/>
          <p:cNvSpPr txBox="1">
            <a:spLocks noChangeArrowheads="1"/>
          </p:cNvSpPr>
          <p:nvPr/>
        </p:nvSpPr>
        <p:spPr bwMode="auto">
          <a:xfrm>
            <a:off x="377414" y="1362155"/>
            <a:ext cx="53530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solidFill>
                  <a:srgbClr val="000080"/>
                </a:solidFill>
                <a:latin typeface="Optima" panose="02000503060000020004" pitchFamily="2" charset="0"/>
              </a:rPr>
              <a:t>Consider 3 experiments: x, y, and z</a:t>
            </a:r>
          </a:p>
        </p:txBody>
      </p:sp>
      <p:sp>
        <p:nvSpPr>
          <p:cNvPr id="24" name="Text Box 6">
            <a:extLst>
              <a:ext uri="{FF2B5EF4-FFF2-40B4-BE49-F238E27FC236}">
                <a16:creationId xmlns:a16="http://schemas.microsoft.com/office/drawing/2014/main" id="{B8F34E16-B1C8-7343-B114-9F2FC70F9CB8}"/>
              </a:ext>
            </a:extLst>
          </p:cNvPr>
          <p:cNvSpPr txBox="1">
            <a:spLocks noChangeArrowheads="1"/>
          </p:cNvSpPr>
          <p:nvPr/>
        </p:nvSpPr>
        <p:spPr bwMode="auto">
          <a:xfrm>
            <a:off x="5881966" y="4035619"/>
            <a:ext cx="43376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x</a:t>
            </a:r>
          </a:p>
        </p:txBody>
      </p:sp>
      <p:sp>
        <p:nvSpPr>
          <p:cNvPr id="25" name="Text Box 7">
            <a:extLst>
              <a:ext uri="{FF2B5EF4-FFF2-40B4-BE49-F238E27FC236}">
                <a16:creationId xmlns:a16="http://schemas.microsoft.com/office/drawing/2014/main" id="{2F363A9E-D875-4648-8F18-C1CFFA074A86}"/>
              </a:ext>
            </a:extLst>
          </p:cNvPr>
          <p:cNvSpPr txBox="1">
            <a:spLocks noChangeArrowheads="1"/>
          </p:cNvSpPr>
          <p:nvPr/>
        </p:nvSpPr>
        <p:spPr bwMode="auto">
          <a:xfrm>
            <a:off x="4326019" y="2090121"/>
            <a:ext cx="388819"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y</a:t>
            </a:r>
          </a:p>
        </p:txBody>
      </p:sp>
      <p:sp>
        <p:nvSpPr>
          <p:cNvPr id="26" name="Text Box 8">
            <a:extLst>
              <a:ext uri="{FF2B5EF4-FFF2-40B4-BE49-F238E27FC236}">
                <a16:creationId xmlns:a16="http://schemas.microsoft.com/office/drawing/2014/main" id="{33E5BCF9-6484-6242-8FFE-977BADEA0E05}"/>
              </a:ext>
            </a:extLst>
          </p:cNvPr>
          <p:cNvSpPr txBox="1">
            <a:spLocks noChangeArrowheads="1"/>
          </p:cNvSpPr>
          <p:nvPr/>
        </p:nvSpPr>
        <p:spPr bwMode="auto">
          <a:xfrm>
            <a:off x="6242550" y="2381004"/>
            <a:ext cx="838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z</a:t>
            </a:r>
          </a:p>
        </p:txBody>
      </p:sp>
      <p:grpSp>
        <p:nvGrpSpPr>
          <p:cNvPr id="6" name="Group 5">
            <a:extLst>
              <a:ext uri="{FF2B5EF4-FFF2-40B4-BE49-F238E27FC236}">
                <a16:creationId xmlns:a16="http://schemas.microsoft.com/office/drawing/2014/main" id="{508FA343-2041-5542-928A-B5BEFAE00B43}"/>
              </a:ext>
            </a:extLst>
          </p:cNvPr>
          <p:cNvGrpSpPr/>
          <p:nvPr/>
        </p:nvGrpSpPr>
        <p:grpSpPr>
          <a:xfrm>
            <a:off x="1197765" y="2185630"/>
            <a:ext cx="2760202" cy="2452137"/>
            <a:chOff x="1197765" y="2185630"/>
            <a:chExt cx="2760202" cy="2452137"/>
          </a:xfrm>
        </p:grpSpPr>
        <p:sp>
          <p:nvSpPr>
            <p:cNvPr id="49154" name="Line 3"/>
            <p:cNvSpPr>
              <a:spLocks noChangeShapeType="1"/>
            </p:cNvSpPr>
            <p:nvPr/>
          </p:nvSpPr>
          <p:spPr bwMode="auto">
            <a:xfrm rot="1162041" flipH="1" flipV="1">
              <a:off x="1388921" y="2304992"/>
              <a:ext cx="637099" cy="1797522"/>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lstStyle/>
            <a:p>
              <a:endParaRPr lang="en-US" dirty="0">
                <a:latin typeface="Optima" panose="02000503060000020004" pitchFamily="2" charset="0"/>
              </a:endParaRPr>
            </a:p>
          </p:txBody>
        </p:sp>
        <p:sp>
          <p:nvSpPr>
            <p:cNvPr id="49155" name="Line 4"/>
            <p:cNvSpPr>
              <a:spLocks noChangeShapeType="1"/>
            </p:cNvSpPr>
            <p:nvPr/>
          </p:nvSpPr>
          <p:spPr bwMode="auto">
            <a:xfrm rot="1162041">
              <a:off x="1197765" y="3921906"/>
              <a:ext cx="2438400" cy="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lstStyle/>
            <a:p>
              <a:endParaRPr lang="en-US" dirty="0">
                <a:latin typeface="Optima" panose="02000503060000020004" pitchFamily="2" charset="0"/>
              </a:endParaRPr>
            </a:p>
          </p:txBody>
        </p:sp>
        <p:sp>
          <p:nvSpPr>
            <p:cNvPr id="49156" name="Line 5"/>
            <p:cNvSpPr>
              <a:spLocks noChangeShapeType="1"/>
            </p:cNvSpPr>
            <p:nvPr/>
          </p:nvSpPr>
          <p:spPr bwMode="auto">
            <a:xfrm rot="1162041" flipV="1">
              <a:off x="1546641" y="2558395"/>
              <a:ext cx="1796841" cy="1610961"/>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anchor="ctr"/>
            <a:lstStyle/>
            <a:p>
              <a:endParaRPr lang="en-US" dirty="0">
                <a:latin typeface="Optima" panose="02000503060000020004" pitchFamily="2" charset="0"/>
              </a:endParaRPr>
            </a:p>
          </p:txBody>
        </p:sp>
        <p:sp>
          <p:nvSpPr>
            <p:cNvPr id="49157" name="Text Box 6"/>
            <p:cNvSpPr txBox="1">
              <a:spLocks noChangeArrowheads="1"/>
            </p:cNvSpPr>
            <p:nvPr/>
          </p:nvSpPr>
          <p:spPr bwMode="auto">
            <a:xfrm>
              <a:off x="3119767" y="4180567"/>
              <a:ext cx="838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Arial" charset="0"/>
                </a:rPr>
                <a:t>x</a:t>
              </a:r>
            </a:p>
          </p:txBody>
        </p:sp>
        <p:sp>
          <p:nvSpPr>
            <p:cNvPr id="49158" name="Text Box 7"/>
            <p:cNvSpPr txBox="1">
              <a:spLocks noChangeArrowheads="1"/>
            </p:cNvSpPr>
            <p:nvPr/>
          </p:nvSpPr>
          <p:spPr bwMode="auto">
            <a:xfrm>
              <a:off x="1318651" y="2185630"/>
              <a:ext cx="388819"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y</a:t>
              </a:r>
            </a:p>
          </p:txBody>
        </p:sp>
        <p:sp>
          <p:nvSpPr>
            <p:cNvPr id="49159" name="Text Box 8"/>
            <p:cNvSpPr txBox="1">
              <a:spLocks noChangeArrowheads="1"/>
            </p:cNvSpPr>
            <p:nvPr/>
          </p:nvSpPr>
          <p:spPr bwMode="auto">
            <a:xfrm>
              <a:off x="3575509" y="2630991"/>
              <a:ext cx="37716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Arial" charset="0"/>
                </a:rPr>
                <a:t>z</a:t>
              </a:r>
            </a:p>
          </p:txBody>
        </p:sp>
        <p:grpSp>
          <p:nvGrpSpPr>
            <p:cNvPr id="3" name="Group 2">
              <a:extLst>
                <a:ext uri="{FF2B5EF4-FFF2-40B4-BE49-F238E27FC236}">
                  <a16:creationId xmlns:a16="http://schemas.microsoft.com/office/drawing/2014/main" id="{F5770D32-B077-A54E-A9F8-A4847F6E5E14}"/>
                </a:ext>
              </a:extLst>
            </p:cNvPr>
            <p:cNvGrpSpPr/>
            <p:nvPr/>
          </p:nvGrpSpPr>
          <p:grpSpPr>
            <a:xfrm>
              <a:off x="1905000" y="2460642"/>
              <a:ext cx="317134" cy="270515"/>
              <a:chOff x="3040670" y="2694148"/>
              <a:chExt cx="317134" cy="270515"/>
            </a:xfrm>
          </p:grpSpPr>
          <p:sp>
            <p:nvSpPr>
              <p:cNvPr id="49160" name="Oval 9"/>
              <p:cNvSpPr>
                <a:spLocks noChangeArrowheads="1"/>
              </p:cNvSpPr>
              <p:nvPr/>
            </p:nvSpPr>
            <p:spPr bwMode="auto">
              <a:xfrm rot="1162041">
                <a:off x="3040670" y="2694148"/>
                <a:ext cx="76200" cy="76200"/>
              </a:xfrm>
              <a:prstGeom prst="ellipse">
                <a:avLst/>
              </a:prstGeom>
              <a:solidFill>
                <a:schemeClr val="bg1"/>
              </a:solidFill>
              <a:ln w="19050">
                <a:solidFill>
                  <a:srgbClr val="FF0000"/>
                </a:solidFill>
                <a:round/>
                <a:headEnd/>
                <a:tailEnd/>
              </a:ln>
            </p:spPr>
            <p:txBody>
              <a:bodyPr wrap="none" anchor="ctr"/>
              <a:lstStyle/>
              <a:p>
                <a:endParaRPr lang="en-US" dirty="0">
                  <a:latin typeface="Optima" panose="02000503060000020004" pitchFamily="2" charset="0"/>
                </a:endParaRPr>
              </a:p>
            </p:txBody>
          </p:sp>
          <p:sp>
            <p:nvSpPr>
              <p:cNvPr id="49162" name="Oval 11"/>
              <p:cNvSpPr>
                <a:spLocks noChangeArrowheads="1"/>
              </p:cNvSpPr>
              <p:nvPr/>
            </p:nvSpPr>
            <p:spPr bwMode="auto">
              <a:xfrm rot="1162041">
                <a:off x="3133906" y="2888463"/>
                <a:ext cx="76200" cy="76200"/>
              </a:xfrm>
              <a:prstGeom prst="ellipse">
                <a:avLst/>
              </a:prstGeom>
              <a:solidFill>
                <a:schemeClr val="bg1"/>
              </a:solidFill>
              <a:ln w="19050">
                <a:solidFill>
                  <a:srgbClr val="FF0000"/>
                </a:solidFill>
                <a:round/>
                <a:headEnd/>
                <a:tailEnd/>
              </a:ln>
            </p:spPr>
            <p:txBody>
              <a:bodyPr wrap="none" anchor="ctr"/>
              <a:lstStyle/>
              <a:p>
                <a:endParaRPr lang="en-US" dirty="0">
                  <a:latin typeface="Optima" panose="02000503060000020004" pitchFamily="2" charset="0"/>
                </a:endParaRPr>
              </a:p>
            </p:txBody>
          </p:sp>
          <p:sp>
            <p:nvSpPr>
              <p:cNvPr id="49164" name="Oval 13"/>
              <p:cNvSpPr>
                <a:spLocks noChangeArrowheads="1"/>
              </p:cNvSpPr>
              <p:nvPr/>
            </p:nvSpPr>
            <p:spPr bwMode="auto">
              <a:xfrm rot="1162041">
                <a:off x="3281604" y="2698069"/>
                <a:ext cx="76200" cy="76200"/>
              </a:xfrm>
              <a:prstGeom prst="ellipse">
                <a:avLst/>
              </a:prstGeom>
              <a:solidFill>
                <a:schemeClr val="bg1"/>
              </a:solidFill>
              <a:ln w="19050">
                <a:solidFill>
                  <a:srgbClr val="FF0000"/>
                </a:solidFill>
                <a:round/>
                <a:headEnd/>
                <a:tailEnd/>
              </a:ln>
            </p:spPr>
            <p:txBody>
              <a:bodyPr wrap="none" anchor="ctr"/>
              <a:lstStyle/>
              <a:p>
                <a:endParaRPr lang="en-US" dirty="0">
                  <a:latin typeface="Optima" panose="02000503060000020004" pitchFamily="2" charset="0"/>
                </a:endParaRPr>
              </a:p>
            </p:txBody>
          </p:sp>
        </p:grpSp>
        <p:grpSp>
          <p:nvGrpSpPr>
            <p:cNvPr id="4" name="Group 3">
              <a:extLst>
                <a:ext uri="{FF2B5EF4-FFF2-40B4-BE49-F238E27FC236}">
                  <a16:creationId xmlns:a16="http://schemas.microsoft.com/office/drawing/2014/main" id="{3715C8BA-3A9D-C049-A2E0-F8101031F055}"/>
                </a:ext>
              </a:extLst>
            </p:cNvPr>
            <p:cNvGrpSpPr/>
            <p:nvPr/>
          </p:nvGrpSpPr>
          <p:grpSpPr>
            <a:xfrm>
              <a:off x="2895372" y="2870070"/>
              <a:ext cx="245246" cy="291864"/>
              <a:chOff x="2632433" y="4063940"/>
              <a:chExt cx="245246" cy="291864"/>
            </a:xfrm>
          </p:grpSpPr>
          <p:sp>
            <p:nvSpPr>
              <p:cNvPr id="49163" name="Oval 12"/>
              <p:cNvSpPr>
                <a:spLocks noChangeArrowheads="1"/>
              </p:cNvSpPr>
              <p:nvPr/>
            </p:nvSpPr>
            <p:spPr bwMode="auto">
              <a:xfrm rot="1162041">
                <a:off x="2801479" y="4063940"/>
                <a:ext cx="76200" cy="76200"/>
              </a:xfrm>
              <a:prstGeom prst="ellipse">
                <a:avLst/>
              </a:prstGeom>
              <a:solidFill>
                <a:schemeClr val="bg1"/>
              </a:solidFill>
              <a:ln w="19050">
                <a:solidFill>
                  <a:srgbClr val="008000"/>
                </a:solidFill>
                <a:round/>
                <a:headEnd/>
                <a:tailEnd/>
              </a:ln>
            </p:spPr>
            <p:txBody>
              <a:bodyPr wrap="none" anchor="ctr"/>
              <a:lstStyle/>
              <a:p>
                <a:endParaRPr lang="en-US" dirty="0">
                  <a:latin typeface="Optima" panose="02000503060000020004" pitchFamily="2" charset="0"/>
                </a:endParaRPr>
              </a:p>
            </p:txBody>
          </p:sp>
          <p:sp>
            <p:nvSpPr>
              <p:cNvPr id="49166" name="Oval 15"/>
              <p:cNvSpPr>
                <a:spLocks noChangeArrowheads="1"/>
              </p:cNvSpPr>
              <p:nvPr/>
            </p:nvSpPr>
            <p:spPr bwMode="auto">
              <a:xfrm rot="1162041">
                <a:off x="2632433" y="4085289"/>
                <a:ext cx="76200" cy="76200"/>
              </a:xfrm>
              <a:prstGeom prst="ellipse">
                <a:avLst/>
              </a:prstGeom>
              <a:solidFill>
                <a:schemeClr val="bg1"/>
              </a:solidFill>
              <a:ln w="19050">
                <a:solidFill>
                  <a:srgbClr val="008000"/>
                </a:solidFill>
                <a:round/>
                <a:headEnd/>
                <a:tailEnd/>
              </a:ln>
            </p:spPr>
            <p:txBody>
              <a:bodyPr wrap="none" anchor="ctr"/>
              <a:lstStyle/>
              <a:p>
                <a:endParaRPr lang="en-US" dirty="0">
                  <a:latin typeface="Optima" panose="02000503060000020004" pitchFamily="2" charset="0"/>
                </a:endParaRPr>
              </a:p>
            </p:txBody>
          </p:sp>
          <p:sp>
            <p:nvSpPr>
              <p:cNvPr id="49169" name="Oval 15"/>
              <p:cNvSpPr>
                <a:spLocks noChangeArrowheads="1"/>
              </p:cNvSpPr>
              <p:nvPr/>
            </p:nvSpPr>
            <p:spPr bwMode="auto">
              <a:xfrm rot="1162041">
                <a:off x="2725670" y="4279604"/>
                <a:ext cx="76200" cy="76200"/>
              </a:xfrm>
              <a:prstGeom prst="ellipse">
                <a:avLst/>
              </a:prstGeom>
              <a:solidFill>
                <a:schemeClr val="bg1"/>
              </a:solidFill>
              <a:ln w="19050">
                <a:solidFill>
                  <a:srgbClr val="008000"/>
                </a:solidFill>
                <a:round/>
                <a:headEnd/>
                <a:tailEnd/>
              </a:ln>
            </p:spPr>
            <p:txBody>
              <a:bodyPr wrap="none" anchor="ctr"/>
              <a:lstStyle/>
              <a:p>
                <a:endParaRPr lang="en-US" dirty="0">
                  <a:latin typeface="Optima" panose="02000503060000020004" pitchFamily="2" charset="0"/>
                </a:endParaRPr>
              </a:p>
            </p:txBody>
          </p:sp>
        </p:grpSp>
        <p:grpSp>
          <p:nvGrpSpPr>
            <p:cNvPr id="5" name="Group 4">
              <a:extLst>
                <a:ext uri="{FF2B5EF4-FFF2-40B4-BE49-F238E27FC236}">
                  <a16:creationId xmlns:a16="http://schemas.microsoft.com/office/drawing/2014/main" id="{D53F05F1-6CAE-414B-BF21-83FAC158DB64}"/>
                </a:ext>
              </a:extLst>
            </p:cNvPr>
            <p:cNvGrpSpPr/>
            <p:nvPr/>
          </p:nvGrpSpPr>
          <p:grpSpPr>
            <a:xfrm>
              <a:off x="2971486" y="3637884"/>
              <a:ext cx="281190" cy="279229"/>
              <a:chOff x="2306105" y="3202156"/>
              <a:chExt cx="281190" cy="279229"/>
            </a:xfrm>
          </p:grpSpPr>
          <p:sp>
            <p:nvSpPr>
              <p:cNvPr id="49165" name="Oval 14"/>
              <p:cNvSpPr>
                <a:spLocks noChangeArrowheads="1"/>
              </p:cNvSpPr>
              <p:nvPr/>
            </p:nvSpPr>
            <p:spPr bwMode="auto">
              <a:xfrm rot="1162041">
                <a:off x="2417859" y="3202156"/>
                <a:ext cx="76200" cy="76200"/>
              </a:xfrm>
              <a:prstGeom prst="ellipse">
                <a:avLst/>
              </a:prstGeom>
              <a:solidFill>
                <a:schemeClr val="bg1"/>
              </a:solidFill>
              <a:ln w="19050">
                <a:solidFill>
                  <a:schemeClr val="tx2"/>
                </a:solidFill>
                <a:round/>
                <a:headEnd/>
                <a:tailEnd/>
              </a:ln>
            </p:spPr>
            <p:txBody>
              <a:bodyPr wrap="none" anchor="ctr"/>
              <a:lstStyle/>
              <a:p>
                <a:endParaRPr lang="en-US" dirty="0">
                  <a:latin typeface="Optima" panose="02000503060000020004" pitchFamily="2" charset="0"/>
                </a:endParaRPr>
              </a:p>
            </p:txBody>
          </p:sp>
          <p:sp>
            <p:nvSpPr>
              <p:cNvPr id="49170" name="Oval 14"/>
              <p:cNvSpPr>
                <a:spLocks noChangeArrowheads="1"/>
              </p:cNvSpPr>
              <p:nvPr/>
            </p:nvSpPr>
            <p:spPr bwMode="auto">
              <a:xfrm rot="1162041">
                <a:off x="2511095" y="3396471"/>
                <a:ext cx="76200" cy="76200"/>
              </a:xfrm>
              <a:prstGeom prst="ellipse">
                <a:avLst/>
              </a:prstGeom>
              <a:solidFill>
                <a:schemeClr val="bg1"/>
              </a:solidFill>
              <a:ln w="19050">
                <a:solidFill>
                  <a:schemeClr val="tx2"/>
                </a:solidFill>
                <a:round/>
                <a:headEnd/>
                <a:tailEnd/>
              </a:ln>
            </p:spPr>
            <p:txBody>
              <a:bodyPr wrap="none" anchor="ctr"/>
              <a:lstStyle/>
              <a:p>
                <a:endParaRPr lang="en-US" dirty="0">
                  <a:latin typeface="Optima" panose="02000503060000020004" pitchFamily="2" charset="0"/>
                </a:endParaRPr>
              </a:p>
            </p:txBody>
          </p:sp>
          <p:sp>
            <p:nvSpPr>
              <p:cNvPr id="49171" name="Oval 14"/>
              <p:cNvSpPr>
                <a:spLocks noChangeArrowheads="1"/>
              </p:cNvSpPr>
              <p:nvPr/>
            </p:nvSpPr>
            <p:spPr bwMode="auto">
              <a:xfrm rot="1162041">
                <a:off x="2306105" y="3405185"/>
                <a:ext cx="76200" cy="76200"/>
              </a:xfrm>
              <a:prstGeom prst="ellipse">
                <a:avLst/>
              </a:prstGeom>
              <a:solidFill>
                <a:schemeClr val="bg1"/>
              </a:solidFill>
              <a:ln w="19050">
                <a:solidFill>
                  <a:schemeClr val="tx2"/>
                </a:solidFill>
                <a:round/>
                <a:headEnd/>
                <a:tailEnd/>
              </a:ln>
            </p:spPr>
            <p:txBody>
              <a:bodyPr wrap="none" anchor="ctr"/>
              <a:lstStyle/>
              <a:p>
                <a:endParaRPr lang="en-US" dirty="0">
                  <a:latin typeface="Optima" panose="02000503060000020004" pitchFamily="2" charset="0"/>
                </a:endParaRPr>
              </a:p>
            </p:txBody>
          </p:sp>
        </p:grpSp>
        <p:grpSp>
          <p:nvGrpSpPr>
            <p:cNvPr id="30" name="Group 29">
              <a:extLst>
                <a:ext uri="{FF2B5EF4-FFF2-40B4-BE49-F238E27FC236}">
                  <a16:creationId xmlns:a16="http://schemas.microsoft.com/office/drawing/2014/main" id="{E8320BE3-E440-A342-8025-C1C352ABCDE2}"/>
                </a:ext>
              </a:extLst>
            </p:cNvPr>
            <p:cNvGrpSpPr/>
            <p:nvPr/>
          </p:nvGrpSpPr>
          <p:grpSpPr>
            <a:xfrm>
              <a:off x="3398272" y="3267738"/>
              <a:ext cx="281190" cy="279229"/>
              <a:chOff x="2306105" y="3202156"/>
              <a:chExt cx="281190" cy="279229"/>
            </a:xfrm>
          </p:grpSpPr>
          <p:sp>
            <p:nvSpPr>
              <p:cNvPr id="31" name="Oval 14">
                <a:extLst>
                  <a:ext uri="{FF2B5EF4-FFF2-40B4-BE49-F238E27FC236}">
                    <a16:creationId xmlns:a16="http://schemas.microsoft.com/office/drawing/2014/main" id="{9F20959A-DB8A-974C-B7A1-D7BA7FF3FC83}"/>
                  </a:ext>
                </a:extLst>
              </p:cNvPr>
              <p:cNvSpPr>
                <a:spLocks noChangeArrowheads="1"/>
              </p:cNvSpPr>
              <p:nvPr/>
            </p:nvSpPr>
            <p:spPr bwMode="auto">
              <a:xfrm rot="1162041">
                <a:off x="2417859" y="3202156"/>
                <a:ext cx="76200" cy="76200"/>
              </a:xfrm>
              <a:prstGeom prst="ellipse">
                <a:avLst/>
              </a:prstGeom>
              <a:solidFill>
                <a:schemeClr val="bg1"/>
              </a:solidFill>
              <a:ln w="19050">
                <a:solidFill>
                  <a:srgbClr val="AB4114"/>
                </a:solidFill>
                <a:round/>
                <a:headEnd/>
                <a:tailEnd/>
              </a:ln>
            </p:spPr>
            <p:txBody>
              <a:bodyPr wrap="none" anchor="ctr"/>
              <a:lstStyle/>
              <a:p>
                <a:endParaRPr lang="en-US" dirty="0">
                  <a:latin typeface="Optima" panose="02000503060000020004" pitchFamily="2" charset="0"/>
                </a:endParaRPr>
              </a:p>
            </p:txBody>
          </p:sp>
          <p:sp>
            <p:nvSpPr>
              <p:cNvPr id="32" name="Oval 14">
                <a:extLst>
                  <a:ext uri="{FF2B5EF4-FFF2-40B4-BE49-F238E27FC236}">
                    <a16:creationId xmlns:a16="http://schemas.microsoft.com/office/drawing/2014/main" id="{C45619D6-F1AF-524E-98E7-8295A61B7D7E}"/>
                  </a:ext>
                </a:extLst>
              </p:cNvPr>
              <p:cNvSpPr>
                <a:spLocks noChangeArrowheads="1"/>
              </p:cNvSpPr>
              <p:nvPr/>
            </p:nvSpPr>
            <p:spPr bwMode="auto">
              <a:xfrm rot="1162041">
                <a:off x="2511095" y="3396471"/>
                <a:ext cx="76200" cy="76200"/>
              </a:xfrm>
              <a:prstGeom prst="ellipse">
                <a:avLst/>
              </a:prstGeom>
              <a:solidFill>
                <a:schemeClr val="bg1"/>
              </a:solidFill>
              <a:ln w="19050">
                <a:solidFill>
                  <a:srgbClr val="AB4114"/>
                </a:solidFill>
                <a:round/>
                <a:headEnd/>
                <a:tailEnd/>
              </a:ln>
            </p:spPr>
            <p:txBody>
              <a:bodyPr wrap="none" anchor="ctr"/>
              <a:lstStyle/>
              <a:p>
                <a:endParaRPr lang="en-US" dirty="0">
                  <a:latin typeface="Optima" panose="02000503060000020004" pitchFamily="2" charset="0"/>
                </a:endParaRPr>
              </a:p>
            </p:txBody>
          </p:sp>
          <p:sp>
            <p:nvSpPr>
              <p:cNvPr id="33" name="Oval 14">
                <a:extLst>
                  <a:ext uri="{FF2B5EF4-FFF2-40B4-BE49-F238E27FC236}">
                    <a16:creationId xmlns:a16="http://schemas.microsoft.com/office/drawing/2014/main" id="{308F28A9-F7D2-2340-8C35-22E0B796BED7}"/>
                  </a:ext>
                </a:extLst>
              </p:cNvPr>
              <p:cNvSpPr>
                <a:spLocks noChangeArrowheads="1"/>
              </p:cNvSpPr>
              <p:nvPr/>
            </p:nvSpPr>
            <p:spPr bwMode="auto">
              <a:xfrm rot="1162041">
                <a:off x="2306105" y="3405185"/>
                <a:ext cx="76200" cy="76200"/>
              </a:xfrm>
              <a:prstGeom prst="ellipse">
                <a:avLst/>
              </a:prstGeom>
              <a:solidFill>
                <a:schemeClr val="bg1"/>
              </a:solidFill>
              <a:ln w="19050">
                <a:solidFill>
                  <a:srgbClr val="AB4114"/>
                </a:solidFill>
                <a:round/>
                <a:headEnd/>
                <a:tailEnd/>
              </a:ln>
            </p:spPr>
            <p:txBody>
              <a:bodyPr wrap="none" anchor="ctr"/>
              <a:lstStyle/>
              <a:p>
                <a:endParaRPr lang="en-US" dirty="0">
                  <a:latin typeface="Optima" panose="02000503060000020004" pitchFamily="2" charset="0"/>
                </a:endParaRPr>
              </a:p>
            </p:txBody>
          </p:sp>
        </p:grpSp>
      </p:grpSp>
    </p:spTree>
    <p:extLst>
      <p:ext uri="{BB962C8B-B14F-4D97-AF65-F5344CB8AC3E}">
        <p14:creationId xmlns:p14="http://schemas.microsoft.com/office/powerpoint/2010/main" val="176667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685800" y="0"/>
            <a:ext cx="7772400" cy="1143000"/>
          </a:xfrm>
        </p:spPr>
        <p:txBody>
          <a:bodyPr/>
          <a:lstStyle/>
          <a:p>
            <a:pPr eaLnBrk="1" hangingPunct="1"/>
            <a:r>
              <a:rPr lang="en-US" dirty="0">
                <a:ea typeface="ＭＳ Ｐゴシック" charset="0"/>
                <a:cs typeface="ＭＳ Ｐゴシック" charset="0"/>
              </a:rPr>
              <a:t>Coordinated gene expression</a:t>
            </a:r>
          </a:p>
        </p:txBody>
      </p:sp>
      <p:sp>
        <p:nvSpPr>
          <p:cNvPr id="55298" name="Rectangle 3"/>
          <p:cNvSpPr>
            <a:spLocks noGrp="1" noChangeArrowheads="1"/>
          </p:cNvSpPr>
          <p:nvPr>
            <p:ph type="body" idx="1"/>
          </p:nvPr>
        </p:nvSpPr>
        <p:spPr>
          <a:xfrm>
            <a:off x="685800" y="1752600"/>
            <a:ext cx="7772400" cy="4114800"/>
          </a:xfrm>
        </p:spPr>
        <p:txBody>
          <a:bodyPr/>
          <a:lstStyle/>
          <a:p>
            <a:pPr eaLnBrk="1" hangingPunct="1">
              <a:spcAft>
                <a:spcPts val="600"/>
              </a:spcAft>
              <a:buFontTx/>
              <a:buNone/>
            </a:pPr>
            <a:r>
              <a:rPr lang="en-US" sz="3600" dirty="0">
                <a:ea typeface="ＭＳ Ｐゴシック" charset="0"/>
                <a:cs typeface="ＭＳ Ｐゴシック" charset="0"/>
              </a:rPr>
              <a:t>Which genes are co-expressed?</a:t>
            </a:r>
          </a:p>
          <a:p>
            <a:pPr eaLnBrk="1" hangingPunct="1">
              <a:spcAft>
                <a:spcPts val="600"/>
              </a:spcAft>
            </a:pPr>
            <a:r>
              <a:rPr lang="en-US" sz="2800" dirty="0">
                <a:ea typeface="ＭＳ Ｐゴシック" charset="0"/>
                <a:cs typeface="ＭＳ Ｐゴシック" charset="0"/>
              </a:rPr>
              <a:t>Hierarchal clustering</a:t>
            </a:r>
          </a:p>
          <a:p>
            <a:pPr eaLnBrk="1" hangingPunct="1">
              <a:spcAft>
                <a:spcPts val="600"/>
              </a:spcAft>
            </a:pPr>
            <a:r>
              <a:rPr lang="en-US" sz="2800" dirty="0">
                <a:ea typeface="ＭＳ Ｐゴシック" charset="0"/>
                <a:cs typeface="ＭＳ Ｐゴシック" charset="0"/>
              </a:rPr>
              <a:t>K-means clustering</a:t>
            </a:r>
          </a:p>
          <a:p>
            <a:pPr eaLnBrk="1" hangingPunct="1">
              <a:spcAft>
                <a:spcPts val="600"/>
              </a:spcAft>
            </a:pPr>
            <a:r>
              <a:rPr lang="en-US" sz="2800" dirty="0">
                <a:solidFill>
                  <a:schemeClr val="bg1">
                    <a:lumMod val="75000"/>
                  </a:schemeClr>
                </a:solidFill>
                <a:ea typeface="ＭＳ Ｐゴシック" charset="0"/>
                <a:cs typeface="ＭＳ Ｐゴシック" charset="0"/>
              </a:rPr>
              <a:t>Self-organizing maps</a:t>
            </a:r>
          </a:p>
          <a:p>
            <a:pPr eaLnBrk="1" hangingPunct="1">
              <a:spcAft>
                <a:spcPts val="600"/>
              </a:spcAft>
            </a:pPr>
            <a:r>
              <a:rPr lang="en-US" sz="2800" dirty="0">
                <a:solidFill>
                  <a:schemeClr val="bg1">
                    <a:lumMod val="75000"/>
                  </a:schemeClr>
                </a:solidFill>
                <a:ea typeface="ＭＳ Ｐゴシック" charset="0"/>
                <a:cs typeface="ＭＳ Ｐゴシック" charset="0"/>
              </a:rPr>
              <a:t>Principal component analysis</a:t>
            </a:r>
          </a:p>
        </p:txBody>
      </p:sp>
      <p:sp>
        <p:nvSpPr>
          <p:cNvPr id="55299"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67"/>
        <p:cNvGrpSpPr/>
        <p:nvPr/>
      </p:nvGrpSpPr>
      <p:grpSpPr>
        <a:xfrm>
          <a:off x="0" y="0"/>
          <a:ext cx="0" cy="0"/>
          <a:chOff x="0" y="0"/>
          <a:chExt cx="0" cy="0"/>
        </a:xfrm>
      </p:grpSpPr>
      <p:sp>
        <p:nvSpPr>
          <p:cNvPr id="368" name="Google Shape;368;p34"/>
          <p:cNvSpPr txBox="1"/>
          <p:nvPr/>
        </p:nvSpPr>
        <p:spPr>
          <a:xfrm>
            <a:off x="222000" y="152400"/>
            <a:ext cx="8693400" cy="987425"/>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3200" dirty="0">
                <a:solidFill>
                  <a:srgbClr val="000080"/>
                </a:solidFill>
                <a:latin typeface="Optima" panose="02000503060000020004" pitchFamily="2" charset="0"/>
                <a:ea typeface="Georgia"/>
                <a:cs typeface="Georgia"/>
                <a:sym typeface="Georgia"/>
              </a:rPr>
              <a:t>Root of clustering approaches:</a:t>
            </a:r>
          </a:p>
          <a:p>
            <a:pPr algn="ctr">
              <a:spcBef>
                <a:spcPts val="0"/>
              </a:spcBef>
              <a:spcAft>
                <a:spcPts val="0"/>
              </a:spcAft>
            </a:pPr>
            <a:r>
              <a:rPr lang="en" sz="3200" dirty="0">
                <a:solidFill>
                  <a:srgbClr val="000080"/>
                </a:solidFill>
                <a:latin typeface="Optima" panose="02000503060000020004" pitchFamily="2" charset="0"/>
                <a:ea typeface="Georgia"/>
                <a:cs typeface="Georgia"/>
                <a:sym typeface="Georgia"/>
              </a:rPr>
              <a:t>a pairwise matrix of distances</a:t>
            </a:r>
            <a:endParaRPr sz="2800" dirty="0">
              <a:solidFill>
                <a:srgbClr val="000080"/>
              </a:solidFill>
              <a:latin typeface="Optima" panose="02000503060000020004" pitchFamily="2" charset="0"/>
              <a:ea typeface="Georgia"/>
              <a:cs typeface="Georgia"/>
              <a:sym typeface="Georgia"/>
            </a:endParaRPr>
          </a:p>
        </p:txBody>
      </p:sp>
      <p:graphicFrame>
        <p:nvGraphicFramePr>
          <p:cNvPr id="369" name="Google Shape;369;p34"/>
          <p:cNvGraphicFramePr/>
          <p:nvPr>
            <p:extLst>
              <p:ext uri="{D42A27DB-BD31-4B8C-83A1-F6EECF244321}">
                <p14:modId xmlns:p14="http://schemas.microsoft.com/office/powerpoint/2010/main" val="2704735831"/>
              </p:ext>
            </p:extLst>
          </p:nvPr>
        </p:nvGraphicFramePr>
        <p:xfrm>
          <a:off x="2819400" y="2021570"/>
          <a:ext cx="3143175" cy="1407430"/>
        </p:xfrm>
        <a:graphic>
          <a:graphicData uri="http://schemas.openxmlformats.org/drawingml/2006/table">
            <a:tbl>
              <a:tblPr>
                <a:noFill/>
              </a:tblPr>
              <a:tblGrid>
                <a:gridCol w="799325">
                  <a:extLst>
                    <a:ext uri="{9D8B030D-6E8A-4147-A177-3AD203B41FA5}">
                      <a16:colId xmlns:a16="http://schemas.microsoft.com/office/drawing/2014/main" val="20000"/>
                    </a:ext>
                  </a:extLst>
                </a:gridCol>
                <a:gridCol w="745200">
                  <a:extLst>
                    <a:ext uri="{9D8B030D-6E8A-4147-A177-3AD203B41FA5}">
                      <a16:colId xmlns:a16="http://schemas.microsoft.com/office/drawing/2014/main" val="20001"/>
                    </a:ext>
                  </a:extLst>
                </a:gridCol>
                <a:gridCol w="799325">
                  <a:extLst>
                    <a:ext uri="{9D8B030D-6E8A-4147-A177-3AD203B41FA5}">
                      <a16:colId xmlns:a16="http://schemas.microsoft.com/office/drawing/2014/main" val="20002"/>
                    </a:ext>
                  </a:extLst>
                </a:gridCol>
                <a:gridCol w="799325">
                  <a:extLst>
                    <a:ext uri="{9D8B030D-6E8A-4147-A177-3AD203B41FA5}">
                      <a16:colId xmlns:a16="http://schemas.microsoft.com/office/drawing/2014/main" val="20003"/>
                    </a:ext>
                  </a:extLst>
                </a:gridCol>
              </a:tblGrid>
              <a:tr h="561550">
                <a:tc>
                  <a:txBody>
                    <a:bodyPr/>
                    <a:lstStyle/>
                    <a:p>
                      <a:pPr marL="0" marR="0" lvl="0" indent="0" algn="l" rtl="0">
                        <a:lnSpc>
                          <a:spcPct val="100000"/>
                        </a:lnSpc>
                        <a:spcBef>
                          <a:spcPts val="0"/>
                        </a:spcBef>
                        <a:spcAft>
                          <a:spcPts val="0"/>
                        </a:spcAft>
                        <a:buClr>
                          <a:schemeClr val="dk1"/>
                        </a:buClr>
                        <a:buSzPts val="2100"/>
                        <a:buFont typeface="Georgia"/>
                        <a:buNone/>
                      </a:pPr>
                      <a:endParaRPr sz="21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405B5C"/>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gene 1</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gene2</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gene 3</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75275">
                <a:tc>
                  <a:txBody>
                    <a:bodyPr/>
                    <a:lstStyle/>
                    <a:p>
                      <a:pPr marL="0" marR="0" lvl="0" indent="0" algn="l"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gene 1</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8A0AC"/>
                    </a:solidFill>
                  </a:tcPr>
                </a:tc>
                <a:tc>
                  <a:txBody>
                    <a:bodyPr/>
                    <a:lstStyle/>
                    <a:p>
                      <a:pPr marL="0" marR="0" lvl="0" indent="0" algn="r" rtl="0">
                        <a:lnSpc>
                          <a:spcPct val="100000"/>
                        </a:lnSpc>
                        <a:spcBef>
                          <a:spcPts val="0"/>
                        </a:spcBef>
                        <a:spcAft>
                          <a:spcPts val="0"/>
                        </a:spcAft>
                        <a:buClr>
                          <a:schemeClr val="lt1"/>
                        </a:buClr>
                        <a:buSzPts val="1400"/>
                        <a:buFont typeface="Arial"/>
                        <a:buNone/>
                      </a:pPr>
                      <a:r>
                        <a:rPr lang="en" sz="1400" b="0" i="0" u="none" strike="noStrike" cap="none">
                          <a:solidFill>
                            <a:schemeClr val="lt1"/>
                          </a:solidFill>
                          <a:latin typeface="Arial"/>
                          <a:ea typeface="Arial"/>
                          <a:cs typeface="Arial"/>
                          <a:sym typeface="Arial"/>
                        </a:rPr>
                        <a:t>1</a:t>
                      </a:r>
                      <a:endParaRPr sz="1400" b="0" i="0" u="none" strike="noStrike" cap="none">
                        <a:solidFill>
                          <a:schemeClr val="lt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0.5</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0.8</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5275">
                <a:tc>
                  <a:txBody>
                    <a:bodyPr/>
                    <a:lstStyle/>
                    <a:p>
                      <a:pPr marL="0" marR="0" lvl="0" indent="0" algn="l"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gene 2</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8A0AC"/>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 sz="800" b="0" i="0" u="none" strike="noStrike" cap="none">
                          <a:solidFill>
                            <a:schemeClr val="dk1"/>
                          </a:solidFill>
                          <a:latin typeface="Arial"/>
                          <a:ea typeface="Arial"/>
                          <a:cs typeface="Arial"/>
                          <a:sym typeface="Arial"/>
                        </a:rPr>
                        <a:t>-</a:t>
                      </a:r>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400"/>
                        <a:buFont typeface="Arial"/>
                        <a:buNone/>
                      </a:pPr>
                      <a:r>
                        <a:rPr lang="en" sz="1400" b="0" i="0" u="none" strike="noStrike" cap="none">
                          <a:solidFill>
                            <a:srgbClr val="FFFFFF"/>
                          </a:solidFill>
                          <a:latin typeface="Arial"/>
                          <a:ea typeface="Arial"/>
                          <a:cs typeface="Arial"/>
                          <a:sym typeface="Arial"/>
                        </a:rPr>
                        <a:t>1</a:t>
                      </a:r>
                      <a:endParaRPr sz="1400" b="0" i="0" u="none" strike="noStrike" cap="none">
                        <a:solidFill>
                          <a:srgbClr val="FFFFFF"/>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r"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0.6</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5275">
                <a:tc>
                  <a:txBody>
                    <a:bodyPr/>
                    <a:lstStyle/>
                    <a:p>
                      <a:pPr marL="0" marR="0" lvl="0" indent="0" algn="l" rtl="0">
                        <a:lnSpc>
                          <a:spcPct val="100000"/>
                        </a:lnSpc>
                        <a:spcBef>
                          <a:spcPts val="0"/>
                        </a:spcBef>
                        <a:spcAft>
                          <a:spcPts val="0"/>
                        </a:spcAft>
                        <a:buClr>
                          <a:schemeClr val="dk1"/>
                        </a:buClr>
                        <a:buSzPts val="1400"/>
                        <a:buFont typeface="Arial"/>
                        <a:buNone/>
                      </a:pPr>
                      <a:r>
                        <a:rPr lang="en" sz="1400" b="0" i="0" u="none" strike="noStrike" cap="none">
                          <a:solidFill>
                            <a:schemeClr val="dk1"/>
                          </a:solidFill>
                          <a:latin typeface="Arial"/>
                          <a:ea typeface="Arial"/>
                          <a:cs typeface="Arial"/>
                          <a:sym typeface="Arial"/>
                        </a:rPr>
                        <a:t>gene 3</a:t>
                      </a:r>
                      <a:endParaRPr sz="1400" b="0" i="0" u="none" strike="noStrike" cap="none">
                        <a:solidFill>
                          <a:schemeClr val="dk1"/>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88A0AC"/>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 sz="800" b="0" i="0" u="none" strike="noStrike" cap="none">
                          <a:solidFill>
                            <a:schemeClr val="dk1"/>
                          </a:solidFill>
                          <a:latin typeface="Arial"/>
                          <a:ea typeface="Arial"/>
                          <a:cs typeface="Arial"/>
                          <a:sym typeface="Arial"/>
                        </a:rPr>
                        <a:t>-</a:t>
                      </a:r>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800"/>
                        <a:buFont typeface="Arial"/>
                        <a:buNone/>
                      </a:pPr>
                      <a:r>
                        <a:rPr lang="en" sz="800" b="0" i="0" u="none" strike="noStrike" cap="none">
                          <a:solidFill>
                            <a:schemeClr val="dk1"/>
                          </a:solidFill>
                          <a:latin typeface="Arial"/>
                          <a:ea typeface="Arial"/>
                          <a:cs typeface="Arial"/>
                          <a:sym typeface="Arial"/>
                        </a:rPr>
                        <a:t>-</a:t>
                      </a:r>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FFFFFF"/>
                        </a:buClr>
                        <a:buSzPts val="1400"/>
                        <a:buFont typeface="Arial"/>
                        <a:buNone/>
                      </a:pPr>
                      <a:r>
                        <a:rPr lang="en" sz="1400" b="0" i="0" u="none" strike="noStrike" cap="none" dirty="0">
                          <a:solidFill>
                            <a:srgbClr val="FFFFFF"/>
                          </a:solidFill>
                          <a:latin typeface="Arial"/>
                          <a:ea typeface="Arial"/>
                          <a:cs typeface="Arial"/>
                          <a:sym typeface="Arial"/>
                        </a:rPr>
                        <a:t>1</a:t>
                      </a:r>
                      <a:endParaRPr sz="1400" b="0" i="0" u="none" strike="noStrike" cap="none" dirty="0">
                        <a:solidFill>
                          <a:srgbClr val="FFFFFF"/>
                        </a:solidFill>
                        <a:latin typeface="Arial"/>
                        <a:ea typeface="Arial"/>
                        <a:cs typeface="Arial"/>
                        <a:sym typeface="Arial"/>
                      </a:endParaRPr>
                    </a:p>
                  </a:txBody>
                  <a:tcPr marL="91450" marR="91450" marT="34300" marB="3430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46B86"/>
                    </a:solidFill>
                  </a:tcPr>
                </a:tc>
                <a:extLst>
                  <a:ext uri="{0D108BD9-81ED-4DB2-BD59-A6C34878D82A}">
                    <a16:rowId xmlns:a16="http://schemas.microsoft.com/office/drawing/2014/main" val="10003"/>
                  </a:ext>
                </a:extLst>
              </a:tr>
            </a:tbl>
          </a:graphicData>
        </a:graphic>
      </p:graphicFrame>
      <p:sp>
        <p:nvSpPr>
          <p:cNvPr id="370" name="Google Shape;370;p34"/>
          <p:cNvSpPr txBox="1"/>
          <p:nvPr/>
        </p:nvSpPr>
        <p:spPr>
          <a:xfrm>
            <a:off x="858622" y="4171949"/>
            <a:ext cx="8056778" cy="773111"/>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sz="2000" dirty="0">
                <a:solidFill>
                  <a:schemeClr val="dk1"/>
                </a:solidFill>
                <a:latin typeface="Optima" panose="02000503060000020004" pitchFamily="2" charset="0"/>
                <a:ea typeface="Georgia"/>
                <a:cs typeface="Arial" panose="020B0604020202020204" pitchFamily="34" charset="0"/>
                <a:sym typeface="Georgia"/>
              </a:rPr>
              <a:t>This matrix describes all the pairwise relationships (distances) between the elements you are trying to group (genes in this case)</a:t>
            </a:r>
            <a:endParaRPr sz="3200" dirty="0">
              <a:latin typeface="Optima" panose="02000503060000020004" pitchFamily="2" charset="0"/>
              <a:cs typeface="Arial" panose="020B0604020202020204" pitchFamily="34" charset="0"/>
            </a:endParaRPr>
          </a:p>
        </p:txBody>
      </p:sp>
      <p:sp>
        <p:nvSpPr>
          <p:cNvPr id="371" name="Google Shape;371;p34"/>
          <p:cNvSpPr txBox="1"/>
          <p:nvPr/>
        </p:nvSpPr>
        <p:spPr>
          <a:xfrm>
            <a:off x="847687" y="5314949"/>
            <a:ext cx="7086600" cy="542923"/>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2800" i="1" dirty="0">
                <a:solidFill>
                  <a:srgbClr val="000080"/>
                </a:solidFill>
                <a:latin typeface="Optima" panose="02000503060000020004" pitchFamily="2" charset="0"/>
                <a:ea typeface="Georgia"/>
                <a:cs typeface="Arial" panose="020B0604020202020204" pitchFamily="34" charset="0"/>
                <a:sym typeface="Georgia"/>
              </a:rPr>
              <a:t>But how to define distance?</a:t>
            </a:r>
            <a:endParaRPr sz="3600" i="1" dirty="0">
              <a:solidFill>
                <a:srgbClr val="000080"/>
              </a:solidFill>
              <a:latin typeface="Optima" panose="02000503060000020004" pitchFamily="2" charset="0"/>
              <a:cs typeface="Arial" panose="020B0604020202020204" pitchFamily="34" charset="0"/>
            </a:endParaRPr>
          </a:p>
        </p:txBody>
      </p:sp>
      <p:sp>
        <p:nvSpPr>
          <p:cNvPr id="6" name="Line 4">
            <a:extLst>
              <a:ext uri="{FF2B5EF4-FFF2-40B4-BE49-F238E27FC236}">
                <a16:creationId xmlns:a16="http://schemas.microsoft.com/office/drawing/2014/main" id="{A1C561C6-7CEF-4149-8621-A326ADD2D94C}"/>
              </a:ext>
            </a:extLst>
          </p:cNvPr>
          <p:cNvSpPr>
            <a:spLocks noChangeShapeType="1"/>
          </p:cNvSpPr>
          <p:nvPr/>
        </p:nvSpPr>
        <p:spPr bwMode="auto">
          <a:xfrm>
            <a:off x="228600" y="12938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extLst>
      <p:ext uri="{BB962C8B-B14F-4D97-AF65-F5344CB8AC3E}">
        <p14:creationId xmlns:p14="http://schemas.microsoft.com/office/powerpoint/2010/main" val="117316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animEffect transition="in" filter="fade">
                                      <p:cBhvr>
                                        <p:cTn id="7" dur="500"/>
                                        <p:tgtEl>
                                          <p:spTgt spid="3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xEl>
                                              <p:pRg st="0" end="0"/>
                                            </p:txEl>
                                          </p:spTgt>
                                        </p:tgtEl>
                                        <p:attrNameLst>
                                          <p:attrName>style.visibility</p:attrName>
                                        </p:attrNameLst>
                                      </p:cBhvr>
                                      <p:to>
                                        <p:strVal val="visible"/>
                                      </p:to>
                                    </p:set>
                                    <p:animEffect transition="in" filter="fade">
                                      <p:cBhvr>
                                        <p:cTn id="12" dur="500"/>
                                        <p:tgtEl>
                                          <p:spTgt spid="3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1">
                                            <p:txEl>
                                              <p:pRg st="0" end="0"/>
                                            </p:txEl>
                                          </p:spTgt>
                                        </p:tgtEl>
                                        <p:attrNameLst>
                                          <p:attrName>style.visibility</p:attrName>
                                        </p:attrNameLst>
                                      </p:cBhvr>
                                      <p:to>
                                        <p:strVal val="visible"/>
                                      </p:to>
                                    </p:set>
                                    <p:animEffect transition="in" filter="fade">
                                      <p:cBhvr>
                                        <p:cTn id="17" dur="500"/>
                                        <p:tgtEl>
                                          <p:spTgt spid="3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685800" y="0"/>
            <a:ext cx="7772400" cy="1143000"/>
          </a:xfrm>
        </p:spPr>
        <p:txBody>
          <a:bodyPr/>
          <a:lstStyle/>
          <a:p>
            <a:pPr eaLnBrk="1" hangingPunct="1"/>
            <a:r>
              <a:rPr lang="en-US" dirty="0">
                <a:ea typeface="ＭＳ Ｐゴシック" charset="0"/>
                <a:cs typeface="ＭＳ Ｐゴシック" charset="0"/>
              </a:rPr>
              <a:t>Calculating Distance</a:t>
            </a:r>
          </a:p>
        </p:txBody>
      </p:sp>
      <p:sp>
        <p:nvSpPr>
          <p:cNvPr id="57346" name="Rectangle 3"/>
          <p:cNvSpPr>
            <a:spLocks noGrp="1" noChangeArrowheads="1"/>
          </p:cNvSpPr>
          <p:nvPr>
            <p:ph type="body" idx="1"/>
          </p:nvPr>
        </p:nvSpPr>
        <p:spPr>
          <a:xfrm>
            <a:off x="685800" y="1752600"/>
            <a:ext cx="7772400" cy="4114800"/>
          </a:xfrm>
        </p:spPr>
        <p:txBody>
          <a:bodyPr/>
          <a:lstStyle/>
          <a:p>
            <a:pPr eaLnBrk="1" hangingPunct="1">
              <a:lnSpc>
                <a:spcPct val="90000"/>
              </a:lnSpc>
            </a:pPr>
            <a:r>
              <a:rPr lang="en-US" sz="2400" dirty="0">
                <a:ea typeface="ＭＳ Ｐゴシック" charset="0"/>
                <a:cs typeface="ＭＳ Ｐゴシック" charset="0"/>
              </a:rPr>
              <a:t>Distance is the most natural method for numerical data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Lower values indicate more similarity</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Distance metrics</a:t>
            </a:r>
          </a:p>
          <a:p>
            <a:pPr lvl="1" eaLnBrk="1" hangingPunct="1">
              <a:lnSpc>
                <a:spcPct val="90000"/>
              </a:lnSpc>
            </a:pPr>
            <a:r>
              <a:rPr lang="en-US" sz="2000" dirty="0">
                <a:ea typeface="ＭＳ Ｐゴシック" charset="0"/>
              </a:rPr>
              <a:t>Euclidean distance</a:t>
            </a:r>
          </a:p>
          <a:p>
            <a:pPr lvl="1" eaLnBrk="1" hangingPunct="1">
              <a:lnSpc>
                <a:spcPct val="90000"/>
              </a:lnSpc>
            </a:pPr>
            <a:r>
              <a:rPr lang="en-US" sz="2000" dirty="0">
                <a:ea typeface="ＭＳ Ｐゴシック" charset="0"/>
              </a:rPr>
              <a:t>Manhattan distance</a:t>
            </a:r>
          </a:p>
          <a:p>
            <a:pPr lvl="1" eaLnBrk="1" hangingPunct="1">
              <a:lnSpc>
                <a:spcPct val="90000"/>
              </a:lnSpc>
            </a:pPr>
            <a:r>
              <a:rPr lang="en-US" sz="2000" dirty="0">
                <a:ea typeface="ＭＳ Ｐゴシック" charset="0"/>
              </a:rPr>
              <a:t>Etc.</a:t>
            </a:r>
          </a:p>
          <a:p>
            <a:pPr lvl="1" eaLnBrk="1" hangingPunct="1">
              <a:lnSpc>
                <a:spcPct val="90000"/>
              </a:lnSpc>
            </a:pPr>
            <a:endParaRPr lang="en-US" sz="2000" dirty="0">
              <a:ea typeface="ＭＳ Ｐゴシック" charset="0"/>
            </a:endParaRPr>
          </a:p>
          <a:p>
            <a:pPr eaLnBrk="1" hangingPunct="1">
              <a:lnSpc>
                <a:spcPct val="90000"/>
              </a:lnSpc>
            </a:pPr>
            <a:r>
              <a:rPr lang="en-US" sz="2400" dirty="0">
                <a:ea typeface="ＭＳ Ｐゴシック" charset="0"/>
                <a:cs typeface="ＭＳ Ｐゴシック" charset="0"/>
              </a:rPr>
              <a:t>Does not generalize well to non-numerical data</a:t>
            </a:r>
          </a:p>
          <a:p>
            <a:pPr lvl="1" eaLnBrk="1" hangingPunct="1">
              <a:lnSpc>
                <a:spcPct val="90000"/>
              </a:lnSpc>
            </a:pPr>
            <a:r>
              <a:rPr lang="en-US" sz="2000" dirty="0">
                <a:ea typeface="ＭＳ Ｐゴシック" charset="0"/>
              </a:rPr>
              <a:t>What is the distance between </a:t>
            </a:r>
            <a:r>
              <a:rPr lang="ja-JP" altLang="en-US" sz="2000">
                <a:ea typeface="ＭＳ Ｐゴシック" charset="0"/>
              </a:rPr>
              <a:t>“</a:t>
            </a:r>
            <a:r>
              <a:rPr lang="en-US" altLang="ja-JP" sz="2000" dirty="0">
                <a:ea typeface="ＭＳ Ｐゴシック" charset="0"/>
              </a:rPr>
              <a:t>male</a:t>
            </a:r>
            <a:r>
              <a:rPr lang="ja-JP" altLang="en-US" sz="2000">
                <a:ea typeface="ＭＳ Ｐゴシック" charset="0"/>
              </a:rPr>
              <a:t>”</a:t>
            </a:r>
            <a:r>
              <a:rPr lang="en-US" altLang="ja-JP" sz="2000" dirty="0">
                <a:ea typeface="ＭＳ Ｐゴシック" charset="0"/>
              </a:rPr>
              <a:t> and </a:t>
            </a:r>
            <a:r>
              <a:rPr lang="ja-JP" altLang="en-US" sz="2000">
                <a:ea typeface="ＭＳ Ｐゴシック" charset="0"/>
              </a:rPr>
              <a:t>“</a:t>
            </a:r>
            <a:r>
              <a:rPr lang="en-US" altLang="ja-JP" sz="2000" dirty="0">
                <a:ea typeface="ＭＳ Ｐゴシック" charset="0"/>
              </a:rPr>
              <a:t>female</a:t>
            </a:r>
            <a:r>
              <a:rPr lang="ja-JP" altLang="en-US" sz="2000">
                <a:ea typeface="ＭＳ Ｐゴシック" charset="0"/>
              </a:rPr>
              <a:t>”</a:t>
            </a:r>
            <a:r>
              <a:rPr lang="en-US" altLang="ja-JP" sz="2000" dirty="0">
                <a:ea typeface="ＭＳ Ｐゴシック" charset="0"/>
              </a:rPr>
              <a:t>?</a:t>
            </a:r>
            <a:endParaRPr lang="en-US" sz="2000" dirty="0">
              <a:ea typeface="ＭＳ Ｐゴシック" charset="0"/>
            </a:endParaRPr>
          </a:p>
        </p:txBody>
      </p:sp>
      <p:sp>
        <p:nvSpPr>
          <p:cNvPr id="57347"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type="body" idx="1"/>
          </p:nvPr>
        </p:nvSpPr>
        <p:spPr>
          <a:xfrm>
            <a:off x="381000" y="990600"/>
            <a:ext cx="8610600" cy="762000"/>
          </a:xfrm>
        </p:spPr>
        <p:txBody>
          <a:bodyPr/>
          <a:lstStyle/>
          <a:p>
            <a:pPr eaLnBrk="1" hangingPunct="1">
              <a:lnSpc>
                <a:spcPct val="90000"/>
              </a:lnSpc>
            </a:pPr>
            <a:r>
              <a:rPr lang="en-US" sz="2400" dirty="0">
                <a:solidFill>
                  <a:schemeClr val="tx2"/>
                </a:solidFill>
                <a:ea typeface="ＭＳ Ｐゴシック" charset="0"/>
                <a:cs typeface="ＭＳ Ｐゴシック" charset="0"/>
              </a:rPr>
              <a:t>Euclidian distance metric</a:t>
            </a:r>
          </a:p>
        </p:txBody>
      </p:sp>
      <p:sp>
        <p:nvSpPr>
          <p:cNvPr id="59394" name="Rectangle 2"/>
          <p:cNvSpPr>
            <a:spLocks noGrp="1" noChangeArrowheads="1"/>
          </p:cNvSpPr>
          <p:nvPr>
            <p:ph type="title"/>
          </p:nvPr>
        </p:nvSpPr>
        <p:spPr>
          <a:xfrm>
            <a:off x="685800" y="0"/>
            <a:ext cx="7772400" cy="1143000"/>
          </a:xfrm>
        </p:spPr>
        <p:txBody>
          <a:bodyPr/>
          <a:lstStyle/>
          <a:p>
            <a:pPr eaLnBrk="1" hangingPunct="1"/>
            <a:r>
              <a:rPr lang="en-US" dirty="0">
                <a:ea typeface="ＭＳ Ｐゴシック" charset="0"/>
                <a:cs typeface="ＭＳ Ｐゴシック" charset="0"/>
              </a:rPr>
              <a:t>Distance Measures</a:t>
            </a:r>
          </a:p>
        </p:txBody>
      </p:sp>
      <p:sp>
        <p:nvSpPr>
          <p:cNvPr id="59395" name="Text Box 4"/>
          <p:cNvSpPr txBox="1">
            <a:spLocks noChangeArrowheads="1"/>
          </p:cNvSpPr>
          <p:nvPr/>
        </p:nvSpPr>
        <p:spPr bwMode="auto">
          <a:xfrm>
            <a:off x="990600" y="1371600"/>
            <a:ext cx="6835775" cy="243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2000" dirty="0">
                <a:latin typeface="Optima" panose="02000503060000020004" pitchFamily="2" charset="0"/>
              </a:rPr>
              <a:t>Pythagorean theorem: a</a:t>
            </a:r>
            <a:r>
              <a:rPr lang="en-US" sz="2000" baseline="30000" dirty="0">
                <a:latin typeface="Optima" panose="02000503060000020004" pitchFamily="2" charset="0"/>
              </a:rPr>
              <a:t>2</a:t>
            </a:r>
            <a:r>
              <a:rPr lang="en-US" sz="2000" dirty="0">
                <a:latin typeface="Optima" panose="02000503060000020004" pitchFamily="2" charset="0"/>
              </a:rPr>
              <a:t> = b</a:t>
            </a:r>
            <a:r>
              <a:rPr lang="en-US" sz="2000" baseline="30000" dirty="0">
                <a:latin typeface="Optima" panose="02000503060000020004" pitchFamily="2" charset="0"/>
              </a:rPr>
              <a:t>2</a:t>
            </a:r>
            <a:r>
              <a:rPr lang="en-US" sz="2000" dirty="0">
                <a:latin typeface="Optima" panose="02000503060000020004" pitchFamily="2" charset="0"/>
              </a:rPr>
              <a:t> + c</a:t>
            </a:r>
            <a:r>
              <a:rPr lang="en-US" sz="2000" baseline="30000" dirty="0">
                <a:latin typeface="Optima" panose="02000503060000020004" pitchFamily="2" charset="0"/>
              </a:rPr>
              <a:t>2</a:t>
            </a:r>
          </a:p>
          <a:p>
            <a:pPr>
              <a:spcBef>
                <a:spcPct val="50000"/>
              </a:spcBef>
            </a:pPr>
            <a:r>
              <a:rPr lang="en-US" sz="2000" dirty="0">
                <a:latin typeface="Optima" panose="02000503060000020004" pitchFamily="2" charset="0"/>
              </a:rPr>
              <a:t>Euclidian distance in 3 dimensions between two points, x=(x</a:t>
            </a:r>
            <a:r>
              <a:rPr lang="en-US" sz="2000" baseline="-25000" dirty="0">
                <a:latin typeface="Optima" panose="02000503060000020004" pitchFamily="2" charset="0"/>
              </a:rPr>
              <a:t>1</a:t>
            </a:r>
            <a:r>
              <a:rPr lang="en-US" sz="2000" dirty="0">
                <a:latin typeface="Optima" panose="02000503060000020004" pitchFamily="2" charset="0"/>
              </a:rPr>
              <a:t>,x</a:t>
            </a:r>
            <a:r>
              <a:rPr lang="en-US" sz="2000" baseline="-25000" dirty="0">
                <a:latin typeface="Optima" panose="02000503060000020004" pitchFamily="2" charset="0"/>
              </a:rPr>
              <a:t>2</a:t>
            </a:r>
            <a:r>
              <a:rPr lang="en-US" sz="2000" dirty="0">
                <a:latin typeface="Optima" panose="02000503060000020004" pitchFamily="2" charset="0"/>
              </a:rPr>
              <a:t>,x</a:t>
            </a:r>
            <a:r>
              <a:rPr lang="en-US" sz="2000" baseline="-25000" dirty="0">
                <a:latin typeface="Optima" panose="02000503060000020004" pitchFamily="2" charset="0"/>
              </a:rPr>
              <a:t>3</a:t>
            </a:r>
            <a:r>
              <a:rPr lang="en-US" sz="2000" dirty="0">
                <a:latin typeface="Optima" panose="02000503060000020004" pitchFamily="2" charset="0"/>
              </a:rPr>
              <a:t>) and y=(y</a:t>
            </a:r>
            <a:r>
              <a:rPr lang="en-US" sz="2000" baseline="-25000" dirty="0">
                <a:latin typeface="Optima" panose="02000503060000020004" pitchFamily="2" charset="0"/>
              </a:rPr>
              <a:t>1</a:t>
            </a:r>
            <a:r>
              <a:rPr lang="en-US" sz="2000" dirty="0">
                <a:latin typeface="Optima" panose="02000503060000020004" pitchFamily="2" charset="0"/>
              </a:rPr>
              <a:t>,y</a:t>
            </a:r>
            <a:r>
              <a:rPr lang="en-US" sz="2000" baseline="-25000" dirty="0">
                <a:latin typeface="Optima" panose="02000503060000020004" pitchFamily="2" charset="0"/>
              </a:rPr>
              <a:t>2</a:t>
            </a:r>
            <a:r>
              <a:rPr lang="en-US" sz="2000" dirty="0">
                <a:latin typeface="Optima" panose="02000503060000020004" pitchFamily="2" charset="0"/>
              </a:rPr>
              <a:t>,y</a:t>
            </a:r>
            <a:r>
              <a:rPr lang="en-US" sz="2000" baseline="-25000" dirty="0">
                <a:latin typeface="Optima" panose="02000503060000020004" pitchFamily="2" charset="0"/>
              </a:rPr>
              <a:t>3</a:t>
            </a:r>
            <a:r>
              <a:rPr lang="en-US" sz="2000" dirty="0">
                <a:latin typeface="Optima" panose="02000503060000020004" pitchFamily="2" charset="0"/>
              </a:rPr>
              <a:t>):</a:t>
            </a:r>
          </a:p>
          <a:p>
            <a:pPr>
              <a:spcBef>
                <a:spcPct val="50000"/>
              </a:spcBef>
            </a:pPr>
            <a:r>
              <a:rPr lang="en-US" sz="2000" dirty="0">
                <a:latin typeface="Optima" panose="02000503060000020004" pitchFamily="2" charset="0"/>
              </a:rPr>
              <a:t>     d</a:t>
            </a:r>
            <a:r>
              <a:rPr lang="en-US" sz="2000" baseline="-25000" dirty="0">
                <a:latin typeface="Optima" panose="02000503060000020004" pitchFamily="2" charset="0"/>
              </a:rPr>
              <a:t>12</a:t>
            </a:r>
            <a:r>
              <a:rPr lang="en-US" sz="2000" dirty="0">
                <a:latin typeface="Optima" panose="02000503060000020004" pitchFamily="2" charset="0"/>
              </a:rPr>
              <a:t> =  (x</a:t>
            </a:r>
            <a:r>
              <a:rPr lang="en-US" sz="2000" baseline="-25000" dirty="0">
                <a:latin typeface="Optima" panose="02000503060000020004" pitchFamily="2" charset="0"/>
              </a:rPr>
              <a:t>1</a:t>
            </a:r>
            <a:r>
              <a:rPr lang="en-US" sz="2000" dirty="0">
                <a:latin typeface="Optima" panose="02000503060000020004" pitchFamily="2" charset="0"/>
              </a:rPr>
              <a:t>-y</a:t>
            </a:r>
            <a:r>
              <a:rPr lang="en-US" sz="2000" baseline="-25000" dirty="0">
                <a:latin typeface="Optima" panose="02000503060000020004" pitchFamily="2" charset="0"/>
              </a:rPr>
              <a:t>1</a:t>
            </a:r>
            <a:r>
              <a:rPr lang="en-US" sz="2000" dirty="0">
                <a:latin typeface="Optima" panose="02000503060000020004" pitchFamily="2" charset="0"/>
              </a:rPr>
              <a:t>)</a:t>
            </a:r>
            <a:r>
              <a:rPr lang="en-US" sz="2000" baseline="30000" dirty="0">
                <a:latin typeface="Optima" panose="02000503060000020004" pitchFamily="2" charset="0"/>
              </a:rPr>
              <a:t>2</a:t>
            </a:r>
            <a:r>
              <a:rPr lang="en-US" sz="2000" dirty="0">
                <a:latin typeface="Optima" panose="02000503060000020004" pitchFamily="2" charset="0"/>
              </a:rPr>
              <a:t> + (x</a:t>
            </a:r>
            <a:r>
              <a:rPr lang="en-US" sz="2000" baseline="-25000" dirty="0">
                <a:latin typeface="Optima" panose="02000503060000020004" pitchFamily="2" charset="0"/>
              </a:rPr>
              <a:t>2</a:t>
            </a:r>
            <a:r>
              <a:rPr lang="en-US" sz="2000" dirty="0">
                <a:latin typeface="Optima" panose="02000503060000020004" pitchFamily="2" charset="0"/>
              </a:rPr>
              <a:t>-y</a:t>
            </a:r>
            <a:r>
              <a:rPr lang="en-US" sz="2000" baseline="-25000" dirty="0">
                <a:latin typeface="Optima" panose="02000503060000020004" pitchFamily="2" charset="0"/>
              </a:rPr>
              <a:t>2</a:t>
            </a:r>
            <a:r>
              <a:rPr lang="en-US" sz="2000" dirty="0">
                <a:latin typeface="Optima" panose="02000503060000020004" pitchFamily="2" charset="0"/>
              </a:rPr>
              <a:t>)</a:t>
            </a:r>
            <a:r>
              <a:rPr lang="en-US" sz="2000" baseline="30000" dirty="0">
                <a:latin typeface="Optima" panose="02000503060000020004" pitchFamily="2" charset="0"/>
              </a:rPr>
              <a:t>2</a:t>
            </a:r>
            <a:r>
              <a:rPr lang="en-US" sz="2000" dirty="0">
                <a:latin typeface="Optima" panose="02000503060000020004" pitchFamily="2" charset="0"/>
              </a:rPr>
              <a:t> + (x</a:t>
            </a:r>
            <a:r>
              <a:rPr lang="en-US" sz="2000" baseline="-25000" dirty="0">
                <a:latin typeface="Optima" panose="02000503060000020004" pitchFamily="2" charset="0"/>
              </a:rPr>
              <a:t>3</a:t>
            </a:r>
            <a:r>
              <a:rPr lang="en-US" sz="2000" dirty="0">
                <a:latin typeface="Optima" panose="02000503060000020004" pitchFamily="2" charset="0"/>
              </a:rPr>
              <a:t>-y</a:t>
            </a:r>
            <a:r>
              <a:rPr lang="en-US" sz="2000" baseline="-25000" dirty="0">
                <a:latin typeface="Optima" panose="02000503060000020004" pitchFamily="2" charset="0"/>
              </a:rPr>
              <a:t>3</a:t>
            </a:r>
            <a:r>
              <a:rPr lang="en-US" sz="2000" dirty="0">
                <a:latin typeface="Optima" panose="02000503060000020004" pitchFamily="2" charset="0"/>
              </a:rPr>
              <a:t>)</a:t>
            </a:r>
            <a:r>
              <a:rPr lang="en-US" sz="2000" baseline="30000" dirty="0">
                <a:latin typeface="Optima" panose="02000503060000020004" pitchFamily="2" charset="0"/>
              </a:rPr>
              <a:t>2</a:t>
            </a:r>
            <a:endParaRPr lang="en-US" sz="2000" dirty="0">
              <a:latin typeface="Optima" panose="02000503060000020004" pitchFamily="2" charset="0"/>
            </a:endParaRPr>
          </a:p>
          <a:p>
            <a:pPr>
              <a:spcBef>
                <a:spcPct val="50000"/>
              </a:spcBef>
            </a:pPr>
            <a:r>
              <a:rPr lang="en-US" sz="2000" dirty="0">
                <a:latin typeface="Optima" panose="02000503060000020004" pitchFamily="2" charset="0"/>
              </a:rPr>
              <a:t>In n-dimensions:</a:t>
            </a:r>
          </a:p>
          <a:p>
            <a:r>
              <a:rPr lang="en-US" sz="1800" dirty="0">
                <a:latin typeface="Optima" panose="02000503060000020004" pitchFamily="2" charset="0"/>
              </a:rPr>
              <a:t>     </a:t>
            </a:r>
            <a:r>
              <a:rPr lang="en-US" sz="2000" dirty="0">
                <a:latin typeface="Optima" panose="02000503060000020004" pitchFamily="2" charset="0"/>
              </a:rPr>
              <a:t>d =  </a:t>
            </a:r>
            <a:r>
              <a:rPr lang="en-US" dirty="0">
                <a:latin typeface="Optima" panose="02000503060000020004" pitchFamily="2" charset="0"/>
              </a:rPr>
              <a:t>∑(</a:t>
            </a:r>
            <a:r>
              <a:rPr lang="en-US" sz="2000" dirty="0">
                <a:latin typeface="Optima" panose="02000503060000020004" pitchFamily="2" charset="0"/>
              </a:rPr>
              <a:t>x</a:t>
            </a:r>
            <a:r>
              <a:rPr lang="en-US" sz="2000" baseline="-25000" dirty="0">
                <a:latin typeface="Optima" panose="02000503060000020004" pitchFamily="2" charset="0"/>
              </a:rPr>
              <a:t>i</a:t>
            </a:r>
            <a:r>
              <a:rPr lang="en-US" sz="2000" dirty="0">
                <a:latin typeface="Optima" panose="02000503060000020004" pitchFamily="2" charset="0"/>
              </a:rPr>
              <a:t> - </a:t>
            </a:r>
            <a:r>
              <a:rPr lang="en-US" sz="2000" dirty="0" err="1">
                <a:latin typeface="Optima" panose="02000503060000020004" pitchFamily="2" charset="0"/>
              </a:rPr>
              <a:t>y</a:t>
            </a:r>
            <a:r>
              <a:rPr lang="en-US" sz="2000" baseline="-25000" dirty="0" err="1">
                <a:latin typeface="Optima" panose="02000503060000020004" pitchFamily="2" charset="0"/>
              </a:rPr>
              <a:t>i</a:t>
            </a:r>
            <a:r>
              <a:rPr lang="en-US" sz="2000" dirty="0">
                <a:latin typeface="Optima" panose="02000503060000020004" pitchFamily="2" charset="0"/>
              </a:rPr>
              <a:t>)</a:t>
            </a:r>
            <a:r>
              <a:rPr lang="en-US" sz="2000" baseline="30000" dirty="0">
                <a:latin typeface="Optima" panose="02000503060000020004" pitchFamily="2" charset="0"/>
              </a:rPr>
              <a:t>2</a:t>
            </a:r>
            <a:endParaRPr lang="en-US" sz="2000" dirty="0">
              <a:latin typeface="Optima" panose="02000503060000020004" pitchFamily="2" charset="0"/>
            </a:endParaRPr>
          </a:p>
        </p:txBody>
      </p:sp>
      <p:grpSp>
        <p:nvGrpSpPr>
          <p:cNvPr id="59396" name="Group 34"/>
          <p:cNvGrpSpPr>
            <a:grpSpLocks/>
          </p:cNvGrpSpPr>
          <p:nvPr/>
        </p:nvGrpSpPr>
        <p:grpSpPr bwMode="auto">
          <a:xfrm>
            <a:off x="1727200" y="3390900"/>
            <a:ext cx="1295400" cy="401638"/>
            <a:chOff x="3432" y="2448"/>
            <a:chExt cx="1272" cy="672"/>
          </a:xfrm>
        </p:grpSpPr>
        <p:sp>
          <p:nvSpPr>
            <p:cNvPr id="59425" name="Line 35"/>
            <p:cNvSpPr>
              <a:spLocks noChangeShapeType="1"/>
            </p:cNvSpPr>
            <p:nvPr/>
          </p:nvSpPr>
          <p:spPr bwMode="auto">
            <a:xfrm flipV="1">
              <a:off x="3481" y="2448"/>
              <a:ext cx="119" cy="67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26" name="Line 36"/>
            <p:cNvSpPr>
              <a:spLocks noChangeShapeType="1"/>
            </p:cNvSpPr>
            <p:nvPr/>
          </p:nvSpPr>
          <p:spPr bwMode="auto">
            <a:xfrm>
              <a:off x="3600" y="2448"/>
              <a:ext cx="11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27" name="Line 37"/>
            <p:cNvSpPr>
              <a:spLocks noChangeShapeType="1"/>
            </p:cNvSpPr>
            <p:nvPr/>
          </p:nvSpPr>
          <p:spPr bwMode="auto">
            <a:xfrm flipH="1" flipV="1">
              <a:off x="3432" y="2976"/>
              <a:ext cx="48" cy="14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sp>
        <p:nvSpPr>
          <p:cNvPr id="59397" name="Line 39"/>
          <p:cNvSpPr>
            <a:spLocks noChangeShapeType="1"/>
          </p:cNvSpPr>
          <p:nvPr/>
        </p:nvSpPr>
        <p:spPr bwMode="auto">
          <a:xfrm flipV="1">
            <a:off x="2030413" y="2590800"/>
            <a:ext cx="122237" cy="40163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398" name="Line 40"/>
          <p:cNvSpPr>
            <a:spLocks noChangeShapeType="1"/>
          </p:cNvSpPr>
          <p:nvPr/>
        </p:nvSpPr>
        <p:spPr bwMode="auto">
          <a:xfrm>
            <a:off x="2152650" y="2590800"/>
            <a:ext cx="318135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399" name="Line 41"/>
          <p:cNvSpPr>
            <a:spLocks noChangeShapeType="1"/>
          </p:cNvSpPr>
          <p:nvPr/>
        </p:nvSpPr>
        <p:spPr bwMode="auto">
          <a:xfrm flipH="1" flipV="1">
            <a:off x="1981200" y="2906713"/>
            <a:ext cx="49213" cy="8572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05" name="Line 4"/>
          <p:cNvSpPr>
            <a:spLocks noChangeShapeType="1"/>
          </p:cNvSpPr>
          <p:nvPr/>
        </p:nvSpPr>
        <p:spPr bwMode="auto">
          <a:xfrm>
            <a:off x="228600" y="990600"/>
            <a:ext cx="8610600" cy="1588"/>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3" name="Group 2"/>
          <p:cNvGrpSpPr/>
          <p:nvPr/>
        </p:nvGrpSpPr>
        <p:grpSpPr>
          <a:xfrm>
            <a:off x="381000" y="4038600"/>
            <a:ext cx="8610600" cy="2667000"/>
            <a:chOff x="381000" y="4038600"/>
            <a:chExt cx="8610600" cy="2667000"/>
          </a:xfrm>
        </p:grpSpPr>
        <p:grpSp>
          <p:nvGrpSpPr>
            <p:cNvPr id="59400" name="Group 46"/>
            <p:cNvGrpSpPr>
              <a:grpSpLocks/>
            </p:cNvGrpSpPr>
            <p:nvPr/>
          </p:nvGrpSpPr>
          <p:grpSpPr bwMode="auto">
            <a:xfrm>
              <a:off x="1320800" y="4295775"/>
              <a:ext cx="3810000" cy="1212850"/>
              <a:chOff x="1152" y="2946"/>
              <a:chExt cx="2400" cy="764"/>
            </a:xfrm>
          </p:grpSpPr>
          <p:sp>
            <p:nvSpPr>
              <p:cNvPr id="59406" name="Text Box 7"/>
              <p:cNvSpPr txBox="1">
                <a:spLocks noChangeArrowheads="1"/>
              </p:cNvSpPr>
              <p:nvPr/>
            </p:nvSpPr>
            <p:spPr bwMode="auto">
              <a:xfrm>
                <a:off x="1175" y="3248"/>
                <a:ext cx="36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i="1" dirty="0">
                    <a:latin typeface="Optima" panose="02000503060000020004" pitchFamily="2" charset="0"/>
                    <a:sym typeface="Symbol" charset="0"/>
                  </a:rPr>
                  <a:t>r</a:t>
                </a:r>
                <a:r>
                  <a:rPr lang="en-US" dirty="0">
                    <a:latin typeface="Optima" panose="02000503060000020004" pitchFamily="2" charset="0"/>
                  </a:rPr>
                  <a:t> =</a:t>
                </a:r>
                <a:endParaRPr lang="en-US" baseline="-25000" dirty="0">
                  <a:latin typeface="Optima" panose="02000503060000020004" pitchFamily="2" charset="0"/>
                </a:endParaRPr>
              </a:p>
            </p:txBody>
          </p:sp>
          <p:sp>
            <p:nvSpPr>
              <p:cNvPr id="59407" name="Rectangle 11"/>
              <p:cNvSpPr>
                <a:spLocks noChangeArrowheads="1"/>
              </p:cNvSpPr>
              <p:nvPr/>
            </p:nvSpPr>
            <p:spPr bwMode="auto">
              <a:xfrm>
                <a:off x="1152" y="3008"/>
                <a:ext cx="2400" cy="7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lgn="ctr">
                  <a:lnSpc>
                    <a:spcPct val="120000"/>
                  </a:lnSpc>
                </a:pPr>
                <a:r>
                  <a:rPr lang="en-US" dirty="0">
                    <a:latin typeface="Optima" panose="02000503060000020004" pitchFamily="2" charset="0"/>
                  </a:rPr>
                  <a:t>∑</a:t>
                </a:r>
                <a:r>
                  <a:rPr lang="en-US" sz="2000" dirty="0">
                    <a:latin typeface="Optima" panose="02000503060000020004" pitchFamily="2" charset="0"/>
                  </a:rPr>
                  <a:t>(x</a:t>
                </a:r>
                <a:r>
                  <a:rPr lang="en-US" sz="2000" baseline="-25000" dirty="0">
                    <a:latin typeface="Optima" panose="02000503060000020004" pitchFamily="2" charset="0"/>
                  </a:rPr>
                  <a:t>i</a:t>
                </a:r>
                <a:r>
                  <a:rPr lang="en-US" sz="2000" dirty="0">
                    <a:latin typeface="Optima" panose="02000503060000020004" pitchFamily="2" charset="0"/>
                  </a:rPr>
                  <a:t>-x)(</a:t>
                </a:r>
                <a:r>
                  <a:rPr lang="en-US" sz="2000" dirty="0" err="1">
                    <a:latin typeface="Optima" panose="02000503060000020004" pitchFamily="2" charset="0"/>
                  </a:rPr>
                  <a:t>y</a:t>
                </a:r>
                <a:r>
                  <a:rPr lang="en-US" sz="2000" baseline="-25000" dirty="0" err="1">
                    <a:latin typeface="Optima" panose="02000503060000020004" pitchFamily="2" charset="0"/>
                  </a:rPr>
                  <a:t>i</a:t>
                </a:r>
                <a:r>
                  <a:rPr lang="en-US" sz="2000" dirty="0">
                    <a:latin typeface="Optima" panose="02000503060000020004" pitchFamily="2" charset="0"/>
                  </a:rPr>
                  <a:t>-y) </a:t>
                </a:r>
                <a:endParaRPr lang="en-US" baseline="30000" dirty="0">
                  <a:latin typeface="Optima" panose="02000503060000020004" pitchFamily="2" charset="0"/>
                </a:endParaRPr>
              </a:p>
              <a:p>
                <a:pPr algn="ctr">
                  <a:lnSpc>
                    <a:spcPct val="120000"/>
                  </a:lnSpc>
                  <a:spcBef>
                    <a:spcPct val="40000"/>
                  </a:spcBef>
                </a:pPr>
                <a:r>
                  <a:rPr lang="en-US" dirty="0">
                    <a:latin typeface="Optima" panose="02000503060000020004" pitchFamily="2" charset="0"/>
                  </a:rPr>
                  <a:t>∑</a:t>
                </a:r>
                <a:r>
                  <a:rPr lang="en-US" sz="2000" dirty="0">
                    <a:latin typeface="Optima" panose="02000503060000020004" pitchFamily="2" charset="0"/>
                  </a:rPr>
                  <a:t>(x</a:t>
                </a:r>
                <a:r>
                  <a:rPr lang="en-US" sz="2000" baseline="-25000" dirty="0">
                    <a:latin typeface="Optima" panose="02000503060000020004" pitchFamily="2" charset="0"/>
                  </a:rPr>
                  <a:t>i</a:t>
                </a:r>
                <a:r>
                  <a:rPr lang="en-US" sz="2000" dirty="0">
                    <a:latin typeface="Optima" panose="02000503060000020004" pitchFamily="2" charset="0"/>
                  </a:rPr>
                  <a:t>-x</a:t>
                </a:r>
                <a:r>
                  <a:rPr lang="en-US" dirty="0">
                    <a:latin typeface="Optima" panose="02000503060000020004" pitchFamily="2" charset="0"/>
                  </a:rPr>
                  <a:t>)</a:t>
                </a:r>
                <a:r>
                  <a:rPr lang="en-US" baseline="30000" dirty="0">
                    <a:latin typeface="Optima" panose="02000503060000020004" pitchFamily="2" charset="0"/>
                  </a:rPr>
                  <a:t>2</a:t>
                </a:r>
                <a:r>
                  <a:rPr lang="en-US" dirty="0">
                    <a:latin typeface="Optima" panose="02000503060000020004" pitchFamily="2" charset="0"/>
                  </a:rPr>
                  <a:t>   ∑(</a:t>
                </a:r>
                <a:r>
                  <a:rPr lang="en-US" sz="2000" dirty="0" err="1">
                    <a:latin typeface="Optima" panose="02000503060000020004" pitchFamily="2" charset="0"/>
                  </a:rPr>
                  <a:t>y</a:t>
                </a:r>
                <a:r>
                  <a:rPr lang="en-US" sz="2000" baseline="-25000" dirty="0" err="1">
                    <a:latin typeface="Optima" panose="02000503060000020004" pitchFamily="2" charset="0"/>
                  </a:rPr>
                  <a:t>i</a:t>
                </a:r>
                <a:r>
                  <a:rPr lang="en-US" sz="2000" dirty="0">
                    <a:latin typeface="Optima" panose="02000503060000020004" pitchFamily="2" charset="0"/>
                  </a:rPr>
                  <a:t>-y</a:t>
                </a:r>
                <a:r>
                  <a:rPr lang="en-US" dirty="0">
                    <a:latin typeface="Optima" panose="02000503060000020004" pitchFamily="2" charset="0"/>
                  </a:rPr>
                  <a:t>)</a:t>
                </a:r>
                <a:r>
                  <a:rPr lang="en-US" baseline="30000" dirty="0">
                    <a:latin typeface="Optima" panose="02000503060000020004" pitchFamily="2" charset="0"/>
                  </a:rPr>
                  <a:t>2</a:t>
                </a:r>
              </a:p>
            </p:txBody>
          </p:sp>
          <p:sp>
            <p:nvSpPr>
              <p:cNvPr id="59408" name="Line 13"/>
              <p:cNvSpPr>
                <a:spLocks noChangeShapeType="1"/>
              </p:cNvSpPr>
              <p:nvPr/>
            </p:nvSpPr>
            <p:spPr bwMode="auto">
              <a:xfrm>
                <a:off x="1606" y="3408"/>
                <a:ext cx="141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59409" name="Group 15"/>
              <p:cNvGrpSpPr>
                <a:grpSpLocks/>
              </p:cNvGrpSpPr>
              <p:nvPr/>
            </p:nvGrpSpPr>
            <p:grpSpPr bwMode="auto">
              <a:xfrm>
                <a:off x="1608" y="3440"/>
                <a:ext cx="720" cy="240"/>
                <a:chOff x="3432" y="2448"/>
                <a:chExt cx="1272" cy="672"/>
              </a:xfrm>
            </p:grpSpPr>
            <p:sp>
              <p:nvSpPr>
                <p:cNvPr id="59422" name="Line 16"/>
                <p:cNvSpPr>
                  <a:spLocks noChangeShapeType="1"/>
                </p:cNvSpPr>
                <p:nvPr/>
              </p:nvSpPr>
              <p:spPr bwMode="auto">
                <a:xfrm flipV="1">
                  <a:off x="3481" y="2448"/>
                  <a:ext cx="119" cy="67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23" name="Line 17"/>
                <p:cNvSpPr>
                  <a:spLocks noChangeShapeType="1"/>
                </p:cNvSpPr>
                <p:nvPr/>
              </p:nvSpPr>
              <p:spPr bwMode="auto">
                <a:xfrm>
                  <a:off x="3600" y="2448"/>
                  <a:ext cx="11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24" name="Line 18"/>
                <p:cNvSpPr>
                  <a:spLocks noChangeShapeType="1"/>
                </p:cNvSpPr>
                <p:nvPr/>
              </p:nvSpPr>
              <p:spPr bwMode="auto">
                <a:xfrm flipH="1" flipV="1">
                  <a:off x="3432" y="2976"/>
                  <a:ext cx="48" cy="14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sp>
            <p:nvSpPr>
              <p:cNvPr id="59410" name="Line 25"/>
              <p:cNvSpPr>
                <a:spLocks noChangeShapeType="1"/>
              </p:cNvSpPr>
              <p:nvPr/>
            </p:nvSpPr>
            <p:spPr bwMode="auto">
              <a:xfrm>
                <a:off x="2088" y="3504"/>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11" name="Line 26"/>
              <p:cNvSpPr>
                <a:spLocks noChangeShapeType="1"/>
              </p:cNvSpPr>
              <p:nvPr/>
            </p:nvSpPr>
            <p:spPr bwMode="auto">
              <a:xfrm>
                <a:off x="2720" y="3504"/>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59412" name="Group 29"/>
              <p:cNvGrpSpPr>
                <a:grpSpLocks/>
              </p:cNvGrpSpPr>
              <p:nvPr/>
            </p:nvGrpSpPr>
            <p:grpSpPr bwMode="auto">
              <a:xfrm>
                <a:off x="1903" y="2946"/>
                <a:ext cx="785" cy="495"/>
                <a:chOff x="1903" y="2946"/>
                <a:chExt cx="785" cy="495"/>
              </a:xfrm>
            </p:grpSpPr>
            <p:sp>
              <p:nvSpPr>
                <p:cNvPr id="59417" name="Rectangle 9"/>
                <p:cNvSpPr>
                  <a:spLocks noChangeArrowheads="1"/>
                </p:cNvSpPr>
                <p:nvPr/>
              </p:nvSpPr>
              <p:spPr bwMode="auto">
                <a:xfrm>
                  <a:off x="2119" y="3252"/>
                  <a:ext cx="268" cy="1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200" dirty="0">
                      <a:solidFill>
                        <a:srgbClr val="FFFFFF"/>
                      </a:solidFill>
                      <a:latin typeface="Optima" panose="02000503060000020004" pitchFamily="2" charset="0"/>
                    </a:rPr>
                    <a:t>60000</a:t>
                  </a:r>
                  <a:endParaRPr lang="en-US" dirty="0">
                    <a:latin typeface="Times New Roman" charset="0"/>
                  </a:endParaRPr>
                </a:p>
              </p:txBody>
            </p:sp>
            <p:sp>
              <p:nvSpPr>
                <p:cNvPr id="59418" name="Text Box 10"/>
                <p:cNvSpPr txBox="1">
                  <a:spLocks noChangeArrowheads="1"/>
                </p:cNvSpPr>
                <p:nvPr/>
              </p:nvSpPr>
              <p:spPr bwMode="auto">
                <a:xfrm>
                  <a:off x="1926" y="2946"/>
                  <a:ext cx="179"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r>
                    <a:rPr lang="en-US" sz="1400" dirty="0">
                      <a:latin typeface="Optima" panose="02000503060000020004" pitchFamily="2" charset="0"/>
                    </a:rPr>
                    <a:t>n</a:t>
                  </a:r>
                </a:p>
              </p:txBody>
            </p:sp>
            <p:sp>
              <p:nvSpPr>
                <p:cNvPr id="59419" name="Line 12"/>
                <p:cNvSpPr>
                  <a:spLocks noChangeShapeType="1"/>
                </p:cNvSpPr>
                <p:nvPr/>
              </p:nvSpPr>
              <p:spPr bwMode="auto">
                <a:xfrm>
                  <a:off x="2240" y="3144"/>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20" name="Text Box 14"/>
                <p:cNvSpPr txBox="1">
                  <a:spLocks noChangeArrowheads="1"/>
                </p:cNvSpPr>
                <p:nvPr/>
              </p:nvSpPr>
              <p:spPr bwMode="auto">
                <a:xfrm>
                  <a:off x="1903" y="3247"/>
                  <a:ext cx="279"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r>
                    <a:rPr lang="en-US" sz="1400" dirty="0" err="1">
                      <a:latin typeface="Optima" panose="02000503060000020004" pitchFamily="2" charset="0"/>
                    </a:rPr>
                    <a:t>i</a:t>
                  </a:r>
                  <a:r>
                    <a:rPr lang="en-US" sz="1400" dirty="0">
                      <a:latin typeface="Optima" panose="02000503060000020004" pitchFamily="2" charset="0"/>
                    </a:rPr>
                    <a:t>=1</a:t>
                  </a:r>
                </a:p>
              </p:txBody>
            </p:sp>
            <p:sp>
              <p:nvSpPr>
                <p:cNvPr id="59421" name="Line 28"/>
                <p:cNvSpPr>
                  <a:spLocks noChangeShapeType="1"/>
                </p:cNvSpPr>
                <p:nvPr/>
              </p:nvSpPr>
              <p:spPr bwMode="auto">
                <a:xfrm>
                  <a:off x="2592" y="3144"/>
                  <a:ext cx="96"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59413" name="Group 42"/>
              <p:cNvGrpSpPr>
                <a:grpSpLocks/>
              </p:cNvGrpSpPr>
              <p:nvPr/>
            </p:nvGrpSpPr>
            <p:grpSpPr bwMode="auto">
              <a:xfrm>
                <a:off x="2304" y="3440"/>
                <a:ext cx="720" cy="240"/>
                <a:chOff x="3432" y="2448"/>
                <a:chExt cx="1272" cy="672"/>
              </a:xfrm>
            </p:grpSpPr>
            <p:sp>
              <p:nvSpPr>
                <p:cNvPr id="59414" name="Line 43"/>
                <p:cNvSpPr>
                  <a:spLocks noChangeShapeType="1"/>
                </p:cNvSpPr>
                <p:nvPr/>
              </p:nvSpPr>
              <p:spPr bwMode="auto">
                <a:xfrm flipV="1">
                  <a:off x="3481" y="2448"/>
                  <a:ext cx="119" cy="67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15" name="Line 44"/>
                <p:cNvSpPr>
                  <a:spLocks noChangeShapeType="1"/>
                </p:cNvSpPr>
                <p:nvPr/>
              </p:nvSpPr>
              <p:spPr bwMode="auto">
                <a:xfrm>
                  <a:off x="3600" y="2448"/>
                  <a:ext cx="110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59416" name="Line 45"/>
                <p:cNvSpPr>
                  <a:spLocks noChangeShapeType="1"/>
                </p:cNvSpPr>
                <p:nvPr/>
              </p:nvSpPr>
              <p:spPr bwMode="auto">
                <a:xfrm flipH="1" flipV="1">
                  <a:off x="3432" y="2976"/>
                  <a:ext cx="48" cy="144"/>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sp>
          <p:nvSpPr>
            <p:cNvPr id="59401" name="Text Box 47"/>
            <p:cNvSpPr txBox="1">
              <a:spLocks noChangeArrowheads="1"/>
            </p:cNvSpPr>
            <p:nvPr/>
          </p:nvSpPr>
          <p:spPr bwMode="auto">
            <a:xfrm>
              <a:off x="1320800" y="5715000"/>
              <a:ext cx="1425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i="1" dirty="0">
                  <a:latin typeface="Optima" panose="02000503060000020004" pitchFamily="2" charset="0"/>
                </a:rPr>
                <a:t>d</a:t>
              </a:r>
              <a:r>
                <a:rPr lang="en-US" dirty="0">
                  <a:latin typeface="Optima" panose="02000503060000020004" pitchFamily="2" charset="0"/>
                </a:rPr>
                <a:t> = 1 - </a:t>
              </a:r>
              <a:r>
                <a:rPr lang="en-US" i="1" dirty="0">
                  <a:latin typeface="Optima" panose="02000503060000020004" pitchFamily="2" charset="0"/>
                </a:rPr>
                <a:t>r</a:t>
              </a:r>
            </a:p>
          </p:txBody>
        </p:sp>
        <p:sp>
          <p:nvSpPr>
            <p:cNvPr id="59402" name="Text Box 48"/>
            <p:cNvSpPr txBox="1">
              <a:spLocks noChangeArrowheads="1"/>
            </p:cNvSpPr>
            <p:nvPr/>
          </p:nvSpPr>
          <p:spPr bwMode="auto">
            <a:xfrm>
              <a:off x="5105400" y="4800600"/>
              <a:ext cx="1425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-1 ≤ </a:t>
              </a:r>
              <a:r>
                <a:rPr lang="en-US" i="1" dirty="0">
                  <a:latin typeface="Optima" panose="02000503060000020004" pitchFamily="2" charset="0"/>
                </a:rPr>
                <a:t>r</a:t>
              </a:r>
              <a:r>
                <a:rPr lang="en-US" dirty="0">
                  <a:latin typeface="Optima" panose="02000503060000020004" pitchFamily="2" charset="0"/>
                </a:rPr>
                <a:t> ≤ 1</a:t>
              </a:r>
            </a:p>
          </p:txBody>
        </p:sp>
        <p:sp>
          <p:nvSpPr>
            <p:cNvPr id="59403" name="Text Box 49"/>
            <p:cNvSpPr txBox="1">
              <a:spLocks noChangeArrowheads="1"/>
            </p:cNvSpPr>
            <p:nvPr/>
          </p:nvSpPr>
          <p:spPr bwMode="auto">
            <a:xfrm>
              <a:off x="5203825" y="5715000"/>
              <a:ext cx="14255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0 ≤ </a:t>
              </a:r>
              <a:r>
                <a:rPr lang="en-US" i="1" dirty="0">
                  <a:latin typeface="Optima" panose="02000503060000020004" pitchFamily="2" charset="0"/>
                </a:rPr>
                <a:t>d</a:t>
              </a:r>
              <a:r>
                <a:rPr lang="en-US" dirty="0">
                  <a:latin typeface="Optima" panose="02000503060000020004" pitchFamily="2" charset="0"/>
                </a:rPr>
                <a:t> ≤ 2</a:t>
              </a:r>
            </a:p>
          </p:txBody>
        </p:sp>
        <p:sp>
          <p:nvSpPr>
            <p:cNvPr id="59404" name="Text Box 50"/>
            <p:cNvSpPr txBox="1">
              <a:spLocks noChangeArrowheads="1"/>
            </p:cNvSpPr>
            <p:nvPr/>
          </p:nvSpPr>
          <p:spPr bwMode="auto">
            <a:xfrm>
              <a:off x="990600" y="6305490"/>
              <a:ext cx="72412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sz="2000" dirty="0">
                  <a:latin typeface="Optima" panose="02000503060000020004" pitchFamily="2" charset="0"/>
                </a:rPr>
                <a:t>High degree of similarity implies a small distance and vice versa</a:t>
              </a:r>
            </a:p>
          </p:txBody>
        </p:sp>
        <p:sp>
          <p:nvSpPr>
            <p:cNvPr id="38" name="Rectangle 3"/>
            <p:cNvSpPr txBox="1">
              <a:spLocks noChangeArrowheads="1"/>
            </p:cNvSpPr>
            <p:nvPr/>
          </p:nvSpPr>
          <p:spPr bwMode="auto">
            <a:xfrm>
              <a:off x="381000" y="4038600"/>
              <a:ext cx="8610600"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90000"/>
                </a:lnSpc>
              </a:pPr>
              <a:r>
                <a:rPr lang="en-US" sz="2400" dirty="0">
                  <a:solidFill>
                    <a:schemeClr val="tx2"/>
                  </a:solidFill>
                  <a:latin typeface="Optima" panose="02000503060000020004" pitchFamily="2" charset="0"/>
                  <a:ea typeface="ＭＳ Ｐゴシック" charset="0"/>
                  <a:cs typeface="ＭＳ Ｐゴシック" charset="0"/>
                </a:rPr>
                <a:t>Pearson correlation and Pearson distance (semi-metric)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25400"/>
            <a:ext cx="8229600" cy="1143000"/>
          </a:xfrm>
        </p:spPr>
        <p:txBody>
          <a:bodyPr/>
          <a:lstStyle/>
          <a:p>
            <a:pPr eaLnBrk="1" hangingPunct="1"/>
            <a:r>
              <a:rPr lang="en-US" dirty="0">
                <a:ea typeface="ＭＳ Ｐゴシック" charset="0"/>
                <a:cs typeface="ＭＳ Ｐゴシック" charset="0"/>
              </a:rPr>
              <a:t>Euclidean distance</a:t>
            </a:r>
          </a:p>
        </p:txBody>
      </p:sp>
      <p:sp>
        <p:nvSpPr>
          <p:cNvPr id="61443" name="Text Box 7"/>
          <p:cNvSpPr txBox="1">
            <a:spLocks noChangeArrowheads="1"/>
          </p:cNvSpPr>
          <p:nvPr/>
        </p:nvSpPr>
        <p:spPr bwMode="auto">
          <a:xfrm>
            <a:off x="467810" y="5542136"/>
            <a:ext cx="82296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solidFill>
                  <a:srgbClr val="000080"/>
                </a:solidFill>
                <a:latin typeface="Optima" panose="02000503060000020004" pitchFamily="2" charset="0"/>
              </a:rPr>
              <a:t>Implication for gene expression:</a:t>
            </a:r>
          </a:p>
          <a:p>
            <a:pPr>
              <a:spcBef>
                <a:spcPts val="0"/>
              </a:spcBef>
            </a:pPr>
            <a:r>
              <a:rPr lang="en-US" dirty="0">
                <a:solidFill>
                  <a:srgbClr val="000080"/>
                </a:solidFill>
                <a:latin typeface="Optima" panose="02000503060000020004" pitchFamily="2" charset="0"/>
              </a:rPr>
              <a:t>the </a:t>
            </a:r>
            <a:r>
              <a:rPr lang="en-US" b="1" i="1" dirty="0">
                <a:solidFill>
                  <a:srgbClr val="000080"/>
                </a:solidFill>
                <a:latin typeface="Optima" panose="02000503060000020004" pitchFamily="2" charset="0"/>
              </a:rPr>
              <a:t>magnitude</a:t>
            </a:r>
            <a:r>
              <a:rPr lang="en-US" dirty="0">
                <a:solidFill>
                  <a:srgbClr val="000080"/>
                </a:solidFill>
                <a:latin typeface="Optima" panose="02000503060000020004" pitchFamily="2" charset="0"/>
              </a:rPr>
              <a:t> of expression values will determine distances</a:t>
            </a:r>
          </a:p>
        </p:txBody>
      </p:sp>
      <p:graphicFrame>
        <p:nvGraphicFramePr>
          <p:cNvPr id="61444" name="Object 3"/>
          <p:cNvGraphicFramePr>
            <a:graphicFrameLocks noChangeAspect="1"/>
          </p:cNvGraphicFramePr>
          <p:nvPr>
            <p:extLst>
              <p:ext uri="{D42A27DB-BD31-4B8C-83A1-F6EECF244321}">
                <p14:modId xmlns:p14="http://schemas.microsoft.com/office/powerpoint/2010/main" val="1804912256"/>
              </p:ext>
            </p:extLst>
          </p:nvPr>
        </p:nvGraphicFramePr>
        <p:xfrm>
          <a:off x="4564385" y="1760335"/>
          <a:ext cx="4097337" cy="3030537"/>
        </p:xfrm>
        <a:graphic>
          <a:graphicData uri="http://schemas.openxmlformats.org/presentationml/2006/ole">
            <mc:AlternateContent xmlns:mc="http://schemas.openxmlformats.org/markup-compatibility/2006">
              <mc:Choice xmlns:v="urn:schemas-microsoft-com:vml" Requires="v">
                <p:oleObj spid="_x0000_s61575" name="Worksheet" r:id="rId4" imgW="3149600" imgH="2336800" progId="Excel.Sheet.8">
                  <p:embed/>
                </p:oleObj>
              </mc:Choice>
              <mc:Fallback>
                <p:oleObj name="Worksheet" r:id="rId4" imgW="3149600" imgH="2336800" progId="Excel.Shee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4385" y="1760335"/>
                        <a:ext cx="4097337" cy="3030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1445" name="Text Box 9"/>
          <p:cNvSpPr txBox="1">
            <a:spLocks noChangeArrowheads="1"/>
          </p:cNvSpPr>
          <p:nvPr/>
        </p:nvSpPr>
        <p:spPr bwMode="auto">
          <a:xfrm>
            <a:off x="6035997" y="4641647"/>
            <a:ext cx="1920875"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Calibri" charset="0"/>
              </a:rPr>
              <a:t>experiments</a:t>
            </a:r>
          </a:p>
        </p:txBody>
      </p:sp>
      <p:sp>
        <p:nvSpPr>
          <p:cNvPr id="61446" name="Text Box 10"/>
          <p:cNvSpPr txBox="1">
            <a:spLocks noChangeArrowheads="1"/>
          </p:cNvSpPr>
          <p:nvPr/>
        </p:nvSpPr>
        <p:spPr bwMode="auto">
          <a:xfrm rot="16200000">
            <a:off x="3117378" y="2985091"/>
            <a:ext cx="25241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Calibri" charset="0"/>
              </a:rPr>
              <a:t>Gene expression</a:t>
            </a:r>
          </a:p>
        </p:txBody>
      </p:sp>
      <p:grpSp>
        <p:nvGrpSpPr>
          <p:cNvPr id="2" name="Group 17"/>
          <p:cNvGrpSpPr>
            <a:grpSpLocks/>
          </p:cNvGrpSpPr>
          <p:nvPr/>
        </p:nvGrpSpPr>
        <p:grpSpPr bwMode="auto">
          <a:xfrm>
            <a:off x="5137472" y="2390572"/>
            <a:ext cx="2362200" cy="1600200"/>
            <a:chOff x="3996" y="2640"/>
            <a:chExt cx="684" cy="617"/>
          </a:xfrm>
        </p:grpSpPr>
        <p:grpSp>
          <p:nvGrpSpPr>
            <p:cNvPr id="61449" name="Group 15"/>
            <p:cNvGrpSpPr>
              <a:grpSpLocks/>
            </p:cNvGrpSpPr>
            <p:nvPr/>
          </p:nvGrpSpPr>
          <p:grpSpPr bwMode="auto">
            <a:xfrm>
              <a:off x="3996" y="2640"/>
              <a:ext cx="432" cy="240"/>
              <a:chOff x="3996" y="2640"/>
              <a:chExt cx="432" cy="240"/>
            </a:xfrm>
          </p:grpSpPr>
          <p:sp>
            <p:nvSpPr>
              <p:cNvPr id="61453" name="Line 11"/>
              <p:cNvSpPr>
                <a:spLocks noChangeShapeType="1"/>
              </p:cNvSpPr>
              <p:nvPr/>
            </p:nvSpPr>
            <p:spPr bwMode="auto">
              <a:xfrm>
                <a:off x="4176" y="2640"/>
                <a:ext cx="0" cy="24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1454" name="Text Box 13"/>
              <p:cNvSpPr txBox="1">
                <a:spLocks noChangeArrowheads="1"/>
              </p:cNvSpPr>
              <p:nvPr/>
            </p:nvSpPr>
            <p:spPr bwMode="auto">
              <a:xfrm>
                <a:off x="3996" y="2669"/>
                <a:ext cx="432"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Calibri" charset="0"/>
                  </a:rPr>
                  <a:t>520</a:t>
                </a:r>
              </a:p>
            </p:txBody>
          </p:sp>
        </p:grpSp>
        <p:grpSp>
          <p:nvGrpSpPr>
            <p:cNvPr id="61450" name="Group 16"/>
            <p:cNvGrpSpPr>
              <a:grpSpLocks/>
            </p:cNvGrpSpPr>
            <p:nvPr/>
          </p:nvGrpSpPr>
          <p:grpSpPr bwMode="auto">
            <a:xfrm>
              <a:off x="4104" y="2825"/>
              <a:ext cx="576" cy="432"/>
              <a:chOff x="4104" y="2825"/>
              <a:chExt cx="576" cy="432"/>
            </a:xfrm>
          </p:grpSpPr>
          <p:sp>
            <p:nvSpPr>
              <p:cNvPr id="61451" name="Line 12"/>
              <p:cNvSpPr>
                <a:spLocks noChangeShapeType="1"/>
              </p:cNvSpPr>
              <p:nvPr/>
            </p:nvSpPr>
            <p:spPr bwMode="auto">
              <a:xfrm>
                <a:off x="4478" y="2825"/>
                <a:ext cx="0" cy="432"/>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1452" name="Text Box 14"/>
              <p:cNvSpPr txBox="1">
                <a:spLocks noChangeArrowheads="1"/>
              </p:cNvSpPr>
              <p:nvPr/>
            </p:nvSpPr>
            <p:spPr bwMode="auto">
              <a:xfrm>
                <a:off x="4104" y="2976"/>
                <a:ext cx="576" cy="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a:latin typeface="Calibri" charset="0"/>
                  </a:rPr>
                  <a:t>1090</a:t>
                </a:r>
              </a:p>
            </p:txBody>
          </p:sp>
        </p:grpSp>
      </p:grpSp>
      <p:sp>
        <p:nvSpPr>
          <p:cNvPr id="61448"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16" name="Google Shape;389;p35">
            <a:extLst>
              <a:ext uri="{FF2B5EF4-FFF2-40B4-BE49-F238E27FC236}">
                <a16:creationId xmlns:a16="http://schemas.microsoft.com/office/drawing/2014/main" id="{4C520BA8-41C5-6841-9B77-061530CBF50B}"/>
              </a:ext>
            </a:extLst>
          </p:cNvPr>
          <p:cNvPicPr preferRelativeResize="0"/>
          <p:nvPr/>
        </p:nvPicPr>
        <p:blipFill>
          <a:blip r:embed="rId6">
            <a:alphaModFix/>
          </a:blip>
          <a:stretch>
            <a:fillRect/>
          </a:stretch>
        </p:blipFill>
        <p:spPr>
          <a:xfrm>
            <a:off x="381963" y="2667000"/>
            <a:ext cx="3377550" cy="100606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p:cNvSpPr>
            <a:spLocks noGrp="1" noChangeArrowheads="1"/>
          </p:cNvSpPr>
          <p:nvPr>
            <p:ph type="title"/>
          </p:nvPr>
        </p:nvSpPr>
        <p:spPr>
          <a:xfrm>
            <a:off x="457200" y="3175"/>
            <a:ext cx="8229600" cy="1143000"/>
          </a:xfrm>
        </p:spPr>
        <p:txBody>
          <a:bodyPr/>
          <a:lstStyle/>
          <a:p>
            <a:pPr eaLnBrk="1" hangingPunct="1"/>
            <a:r>
              <a:rPr lang="en-US" dirty="0">
                <a:ea typeface="ＭＳ Ｐゴシック" charset="0"/>
                <a:cs typeface="ＭＳ Ｐゴシック" charset="0"/>
              </a:rPr>
              <a:t>Covariance and Correlation</a:t>
            </a:r>
          </a:p>
        </p:txBody>
      </p:sp>
      <p:graphicFrame>
        <p:nvGraphicFramePr>
          <p:cNvPr id="63490" name="Object 2"/>
          <p:cNvGraphicFramePr>
            <a:graphicFrameLocks noChangeAspect="1"/>
          </p:cNvGraphicFramePr>
          <p:nvPr>
            <p:extLst>
              <p:ext uri="{D42A27DB-BD31-4B8C-83A1-F6EECF244321}">
                <p14:modId xmlns:p14="http://schemas.microsoft.com/office/powerpoint/2010/main" val="1380795086"/>
              </p:ext>
            </p:extLst>
          </p:nvPr>
        </p:nvGraphicFramePr>
        <p:xfrm>
          <a:off x="5475876" y="1531609"/>
          <a:ext cx="3143250" cy="2324100"/>
        </p:xfrm>
        <a:graphic>
          <a:graphicData uri="http://schemas.openxmlformats.org/presentationml/2006/ole">
            <mc:AlternateContent xmlns:mc="http://schemas.openxmlformats.org/markup-compatibility/2006">
              <mc:Choice xmlns:v="urn:schemas-microsoft-com:vml" Requires="v">
                <p:oleObj spid="_x0000_s63597" name="Worksheet" r:id="rId4" imgW="3149600" imgH="2336800" progId="Excel.Sheet.8">
                  <p:embed/>
                </p:oleObj>
              </mc:Choice>
              <mc:Fallback>
                <p:oleObj name="Worksheet" r:id="rId4" imgW="3149600" imgH="2336800" progId="Excel.Shee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5876" y="1531609"/>
                        <a:ext cx="3143250" cy="2324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3491" name="Text Box 6"/>
          <p:cNvSpPr txBox="1">
            <a:spLocks noChangeArrowheads="1"/>
          </p:cNvSpPr>
          <p:nvPr/>
        </p:nvSpPr>
        <p:spPr bwMode="auto">
          <a:xfrm>
            <a:off x="6390276" y="3817609"/>
            <a:ext cx="1524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a:latin typeface="Calibri" charset="0"/>
              </a:rPr>
              <a:t>experiments</a:t>
            </a:r>
          </a:p>
        </p:txBody>
      </p:sp>
      <p:sp>
        <p:nvSpPr>
          <p:cNvPr id="63520" name="Text Box 8"/>
          <p:cNvSpPr txBox="1">
            <a:spLocks noChangeArrowheads="1"/>
          </p:cNvSpPr>
          <p:nvPr/>
        </p:nvSpPr>
        <p:spPr bwMode="auto">
          <a:xfrm>
            <a:off x="533400" y="1447800"/>
            <a:ext cx="5257800" cy="9111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2000" dirty="0">
                <a:latin typeface="Calibri" charset="0"/>
              </a:rPr>
              <a:t>Start with the concept of covariance:</a:t>
            </a:r>
          </a:p>
          <a:p>
            <a:pPr>
              <a:lnSpc>
                <a:spcPct val="150000"/>
              </a:lnSpc>
              <a:spcBef>
                <a:spcPct val="50000"/>
              </a:spcBef>
            </a:pPr>
            <a:r>
              <a:rPr lang="en-US" sz="1800" dirty="0" err="1">
                <a:latin typeface="Calibri" charset="0"/>
              </a:rPr>
              <a:t>Cov</a:t>
            </a:r>
            <a:r>
              <a:rPr lang="en-US" sz="1800" baseline="-25000" dirty="0" err="1">
                <a:latin typeface="Calibri" charset="0"/>
              </a:rPr>
              <a:t>xy</a:t>
            </a:r>
            <a:r>
              <a:rPr lang="en-US" sz="1800" baseline="-25000" dirty="0">
                <a:latin typeface="Calibri" charset="0"/>
              </a:rPr>
              <a:t>   </a:t>
            </a:r>
            <a:r>
              <a:rPr lang="en-US" sz="1800" dirty="0">
                <a:latin typeface="Calibri" charset="0"/>
              </a:rPr>
              <a:t>=</a:t>
            </a:r>
            <a:endParaRPr lang="en-US" sz="1800" baseline="-25000" dirty="0">
              <a:latin typeface="Calibri" charset="0"/>
            </a:endParaRPr>
          </a:p>
        </p:txBody>
      </p:sp>
      <p:grpSp>
        <p:nvGrpSpPr>
          <p:cNvPr id="63521" name="Group 17"/>
          <p:cNvGrpSpPr>
            <a:grpSpLocks/>
          </p:cNvGrpSpPr>
          <p:nvPr/>
        </p:nvGrpSpPr>
        <p:grpSpPr bwMode="auto">
          <a:xfrm>
            <a:off x="1385888" y="1807445"/>
            <a:ext cx="1676400" cy="719138"/>
            <a:chOff x="906" y="1356"/>
            <a:chExt cx="1056" cy="453"/>
          </a:xfrm>
        </p:grpSpPr>
        <p:sp>
          <p:nvSpPr>
            <p:cNvPr id="63522" name="Text Box 9"/>
            <p:cNvSpPr txBox="1">
              <a:spLocks noChangeArrowheads="1"/>
            </p:cNvSpPr>
            <p:nvPr/>
          </p:nvSpPr>
          <p:spPr bwMode="auto">
            <a:xfrm>
              <a:off x="906" y="1356"/>
              <a:ext cx="10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dirty="0">
                  <a:latin typeface="Calibri" charset="0"/>
                  <a:sym typeface="Symbol" charset="0"/>
                </a:rPr>
                <a:t>   (x</a:t>
              </a:r>
              <a:r>
                <a:rPr lang="en-US" sz="1800" baseline="-25000" dirty="0">
                  <a:latin typeface="Calibri" charset="0"/>
                  <a:sym typeface="Symbol" charset="0"/>
                </a:rPr>
                <a:t>i</a:t>
              </a:r>
              <a:r>
                <a:rPr lang="en-US" sz="1800" dirty="0">
                  <a:latin typeface="Calibri" charset="0"/>
                  <a:sym typeface="Symbol" charset="0"/>
                </a:rPr>
                <a:t>-x)(</a:t>
              </a:r>
              <a:r>
                <a:rPr lang="en-US" sz="1800" dirty="0" err="1">
                  <a:latin typeface="Calibri" charset="0"/>
                  <a:sym typeface="Symbol" charset="0"/>
                </a:rPr>
                <a:t>y</a:t>
              </a:r>
              <a:r>
                <a:rPr lang="en-US" sz="1800" baseline="-25000" dirty="0" err="1">
                  <a:latin typeface="Calibri" charset="0"/>
                  <a:sym typeface="Symbol" charset="0"/>
                </a:rPr>
                <a:t>i</a:t>
              </a:r>
              <a:r>
                <a:rPr lang="en-US" sz="1800" dirty="0">
                  <a:latin typeface="Calibri" charset="0"/>
                  <a:sym typeface="Symbol" charset="0"/>
                </a:rPr>
                <a:t>-y)</a:t>
              </a:r>
            </a:p>
          </p:txBody>
        </p:sp>
        <p:sp>
          <p:nvSpPr>
            <p:cNvPr id="63523" name="Line 10"/>
            <p:cNvSpPr>
              <a:spLocks noChangeShapeType="1"/>
            </p:cNvSpPr>
            <p:nvPr/>
          </p:nvSpPr>
          <p:spPr bwMode="auto">
            <a:xfrm>
              <a:off x="1326" y="1428"/>
              <a:ext cx="4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24" name="Line 11"/>
            <p:cNvSpPr>
              <a:spLocks noChangeShapeType="1"/>
            </p:cNvSpPr>
            <p:nvPr/>
          </p:nvSpPr>
          <p:spPr bwMode="auto">
            <a:xfrm>
              <a:off x="1617" y="1428"/>
              <a:ext cx="4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25" name="Line 12"/>
            <p:cNvSpPr>
              <a:spLocks noChangeShapeType="1"/>
            </p:cNvSpPr>
            <p:nvPr/>
          </p:nvSpPr>
          <p:spPr bwMode="auto">
            <a:xfrm>
              <a:off x="930" y="1596"/>
              <a:ext cx="86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26" name="Text Box 13"/>
            <p:cNvSpPr txBox="1">
              <a:spLocks noChangeArrowheads="1"/>
            </p:cNvSpPr>
            <p:nvPr/>
          </p:nvSpPr>
          <p:spPr bwMode="auto">
            <a:xfrm>
              <a:off x="1140" y="1578"/>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sz="1800" dirty="0">
                  <a:latin typeface="Calibri" charset="0"/>
                </a:rPr>
                <a:t>n</a:t>
              </a:r>
            </a:p>
          </p:txBody>
        </p:sp>
        <p:sp>
          <p:nvSpPr>
            <p:cNvPr id="63527" name="Text Box 14"/>
            <p:cNvSpPr txBox="1">
              <a:spLocks noChangeArrowheads="1"/>
            </p:cNvSpPr>
            <p:nvPr/>
          </p:nvSpPr>
          <p:spPr bwMode="auto">
            <a:xfrm>
              <a:off x="1002" y="1356"/>
              <a:ext cx="144"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800">
                  <a:latin typeface="Calibri" charset="0"/>
                </a:rPr>
                <a:t>n</a:t>
              </a:r>
            </a:p>
          </p:txBody>
        </p:sp>
        <p:sp>
          <p:nvSpPr>
            <p:cNvPr id="63528" name="Text Box 15"/>
            <p:cNvSpPr txBox="1">
              <a:spLocks noChangeArrowheads="1"/>
            </p:cNvSpPr>
            <p:nvPr/>
          </p:nvSpPr>
          <p:spPr bwMode="auto">
            <a:xfrm>
              <a:off x="1002" y="1452"/>
              <a:ext cx="28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800">
                  <a:latin typeface="Calibri" charset="0"/>
                </a:rPr>
                <a:t>i=1</a:t>
              </a:r>
            </a:p>
          </p:txBody>
        </p:sp>
      </p:grpSp>
      <p:sp>
        <p:nvSpPr>
          <p:cNvPr id="63503" name="Text Box 7"/>
          <p:cNvSpPr txBox="1">
            <a:spLocks noChangeArrowheads="1"/>
          </p:cNvSpPr>
          <p:nvPr/>
        </p:nvSpPr>
        <p:spPr bwMode="auto">
          <a:xfrm rot="16200000">
            <a:off x="4361451" y="2576184"/>
            <a:ext cx="19367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a:latin typeface="Calibri" charset="0"/>
              </a:rPr>
              <a:t>Gene expression</a:t>
            </a:r>
          </a:p>
        </p:txBody>
      </p:sp>
      <p:sp>
        <p:nvSpPr>
          <p:cNvPr id="63504" name="Text Box 20"/>
          <p:cNvSpPr txBox="1">
            <a:spLocks noChangeArrowheads="1"/>
          </p:cNvSpPr>
          <p:nvPr/>
        </p:nvSpPr>
        <p:spPr bwMode="auto">
          <a:xfrm>
            <a:off x="503547" y="3096349"/>
            <a:ext cx="347949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i="1" dirty="0">
                <a:latin typeface="Calibri" charset="0"/>
              </a:rPr>
              <a:t>Normalize</a:t>
            </a:r>
            <a:r>
              <a:rPr lang="en-US" sz="1800" dirty="0">
                <a:latin typeface="Calibri" charset="0"/>
              </a:rPr>
              <a:t> the measure using the variance of two measurements, </a:t>
            </a:r>
            <a:r>
              <a:rPr lang="en-US" sz="1800" dirty="0" err="1">
                <a:latin typeface="Calibri" charset="0"/>
              </a:rPr>
              <a:t>VarX</a:t>
            </a:r>
            <a:r>
              <a:rPr lang="en-US" sz="1800" dirty="0">
                <a:latin typeface="Calibri" charset="0"/>
              </a:rPr>
              <a:t> and </a:t>
            </a:r>
            <a:r>
              <a:rPr lang="en-US" sz="1800" dirty="0" err="1">
                <a:latin typeface="Calibri" charset="0"/>
              </a:rPr>
              <a:t>VarY</a:t>
            </a:r>
            <a:endParaRPr lang="en-US" sz="1800" dirty="0">
              <a:latin typeface="Calibri" charset="0"/>
            </a:endParaRPr>
          </a:p>
        </p:txBody>
      </p:sp>
      <p:grpSp>
        <p:nvGrpSpPr>
          <p:cNvPr id="63506" name="Group 22"/>
          <p:cNvGrpSpPr>
            <a:grpSpLocks/>
          </p:cNvGrpSpPr>
          <p:nvPr/>
        </p:nvGrpSpPr>
        <p:grpSpPr bwMode="auto">
          <a:xfrm>
            <a:off x="2525216" y="4191000"/>
            <a:ext cx="1676400" cy="719138"/>
            <a:chOff x="906" y="1356"/>
            <a:chExt cx="1056" cy="453"/>
          </a:xfrm>
        </p:grpSpPr>
        <p:sp>
          <p:nvSpPr>
            <p:cNvPr id="63513" name="Text Box 23"/>
            <p:cNvSpPr txBox="1">
              <a:spLocks noChangeArrowheads="1"/>
            </p:cNvSpPr>
            <p:nvPr/>
          </p:nvSpPr>
          <p:spPr bwMode="auto">
            <a:xfrm>
              <a:off x="906" y="1356"/>
              <a:ext cx="10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dirty="0">
                  <a:latin typeface="Calibri" charset="0"/>
                  <a:sym typeface="Symbol" charset="0"/>
                </a:rPr>
                <a:t>   (x</a:t>
              </a:r>
              <a:r>
                <a:rPr lang="en-US" sz="1800" baseline="-25000" dirty="0">
                  <a:latin typeface="Calibri" charset="0"/>
                  <a:sym typeface="Symbol" charset="0"/>
                </a:rPr>
                <a:t>i</a:t>
              </a:r>
              <a:r>
                <a:rPr lang="en-US" sz="1800" dirty="0">
                  <a:latin typeface="Calibri" charset="0"/>
                  <a:sym typeface="Symbol" charset="0"/>
                </a:rPr>
                <a:t>-x)(</a:t>
              </a:r>
              <a:r>
                <a:rPr lang="en-US" sz="1800" dirty="0" err="1">
                  <a:latin typeface="Calibri" charset="0"/>
                  <a:sym typeface="Symbol" charset="0"/>
                </a:rPr>
                <a:t>y</a:t>
              </a:r>
              <a:r>
                <a:rPr lang="en-US" sz="1800" baseline="-25000" dirty="0" err="1">
                  <a:latin typeface="Calibri" charset="0"/>
                  <a:sym typeface="Symbol" charset="0"/>
                </a:rPr>
                <a:t>i</a:t>
              </a:r>
              <a:r>
                <a:rPr lang="en-US" sz="1800" dirty="0">
                  <a:latin typeface="Calibri" charset="0"/>
                  <a:sym typeface="Symbol" charset="0"/>
                </a:rPr>
                <a:t>-y)</a:t>
              </a:r>
            </a:p>
          </p:txBody>
        </p:sp>
        <p:sp>
          <p:nvSpPr>
            <p:cNvPr id="63514" name="Line 24"/>
            <p:cNvSpPr>
              <a:spLocks noChangeShapeType="1"/>
            </p:cNvSpPr>
            <p:nvPr/>
          </p:nvSpPr>
          <p:spPr bwMode="auto">
            <a:xfrm>
              <a:off x="1319" y="1428"/>
              <a:ext cx="4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15" name="Line 25"/>
            <p:cNvSpPr>
              <a:spLocks noChangeShapeType="1"/>
            </p:cNvSpPr>
            <p:nvPr/>
          </p:nvSpPr>
          <p:spPr bwMode="auto">
            <a:xfrm>
              <a:off x="1603" y="1428"/>
              <a:ext cx="48"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16" name="Line 26"/>
            <p:cNvSpPr>
              <a:spLocks noChangeShapeType="1"/>
            </p:cNvSpPr>
            <p:nvPr/>
          </p:nvSpPr>
          <p:spPr bwMode="auto">
            <a:xfrm>
              <a:off x="930" y="1596"/>
              <a:ext cx="864" cy="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17" name="Text Box 27"/>
            <p:cNvSpPr txBox="1">
              <a:spLocks noChangeArrowheads="1"/>
            </p:cNvSpPr>
            <p:nvPr/>
          </p:nvSpPr>
          <p:spPr bwMode="auto">
            <a:xfrm>
              <a:off x="1140" y="1578"/>
              <a:ext cx="33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sz="1800" dirty="0">
                  <a:latin typeface="Calibri" charset="0"/>
                </a:rPr>
                <a:t>n</a:t>
              </a:r>
            </a:p>
          </p:txBody>
        </p:sp>
        <p:sp>
          <p:nvSpPr>
            <p:cNvPr id="63518" name="Text Box 28"/>
            <p:cNvSpPr txBox="1">
              <a:spLocks noChangeArrowheads="1"/>
            </p:cNvSpPr>
            <p:nvPr/>
          </p:nvSpPr>
          <p:spPr bwMode="auto">
            <a:xfrm>
              <a:off x="1002" y="1356"/>
              <a:ext cx="144"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800">
                  <a:latin typeface="Calibri" charset="0"/>
                </a:rPr>
                <a:t>n</a:t>
              </a:r>
            </a:p>
          </p:txBody>
        </p:sp>
        <p:sp>
          <p:nvSpPr>
            <p:cNvPr id="63519" name="Text Box 29"/>
            <p:cNvSpPr txBox="1">
              <a:spLocks noChangeArrowheads="1"/>
            </p:cNvSpPr>
            <p:nvPr/>
          </p:nvSpPr>
          <p:spPr bwMode="auto">
            <a:xfrm>
              <a:off x="1002" y="1452"/>
              <a:ext cx="288" cy="1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800">
                  <a:latin typeface="Calibri" charset="0"/>
                </a:rPr>
                <a:t>i=1</a:t>
              </a:r>
            </a:p>
          </p:txBody>
        </p:sp>
      </p:grpSp>
      <p:sp>
        <p:nvSpPr>
          <p:cNvPr id="63508" name="Line 33"/>
          <p:cNvSpPr>
            <a:spLocks noChangeShapeType="1"/>
          </p:cNvSpPr>
          <p:nvPr/>
        </p:nvSpPr>
        <p:spPr bwMode="auto">
          <a:xfrm>
            <a:off x="2308919" y="4906994"/>
            <a:ext cx="1841103" cy="393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10" name="Text Box 35"/>
          <p:cNvSpPr txBox="1">
            <a:spLocks noChangeArrowheads="1"/>
          </p:cNvSpPr>
          <p:nvPr/>
        </p:nvSpPr>
        <p:spPr bwMode="auto">
          <a:xfrm>
            <a:off x="533400" y="4469606"/>
            <a:ext cx="1295400" cy="9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b="1" dirty="0">
                <a:latin typeface="Calibri" charset="0"/>
              </a:rPr>
              <a:t>Pearson correlation coefficient</a:t>
            </a:r>
          </a:p>
        </p:txBody>
      </p:sp>
      <p:sp>
        <p:nvSpPr>
          <p:cNvPr id="71716" name="Line 36"/>
          <p:cNvSpPr>
            <a:spLocks noChangeShapeType="1"/>
          </p:cNvSpPr>
          <p:nvPr/>
        </p:nvSpPr>
        <p:spPr bwMode="auto">
          <a:xfrm>
            <a:off x="6999876" y="2350759"/>
            <a:ext cx="0" cy="762000"/>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71717" name="Text Box 37"/>
          <p:cNvSpPr txBox="1">
            <a:spLocks noChangeArrowheads="1"/>
          </p:cNvSpPr>
          <p:nvPr/>
        </p:nvSpPr>
        <p:spPr bwMode="auto">
          <a:xfrm>
            <a:off x="6694283" y="2544004"/>
            <a:ext cx="381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Calibri" charset="0"/>
              </a:rPr>
              <a:t>1</a:t>
            </a:r>
          </a:p>
        </p:txBody>
      </p:sp>
      <p:grpSp>
        <p:nvGrpSpPr>
          <p:cNvPr id="7" name="Group 42"/>
          <p:cNvGrpSpPr>
            <a:grpSpLocks/>
          </p:cNvGrpSpPr>
          <p:nvPr/>
        </p:nvGrpSpPr>
        <p:grpSpPr bwMode="auto">
          <a:xfrm>
            <a:off x="5990227" y="1918959"/>
            <a:ext cx="457200" cy="473075"/>
            <a:chOff x="2519" y="2456"/>
            <a:chExt cx="288" cy="298"/>
          </a:xfrm>
        </p:grpSpPr>
        <p:sp>
          <p:nvSpPr>
            <p:cNvPr id="63501" name="Line 38"/>
            <p:cNvSpPr>
              <a:spLocks noChangeShapeType="1"/>
            </p:cNvSpPr>
            <p:nvPr/>
          </p:nvSpPr>
          <p:spPr bwMode="auto">
            <a:xfrm>
              <a:off x="2754" y="2466"/>
              <a:ext cx="0" cy="288"/>
            </a:xfrm>
            <a:prstGeom prst="line">
              <a:avLst/>
            </a:prstGeom>
            <a:noFill/>
            <a:ln w="9525">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63502" name="Text Box 39"/>
            <p:cNvSpPr txBox="1">
              <a:spLocks noChangeArrowheads="1"/>
            </p:cNvSpPr>
            <p:nvPr/>
          </p:nvSpPr>
          <p:spPr bwMode="auto">
            <a:xfrm>
              <a:off x="2519" y="2456"/>
              <a:ext cx="288"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Calibri" charset="0"/>
                </a:rPr>
                <a:t>-1</a:t>
              </a:r>
            </a:p>
          </p:txBody>
        </p:sp>
      </p:grpSp>
      <p:sp>
        <p:nvSpPr>
          <p:cNvPr id="71725" name="Text Box 45"/>
          <p:cNvSpPr txBox="1">
            <a:spLocks noChangeArrowheads="1"/>
          </p:cNvSpPr>
          <p:nvPr/>
        </p:nvSpPr>
        <p:spPr bwMode="auto">
          <a:xfrm>
            <a:off x="5513183" y="4491578"/>
            <a:ext cx="3021217" cy="101566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sz="2000" b="1" i="1" dirty="0">
                <a:solidFill>
                  <a:srgbClr val="000080"/>
                </a:solidFill>
                <a:latin typeface="Optima" panose="02000503060000020004" pitchFamily="2" charset="0"/>
              </a:rPr>
              <a:t>Pearson correlation has the nice property of varying between -1 and 1</a:t>
            </a:r>
          </a:p>
        </p:txBody>
      </p:sp>
      <p:sp>
        <p:nvSpPr>
          <p:cNvPr id="63500"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3" name="TextBox 2">
            <a:extLst>
              <a:ext uri="{FF2B5EF4-FFF2-40B4-BE49-F238E27FC236}">
                <a16:creationId xmlns:a16="http://schemas.microsoft.com/office/drawing/2014/main" id="{856A23A6-6763-174D-B324-79D168D56E8B}"/>
              </a:ext>
            </a:extLst>
          </p:cNvPr>
          <p:cNvSpPr txBox="1"/>
          <p:nvPr/>
        </p:nvSpPr>
        <p:spPr>
          <a:xfrm>
            <a:off x="457200" y="2482502"/>
            <a:ext cx="4631378" cy="369332"/>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But … covariance ranges from -∞ to +∞  </a:t>
            </a:r>
          </a:p>
        </p:txBody>
      </p:sp>
      <p:grpSp>
        <p:nvGrpSpPr>
          <p:cNvPr id="6" name="Group 5">
            <a:extLst>
              <a:ext uri="{FF2B5EF4-FFF2-40B4-BE49-F238E27FC236}">
                <a16:creationId xmlns:a16="http://schemas.microsoft.com/office/drawing/2014/main" id="{37E69505-F2D8-664E-8821-2BE29D050E15}"/>
              </a:ext>
            </a:extLst>
          </p:cNvPr>
          <p:cNvGrpSpPr/>
          <p:nvPr/>
        </p:nvGrpSpPr>
        <p:grpSpPr>
          <a:xfrm>
            <a:off x="2461319" y="5001418"/>
            <a:ext cx="1805881" cy="366713"/>
            <a:chOff x="2209800" y="5043487"/>
            <a:chExt cx="1805881" cy="366713"/>
          </a:xfrm>
        </p:grpSpPr>
        <p:sp>
          <p:nvSpPr>
            <p:cNvPr id="63511" name="Text Box 30"/>
            <p:cNvSpPr txBox="1">
              <a:spLocks noChangeArrowheads="1"/>
            </p:cNvSpPr>
            <p:nvPr/>
          </p:nvSpPr>
          <p:spPr bwMode="auto">
            <a:xfrm>
              <a:off x="2209800" y="5043487"/>
              <a:ext cx="1805881"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800" dirty="0">
                  <a:latin typeface="Calibri" charset="0"/>
                  <a:sym typeface="Symbol" charset="0"/>
                </a:rPr>
                <a:t> (</a:t>
              </a:r>
              <a:r>
                <a:rPr lang="en-US" sz="1800" dirty="0" err="1">
                  <a:latin typeface="Calibri" charset="0"/>
                </a:rPr>
                <a:t>VarX</a:t>
              </a:r>
              <a:r>
                <a:rPr lang="en-US" sz="1800" dirty="0">
                  <a:latin typeface="Calibri" charset="0"/>
                </a:rPr>
                <a:t>)(</a:t>
              </a:r>
              <a:r>
                <a:rPr lang="en-US" sz="1800" dirty="0" err="1">
                  <a:latin typeface="Calibri" charset="0"/>
                </a:rPr>
                <a:t>VarY</a:t>
              </a:r>
              <a:r>
                <a:rPr lang="en-US" sz="1800" dirty="0">
                  <a:latin typeface="Calibri" charset="0"/>
                </a:rPr>
                <a:t>)</a:t>
              </a:r>
            </a:p>
          </p:txBody>
        </p:sp>
        <p:sp>
          <p:nvSpPr>
            <p:cNvPr id="46" name="Line 31">
              <a:extLst>
                <a:ext uri="{FF2B5EF4-FFF2-40B4-BE49-F238E27FC236}">
                  <a16:creationId xmlns:a16="http://schemas.microsoft.com/office/drawing/2014/main" id="{B630EAAD-B920-6B48-A8B3-4FD3AE0332E8}"/>
                </a:ext>
              </a:extLst>
            </p:cNvPr>
            <p:cNvSpPr>
              <a:spLocks noChangeShapeType="1"/>
            </p:cNvSpPr>
            <p:nvPr/>
          </p:nvSpPr>
          <p:spPr bwMode="auto">
            <a:xfrm>
              <a:off x="2417763" y="5095875"/>
              <a:ext cx="13716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grpSp>
      <p:sp>
        <p:nvSpPr>
          <p:cNvPr id="8" name="TextBox 7">
            <a:extLst>
              <a:ext uri="{FF2B5EF4-FFF2-40B4-BE49-F238E27FC236}">
                <a16:creationId xmlns:a16="http://schemas.microsoft.com/office/drawing/2014/main" id="{0B2A6512-98EB-AB44-92E8-37CD8B8F7AC3}"/>
              </a:ext>
            </a:extLst>
          </p:cNvPr>
          <p:cNvSpPr txBox="1"/>
          <p:nvPr/>
        </p:nvSpPr>
        <p:spPr>
          <a:xfrm>
            <a:off x="1775650" y="4676161"/>
            <a:ext cx="660758" cy="461665"/>
          </a:xfrm>
          <a:prstGeom prst="rect">
            <a:avLst/>
          </a:prstGeom>
          <a:noFill/>
        </p:spPr>
        <p:txBody>
          <a:bodyPr wrap="none" rtlCol="0">
            <a:spAutoFit/>
          </a:bodyPr>
          <a:lstStyle/>
          <a:p>
            <a:r>
              <a:rPr lang="en-US" i="1" dirty="0"/>
              <a:t>r</a:t>
            </a:r>
            <a:r>
              <a:rPr lang="en-US" dirty="0"/>
              <a:t> = </a:t>
            </a:r>
          </a:p>
        </p:txBody>
      </p:sp>
      <p:sp>
        <p:nvSpPr>
          <p:cNvPr id="52" name="Line 18">
            <a:extLst>
              <a:ext uri="{FF2B5EF4-FFF2-40B4-BE49-F238E27FC236}">
                <a16:creationId xmlns:a16="http://schemas.microsoft.com/office/drawing/2014/main" id="{0F75E346-E8F7-264A-B9FC-2D488AD2A2B2}"/>
              </a:ext>
            </a:extLst>
          </p:cNvPr>
          <p:cNvSpPr>
            <a:spLocks noChangeShapeType="1"/>
          </p:cNvSpPr>
          <p:nvPr/>
        </p:nvSpPr>
        <p:spPr bwMode="auto">
          <a:xfrm>
            <a:off x="6384013" y="2186094"/>
            <a:ext cx="1752600" cy="0"/>
          </a:xfrm>
          <a:prstGeom prst="line">
            <a:avLst/>
          </a:prstGeom>
          <a:noFill/>
          <a:ln w="28575">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54" name="Text Box 40">
            <a:extLst>
              <a:ext uri="{FF2B5EF4-FFF2-40B4-BE49-F238E27FC236}">
                <a16:creationId xmlns:a16="http://schemas.microsoft.com/office/drawing/2014/main" id="{1C6B5089-3224-5948-B506-15F3F7C20750}"/>
              </a:ext>
            </a:extLst>
          </p:cNvPr>
          <p:cNvSpPr txBox="1">
            <a:spLocks noChangeArrowheads="1"/>
          </p:cNvSpPr>
          <p:nvPr/>
        </p:nvSpPr>
        <p:spPr bwMode="auto">
          <a:xfrm>
            <a:off x="457200" y="5793234"/>
            <a:ext cx="8610599"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solidFill>
                  <a:srgbClr val="000080"/>
                </a:solidFill>
                <a:latin typeface="Optima" panose="02000503060000020004" pitchFamily="2" charset="0"/>
              </a:rPr>
              <a:t>Implication for gene expression:</a:t>
            </a:r>
          </a:p>
          <a:p>
            <a:pPr>
              <a:spcBef>
                <a:spcPts val="0"/>
              </a:spcBef>
            </a:pPr>
            <a:r>
              <a:rPr lang="en-US" i="1" dirty="0">
                <a:solidFill>
                  <a:srgbClr val="000080"/>
                </a:solidFill>
                <a:latin typeface="Optima" panose="02000503060000020004" pitchFamily="2" charset="0"/>
              </a:rPr>
              <a:t>the </a:t>
            </a:r>
            <a:r>
              <a:rPr lang="en-US" b="1" i="1" dirty="0">
                <a:solidFill>
                  <a:srgbClr val="000080"/>
                </a:solidFill>
                <a:latin typeface="Optima" panose="02000503060000020004" pitchFamily="2" charset="0"/>
              </a:rPr>
              <a:t>shape</a:t>
            </a:r>
            <a:r>
              <a:rPr lang="en-US" i="1" dirty="0">
                <a:solidFill>
                  <a:srgbClr val="000080"/>
                </a:solidFill>
                <a:latin typeface="Optima" panose="02000503060000020004" pitchFamily="2" charset="0"/>
              </a:rPr>
              <a:t> of gene expression responses will determine similarity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17"/>
                                        </p:tgtEl>
                                        <p:attrNameLst>
                                          <p:attrName>style.visibility</p:attrName>
                                        </p:attrNameLst>
                                      </p:cBhvr>
                                      <p:to>
                                        <p:strVal val="visible"/>
                                      </p:to>
                                    </p:set>
                                    <p:animEffect transition="in" filter="dissolve">
                                      <p:cBhvr>
                                        <p:cTn id="12" dur="500"/>
                                        <p:tgtEl>
                                          <p:spTgt spid="7171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1716"/>
                                        </p:tgtEl>
                                        <p:attrNameLst>
                                          <p:attrName>style.visibility</p:attrName>
                                        </p:attrNameLst>
                                      </p:cBhvr>
                                      <p:to>
                                        <p:strVal val="visible"/>
                                      </p:to>
                                    </p:set>
                                    <p:animEffect transition="in" filter="dissolve">
                                      <p:cBhvr>
                                        <p:cTn id="15" dur="500"/>
                                        <p:tgtEl>
                                          <p:spTgt spid="7171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1725"/>
                                        </p:tgtEl>
                                        <p:attrNameLst>
                                          <p:attrName>style.visibility</p:attrName>
                                        </p:attrNameLst>
                                      </p:cBhvr>
                                      <p:to>
                                        <p:strVal val="visible"/>
                                      </p:to>
                                    </p:set>
                                    <p:animEffect transition="in" filter="dissolve">
                                      <p:cBhvr>
                                        <p:cTn id="20" dur="500"/>
                                        <p:tgtEl>
                                          <p:spTgt spid="7172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dissolve">
                                      <p:cBhvr>
                                        <p:cTn id="2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6" grpId="0" animBg="1"/>
      <p:bldP spid="71717" grpId="0"/>
      <p:bldP spid="71725"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body" sz="half" idx="1"/>
          </p:nvPr>
        </p:nvSpPr>
        <p:spPr>
          <a:xfrm>
            <a:off x="990600" y="2895600"/>
            <a:ext cx="6858000" cy="2971800"/>
          </a:xfrm>
        </p:spPr>
        <p:txBody>
          <a:bodyPr/>
          <a:lstStyle/>
          <a:p>
            <a:pPr eaLnBrk="1" hangingPunct="1">
              <a:spcBef>
                <a:spcPct val="50000"/>
              </a:spcBef>
            </a:pPr>
            <a:r>
              <a:rPr lang="en-US" sz="2400" dirty="0">
                <a:ea typeface="ＭＳ Ｐゴシック" charset="0"/>
                <a:cs typeface="ＭＳ Ｐゴシック" charset="0"/>
              </a:rPr>
              <a:t>Grouping complex entities such as expression data can be a fuzzy problem.</a:t>
            </a:r>
          </a:p>
          <a:p>
            <a:pPr eaLnBrk="1" hangingPunct="1">
              <a:spcBef>
                <a:spcPct val="50000"/>
              </a:spcBef>
            </a:pPr>
            <a:r>
              <a:rPr lang="en-US" sz="2400" dirty="0">
                <a:ea typeface="ＭＳ Ｐゴシック" charset="0"/>
                <a:cs typeface="ＭＳ Ｐゴシック" charset="0"/>
              </a:rPr>
              <a:t>Expression data are complex because each gene can have a value for many experiments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high dimensionality</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endParaRPr lang="en-US" sz="2400" dirty="0">
              <a:ea typeface="ＭＳ Ｐゴシック" charset="0"/>
              <a:cs typeface="ＭＳ Ｐゴシック" charset="0"/>
            </a:endParaRPr>
          </a:p>
        </p:txBody>
      </p:sp>
      <p:sp>
        <p:nvSpPr>
          <p:cNvPr id="613383" name="Text Box 7"/>
          <p:cNvSpPr txBox="1">
            <a:spLocks noChangeArrowheads="1"/>
          </p:cNvSpPr>
          <p:nvPr/>
        </p:nvSpPr>
        <p:spPr bwMode="auto">
          <a:xfrm>
            <a:off x="0" y="152400"/>
            <a:ext cx="9144000" cy="762000"/>
          </a:xfrm>
          <a:prstGeom prst="rect">
            <a:avLst/>
          </a:prstGeom>
          <a:noFill/>
          <a:ln w="19050">
            <a:noFill/>
            <a:miter lim="800000"/>
            <a:headEnd/>
            <a:tailEnd/>
          </a:ln>
          <a:effectLst/>
        </p:spPr>
        <p:txBody>
          <a:bodyPr>
            <a:spAutoFit/>
          </a:bodyPr>
          <a:lstStyle>
            <a:lvl1pPr>
              <a:defRPr sz="2400">
                <a:solidFill>
                  <a:schemeClr val="tx1"/>
                </a:solidFill>
                <a:latin typeface="Trebuchet MS" charset="0"/>
                <a:ea typeface="ＭＳ Ｐゴシック" charset="0"/>
                <a:cs typeface="ＭＳ Ｐゴシック" charset="0"/>
              </a:defRPr>
            </a:lvl1pPr>
            <a:lvl2pPr marL="37931725" indent="-37474525">
              <a:defRPr sz="2400">
                <a:solidFill>
                  <a:schemeClr val="tx1"/>
                </a:solidFill>
                <a:latin typeface="Trebuchet MS" charset="0"/>
                <a:ea typeface="ＭＳ Ｐゴシック" charset="0"/>
              </a:defRPr>
            </a:lvl2pPr>
            <a:lvl3pPr>
              <a:defRPr sz="2400">
                <a:solidFill>
                  <a:schemeClr val="tx1"/>
                </a:solidFill>
                <a:latin typeface="Trebuchet MS" charset="0"/>
                <a:ea typeface="ＭＳ Ｐゴシック" charset="0"/>
              </a:defRPr>
            </a:lvl3pPr>
            <a:lvl4pPr>
              <a:defRPr sz="2400">
                <a:solidFill>
                  <a:schemeClr val="tx1"/>
                </a:solidFill>
                <a:latin typeface="Trebuchet MS" charset="0"/>
                <a:ea typeface="ＭＳ Ｐゴシック" charset="0"/>
              </a:defRPr>
            </a:lvl4pPr>
            <a:lvl5pPr>
              <a:defRPr sz="2400">
                <a:solidFill>
                  <a:schemeClr val="tx1"/>
                </a:solidFill>
                <a:latin typeface="Trebuchet MS" charset="0"/>
                <a:ea typeface="ＭＳ Ｐゴシック" charset="0"/>
              </a:defRPr>
            </a:lvl5pPr>
            <a:lvl6pPr marL="457200" eaLnBrk="0" fontAlgn="base" hangingPunct="0">
              <a:spcBef>
                <a:spcPct val="0"/>
              </a:spcBef>
              <a:spcAft>
                <a:spcPct val="0"/>
              </a:spcAft>
              <a:defRPr sz="2400">
                <a:solidFill>
                  <a:schemeClr val="tx1"/>
                </a:solidFill>
                <a:latin typeface="Trebuchet MS" charset="0"/>
                <a:ea typeface="ＭＳ Ｐゴシック" charset="0"/>
              </a:defRPr>
            </a:lvl6pPr>
            <a:lvl7pPr marL="914400" eaLnBrk="0" fontAlgn="base" hangingPunct="0">
              <a:spcBef>
                <a:spcPct val="0"/>
              </a:spcBef>
              <a:spcAft>
                <a:spcPct val="0"/>
              </a:spcAft>
              <a:defRPr sz="2400">
                <a:solidFill>
                  <a:schemeClr val="tx1"/>
                </a:solidFill>
                <a:latin typeface="Trebuchet MS" charset="0"/>
                <a:ea typeface="ＭＳ Ｐゴシック" charset="0"/>
              </a:defRPr>
            </a:lvl7pPr>
            <a:lvl8pPr marL="1371600" eaLnBrk="0" fontAlgn="base" hangingPunct="0">
              <a:spcBef>
                <a:spcPct val="0"/>
              </a:spcBef>
              <a:spcAft>
                <a:spcPct val="0"/>
              </a:spcAft>
              <a:defRPr sz="2400">
                <a:solidFill>
                  <a:schemeClr val="tx1"/>
                </a:solidFill>
                <a:latin typeface="Trebuchet MS" charset="0"/>
                <a:ea typeface="ＭＳ Ｐゴシック" charset="0"/>
              </a:defRPr>
            </a:lvl8pPr>
            <a:lvl9pPr marL="18288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defRPr/>
            </a:pPr>
            <a:r>
              <a:rPr lang="en-US" sz="4400" dirty="0">
                <a:solidFill>
                  <a:schemeClr val="tx2"/>
                </a:solidFill>
                <a:effectLst>
                  <a:outerShdw blurRad="38100" dist="38100" dir="2700000" algn="tl">
                    <a:srgbClr val="DDDDDD"/>
                  </a:outerShdw>
                </a:effectLst>
                <a:latin typeface="Optima" panose="02000503060000020004" pitchFamily="2" charset="0"/>
              </a:rPr>
              <a:t>Grouping Objects: Clustering</a:t>
            </a:r>
          </a:p>
        </p:txBody>
      </p:sp>
      <p:sp>
        <p:nvSpPr>
          <p:cNvPr id="613386" name="Text Box 10"/>
          <p:cNvSpPr txBox="1">
            <a:spLocks noChangeArrowheads="1"/>
          </p:cNvSpPr>
          <p:nvPr/>
        </p:nvSpPr>
        <p:spPr bwMode="auto">
          <a:xfrm>
            <a:off x="571500" y="1501775"/>
            <a:ext cx="8001000" cy="860425"/>
          </a:xfrm>
          <a:prstGeom prst="rect">
            <a:avLst/>
          </a:prstGeom>
          <a:noFill/>
          <a:ln w="19050">
            <a:noFill/>
            <a:miter lim="800000"/>
            <a:headEnd/>
            <a:tailEnd/>
          </a:ln>
          <a:effectLst/>
        </p:spPr>
        <p:txBody>
          <a:bodyPr>
            <a:spAutoFit/>
          </a:bodyPr>
          <a:lstStyle>
            <a:lvl1pPr>
              <a:defRPr sz="2400">
                <a:solidFill>
                  <a:schemeClr val="tx1"/>
                </a:solidFill>
                <a:latin typeface="Trebuchet MS" charset="0"/>
                <a:ea typeface="ＭＳ Ｐゴシック" charset="0"/>
                <a:cs typeface="ＭＳ Ｐゴシック" charset="0"/>
              </a:defRPr>
            </a:lvl1pPr>
            <a:lvl2pPr marL="37931725" indent="-37474525">
              <a:defRPr sz="2400">
                <a:solidFill>
                  <a:schemeClr val="tx1"/>
                </a:solidFill>
                <a:latin typeface="Trebuchet MS" charset="0"/>
                <a:ea typeface="ＭＳ Ｐゴシック" charset="0"/>
              </a:defRPr>
            </a:lvl2pPr>
            <a:lvl3pPr>
              <a:defRPr sz="2400">
                <a:solidFill>
                  <a:schemeClr val="tx1"/>
                </a:solidFill>
                <a:latin typeface="Trebuchet MS" charset="0"/>
                <a:ea typeface="ＭＳ Ｐゴシック" charset="0"/>
              </a:defRPr>
            </a:lvl3pPr>
            <a:lvl4pPr>
              <a:defRPr sz="2400">
                <a:solidFill>
                  <a:schemeClr val="tx1"/>
                </a:solidFill>
                <a:latin typeface="Trebuchet MS" charset="0"/>
                <a:ea typeface="ＭＳ Ｐゴシック" charset="0"/>
              </a:defRPr>
            </a:lvl4pPr>
            <a:lvl5pPr>
              <a:defRPr sz="2400">
                <a:solidFill>
                  <a:schemeClr val="tx1"/>
                </a:solidFill>
                <a:latin typeface="Trebuchet MS" charset="0"/>
                <a:ea typeface="ＭＳ Ｐゴシック" charset="0"/>
              </a:defRPr>
            </a:lvl5pPr>
            <a:lvl6pPr marL="457200" eaLnBrk="0" fontAlgn="base" hangingPunct="0">
              <a:spcBef>
                <a:spcPct val="0"/>
              </a:spcBef>
              <a:spcAft>
                <a:spcPct val="0"/>
              </a:spcAft>
              <a:defRPr sz="2400">
                <a:solidFill>
                  <a:schemeClr val="tx1"/>
                </a:solidFill>
                <a:latin typeface="Trebuchet MS" charset="0"/>
                <a:ea typeface="ＭＳ Ｐゴシック" charset="0"/>
              </a:defRPr>
            </a:lvl6pPr>
            <a:lvl7pPr marL="914400" eaLnBrk="0" fontAlgn="base" hangingPunct="0">
              <a:spcBef>
                <a:spcPct val="0"/>
              </a:spcBef>
              <a:spcAft>
                <a:spcPct val="0"/>
              </a:spcAft>
              <a:defRPr sz="2400">
                <a:solidFill>
                  <a:schemeClr val="tx1"/>
                </a:solidFill>
                <a:latin typeface="Trebuchet MS" charset="0"/>
                <a:ea typeface="ＭＳ Ｐゴシック" charset="0"/>
              </a:defRPr>
            </a:lvl7pPr>
            <a:lvl8pPr marL="1371600" eaLnBrk="0" fontAlgn="base" hangingPunct="0">
              <a:spcBef>
                <a:spcPct val="0"/>
              </a:spcBef>
              <a:spcAft>
                <a:spcPct val="0"/>
              </a:spcAft>
              <a:defRPr sz="2400">
                <a:solidFill>
                  <a:schemeClr val="tx1"/>
                </a:solidFill>
                <a:latin typeface="Trebuchet MS" charset="0"/>
                <a:ea typeface="ＭＳ Ｐゴシック" charset="0"/>
              </a:defRPr>
            </a:lvl8pPr>
            <a:lvl9pPr marL="1828800" eaLnBrk="0" fontAlgn="base" hangingPunct="0">
              <a:spcBef>
                <a:spcPct val="0"/>
              </a:spcBef>
              <a:spcAft>
                <a:spcPct val="0"/>
              </a:spcAft>
              <a:defRPr sz="2400">
                <a:solidFill>
                  <a:schemeClr val="tx1"/>
                </a:solidFill>
                <a:latin typeface="Trebuchet MS" charset="0"/>
                <a:ea typeface="ＭＳ Ｐゴシック" charset="0"/>
              </a:defRPr>
            </a:lvl9pPr>
          </a:lstStyle>
          <a:p>
            <a:pPr algn="ctr">
              <a:lnSpc>
                <a:spcPct val="90000"/>
              </a:lnSpc>
              <a:spcBef>
                <a:spcPct val="20000"/>
              </a:spcBef>
              <a:buClr>
                <a:srgbClr val="000066"/>
              </a:buClr>
              <a:buSzPct val="85000"/>
              <a:buFont typeface="Wingdings" charset="0"/>
              <a:buNone/>
              <a:defRPr/>
            </a:pPr>
            <a:r>
              <a:rPr lang="en-US" sz="2800" dirty="0">
                <a:effectLst>
                  <a:outerShdw blurRad="38100" dist="38100" dir="2700000" algn="tl">
                    <a:srgbClr val="DDDDDD"/>
                  </a:outerShdw>
                </a:effectLst>
                <a:latin typeface="Optima" panose="02000503060000020004" pitchFamily="2" charset="0"/>
              </a:rPr>
              <a:t>Given a collection of objects, put objects into groups based on similarity.</a:t>
            </a:r>
            <a:endParaRPr lang="en-US" sz="2800" dirty="0">
              <a:latin typeface="Times New Roman" charset="0"/>
            </a:endParaRPr>
          </a:p>
        </p:txBody>
      </p:sp>
      <p:sp>
        <p:nvSpPr>
          <p:cNvPr id="65540" name="Line 15"/>
          <p:cNvSpPr>
            <a:spLocks noChangeShapeType="1"/>
          </p:cNvSpPr>
          <p:nvPr/>
        </p:nvSpPr>
        <p:spPr bwMode="auto">
          <a:xfrm>
            <a:off x="228600" y="1066800"/>
            <a:ext cx="8610600" cy="1588"/>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3378">
                                            <p:txEl>
                                              <p:pRg st="0" end="0"/>
                                            </p:txEl>
                                          </p:spTgt>
                                        </p:tgtEl>
                                        <p:attrNameLst>
                                          <p:attrName>style.visibility</p:attrName>
                                        </p:attrNameLst>
                                      </p:cBhvr>
                                      <p:to>
                                        <p:strVal val="visible"/>
                                      </p:to>
                                    </p:set>
                                    <p:animEffect transition="in" filter="dissolve">
                                      <p:cBhvr>
                                        <p:cTn id="7" dur="500"/>
                                        <p:tgtEl>
                                          <p:spTgt spid="613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3378">
                                            <p:txEl>
                                              <p:pRg st="1" end="1"/>
                                            </p:txEl>
                                          </p:spTgt>
                                        </p:tgtEl>
                                        <p:attrNameLst>
                                          <p:attrName>style.visibility</p:attrName>
                                        </p:attrNameLst>
                                      </p:cBhvr>
                                      <p:to>
                                        <p:strVal val="visible"/>
                                      </p:to>
                                    </p:set>
                                    <p:animEffect transition="in" filter="dissolve">
                                      <p:cBhvr>
                                        <p:cTn id="12" dur="500"/>
                                        <p:tgtEl>
                                          <p:spTgt spid="6133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7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228600"/>
            <a:ext cx="7772400" cy="914400"/>
          </a:xfrm>
        </p:spPr>
        <p:txBody>
          <a:bodyPr/>
          <a:lstStyle/>
          <a:p>
            <a:pPr eaLnBrk="1" hangingPunct="1"/>
            <a:r>
              <a:rPr lang="en-US" sz="3600" dirty="0">
                <a:ea typeface="ＭＳ Ｐゴシック" charset="0"/>
                <a:cs typeface="ＭＳ Ｐゴシック" charset="0"/>
              </a:rPr>
              <a:t>Genome-wide expression analysis</a:t>
            </a:r>
          </a:p>
        </p:txBody>
      </p:sp>
      <p:sp>
        <p:nvSpPr>
          <p:cNvPr id="23555" name="Rectangle 3"/>
          <p:cNvSpPr>
            <a:spLocks noGrp="1" noChangeArrowheads="1"/>
          </p:cNvSpPr>
          <p:nvPr>
            <p:ph type="body" idx="1"/>
          </p:nvPr>
        </p:nvSpPr>
        <p:spPr>
          <a:xfrm>
            <a:off x="374650" y="1143000"/>
            <a:ext cx="8540750" cy="4770438"/>
          </a:xfrm>
        </p:spPr>
        <p:txBody>
          <a:bodyPr/>
          <a:lstStyle/>
          <a:p>
            <a:pPr eaLnBrk="1" hangingPunct="1"/>
            <a:r>
              <a:rPr lang="en-US" sz="2000" dirty="0">
                <a:ea typeface="ＭＳ Ｐゴシック" charset="0"/>
                <a:cs typeface="ＭＳ Ｐゴシック" charset="0"/>
              </a:rPr>
              <a:t>Goal: to measure RNA levels of all genes in a genome under various experimental conditions</a:t>
            </a:r>
          </a:p>
          <a:p>
            <a:pPr eaLnBrk="1" hangingPunct="1">
              <a:buFont typeface="Symbol" charset="0"/>
              <a:buNone/>
            </a:pPr>
            <a:endParaRPr lang="en-US" sz="2000" dirty="0">
              <a:ea typeface="ＭＳ Ｐゴシック" charset="0"/>
              <a:cs typeface="ＭＳ Ｐゴシック" charset="0"/>
            </a:endParaRPr>
          </a:p>
          <a:p>
            <a:pPr eaLnBrk="1" hangingPunct="1"/>
            <a:r>
              <a:rPr lang="en-US" sz="2000" dirty="0">
                <a:ea typeface="ＭＳ Ｐゴシック" charset="0"/>
                <a:cs typeface="ＭＳ Ｐゴシック" charset="0"/>
              </a:rPr>
              <a:t>RNA levels vary with:</a:t>
            </a:r>
          </a:p>
          <a:p>
            <a:pPr lvl="1" eaLnBrk="1" hangingPunct="1"/>
            <a:r>
              <a:rPr lang="en-US" sz="2000" dirty="0">
                <a:ea typeface="ＭＳ Ｐゴシック" charset="0"/>
              </a:rPr>
              <a:t>Cell type</a:t>
            </a:r>
          </a:p>
          <a:p>
            <a:pPr lvl="1" eaLnBrk="1" hangingPunct="1"/>
            <a:r>
              <a:rPr lang="en-US" sz="2000" dirty="0">
                <a:ea typeface="ＭＳ Ｐゴシック" charset="0"/>
              </a:rPr>
              <a:t>Developmental stage</a:t>
            </a:r>
          </a:p>
          <a:p>
            <a:pPr lvl="1" eaLnBrk="1" hangingPunct="1"/>
            <a:r>
              <a:rPr lang="en-US" sz="2000" dirty="0">
                <a:ea typeface="ＭＳ Ｐゴシック" charset="0"/>
              </a:rPr>
              <a:t>External stimuli</a:t>
            </a:r>
          </a:p>
          <a:p>
            <a:pPr lvl="1" eaLnBrk="1" hangingPunct="1"/>
            <a:r>
              <a:rPr lang="en-US" sz="2000" dirty="0">
                <a:ea typeface="ＭＳ Ｐゴシック" charset="0"/>
              </a:rPr>
              <a:t>Disease state</a:t>
            </a:r>
          </a:p>
          <a:p>
            <a:pPr lvl="1" eaLnBrk="1" hangingPunct="1">
              <a:buFont typeface="Symbol" charset="0"/>
              <a:buNone/>
            </a:pPr>
            <a:endParaRPr lang="en-US" sz="2000" dirty="0">
              <a:ea typeface="ＭＳ Ｐゴシック" charset="0"/>
            </a:endParaRPr>
          </a:p>
          <a:p>
            <a:pPr eaLnBrk="1" hangingPunct="1"/>
            <a:r>
              <a:rPr lang="en-US" sz="2000" dirty="0">
                <a:ea typeface="ＭＳ Ｐゴシック" charset="0"/>
                <a:cs typeface="ＭＳ Ｐゴシック" charset="0"/>
              </a:rPr>
              <a:t>Time and location of expression provide information on genes</a:t>
            </a:r>
            <a:r>
              <a:rPr lang="ja-JP" altLang="en-US" sz="2000" dirty="0">
                <a:ea typeface="ＭＳ Ｐゴシック" charset="0"/>
                <a:cs typeface="ＭＳ Ｐゴシック" charset="0"/>
              </a:rPr>
              <a:t>’</a:t>
            </a:r>
            <a:r>
              <a:rPr lang="en-US" sz="2000" dirty="0">
                <a:ea typeface="ＭＳ Ｐゴシック" charset="0"/>
                <a:cs typeface="ＭＳ Ｐゴシック" charset="0"/>
              </a:rPr>
              <a:t> function and interactions, and can be useful for many purposes, including disease diagnostics and medical applications.</a:t>
            </a:r>
          </a:p>
        </p:txBody>
      </p:sp>
    </p:spTree>
    <p:extLst>
      <p:ext uri="{BB962C8B-B14F-4D97-AF65-F5344CB8AC3E}">
        <p14:creationId xmlns:p14="http://schemas.microsoft.com/office/powerpoint/2010/main" val="254092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685800" y="0"/>
            <a:ext cx="7772400" cy="1143000"/>
          </a:xfrm>
        </p:spPr>
        <p:txBody>
          <a:bodyPr/>
          <a:lstStyle/>
          <a:p>
            <a:pPr eaLnBrk="1" hangingPunct="1"/>
            <a:r>
              <a:rPr lang="en-US" dirty="0">
                <a:ea typeface="ＭＳ Ｐゴシック" charset="0"/>
                <a:cs typeface="ＭＳ Ｐゴシック" charset="0"/>
              </a:rPr>
              <a:t>Clustering approaches</a:t>
            </a:r>
          </a:p>
        </p:txBody>
      </p:sp>
      <p:sp>
        <p:nvSpPr>
          <p:cNvPr id="67586" name="Rectangle 3"/>
          <p:cNvSpPr>
            <a:spLocks noGrp="1" noChangeArrowheads="1"/>
          </p:cNvSpPr>
          <p:nvPr>
            <p:ph type="body" idx="1"/>
          </p:nvPr>
        </p:nvSpPr>
        <p:spPr>
          <a:xfrm>
            <a:off x="685800" y="1981200"/>
            <a:ext cx="7772400" cy="1230313"/>
          </a:xfrm>
        </p:spPr>
        <p:txBody>
          <a:bodyPr/>
          <a:lstStyle/>
          <a:p>
            <a:pPr eaLnBrk="1" hangingPunct="1"/>
            <a:r>
              <a:rPr lang="en-US" dirty="0">
                <a:ea typeface="ＭＳ Ｐゴシック" charset="0"/>
                <a:cs typeface="ＭＳ Ｐゴシック" charset="0"/>
              </a:rPr>
              <a:t>Agglomerative: hierarchical</a:t>
            </a:r>
          </a:p>
          <a:p>
            <a:pPr eaLnBrk="1" hangingPunct="1"/>
            <a:r>
              <a:rPr lang="en-US" dirty="0">
                <a:ea typeface="ＭＳ Ｐゴシック" charset="0"/>
                <a:cs typeface="ＭＳ Ｐゴシック" charset="0"/>
              </a:rPr>
              <a:t>Divisive: partitioning methods</a:t>
            </a:r>
          </a:p>
        </p:txBody>
      </p:sp>
      <p:sp>
        <p:nvSpPr>
          <p:cNvPr id="67587"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5800" y="0"/>
            <a:ext cx="7772400" cy="1143000"/>
          </a:xfrm>
        </p:spPr>
        <p:txBody>
          <a:bodyPr/>
          <a:lstStyle/>
          <a:p>
            <a:pPr eaLnBrk="1" hangingPunct="1"/>
            <a:r>
              <a:rPr lang="en-US" sz="3600" dirty="0">
                <a:ea typeface="ＭＳ Ｐゴシック" charset="0"/>
                <a:cs typeface="ＭＳ Ｐゴシック" charset="0"/>
              </a:rPr>
              <a:t>Hierarchical Clustering</a:t>
            </a:r>
          </a:p>
        </p:txBody>
      </p:sp>
      <p:sp>
        <p:nvSpPr>
          <p:cNvPr id="69635"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36" name="TextBox 40"/>
          <p:cNvSpPr txBox="1">
            <a:spLocks noChangeArrowheads="1"/>
          </p:cNvSpPr>
          <p:nvPr/>
        </p:nvSpPr>
        <p:spPr bwMode="auto">
          <a:xfrm>
            <a:off x="609600" y="1371600"/>
            <a:ext cx="80010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28600" indent="-228600">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buFont typeface="Arial" charset="0"/>
              <a:buChar char="•"/>
            </a:pPr>
            <a:r>
              <a:rPr lang="en-US" sz="2000" dirty="0">
                <a:latin typeface="Optima" panose="02000503060000020004" pitchFamily="2" charset="0"/>
              </a:rPr>
              <a:t>Find the pair(s) with the highest pairwise similarity (</a:t>
            </a:r>
            <a:r>
              <a:rPr lang="en-US" sz="2000" b="1" i="1" dirty="0">
                <a:latin typeface="Optima" panose="02000503060000020004" pitchFamily="2" charset="0"/>
              </a:rPr>
              <a:t>distance </a:t>
            </a:r>
            <a:r>
              <a:rPr lang="en-US" sz="2000" i="1" dirty="0">
                <a:latin typeface="Optima" panose="02000503060000020004" pitchFamily="2" charset="0"/>
              </a:rPr>
              <a:t>measure</a:t>
            </a:r>
            <a:r>
              <a:rPr lang="en-US" sz="2000" dirty="0">
                <a:latin typeface="Optima" panose="02000503060000020004" pitchFamily="2" charset="0"/>
              </a:rPr>
              <a:t>)</a:t>
            </a:r>
          </a:p>
          <a:p>
            <a:pPr>
              <a:buFont typeface="Arial" charset="0"/>
              <a:buChar char="•"/>
            </a:pPr>
            <a:r>
              <a:rPr lang="en-US" sz="2000" b="1" i="1" dirty="0">
                <a:latin typeface="Optima" panose="02000503060000020004" pitchFamily="2" charset="0"/>
              </a:rPr>
              <a:t>Join </a:t>
            </a:r>
            <a:r>
              <a:rPr lang="en-US" sz="2000" dirty="0">
                <a:latin typeface="Optima" panose="02000503060000020004" pitchFamily="2" charset="0"/>
              </a:rPr>
              <a:t>these as a group and calculate an </a:t>
            </a:r>
            <a:r>
              <a:rPr lang="ja-JP" altLang="en-US" sz="2000">
                <a:latin typeface="Optima" panose="02000503060000020004" pitchFamily="2" charset="0"/>
              </a:rPr>
              <a:t>“</a:t>
            </a:r>
            <a:r>
              <a:rPr lang="en-US" altLang="ja-JP" sz="2000" dirty="0">
                <a:latin typeface="Optima" panose="02000503060000020004" pitchFamily="2" charset="0"/>
              </a:rPr>
              <a:t>average</a:t>
            </a:r>
            <a:r>
              <a:rPr lang="ja-JP" altLang="en-US" sz="2000">
                <a:latin typeface="Optima" panose="02000503060000020004" pitchFamily="2" charset="0"/>
              </a:rPr>
              <a:t>”</a:t>
            </a:r>
            <a:r>
              <a:rPr lang="en-US" altLang="ja-JP" sz="2000" dirty="0">
                <a:latin typeface="Optima" panose="02000503060000020004" pitchFamily="2" charset="0"/>
              </a:rPr>
              <a:t> profile</a:t>
            </a:r>
          </a:p>
          <a:p>
            <a:r>
              <a:rPr lang="en-US" sz="2000" dirty="0">
                <a:latin typeface="Optima" panose="02000503060000020004" pitchFamily="2" charset="0"/>
              </a:rPr>
              <a:t>   (single, average, or complete linkage)</a:t>
            </a:r>
          </a:p>
          <a:p>
            <a:pPr>
              <a:buFont typeface="Arial" charset="0"/>
              <a:buChar char="•"/>
            </a:pPr>
            <a:r>
              <a:rPr lang="en-US" sz="2000" dirty="0">
                <a:latin typeface="Optima" panose="02000503060000020004" pitchFamily="2" charset="0"/>
              </a:rPr>
              <a:t>Iteratively join groups until all are </a:t>
            </a:r>
            <a:r>
              <a:rPr lang="en-US" sz="2000" b="1" i="1" dirty="0">
                <a:latin typeface="Optima" panose="02000503060000020004" pitchFamily="2" charset="0"/>
              </a:rPr>
              <a:t>linked</a:t>
            </a:r>
          </a:p>
        </p:txBody>
      </p:sp>
      <p:grpSp>
        <p:nvGrpSpPr>
          <p:cNvPr id="2" name="Group 52"/>
          <p:cNvGrpSpPr>
            <a:grpSpLocks/>
          </p:cNvGrpSpPr>
          <p:nvPr/>
        </p:nvGrpSpPr>
        <p:grpSpPr bwMode="auto">
          <a:xfrm>
            <a:off x="990600" y="2924175"/>
            <a:ext cx="3124200" cy="3048000"/>
            <a:chOff x="2895600" y="2743200"/>
            <a:chExt cx="3124200" cy="3048000"/>
          </a:xfrm>
        </p:grpSpPr>
        <p:sp>
          <p:nvSpPr>
            <p:cNvPr id="69657" name="Rectangle 4"/>
            <p:cNvSpPr>
              <a:spLocks noChangeArrowheads="1"/>
            </p:cNvSpPr>
            <p:nvPr/>
          </p:nvSpPr>
          <p:spPr bwMode="auto">
            <a:xfrm>
              <a:off x="2895600" y="2743200"/>
              <a:ext cx="3124200" cy="3048000"/>
            </a:xfrm>
            <a:prstGeom prst="rect">
              <a:avLst/>
            </a:prstGeom>
            <a:noFill/>
            <a:ln w="28575">
              <a:solidFill>
                <a:schemeClr val="bg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Optima" panose="02000503060000020004" pitchFamily="2" charset="0"/>
              </a:endParaRPr>
            </a:p>
          </p:txBody>
        </p:sp>
        <p:sp>
          <p:nvSpPr>
            <p:cNvPr id="69658" name="Oval 20"/>
            <p:cNvSpPr>
              <a:spLocks noChangeArrowheads="1"/>
            </p:cNvSpPr>
            <p:nvPr/>
          </p:nvSpPr>
          <p:spPr bwMode="auto">
            <a:xfrm>
              <a:off x="3733800" y="3962400"/>
              <a:ext cx="609600" cy="838200"/>
            </a:xfrm>
            <a:prstGeom prst="ellipse">
              <a:avLst/>
            </a:prstGeom>
            <a:noFill/>
            <a:ln w="1905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Optima" panose="02000503060000020004" pitchFamily="2" charset="0"/>
              </a:endParaRPr>
            </a:p>
          </p:txBody>
        </p:sp>
        <p:sp>
          <p:nvSpPr>
            <p:cNvPr id="69659" name="Oval 24"/>
            <p:cNvSpPr>
              <a:spLocks noChangeArrowheads="1"/>
            </p:cNvSpPr>
            <p:nvPr/>
          </p:nvSpPr>
          <p:spPr bwMode="auto">
            <a:xfrm>
              <a:off x="4572000" y="3048000"/>
              <a:ext cx="762000" cy="685800"/>
            </a:xfrm>
            <a:prstGeom prst="ellipse">
              <a:avLst/>
            </a:prstGeom>
            <a:noFill/>
            <a:ln w="1905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Optima" panose="02000503060000020004" pitchFamily="2" charset="0"/>
              </a:endParaRPr>
            </a:p>
          </p:txBody>
        </p:sp>
        <p:sp>
          <p:nvSpPr>
            <p:cNvPr id="69660" name="Oval 28"/>
            <p:cNvSpPr>
              <a:spLocks noChangeArrowheads="1"/>
            </p:cNvSpPr>
            <p:nvPr/>
          </p:nvSpPr>
          <p:spPr bwMode="auto">
            <a:xfrm>
              <a:off x="3352800" y="3810000"/>
              <a:ext cx="1143000" cy="1524000"/>
            </a:xfrm>
            <a:prstGeom prst="ellipse">
              <a:avLst/>
            </a:prstGeom>
            <a:noFill/>
            <a:ln w="1905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Optima" panose="02000503060000020004" pitchFamily="2" charset="0"/>
              </a:endParaRPr>
            </a:p>
          </p:txBody>
        </p:sp>
        <p:sp>
          <p:nvSpPr>
            <p:cNvPr id="69661" name="Oval 32"/>
            <p:cNvSpPr>
              <a:spLocks noChangeArrowheads="1"/>
            </p:cNvSpPr>
            <p:nvPr/>
          </p:nvSpPr>
          <p:spPr bwMode="auto">
            <a:xfrm>
              <a:off x="3276600" y="3657600"/>
              <a:ext cx="1676400" cy="1905000"/>
            </a:xfrm>
            <a:prstGeom prst="ellipse">
              <a:avLst/>
            </a:prstGeom>
            <a:noFill/>
            <a:ln w="1905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Optima" panose="02000503060000020004" pitchFamily="2" charset="0"/>
              </a:endParaRPr>
            </a:p>
          </p:txBody>
        </p:sp>
        <p:sp>
          <p:nvSpPr>
            <p:cNvPr id="69662" name="Oval 37"/>
            <p:cNvSpPr>
              <a:spLocks noChangeArrowheads="1"/>
            </p:cNvSpPr>
            <p:nvPr/>
          </p:nvSpPr>
          <p:spPr bwMode="auto">
            <a:xfrm>
              <a:off x="3048000" y="2819400"/>
              <a:ext cx="2743200" cy="2895600"/>
            </a:xfrm>
            <a:prstGeom prst="ellipse">
              <a:avLst/>
            </a:prstGeom>
            <a:noFill/>
            <a:ln w="1905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Optima" panose="02000503060000020004" pitchFamily="2" charset="0"/>
              </a:endParaRPr>
            </a:p>
          </p:txBody>
        </p:sp>
        <p:sp>
          <p:nvSpPr>
            <p:cNvPr id="69663" name="TextBox 45"/>
            <p:cNvSpPr txBox="1">
              <a:spLocks noChangeArrowheads="1"/>
            </p:cNvSpPr>
            <p:nvPr/>
          </p:nvSpPr>
          <p:spPr bwMode="auto">
            <a:xfrm>
              <a:off x="3733800" y="3962400"/>
              <a:ext cx="38985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A</a:t>
              </a:r>
            </a:p>
          </p:txBody>
        </p:sp>
        <p:sp>
          <p:nvSpPr>
            <p:cNvPr id="69664" name="TextBox 46"/>
            <p:cNvSpPr txBox="1">
              <a:spLocks noChangeArrowheads="1"/>
            </p:cNvSpPr>
            <p:nvPr/>
          </p:nvSpPr>
          <p:spPr bwMode="auto">
            <a:xfrm>
              <a:off x="3886200" y="4262735"/>
              <a:ext cx="37221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B</a:t>
              </a:r>
            </a:p>
          </p:txBody>
        </p:sp>
        <p:sp>
          <p:nvSpPr>
            <p:cNvPr id="69665" name="TextBox 47"/>
            <p:cNvSpPr txBox="1">
              <a:spLocks noChangeArrowheads="1"/>
            </p:cNvSpPr>
            <p:nvPr/>
          </p:nvSpPr>
          <p:spPr bwMode="auto">
            <a:xfrm flipH="1">
              <a:off x="3581400" y="47244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C</a:t>
              </a:r>
            </a:p>
          </p:txBody>
        </p:sp>
        <p:sp>
          <p:nvSpPr>
            <p:cNvPr id="69666" name="TextBox 48"/>
            <p:cNvSpPr txBox="1">
              <a:spLocks noChangeArrowheads="1"/>
            </p:cNvSpPr>
            <p:nvPr/>
          </p:nvSpPr>
          <p:spPr bwMode="auto">
            <a:xfrm flipH="1">
              <a:off x="4343400" y="49530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D</a:t>
              </a:r>
            </a:p>
          </p:txBody>
        </p:sp>
        <p:sp>
          <p:nvSpPr>
            <p:cNvPr id="69667" name="TextBox 49"/>
            <p:cNvSpPr txBox="1">
              <a:spLocks noChangeArrowheads="1"/>
            </p:cNvSpPr>
            <p:nvPr/>
          </p:nvSpPr>
          <p:spPr bwMode="auto">
            <a:xfrm flipH="1">
              <a:off x="4572000" y="31242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E</a:t>
              </a:r>
            </a:p>
          </p:txBody>
        </p:sp>
        <p:sp>
          <p:nvSpPr>
            <p:cNvPr id="69668" name="TextBox 50"/>
            <p:cNvSpPr txBox="1">
              <a:spLocks noChangeArrowheads="1"/>
            </p:cNvSpPr>
            <p:nvPr/>
          </p:nvSpPr>
          <p:spPr bwMode="auto">
            <a:xfrm flipH="1">
              <a:off x="4953000" y="32004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F</a:t>
              </a:r>
            </a:p>
          </p:txBody>
        </p:sp>
      </p:grpSp>
      <p:grpSp>
        <p:nvGrpSpPr>
          <p:cNvPr id="3" name="Group 53"/>
          <p:cNvGrpSpPr>
            <a:grpSpLocks/>
          </p:cNvGrpSpPr>
          <p:nvPr/>
        </p:nvGrpSpPr>
        <p:grpSpPr bwMode="auto">
          <a:xfrm>
            <a:off x="5248235" y="2974155"/>
            <a:ext cx="2844800" cy="2938463"/>
            <a:chOff x="6070600" y="2971800"/>
            <a:chExt cx="2844800" cy="2938165"/>
          </a:xfrm>
        </p:grpSpPr>
        <p:sp>
          <p:nvSpPr>
            <p:cNvPr id="69640" name="Line 17"/>
            <p:cNvSpPr>
              <a:spLocks noChangeShapeType="1"/>
            </p:cNvSpPr>
            <p:nvPr/>
          </p:nvSpPr>
          <p:spPr bwMode="auto">
            <a:xfrm flipV="1">
              <a:off x="6216650" y="5257800"/>
              <a:ext cx="0" cy="1524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1" name="Line 18"/>
            <p:cNvSpPr>
              <a:spLocks noChangeShapeType="1"/>
            </p:cNvSpPr>
            <p:nvPr/>
          </p:nvSpPr>
          <p:spPr bwMode="auto">
            <a:xfrm flipV="1">
              <a:off x="6673850" y="5257800"/>
              <a:ext cx="0" cy="1524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2" name="Line 19"/>
            <p:cNvSpPr>
              <a:spLocks noChangeShapeType="1"/>
            </p:cNvSpPr>
            <p:nvPr/>
          </p:nvSpPr>
          <p:spPr bwMode="auto">
            <a:xfrm flipV="1">
              <a:off x="6216650" y="5257800"/>
              <a:ext cx="457200"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3" name="Line 21"/>
            <p:cNvSpPr>
              <a:spLocks noChangeShapeType="1"/>
            </p:cNvSpPr>
            <p:nvPr/>
          </p:nvSpPr>
          <p:spPr bwMode="auto">
            <a:xfrm flipV="1">
              <a:off x="8121650" y="5257800"/>
              <a:ext cx="0" cy="1524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4" name="Line 22"/>
            <p:cNvSpPr>
              <a:spLocks noChangeShapeType="1"/>
            </p:cNvSpPr>
            <p:nvPr/>
          </p:nvSpPr>
          <p:spPr bwMode="auto">
            <a:xfrm flipV="1">
              <a:off x="8578850" y="5257800"/>
              <a:ext cx="0" cy="1524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5" name="Line 23"/>
            <p:cNvSpPr>
              <a:spLocks noChangeShapeType="1"/>
            </p:cNvSpPr>
            <p:nvPr/>
          </p:nvSpPr>
          <p:spPr bwMode="auto">
            <a:xfrm flipV="1">
              <a:off x="8121650" y="5257800"/>
              <a:ext cx="457200"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6" name="Line 25"/>
            <p:cNvSpPr>
              <a:spLocks noChangeShapeType="1"/>
            </p:cNvSpPr>
            <p:nvPr/>
          </p:nvSpPr>
          <p:spPr bwMode="auto">
            <a:xfrm flipV="1">
              <a:off x="7131050" y="4800600"/>
              <a:ext cx="0" cy="6096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7" name="Line 26"/>
            <p:cNvSpPr>
              <a:spLocks noChangeShapeType="1"/>
            </p:cNvSpPr>
            <p:nvPr/>
          </p:nvSpPr>
          <p:spPr bwMode="auto">
            <a:xfrm flipV="1">
              <a:off x="6445250" y="4800600"/>
              <a:ext cx="0" cy="4572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8" name="Line 27"/>
            <p:cNvSpPr>
              <a:spLocks noChangeShapeType="1"/>
            </p:cNvSpPr>
            <p:nvPr/>
          </p:nvSpPr>
          <p:spPr bwMode="auto">
            <a:xfrm flipV="1">
              <a:off x="6445250" y="4800600"/>
              <a:ext cx="685800"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49" name="Line 29"/>
            <p:cNvSpPr>
              <a:spLocks noChangeShapeType="1"/>
            </p:cNvSpPr>
            <p:nvPr/>
          </p:nvSpPr>
          <p:spPr bwMode="auto">
            <a:xfrm flipV="1">
              <a:off x="7588250" y="4114800"/>
              <a:ext cx="0" cy="12954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0" name="Line 30"/>
            <p:cNvSpPr>
              <a:spLocks noChangeShapeType="1"/>
            </p:cNvSpPr>
            <p:nvPr/>
          </p:nvSpPr>
          <p:spPr bwMode="auto">
            <a:xfrm flipV="1">
              <a:off x="6826250" y="4114800"/>
              <a:ext cx="0" cy="6858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1" name="Line 31"/>
            <p:cNvSpPr>
              <a:spLocks noChangeShapeType="1"/>
            </p:cNvSpPr>
            <p:nvPr/>
          </p:nvSpPr>
          <p:spPr bwMode="auto">
            <a:xfrm flipV="1">
              <a:off x="6826250" y="4114800"/>
              <a:ext cx="762000"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2" name="Line 33"/>
            <p:cNvSpPr>
              <a:spLocks noChangeShapeType="1"/>
            </p:cNvSpPr>
            <p:nvPr/>
          </p:nvSpPr>
          <p:spPr bwMode="auto">
            <a:xfrm flipV="1">
              <a:off x="8350250" y="3124200"/>
              <a:ext cx="0" cy="21336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3" name="Line 34"/>
            <p:cNvSpPr>
              <a:spLocks noChangeShapeType="1"/>
            </p:cNvSpPr>
            <p:nvPr/>
          </p:nvSpPr>
          <p:spPr bwMode="auto">
            <a:xfrm flipV="1">
              <a:off x="7207250" y="3124200"/>
              <a:ext cx="0" cy="9906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4" name="Line 35"/>
            <p:cNvSpPr>
              <a:spLocks noChangeShapeType="1"/>
            </p:cNvSpPr>
            <p:nvPr/>
          </p:nvSpPr>
          <p:spPr bwMode="auto">
            <a:xfrm flipV="1">
              <a:off x="7207250" y="3124200"/>
              <a:ext cx="1143000" cy="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5" name="Line 36"/>
            <p:cNvSpPr>
              <a:spLocks noChangeShapeType="1"/>
            </p:cNvSpPr>
            <p:nvPr/>
          </p:nvSpPr>
          <p:spPr bwMode="auto">
            <a:xfrm flipV="1">
              <a:off x="7740650" y="2971800"/>
              <a:ext cx="0" cy="152400"/>
            </a:xfrm>
            <a:prstGeom prst="line">
              <a:avLst/>
            </a:prstGeom>
            <a:noFill/>
            <a:ln w="19050">
              <a:solidFill>
                <a:srgbClr val="FF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9656" name="TextBox 51"/>
            <p:cNvSpPr txBox="1">
              <a:spLocks noChangeArrowheads="1"/>
            </p:cNvSpPr>
            <p:nvPr/>
          </p:nvSpPr>
          <p:spPr bwMode="auto">
            <a:xfrm>
              <a:off x="6070600" y="5448300"/>
              <a:ext cx="2844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A   B   C   D    E   F</a:t>
              </a:r>
            </a:p>
          </p:txBody>
        </p:sp>
      </p:grpSp>
      <p:sp>
        <p:nvSpPr>
          <p:cNvPr id="4" name="Right Arrow 3">
            <a:extLst>
              <a:ext uri="{FF2B5EF4-FFF2-40B4-BE49-F238E27FC236}">
                <a16:creationId xmlns:a16="http://schemas.microsoft.com/office/drawing/2014/main" id="{55216299-AAD2-C64B-BE0A-4B0F550C43EC}"/>
              </a:ext>
            </a:extLst>
          </p:cNvPr>
          <p:cNvSpPr/>
          <p:nvPr/>
        </p:nvSpPr>
        <p:spPr bwMode="auto">
          <a:xfrm>
            <a:off x="4343400" y="4162426"/>
            <a:ext cx="609600" cy="40004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111" charset="0"/>
              <a:ea typeface="ＭＳ Ｐゴシック" pitchFamily="-111" charset="-128"/>
              <a:cs typeface="ＭＳ Ｐゴシック" pitchFamily="-111"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685800" y="0"/>
            <a:ext cx="7772400" cy="1143000"/>
          </a:xfrm>
        </p:spPr>
        <p:txBody>
          <a:bodyPr/>
          <a:lstStyle/>
          <a:p>
            <a:pPr eaLnBrk="1" hangingPunct="1"/>
            <a:r>
              <a:rPr lang="en-US" dirty="0">
                <a:ea typeface="ＭＳ Ｐゴシック" charset="0"/>
                <a:cs typeface="ＭＳ Ｐゴシック" charset="0"/>
              </a:rPr>
              <a:t>Linkage Methods</a:t>
            </a:r>
          </a:p>
        </p:txBody>
      </p:sp>
      <p:sp>
        <p:nvSpPr>
          <p:cNvPr id="71682" name="Rectangle 3"/>
          <p:cNvSpPr>
            <a:spLocks noGrp="1" noChangeArrowheads="1"/>
          </p:cNvSpPr>
          <p:nvPr>
            <p:ph type="body" idx="1"/>
          </p:nvPr>
        </p:nvSpPr>
        <p:spPr>
          <a:xfrm>
            <a:off x="685800" y="1676400"/>
            <a:ext cx="7772400" cy="3805239"/>
          </a:xfrm>
        </p:spPr>
        <p:txBody>
          <a:bodyPr/>
          <a:lstStyle/>
          <a:p>
            <a:pPr marL="0" indent="0" eaLnBrk="1" hangingPunct="1">
              <a:buNone/>
            </a:pPr>
            <a:endParaRPr lang="en-US" sz="2400" dirty="0">
              <a:ea typeface="ＭＳ Ｐゴシック" charset="0"/>
            </a:endParaRPr>
          </a:p>
          <a:p>
            <a:pPr marL="0" indent="0" eaLnBrk="1" hangingPunct="1">
              <a:buNone/>
            </a:pPr>
            <a:endParaRPr lang="en-US" sz="2400" dirty="0">
              <a:ea typeface="ＭＳ Ｐゴシック" charset="0"/>
            </a:endParaRPr>
          </a:p>
          <a:p>
            <a:pPr marL="0" indent="0" eaLnBrk="1" hangingPunct="1">
              <a:buNone/>
            </a:pPr>
            <a:r>
              <a:rPr lang="en-US" dirty="0">
                <a:ea typeface="ＭＳ Ｐゴシック" charset="0"/>
              </a:rPr>
              <a:t>Single linkage:</a:t>
            </a:r>
          </a:p>
          <a:p>
            <a:pPr marL="0" indent="0" eaLnBrk="1" hangingPunct="1">
              <a:buNone/>
            </a:pPr>
            <a:r>
              <a:rPr lang="en-US" sz="2000" dirty="0">
                <a:ea typeface="ＭＳ Ｐゴシック" charset="0"/>
              </a:rPr>
              <a:t>Use the distance between</a:t>
            </a:r>
          </a:p>
          <a:p>
            <a:pPr marL="0" indent="0" eaLnBrk="1" hangingPunct="1">
              <a:buNone/>
            </a:pPr>
            <a:r>
              <a:rPr lang="en-US" sz="2000" dirty="0">
                <a:ea typeface="ＭＳ Ｐゴシック" charset="0"/>
              </a:rPr>
              <a:t>the closest two points </a:t>
            </a:r>
          </a:p>
          <a:p>
            <a:pPr marL="0" indent="0" eaLnBrk="1" hangingPunct="1">
              <a:buNone/>
            </a:pPr>
            <a:r>
              <a:rPr lang="en-US" sz="2000" dirty="0">
                <a:ea typeface="ＭＳ Ｐゴシック" charset="0"/>
              </a:rPr>
              <a:t>between each pair of clusters</a:t>
            </a:r>
          </a:p>
        </p:txBody>
      </p:sp>
      <p:grpSp>
        <p:nvGrpSpPr>
          <p:cNvPr id="2" name="Group 4"/>
          <p:cNvGrpSpPr>
            <a:grpSpLocks/>
          </p:cNvGrpSpPr>
          <p:nvPr/>
        </p:nvGrpSpPr>
        <p:grpSpPr bwMode="auto">
          <a:xfrm>
            <a:off x="5322888" y="2698750"/>
            <a:ext cx="1895475" cy="1839913"/>
            <a:chOff x="714" y="549"/>
            <a:chExt cx="1194" cy="1159"/>
          </a:xfrm>
        </p:grpSpPr>
        <p:sp>
          <p:nvSpPr>
            <p:cNvPr id="71712" name="Rectangle 5"/>
            <p:cNvSpPr>
              <a:spLocks noChangeArrowheads="1"/>
            </p:cNvSpPr>
            <p:nvPr/>
          </p:nvSpPr>
          <p:spPr bwMode="auto">
            <a:xfrm>
              <a:off x="800" y="74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3" name="Rectangle 6"/>
            <p:cNvSpPr>
              <a:spLocks noChangeArrowheads="1"/>
            </p:cNvSpPr>
            <p:nvPr/>
          </p:nvSpPr>
          <p:spPr bwMode="auto">
            <a:xfrm>
              <a:off x="926" y="70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4" name="Rectangle 7"/>
            <p:cNvSpPr>
              <a:spLocks noChangeArrowheads="1"/>
            </p:cNvSpPr>
            <p:nvPr/>
          </p:nvSpPr>
          <p:spPr bwMode="auto">
            <a:xfrm>
              <a:off x="895" y="82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5" name="Rectangle 8"/>
            <p:cNvSpPr>
              <a:spLocks noChangeArrowheads="1"/>
            </p:cNvSpPr>
            <p:nvPr/>
          </p:nvSpPr>
          <p:spPr bwMode="auto">
            <a:xfrm>
              <a:off x="714" y="86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6" name="Rectangle 9"/>
            <p:cNvSpPr>
              <a:spLocks noChangeArrowheads="1"/>
            </p:cNvSpPr>
            <p:nvPr/>
          </p:nvSpPr>
          <p:spPr bwMode="auto">
            <a:xfrm>
              <a:off x="833" y="9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7" name="Rectangle 10"/>
            <p:cNvSpPr>
              <a:spLocks noChangeArrowheads="1"/>
            </p:cNvSpPr>
            <p:nvPr/>
          </p:nvSpPr>
          <p:spPr bwMode="auto">
            <a:xfrm>
              <a:off x="1019" y="78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8" name="Rectangle 11"/>
            <p:cNvSpPr>
              <a:spLocks noChangeArrowheads="1"/>
            </p:cNvSpPr>
            <p:nvPr/>
          </p:nvSpPr>
          <p:spPr bwMode="auto">
            <a:xfrm>
              <a:off x="972" y="9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19" name="Rectangle 12"/>
            <p:cNvSpPr>
              <a:spLocks noChangeArrowheads="1"/>
            </p:cNvSpPr>
            <p:nvPr/>
          </p:nvSpPr>
          <p:spPr bwMode="auto">
            <a:xfrm>
              <a:off x="963" y="88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nvGrpSpPr>
            <p:cNvPr id="71720" name="Group 13"/>
            <p:cNvGrpSpPr>
              <a:grpSpLocks/>
            </p:cNvGrpSpPr>
            <p:nvPr/>
          </p:nvGrpSpPr>
          <p:grpSpPr bwMode="auto">
            <a:xfrm>
              <a:off x="1426" y="549"/>
              <a:ext cx="362" cy="257"/>
              <a:chOff x="1426" y="549"/>
              <a:chExt cx="362" cy="257"/>
            </a:xfrm>
          </p:grpSpPr>
          <p:sp>
            <p:nvSpPr>
              <p:cNvPr id="71735" name="Rectangle 14"/>
              <p:cNvSpPr>
                <a:spLocks noChangeArrowheads="1"/>
              </p:cNvSpPr>
              <p:nvPr/>
            </p:nvSpPr>
            <p:spPr bwMode="auto">
              <a:xfrm>
                <a:off x="1426" y="64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6" name="Rectangle 15"/>
              <p:cNvSpPr>
                <a:spLocks noChangeArrowheads="1"/>
              </p:cNvSpPr>
              <p:nvPr/>
            </p:nvSpPr>
            <p:spPr bwMode="auto">
              <a:xfrm>
                <a:off x="1544" y="7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7" name="Rectangle 16"/>
              <p:cNvSpPr>
                <a:spLocks noChangeArrowheads="1"/>
              </p:cNvSpPr>
              <p:nvPr/>
            </p:nvSpPr>
            <p:spPr bwMode="auto">
              <a:xfrm>
                <a:off x="1561" y="66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8" name="Rectangle 17"/>
              <p:cNvSpPr>
                <a:spLocks noChangeArrowheads="1"/>
              </p:cNvSpPr>
              <p:nvPr/>
            </p:nvSpPr>
            <p:spPr bwMode="auto">
              <a:xfrm>
                <a:off x="1537" y="5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9" name="Rectangle 18"/>
              <p:cNvSpPr>
                <a:spLocks noChangeArrowheads="1"/>
              </p:cNvSpPr>
              <p:nvPr/>
            </p:nvSpPr>
            <p:spPr bwMode="auto">
              <a:xfrm>
                <a:off x="1633" y="65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40" name="Rectangle 19"/>
              <p:cNvSpPr>
                <a:spLocks noChangeArrowheads="1"/>
              </p:cNvSpPr>
              <p:nvPr/>
            </p:nvSpPr>
            <p:spPr bwMode="auto">
              <a:xfrm>
                <a:off x="1721" y="652"/>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41" name="Rectangle 20"/>
              <p:cNvSpPr>
                <a:spLocks noChangeArrowheads="1"/>
              </p:cNvSpPr>
              <p:nvPr/>
            </p:nvSpPr>
            <p:spPr bwMode="auto">
              <a:xfrm>
                <a:off x="1690" y="56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1721" name="Group 21"/>
            <p:cNvGrpSpPr>
              <a:grpSpLocks/>
            </p:cNvGrpSpPr>
            <p:nvPr/>
          </p:nvGrpSpPr>
          <p:grpSpPr bwMode="auto">
            <a:xfrm flipV="1">
              <a:off x="1310" y="1206"/>
              <a:ext cx="598" cy="502"/>
              <a:chOff x="1310" y="1206"/>
              <a:chExt cx="598" cy="502"/>
            </a:xfrm>
          </p:grpSpPr>
          <p:sp>
            <p:nvSpPr>
              <p:cNvPr id="71725" name="Rectangle 22"/>
              <p:cNvSpPr>
                <a:spLocks noChangeArrowheads="1"/>
              </p:cNvSpPr>
              <p:nvPr/>
            </p:nvSpPr>
            <p:spPr bwMode="auto">
              <a:xfrm flipV="1">
                <a:off x="1401" y="120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26" name="Rectangle 23"/>
              <p:cNvSpPr>
                <a:spLocks noChangeArrowheads="1"/>
              </p:cNvSpPr>
              <p:nvPr/>
            </p:nvSpPr>
            <p:spPr bwMode="auto">
              <a:xfrm flipV="1">
                <a:off x="1310" y="128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27" name="Rectangle 24"/>
              <p:cNvSpPr>
                <a:spLocks noChangeArrowheads="1"/>
              </p:cNvSpPr>
              <p:nvPr/>
            </p:nvSpPr>
            <p:spPr bwMode="auto">
              <a:xfrm flipV="1">
                <a:off x="1414" y="134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28" name="Rectangle 25"/>
              <p:cNvSpPr>
                <a:spLocks noChangeArrowheads="1"/>
              </p:cNvSpPr>
              <p:nvPr/>
            </p:nvSpPr>
            <p:spPr bwMode="auto">
              <a:xfrm flipV="1">
                <a:off x="1525" y="127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29" name="Rectangle 26"/>
              <p:cNvSpPr>
                <a:spLocks noChangeArrowheads="1"/>
              </p:cNvSpPr>
              <p:nvPr/>
            </p:nvSpPr>
            <p:spPr bwMode="auto">
              <a:xfrm flipV="1">
                <a:off x="1404" y="145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0" name="Rectangle 27"/>
              <p:cNvSpPr>
                <a:spLocks noChangeArrowheads="1"/>
              </p:cNvSpPr>
              <p:nvPr/>
            </p:nvSpPr>
            <p:spPr bwMode="auto">
              <a:xfrm flipV="1">
                <a:off x="1507" y="137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1" name="Rectangle 28"/>
              <p:cNvSpPr>
                <a:spLocks noChangeArrowheads="1"/>
              </p:cNvSpPr>
              <p:nvPr/>
            </p:nvSpPr>
            <p:spPr bwMode="auto">
              <a:xfrm flipV="1">
                <a:off x="1596" y="148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2" name="Rectangle 29"/>
              <p:cNvSpPr>
                <a:spLocks noChangeArrowheads="1"/>
              </p:cNvSpPr>
              <p:nvPr/>
            </p:nvSpPr>
            <p:spPr bwMode="auto">
              <a:xfrm flipV="1">
                <a:off x="1841" y="163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3" name="Rectangle 30"/>
              <p:cNvSpPr>
                <a:spLocks noChangeArrowheads="1"/>
              </p:cNvSpPr>
              <p:nvPr/>
            </p:nvSpPr>
            <p:spPr bwMode="auto">
              <a:xfrm flipV="1">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34" name="Rectangle 31"/>
              <p:cNvSpPr>
                <a:spLocks noChangeArrowheads="1"/>
              </p:cNvSpPr>
              <p:nvPr/>
            </p:nvSpPr>
            <p:spPr bwMode="auto">
              <a:xfrm flipV="1">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sp>
          <p:nvSpPr>
            <p:cNvPr id="71722" name="Rectangle 32"/>
            <p:cNvSpPr>
              <a:spLocks noChangeArrowheads="1"/>
            </p:cNvSpPr>
            <p:nvPr/>
          </p:nvSpPr>
          <p:spPr bwMode="auto">
            <a:xfrm>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23" name="Rectangle 33"/>
            <p:cNvSpPr>
              <a:spLocks noChangeArrowheads="1"/>
            </p:cNvSpPr>
            <p:nvPr/>
          </p:nvSpPr>
          <p:spPr bwMode="auto">
            <a:xfrm>
              <a:off x="1813" y="133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1724" name="Rectangle 34"/>
            <p:cNvSpPr>
              <a:spLocks noChangeArrowheads="1"/>
            </p:cNvSpPr>
            <p:nvPr/>
          </p:nvSpPr>
          <p:spPr bwMode="auto">
            <a:xfrm>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5" name="Group 35"/>
          <p:cNvGrpSpPr>
            <a:grpSpLocks/>
          </p:cNvGrpSpPr>
          <p:nvPr/>
        </p:nvGrpSpPr>
        <p:grpSpPr bwMode="auto">
          <a:xfrm>
            <a:off x="5386388" y="2760663"/>
            <a:ext cx="1779587" cy="1687512"/>
            <a:chOff x="3393" y="1739"/>
            <a:chExt cx="1121" cy="1063"/>
          </a:xfrm>
        </p:grpSpPr>
        <p:grpSp>
          <p:nvGrpSpPr>
            <p:cNvPr id="71692" name="Group 36"/>
            <p:cNvGrpSpPr>
              <a:grpSpLocks/>
            </p:cNvGrpSpPr>
            <p:nvPr/>
          </p:nvGrpSpPr>
          <p:grpSpPr bwMode="auto">
            <a:xfrm>
              <a:off x="3393" y="1739"/>
              <a:ext cx="999" cy="414"/>
              <a:chOff x="3393" y="1739"/>
              <a:chExt cx="999" cy="414"/>
            </a:xfrm>
          </p:grpSpPr>
          <p:sp>
            <p:nvSpPr>
              <p:cNvPr id="71703" name="Line 37"/>
              <p:cNvSpPr>
                <a:spLocks noChangeShapeType="1"/>
              </p:cNvSpPr>
              <p:nvPr/>
            </p:nvSpPr>
            <p:spPr bwMode="auto">
              <a:xfrm flipH="1">
                <a:off x="3431" y="1929"/>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4" name="Line 38"/>
              <p:cNvSpPr>
                <a:spLocks noChangeShapeType="1"/>
              </p:cNvSpPr>
              <p:nvPr/>
            </p:nvSpPr>
            <p:spPr bwMode="auto">
              <a:xfrm>
                <a:off x="3393" y="2049"/>
                <a:ext cx="90" cy="10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5" name="Line 39"/>
              <p:cNvSpPr>
                <a:spLocks noChangeShapeType="1"/>
              </p:cNvSpPr>
              <p:nvPr/>
            </p:nvSpPr>
            <p:spPr bwMode="auto">
              <a:xfrm flipH="1">
                <a:off x="3527" y="2025"/>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6" name="Line 40"/>
              <p:cNvSpPr>
                <a:spLocks noChangeShapeType="1"/>
              </p:cNvSpPr>
              <p:nvPr/>
            </p:nvSpPr>
            <p:spPr bwMode="auto">
              <a:xfrm flipV="1">
                <a:off x="3652" y="1964"/>
                <a:ext cx="31" cy="15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7" name="Line 41"/>
              <p:cNvSpPr>
                <a:spLocks noChangeShapeType="1"/>
              </p:cNvSpPr>
              <p:nvPr/>
            </p:nvSpPr>
            <p:spPr bwMode="auto">
              <a:xfrm>
                <a:off x="3607" y="1882"/>
                <a:ext cx="76"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8" name="Line 42"/>
              <p:cNvSpPr>
                <a:spLocks noChangeShapeType="1"/>
              </p:cNvSpPr>
              <p:nvPr/>
            </p:nvSpPr>
            <p:spPr bwMode="auto">
              <a:xfrm flipH="1">
                <a:off x="4102" y="1747"/>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9" name="Line 43"/>
              <p:cNvSpPr>
                <a:spLocks noChangeShapeType="1"/>
              </p:cNvSpPr>
              <p:nvPr/>
            </p:nvSpPr>
            <p:spPr bwMode="auto">
              <a:xfrm>
                <a:off x="4212" y="1739"/>
                <a:ext cx="15" cy="82"/>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10" name="Line 44"/>
              <p:cNvSpPr>
                <a:spLocks noChangeShapeType="1"/>
              </p:cNvSpPr>
              <p:nvPr/>
            </p:nvSpPr>
            <p:spPr bwMode="auto">
              <a:xfrm>
                <a:off x="4355" y="1755"/>
                <a:ext cx="23" cy="7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11" name="Line 45"/>
              <p:cNvSpPr>
                <a:spLocks noChangeShapeType="1"/>
              </p:cNvSpPr>
              <p:nvPr/>
            </p:nvSpPr>
            <p:spPr bwMode="auto">
              <a:xfrm flipH="1" flipV="1">
                <a:off x="4318" y="1814"/>
                <a:ext cx="74"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71693" name="Group 46"/>
            <p:cNvGrpSpPr>
              <a:grpSpLocks/>
            </p:cNvGrpSpPr>
            <p:nvPr/>
          </p:nvGrpSpPr>
          <p:grpSpPr bwMode="auto">
            <a:xfrm>
              <a:off x="3998" y="2400"/>
              <a:ext cx="516" cy="402"/>
              <a:chOff x="3998" y="2400"/>
              <a:chExt cx="516" cy="402"/>
            </a:xfrm>
          </p:grpSpPr>
          <p:sp>
            <p:nvSpPr>
              <p:cNvPr id="71694" name="Line 47"/>
              <p:cNvSpPr>
                <a:spLocks noChangeShapeType="1"/>
              </p:cNvSpPr>
              <p:nvPr/>
            </p:nvSpPr>
            <p:spPr bwMode="auto">
              <a:xfrm flipH="1">
                <a:off x="4291" y="2484"/>
                <a:ext cx="30" cy="1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695" name="Line 48"/>
              <p:cNvSpPr>
                <a:spLocks noChangeShapeType="1"/>
              </p:cNvSpPr>
              <p:nvPr/>
            </p:nvSpPr>
            <p:spPr bwMode="auto">
              <a:xfrm flipH="1" flipV="1">
                <a:off x="4373" y="2400"/>
                <a:ext cx="89"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696" name="Line 49"/>
              <p:cNvSpPr>
                <a:spLocks noChangeShapeType="1"/>
              </p:cNvSpPr>
              <p:nvPr/>
            </p:nvSpPr>
            <p:spPr bwMode="auto">
              <a:xfrm flipH="1">
                <a:off x="4469" y="2407"/>
                <a:ext cx="45"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697" name="Line 50"/>
              <p:cNvSpPr>
                <a:spLocks noChangeShapeType="1"/>
              </p:cNvSpPr>
              <p:nvPr/>
            </p:nvSpPr>
            <p:spPr bwMode="auto">
              <a:xfrm flipV="1">
                <a:off x="4117" y="2541"/>
                <a:ext cx="90" cy="23"/>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698" name="Line 51"/>
              <p:cNvSpPr>
                <a:spLocks noChangeShapeType="1"/>
              </p:cNvSpPr>
              <p:nvPr/>
            </p:nvSpPr>
            <p:spPr bwMode="auto">
              <a:xfrm flipV="1">
                <a:off x="4252" y="2549"/>
                <a:ext cx="15" cy="11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699" name="Line 52"/>
              <p:cNvSpPr>
                <a:spLocks noChangeShapeType="1"/>
              </p:cNvSpPr>
              <p:nvPr/>
            </p:nvSpPr>
            <p:spPr bwMode="auto">
              <a:xfrm flipH="1" flipV="1">
                <a:off x="4267" y="2698"/>
                <a:ext cx="67" cy="7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0" name="Line 53"/>
              <p:cNvSpPr>
                <a:spLocks noChangeShapeType="1"/>
              </p:cNvSpPr>
              <p:nvPr/>
            </p:nvSpPr>
            <p:spPr bwMode="auto">
              <a:xfrm flipH="1" flipV="1">
                <a:off x="4057" y="2615"/>
                <a:ext cx="60" cy="1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1" name="Line 54"/>
              <p:cNvSpPr>
                <a:spLocks noChangeShapeType="1"/>
              </p:cNvSpPr>
              <p:nvPr/>
            </p:nvSpPr>
            <p:spPr bwMode="auto">
              <a:xfrm flipH="1">
                <a:off x="4073" y="2735"/>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702" name="Line 55"/>
              <p:cNvSpPr>
                <a:spLocks noChangeShapeType="1"/>
              </p:cNvSpPr>
              <p:nvPr/>
            </p:nvSpPr>
            <p:spPr bwMode="auto">
              <a:xfrm flipH="1">
                <a:off x="3998" y="2689"/>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sp>
        <p:nvSpPr>
          <p:cNvPr id="627768" name="Line 56"/>
          <p:cNvSpPr>
            <a:spLocks noChangeShapeType="1"/>
          </p:cNvSpPr>
          <p:nvPr/>
        </p:nvSpPr>
        <p:spPr bwMode="auto">
          <a:xfrm flipH="1">
            <a:off x="5883275" y="2941638"/>
            <a:ext cx="568325" cy="117475"/>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27769" name="Line 57"/>
          <p:cNvSpPr>
            <a:spLocks noChangeShapeType="1"/>
          </p:cNvSpPr>
          <p:nvPr/>
        </p:nvSpPr>
        <p:spPr bwMode="auto">
          <a:xfrm>
            <a:off x="6745288" y="3094038"/>
            <a:ext cx="346075" cy="615950"/>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1687"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8" name="Group 63"/>
          <p:cNvGrpSpPr>
            <a:grpSpLocks/>
          </p:cNvGrpSpPr>
          <p:nvPr/>
        </p:nvGrpSpPr>
        <p:grpSpPr bwMode="auto">
          <a:xfrm>
            <a:off x="5257800" y="2527300"/>
            <a:ext cx="2286000" cy="2197100"/>
            <a:chOff x="5257800" y="2527300"/>
            <a:chExt cx="2286000" cy="2197100"/>
          </a:xfrm>
        </p:grpSpPr>
        <p:sp>
          <p:nvSpPr>
            <p:cNvPr id="71689" name="Oval 60"/>
            <p:cNvSpPr>
              <a:spLocks noChangeArrowheads="1"/>
            </p:cNvSpPr>
            <p:nvPr/>
          </p:nvSpPr>
          <p:spPr bwMode="auto">
            <a:xfrm>
              <a:off x="5257800" y="28194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1690" name="Oval 61"/>
            <p:cNvSpPr>
              <a:spLocks noChangeArrowheads="1"/>
            </p:cNvSpPr>
            <p:nvPr/>
          </p:nvSpPr>
          <p:spPr bwMode="auto">
            <a:xfrm>
              <a:off x="6375400" y="25273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1691" name="Oval 62"/>
            <p:cNvSpPr>
              <a:spLocks noChangeArrowheads="1"/>
            </p:cNvSpPr>
            <p:nvPr/>
          </p:nvSpPr>
          <p:spPr bwMode="auto">
            <a:xfrm>
              <a:off x="6096000" y="3581400"/>
              <a:ext cx="1447800" cy="1143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77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77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68" grpId="0" animBg="1"/>
      <p:bldP spid="6277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3">
            <a:extLst>
              <a:ext uri="{FF2B5EF4-FFF2-40B4-BE49-F238E27FC236}">
                <a16:creationId xmlns:a16="http://schemas.microsoft.com/office/drawing/2014/main" id="{4E81C476-B280-1244-A859-32D7212B9C55}"/>
              </a:ext>
            </a:extLst>
          </p:cNvPr>
          <p:cNvSpPr txBox="1">
            <a:spLocks noChangeArrowheads="1"/>
          </p:cNvSpPr>
          <p:nvPr/>
        </p:nvSpPr>
        <p:spPr bwMode="auto">
          <a:xfrm>
            <a:off x="685800" y="1676400"/>
            <a:ext cx="7772400" cy="3805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FontTx/>
              <a:buNone/>
            </a:pPr>
            <a:endParaRPr lang="en-US" sz="2400" kern="0" dirty="0">
              <a:latin typeface="Optima" panose="02000503060000020004" pitchFamily="2" charset="0"/>
              <a:ea typeface="ＭＳ Ｐゴシック" charset="0"/>
            </a:endParaRPr>
          </a:p>
          <a:p>
            <a:pPr marL="0" indent="0" eaLnBrk="1" hangingPunct="1">
              <a:buFontTx/>
              <a:buNone/>
            </a:pPr>
            <a:endParaRPr lang="en-US" sz="2400" kern="0" dirty="0">
              <a:latin typeface="Optima" panose="02000503060000020004" pitchFamily="2" charset="0"/>
              <a:ea typeface="ＭＳ Ｐゴシック" charset="0"/>
            </a:endParaRPr>
          </a:p>
          <a:p>
            <a:pPr marL="0" indent="0" eaLnBrk="1" hangingPunct="1">
              <a:buFontTx/>
              <a:buNone/>
            </a:pPr>
            <a:r>
              <a:rPr lang="en-US" kern="0" dirty="0">
                <a:latin typeface="Optima" panose="02000503060000020004" pitchFamily="2" charset="0"/>
                <a:ea typeface="ＭＳ Ｐゴシック" charset="0"/>
              </a:rPr>
              <a:t>Complete linkage:</a:t>
            </a:r>
          </a:p>
          <a:p>
            <a:pPr marL="0" indent="0" eaLnBrk="1" hangingPunct="1">
              <a:buFontTx/>
              <a:buNone/>
            </a:pPr>
            <a:r>
              <a:rPr lang="en-US" sz="2000" kern="0" dirty="0">
                <a:latin typeface="Optima" panose="02000503060000020004" pitchFamily="2" charset="0"/>
                <a:ea typeface="ＭＳ Ｐゴシック" charset="0"/>
              </a:rPr>
              <a:t>Use the distance between</a:t>
            </a:r>
          </a:p>
          <a:p>
            <a:pPr marL="0" indent="0" eaLnBrk="1" hangingPunct="1">
              <a:buFontTx/>
              <a:buNone/>
            </a:pPr>
            <a:r>
              <a:rPr lang="en-US" sz="2000" kern="0" dirty="0">
                <a:latin typeface="Optima" panose="02000503060000020004" pitchFamily="2" charset="0"/>
                <a:ea typeface="ＭＳ Ｐゴシック" charset="0"/>
              </a:rPr>
              <a:t>the furthest two points </a:t>
            </a:r>
          </a:p>
          <a:p>
            <a:pPr marL="0" indent="0" eaLnBrk="1" hangingPunct="1">
              <a:buFontTx/>
              <a:buNone/>
            </a:pPr>
            <a:r>
              <a:rPr lang="en-US" sz="2000" kern="0" dirty="0">
                <a:latin typeface="Optima" panose="02000503060000020004" pitchFamily="2" charset="0"/>
                <a:ea typeface="ＭＳ Ｐゴシック" charset="0"/>
              </a:rPr>
              <a:t>between each pair of clusters</a:t>
            </a:r>
          </a:p>
        </p:txBody>
      </p:sp>
      <p:grpSp>
        <p:nvGrpSpPr>
          <p:cNvPr id="75779" name="Group 4"/>
          <p:cNvGrpSpPr>
            <a:grpSpLocks/>
          </p:cNvGrpSpPr>
          <p:nvPr/>
        </p:nvGrpSpPr>
        <p:grpSpPr bwMode="auto">
          <a:xfrm>
            <a:off x="5322888" y="2698750"/>
            <a:ext cx="1895475" cy="1839913"/>
            <a:chOff x="714" y="549"/>
            <a:chExt cx="1194" cy="1159"/>
          </a:xfrm>
        </p:grpSpPr>
        <p:sp>
          <p:nvSpPr>
            <p:cNvPr id="75809" name="Rectangle 5"/>
            <p:cNvSpPr>
              <a:spLocks noChangeArrowheads="1"/>
            </p:cNvSpPr>
            <p:nvPr/>
          </p:nvSpPr>
          <p:spPr bwMode="auto">
            <a:xfrm>
              <a:off x="800" y="74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0" name="Rectangle 6"/>
            <p:cNvSpPr>
              <a:spLocks noChangeArrowheads="1"/>
            </p:cNvSpPr>
            <p:nvPr/>
          </p:nvSpPr>
          <p:spPr bwMode="auto">
            <a:xfrm>
              <a:off x="926" y="70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1" name="Rectangle 7"/>
            <p:cNvSpPr>
              <a:spLocks noChangeArrowheads="1"/>
            </p:cNvSpPr>
            <p:nvPr/>
          </p:nvSpPr>
          <p:spPr bwMode="auto">
            <a:xfrm>
              <a:off x="895" y="82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2" name="Rectangle 8"/>
            <p:cNvSpPr>
              <a:spLocks noChangeArrowheads="1"/>
            </p:cNvSpPr>
            <p:nvPr/>
          </p:nvSpPr>
          <p:spPr bwMode="auto">
            <a:xfrm>
              <a:off x="714" y="86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3" name="Rectangle 9"/>
            <p:cNvSpPr>
              <a:spLocks noChangeArrowheads="1"/>
            </p:cNvSpPr>
            <p:nvPr/>
          </p:nvSpPr>
          <p:spPr bwMode="auto">
            <a:xfrm>
              <a:off x="833" y="9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4" name="Rectangle 10"/>
            <p:cNvSpPr>
              <a:spLocks noChangeArrowheads="1"/>
            </p:cNvSpPr>
            <p:nvPr/>
          </p:nvSpPr>
          <p:spPr bwMode="auto">
            <a:xfrm>
              <a:off x="1019" y="78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5" name="Rectangle 11"/>
            <p:cNvSpPr>
              <a:spLocks noChangeArrowheads="1"/>
            </p:cNvSpPr>
            <p:nvPr/>
          </p:nvSpPr>
          <p:spPr bwMode="auto">
            <a:xfrm>
              <a:off x="972" y="9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16" name="Rectangle 12"/>
            <p:cNvSpPr>
              <a:spLocks noChangeArrowheads="1"/>
            </p:cNvSpPr>
            <p:nvPr/>
          </p:nvSpPr>
          <p:spPr bwMode="auto">
            <a:xfrm>
              <a:off x="963" y="88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nvGrpSpPr>
            <p:cNvPr id="75817" name="Group 13"/>
            <p:cNvGrpSpPr>
              <a:grpSpLocks/>
            </p:cNvGrpSpPr>
            <p:nvPr/>
          </p:nvGrpSpPr>
          <p:grpSpPr bwMode="auto">
            <a:xfrm>
              <a:off x="1426" y="549"/>
              <a:ext cx="362" cy="257"/>
              <a:chOff x="1426" y="549"/>
              <a:chExt cx="362" cy="257"/>
            </a:xfrm>
          </p:grpSpPr>
          <p:sp>
            <p:nvSpPr>
              <p:cNvPr id="75832" name="Rectangle 14"/>
              <p:cNvSpPr>
                <a:spLocks noChangeArrowheads="1"/>
              </p:cNvSpPr>
              <p:nvPr/>
            </p:nvSpPr>
            <p:spPr bwMode="auto">
              <a:xfrm>
                <a:off x="1426" y="64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3" name="Rectangle 15"/>
              <p:cNvSpPr>
                <a:spLocks noChangeArrowheads="1"/>
              </p:cNvSpPr>
              <p:nvPr/>
            </p:nvSpPr>
            <p:spPr bwMode="auto">
              <a:xfrm>
                <a:off x="1544" y="7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4" name="Rectangle 16"/>
              <p:cNvSpPr>
                <a:spLocks noChangeArrowheads="1"/>
              </p:cNvSpPr>
              <p:nvPr/>
            </p:nvSpPr>
            <p:spPr bwMode="auto">
              <a:xfrm>
                <a:off x="1561" y="66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5" name="Rectangle 17"/>
              <p:cNvSpPr>
                <a:spLocks noChangeArrowheads="1"/>
              </p:cNvSpPr>
              <p:nvPr/>
            </p:nvSpPr>
            <p:spPr bwMode="auto">
              <a:xfrm>
                <a:off x="1537" y="5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6" name="Rectangle 18"/>
              <p:cNvSpPr>
                <a:spLocks noChangeArrowheads="1"/>
              </p:cNvSpPr>
              <p:nvPr/>
            </p:nvSpPr>
            <p:spPr bwMode="auto">
              <a:xfrm>
                <a:off x="1633" y="65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7" name="Rectangle 19"/>
              <p:cNvSpPr>
                <a:spLocks noChangeArrowheads="1"/>
              </p:cNvSpPr>
              <p:nvPr/>
            </p:nvSpPr>
            <p:spPr bwMode="auto">
              <a:xfrm>
                <a:off x="1721" y="652"/>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8" name="Rectangle 20"/>
              <p:cNvSpPr>
                <a:spLocks noChangeArrowheads="1"/>
              </p:cNvSpPr>
              <p:nvPr/>
            </p:nvSpPr>
            <p:spPr bwMode="auto">
              <a:xfrm>
                <a:off x="1690" y="56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5818" name="Group 21"/>
            <p:cNvGrpSpPr>
              <a:grpSpLocks/>
            </p:cNvGrpSpPr>
            <p:nvPr/>
          </p:nvGrpSpPr>
          <p:grpSpPr bwMode="auto">
            <a:xfrm flipV="1">
              <a:off x="1310" y="1206"/>
              <a:ext cx="598" cy="502"/>
              <a:chOff x="1310" y="1206"/>
              <a:chExt cx="598" cy="502"/>
            </a:xfrm>
          </p:grpSpPr>
          <p:sp>
            <p:nvSpPr>
              <p:cNvPr id="75822" name="Rectangle 22"/>
              <p:cNvSpPr>
                <a:spLocks noChangeArrowheads="1"/>
              </p:cNvSpPr>
              <p:nvPr/>
            </p:nvSpPr>
            <p:spPr bwMode="auto">
              <a:xfrm flipV="1">
                <a:off x="1401" y="120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3" name="Rectangle 23"/>
              <p:cNvSpPr>
                <a:spLocks noChangeArrowheads="1"/>
              </p:cNvSpPr>
              <p:nvPr/>
            </p:nvSpPr>
            <p:spPr bwMode="auto">
              <a:xfrm flipV="1">
                <a:off x="1310" y="128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4" name="Rectangle 24"/>
              <p:cNvSpPr>
                <a:spLocks noChangeArrowheads="1"/>
              </p:cNvSpPr>
              <p:nvPr/>
            </p:nvSpPr>
            <p:spPr bwMode="auto">
              <a:xfrm flipV="1">
                <a:off x="1414" y="134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5" name="Rectangle 25"/>
              <p:cNvSpPr>
                <a:spLocks noChangeArrowheads="1"/>
              </p:cNvSpPr>
              <p:nvPr/>
            </p:nvSpPr>
            <p:spPr bwMode="auto">
              <a:xfrm flipV="1">
                <a:off x="1525" y="127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6" name="Rectangle 26"/>
              <p:cNvSpPr>
                <a:spLocks noChangeArrowheads="1"/>
              </p:cNvSpPr>
              <p:nvPr/>
            </p:nvSpPr>
            <p:spPr bwMode="auto">
              <a:xfrm flipV="1">
                <a:off x="1404" y="145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7" name="Rectangle 27"/>
              <p:cNvSpPr>
                <a:spLocks noChangeArrowheads="1"/>
              </p:cNvSpPr>
              <p:nvPr/>
            </p:nvSpPr>
            <p:spPr bwMode="auto">
              <a:xfrm flipV="1">
                <a:off x="1507" y="137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8" name="Rectangle 28"/>
              <p:cNvSpPr>
                <a:spLocks noChangeArrowheads="1"/>
              </p:cNvSpPr>
              <p:nvPr/>
            </p:nvSpPr>
            <p:spPr bwMode="auto">
              <a:xfrm flipV="1">
                <a:off x="1596" y="148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9" name="Rectangle 29"/>
              <p:cNvSpPr>
                <a:spLocks noChangeArrowheads="1"/>
              </p:cNvSpPr>
              <p:nvPr/>
            </p:nvSpPr>
            <p:spPr bwMode="auto">
              <a:xfrm flipV="1">
                <a:off x="1841" y="163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0" name="Rectangle 30"/>
              <p:cNvSpPr>
                <a:spLocks noChangeArrowheads="1"/>
              </p:cNvSpPr>
              <p:nvPr/>
            </p:nvSpPr>
            <p:spPr bwMode="auto">
              <a:xfrm flipV="1">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31" name="Rectangle 31"/>
              <p:cNvSpPr>
                <a:spLocks noChangeArrowheads="1"/>
              </p:cNvSpPr>
              <p:nvPr/>
            </p:nvSpPr>
            <p:spPr bwMode="auto">
              <a:xfrm flipV="1">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sp>
          <p:nvSpPr>
            <p:cNvPr id="75819" name="Rectangle 32"/>
            <p:cNvSpPr>
              <a:spLocks noChangeArrowheads="1"/>
            </p:cNvSpPr>
            <p:nvPr/>
          </p:nvSpPr>
          <p:spPr bwMode="auto">
            <a:xfrm>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0" name="Rectangle 33"/>
            <p:cNvSpPr>
              <a:spLocks noChangeArrowheads="1"/>
            </p:cNvSpPr>
            <p:nvPr/>
          </p:nvSpPr>
          <p:spPr bwMode="auto">
            <a:xfrm>
              <a:off x="1813" y="133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5821" name="Rectangle 34"/>
            <p:cNvSpPr>
              <a:spLocks noChangeArrowheads="1"/>
            </p:cNvSpPr>
            <p:nvPr/>
          </p:nvSpPr>
          <p:spPr bwMode="auto">
            <a:xfrm>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5780" name="Group 35"/>
          <p:cNvGrpSpPr>
            <a:grpSpLocks/>
          </p:cNvGrpSpPr>
          <p:nvPr/>
        </p:nvGrpSpPr>
        <p:grpSpPr bwMode="auto">
          <a:xfrm>
            <a:off x="5386388" y="2760663"/>
            <a:ext cx="1779587" cy="1687512"/>
            <a:chOff x="3393" y="1739"/>
            <a:chExt cx="1121" cy="1063"/>
          </a:xfrm>
        </p:grpSpPr>
        <p:grpSp>
          <p:nvGrpSpPr>
            <p:cNvPr id="75789" name="Group 36"/>
            <p:cNvGrpSpPr>
              <a:grpSpLocks/>
            </p:cNvGrpSpPr>
            <p:nvPr/>
          </p:nvGrpSpPr>
          <p:grpSpPr bwMode="auto">
            <a:xfrm>
              <a:off x="3393" y="1739"/>
              <a:ext cx="999" cy="414"/>
              <a:chOff x="3393" y="1739"/>
              <a:chExt cx="999" cy="414"/>
            </a:xfrm>
          </p:grpSpPr>
          <p:sp>
            <p:nvSpPr>
              <p:cNvPr id="75800" name="Line 37"/>
              <p:cNvSpPr>
                <a:spLocks noChangeShapeType="1"/>
              </p:cNvSpPr>
              <p:nvPr/>
            </p:nvSpPr>
            <p:spPr bwMode="auto">
              <a:xfrm flipH="1">
                <a:off x="3431" y="1929"/>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1" name="Line 38"/>
              <p:cNvSpPr>
                <a:spLocks noChangeShapeType="1"/>
              </p:cNvSpPr>
              <p:nvPr/>
            </p:nvSpPr>
            <p:spPr bwMode="auto">
              <a:xfrm>
                <a:off x="3393" y="2049"/>
                <a:ext cx="90" cy="10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2" name="Line 39"/>
              <p:cNvSpPr>
                <a:spLocks noChangeShapeType="1"/>
              </p:cNvSpPr>
              <p:nvPr/>
            </p:nvSpPr>
            <p:spPr bwMode="auto">
              <a:xfrm flipH="1">
                <a:off x="3527" y="2025"/>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3" name="Line 40"/>
              <p:cNvSpPr>
                <a:spLocks noChangeShapeType="1"/>
              </p:cNvSpPr>
              <p:nvPr/>
            </p:nvSpPr>
            <p:spPr bwMode="auto">
              <a:xfrm flipV="1">
                <a:off x="3652" y="1964"/>
                <a:ext cx="31" cy="15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4" name="Line 41"/>
              <p:cNvSpPr>
                <a:spLocks noChangeShapeType="1"/>
              </p:cNvSpPr>
              <p:nvPr/>
            </p:nvSpPr>
            <p:spPr bwMode="auto">
              <a:xfrm>
                <a:off x="3607" y="1882"/>
                <a:ext cx="76"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5" name="Line 42"/>
              <p:cNvSpPr>
                <a:spLocks noChangeShapeType="1"/>
              </p:cNvSpPr>
              <p:nvPr/>
            </p:nvSpPr>
            <p:spPr bwMode="auto">
              <a:xfrm flipH="1">
                <a:off x="4102" y="1747"/>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6" name="Line 43"/>
              <p:cNvSpPr>
                <a:spLocks noChangeShapeType="1"/>
              </p:cNvSpPr>
              <p:nvPr/>
            </p:nvSpPr>
            <p:spPr bwMode="auto">
              <a:xfrm>
                <a:off x="4212" y="1739"/>
                <a:ext cx="15" cy="82"/>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7" name="Line 44"/>
              <p:cNvSpPr>
                <a:spLocks noChangeShapeType="1"/>
              </p:cNvSpPr>
              <p:nvPr/>
            </p:nvSpPr>
            <p:spPr bwMode="auto">
              <a:xfrm>
                <a:off x="4355" y="1755"/>
                <a:ext cx="23" cy="7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808" name="Line 45"/>
              <p:cNvSpPr>
                <a:spLocks noChangeShapeType="1"/>
              </p:cNvSpPr>
              <p:nvPr/>
            </p:nvSpPr>
            <p:spPr bwMode="auto">
              <a:xfrm flipH="1" flipV="1">
                <a:off x="4318" y="1814"/>
                <a:ext cx="74"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75790" name="Group 46"/>
            <p:cNvGrpSpPr>
              <a:grpSpLocks/>
            </p:cNvGrpSpPr>
            <p:nvPr/>
          </p:nvGrpSpPr>
          <p:grpSpPr bwMode="auto">
            <a:xfrm>
              <a:off x="3998" y="2400"/>
              <a:ext cx="516" cy="402"/>
              <a:chOff x="3998" y="2400"/>
              <a:chExt cx="516" cy="402"/>
            </a:xfrm>
          </p:grpSpPr>
          <p:sp>
            <p:nvSpPr>
              <p:cNvPr id="75791" name="Line 47"/>
              <p:cNvSpPr>
                <a:spLocks noChangeShapeType="1"/>
              </p:cNvSpPr>
              <p:nvPr/>
            </p:nvSpPr>
            <p:spPr bwMode="auto">
              <a:xfrm flipH="1">
                <a:off x="4291" y="2484"/>
                <a:ext cx="30" cy="1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2" name="Line 48"/>
              <p:cNvSpPr>
                <a:spLocks noChangeShapeType="1"/>
              </p:cNvSpPr>
              <p:nvPr/>
            </p:nvSpPr>
            <p:spPr bwMode="auto">
              <a:xfrm flipH="1" flipV="1">
                <a:off x="4373" y="2400"/>
                <a:ext cx="89"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3" name="Line 49"/>
              <p:cNvSpPr>
                <a:spLocks noChangeShapeType="1"/>
              </p:cNvSpPr>
              <p:nvPr/>
            </p:nvSpPr>
            <p:spPr bwMode="auto">
              <a:xfrm flipH="1">
                <a:off x="4469" y="2407"/>
                <a:ext cx="45"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4" name="Line 50"/>
              <p:cNvSpPr>
                <a:spLocks noChangeShapeType="1"/>
              </p:cNvSpPr>
              <p:nvPr/>
            </p:nvSpPr>
            <p:spPr bwMode="auto">
              <a:xfrm flipV="1">
                <a:off x="4117" y="2541"/>
                <a:ext cx="90" cy="23"/>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5" name="Line 51"/>
              <p:cNvSpPr>
                <a:spLocks noChangeShapeType="1"/>
              </p:cNvSpPr>
              <p:nvPr/>
            </p:nvSpPr>
            <p:spPr bwMode="auto">
              <a:xfrm flipV="1">
                <a:off x="4252" y="2549"/>
                <a:ext cx="15" cy="11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6" name="Line 52"/>
              <p:cNvSpPr>
                <a:spLocks noChangeShapeType="1"/>
              </p:cNvSpPr>
              <p:nvPr/>
            </p:nvSpPr>
            <p:spPr bwMode="auto">
              <a:xfrm flipH="1" flipV="1">
                <a:off x="4267" y="2698"/>
                <a:ext cx="67" cy="7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7" name="Line 53"/>
              <p:cNvSpPr>
                <a:spLocks noChangeShapeType="1"/>
              </p:cNvSpPr>
              <p:nvPr/>
            </p:nvSpPr>
            <p:spPr bwMode="auto">
              <a:xfrm flipH="1" flipV="1">
                <a:off x="4057" y="2615"/>
                <a:ext cx="60" cy="1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8" name="Line 54"/>
              <p:cNvSpPr>
                <a:spLocks noChangeShapeType="1"/>
              </p:cNvSpPr>
              <p:nvPr/>
            </p:nvSpPr>
            <p:spPr bwMode="auto">
              <a:xfrm flipH="1">
                <a:off x="4073" y="2735"/>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99" name="Line 55"/>
              <p:cNvSpPr>
                <a:spLocks noChangeShapeType="1"/>
              </p:cNvSpPr>
              <p:nvPr/>
            </p:nvSpPr>
            <p:spPr bwMode="auto">
              <a:xfrm flipH="1">
                <a:off x="3998" y="2689"/>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sp>
        <p:nvSpPr>
          <p:cNvPr id="75781" name="Line 56"/>
          <p:cNvSpPr>
            <a:spLocks noChangeShapeType="1"/>
          </p:cNvSpPr>
          <p:nvPr/>
        </p:nvSpPr>
        <p:spPr bwMode="auto">
          <a:xfrm flipH="1">
            <a:off x="5346700" y="2908300"/>
            <a:ext cx="1638300" cy="355600"/>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82" name="Line 57"/>
          <p:cNvSpPr>
            <a:spLocks noChangeShapeType="1"/>
          </p:cNvSpPr>
          <p:nvPr/>
        </p:nvSpPr>
        <p:spPr bwMode="auto">
          <a:xfrm flipH="1">
            <a:off x="6477000" y="2781300"/>
            <a:ext cx="431800" cy="1714500"/>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5784"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75785" name="Group 61"/>
          <p:cNvGrpSpPr>
            <a:grpSpLocks/>
          </p:cNvGrpSpPr>
          <p:nvPr/>
        </p:nvGrpSpPr>
        <p:grpSpPr bwMode="auto">
          <a:xfrm>
            <a:off x="5257800" y="2527300"/>
            <a:ext cx="2286000" cy="2197100"/>
            <a:chOff x="5257800" y="2527300"/>
            <a:chExt cx="2286000" cy="2197100"/>
          </a:xfrm>
        </p:grpSpPr>
        <p:sp>
          <p:nvSpPr>
            <p:cNvPr id="75786" name="Oval 62"/>
            <p:cNvSpPr>
              <a:spLocks noChangeArrowheads="1"/>
            </p:cNvSpPr>
            <p:nvPr/>
          </p:nvSpPr>
          <p:spPr bwMode="auto">
            <a:xfrm>
              <a:off x="5257800" y="28194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5787" name="Oval 63"/>
            <p:cNvSpPr>
              <a:spLocks noChangeArrowheads="1"/>
            </p:cNvSpPr>
            <p:nvPr/>
          </p:nvSpPr>
          <p:spPr bwMode="auto">
            <a:xfrm>
              <a:off x="6375400" y="25273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5788" name="Oval 64"/>
            <p:cNvSpPr>
              <a:spLocks noChangeArrowheads="1"/>
            </p:cNvSpPr>
            <p:nvPr/>
          </p:nvSpPr>
          <p:spPr bwMode="auto">
            <a:xfrm>
              <a:off x="6096000" y="3581400"/>
              <a:ext cx="1447800" cy="1143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grpSp>
      <p:sp>
        <p:nvSpPr>
          <p:cNvPr id="68" name="Line 59">
            <a:extLst>
              <a:ext uri="{FF2B5EF4-FFF2-40B4-BE49-F238E27FC236}">
                <a16:creationId xmlns:a16="http://schemas.microsoft.com/office/drawing/2014/main" id="{7AC3E778-E032-FD4E-8A0B-DA941D2BAE69}"/>
              </a:ext>
            </a:extLst>
          </p:cNvPr>
          <p:cNvSpPr>
            <a:spLocks noChangeShapeType="1"/>
          </p:cNvSpPr>
          <p:nvPr/>
        </p:nvSpPr>
        <p:spPr bwMode="auto">
          <a:xfrm flipH="1" flipV="1">
            <a:off x="5503863" y="3055938"/>
            <a:ext cx="1384301" cy="1376362"/>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66" name="Rectangle 2">
            <a:extLst>
              <a:ext uri="{FF2B5EF4-FFF2-40B4-BE49-F238E27FC236}">
                <a16:creationId xmlns:a16="http://schemas.microsoft.com/office/drawing/2014/main" id="{92F83FEC-D239-6D4A-BD1C-5810CBE28B10}"/>
              </a:ext>
            </a:extLst>
          </p:cNvPr>
          <p:cNvSpPr txBox="1">
            <a:spLocks noChangeArrowheads="1"/>
          </p:cNvSpPr>
          <p:nvPr/>
        </p:nvSpPr>
        <p:spPr bwMode="auto">
          <a:xfrm>
            <a:off x="685800" y="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i="0">
                <a:solidFill>
                  <a:schemeClr val="tx2"/>
                </a:solidFill>
                <a:latin typeface="Optima" panose="02000503060000020004" pitchFamily="2" charset="0"/>
                <a:ea typeface="+mj-ea"/>
                <a:cs typeface="+mj-cs"/>
              </a:defRPr>
            </a:lvl1pPr>
            <a:lvl2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6pPr>
            <a:lvl7pPr marL="9144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9pPr>
          </a:lstStyle>
          <a:p>
            <a:pPr eaLnBrk="1" hangingPunct="1"/>
            <a:r>
              <a:rPr lang="en-US" kern="0">
                <a:ea typeface="ＭＳ Ｐゴシック" charset="0"/>
                <a:cs typeface="ＭＳ Ｐゴシック" charset="0"/>
              </a:rPr>
              <a:t>Linkage Methods</a:t>
            </a:r>
            <a:endParaRPr lang="en-US" kern="0" dirty="0">
              <a:ea typeface="ＭＳ Ｐゴシック" charset="0"/>
              <a:cs typeface="ＭＳ Ｐゴシック"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1" name="Group 4"/>
          <p:cNvGrpSpPr>
            <a:grpSpLocks/>
          </p:cNvGrpSpPr>
          <p:nvPr/>
        </p:nvGrpSpPr>
        <p:grpSpPr bwMode="auto">
          <a:xfrm>
            <a:off x="5322888" y="2698750"/>
            <a:ext cx="1895475" cy="1839913"/>
            <a:chOff x="714" y="549"/>
            <a:chExt cx="1194" cy="1159"/>
          </a:xfrm>
        </p:grpSpPr>
        <p:sp>
          <p:nvSpPr>
            <p:cNvPr id="73760" name="Rectangle 5"/>
            <p:cNvSpPr>
              <a:spLocks noChangeArrowheads="1"/>
            </p:cNvSpPr>
            <p:nvPr/>
          </p:nvSpPr>
          <p:spPr bwMode="auto">
            <a:xfrm>
              <a:off x="800" y="74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1" name="Rectangle 6"/>
            <p:cNvSpPr>
              <a:spLocks noChangeArrowheads="1"/>
            </p:cNvSpPr>
            <p:nvPr/>
          </p:nvSpPr>
          <p:spPr bwMode="auto">
            <a:xfrm>
              <a:off x="926" y="70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2" name="Rectangle 7"/>
            <p:cNvSpPr>
              <a:spLocks noChangeArrowheads="1"/>
            </p:cNvSpPr>
            <p:nvPr/>
          </p:nvSpPr>
          <p:spPr bwMode="auto">
            <a:xfrm>
              <a:off x="895" y="82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3" name="Rectangle 8"/>
            <p:cNvSpPr>
              <a:spLocks noChangeArrowheads="1"/>
            </p:cNvSpPr>
            <p:nvPr/>
          </p:nvSpPr>
          <p:spPr bwMode="auto">
            <a:xfrm>
              <a:off x="714" y="86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4" name="Rectangle 9"/>
            <p:cNvSpPr>
              <a:spLocks noChangeArrowheads="1"/>
            </p:cNvSpPr>
            <p:nvPr/>
          </p:nvSpPr>
          <p:spPr bwMode="auto">
            <a:xfrm>
              <a:off x="833" y="9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5" name="Rectangle 10"/>
            <p:cNvSpPr>
              <a:spLocks noChangeArrowheads="1"/>
            </p:cNvSpPr>
            <p:nvPr/>
          </p:nvSpPr>
          <p:spPr bwMode="auto">
            <a:xfrm>
              <a:off x="1019" y="78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6" name="Rectangle 11"/>
            <p:cNvSpPr>
              <a:spLocks noChangeArrowheads="1"/>
            </p:cNvSpPr>
            <p:nvPr/>
          </p:nvSpPr>
          <p:spPr bwMode="auto">
            <a:xfrm>
              <a:off x="972" y="9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7" name="Rectangle 12"/>
            <p:cNvSpPr>
              <a:spLocks noChangeArrowheads="1"/>
            </p:cNvSpPr>
            <p:nvPr/>
          </p:nvSpPr>
          <p:spPr bwMode="auto">
            <a:xfrm>
              <a:off x="963" y="88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nvGrpSpPr>
            <p:cNvPr id="73768" name="Group 13"/>
            <p:cNvGrpSpPr>
              <a:grpSpLocks/>
            </p:cNvGrpSpPr>
            <p:nvPr/>
          </p:nvGrpSpPr>
          <p:grpSpPr bwMode="auto">
            <a:xfrm>
              <a:off x="1426" y="549"/>
              <a:ext cx="362" cy="257"/>
              <a:chOff x="1426" y="549"/>
              <a:chExt cx="362" cy="257"/>
            </a:xfrm>
          </p:grpSpPr>
          <p:sp>
            <p:nvSpPr>
              <p:cNvPr id="73783" name="Rectangle 14"/>
              <p:cNvSpPr>
                <a:spLocks noChangeArrowheads="1"/>
              </p:cNvSpPr>
              <p:nvPr/>
            </p:nvSpPr>
            <p:spPr bwMode="auto">
              <a:xfrm>
                <a:off x="1426" y="64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4" name="Rectangle 15"/>
              <p:cNvSpPr>
                <a:spLocks noChangeArrowheads="1"/>
              </p:cNvSpPr>
              <p:nvPr/>
            </p:nvSpPr>
            <p:spPr bwMode="auto">
              <a:xfrm>
                <a:off x="1544" y="7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5" name="Rectangle 16"/>
              <p:cNvSpPr>
                <a:spLocks noChangeArrowheads="1"/>
              </p:cNvSpPr>
              <p:nvPr/>
            </p:nvSpPr>
            <p:spPr bwMode="auto">
              <a:xfrm>
                <a:off x="1561" y="66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6" name="Rectangle 17"/>
              <p:cNvSpPr>
                <a:spLocks noChangeArrowheads="1"/>
              </p:cNvSpPr>
              <p:nvPr/>
            </p:nvSpPr>
            <p:spPr bwMode="auto">
              <a:xfrm>
                <a:off x="1537" y="5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7" name="Rectangle 18"/>
              <p:cNvSpPr>
                <a:spLocks noChangeArrowheads="1"/>
              </p:cNvSpPr>
              <p:nvPr/>
            </p:nvSpPr>
            <p:spPr bwMode="auto">
              <a:xfrm>
                <a:off x="1633" y="65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8" name="Rectangle 19"/>
              <p:cNvSpPr>
                <a:spLocks noChangeArrowheads="1"/>
              </p:cNvSpPr>
              <p:nvPr/>
            </p:nvSpPr>
            <p:spPr bwMode="auto">
              <a:xfrm>
                <a:off x="1721" y="652"/>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9" name="Rectangle 20"/>
              <p:cNvSpPr>
                <a:spLocks noChangeArrowheads="1"/>
              </p:cNvSpPr>
              <p:nvPr/>
            </p:nvSpPr>
            <p:spPr bwMode="auto">
              <a:xfrm>
                <a:off x="1690" y="56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3769" name="Group 21"/>
            <p:cNvGrpSpPr>
              <a:grpSpLocks/>
            </p:cNvGrpSpPr>
            <p:nvPr/>
          </p:nvGrpSpPr>
          <p:grpSpPr bwMode="auto">
            <a:xfrm flipV="1">
              <a:off x="1310" y="1206"/>
              <a:ext cx="598" cy="502"/>
              <a:chOff x="1310" y="1206"/>
              <a:chExt cx="598" cy="502"/>
            </a:xfrm>
          </p:grpSpPr>
          <p:sp>
            <p:nvSpPr>
              <p:cNvPr id="73773" name="Rectangle 22"/>
              <p:cNvSpPr>
                <a:spLocks noChangeArrowheads="1"/>
              </p:cNvSpPr>
              <p:nvPr/>
            </p:nvSpPr>
            <p:spPr bwMode="auto">
              <a:xfrm flipV="1">
                <a:off x="1401" y="120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4" name="Rectangle 23"/>
              <p:cNvSpPr>
                <a:spLocks noChangeArrowheads="1"/>
              </p:cNvSpPr>
              <p:nvPr/>
            </p:nvSpPr>
            <p:spPr bwMode="auto">
              <a:xfrm flipV="1">
                <a:off x="1310" y="128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5" name="Rectangle 24"/>
              <p:cNvSpPr>
                <a:spLocks noChangeArrowheads="1"/>
              </p:cNvSpPr>
              <p:nvPr/>
            </p:nvSpPr>
            <p:spPr bwMode="auto">
              <a:xfrm flipV="1">
                <a:off x="1414" y="134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6" name="Rectangle 25"/>
              <p:cNvSpPr>
                <a:spLocks noChangeArrowheads="1"/>
              </p:cNvSpPr>
              <p:nvPr/>
            </p:nvSpPr>
            <p:spPr bwMode="auto">
              <a:xfrm flipV="1">
                <a:off x="1525" y="127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7" name="Rectangle 26"/>
              <p:cNvSpPr>
                <a:spLocks noChangeArrowheads="1"/>
              </p:cNvSpPr>
              <p:nvPr/>
            </p:nvSpPr>
            <p:spPr bwMode="auto">
              <a:xfrm flipV="1">
                <a:off x="1404" y="145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8" name="Rectangle 27"/>
              <p:cNvSpPr>
                <a:spLocks noChangeArrowheads="1"/>
              </p:cNvSpPr>
              <p:nvPr/>
            </p:nvSpPr>
            <p:spPr bwMode="auto">
              <a:xfrm flipV="1">
                <a:off x="1507" y="137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9" name="Rectangle 28"/>
              <p:cNvSpPr>
                <a:spLocks noChangeArrowheads="1"/>
              </p:cNvSpPr>
              <p:nvPr/>
            </p:nvSpPr>
            <p:spPr bwMode="auto">
              <a:xfrm flipV="1">
                <a:off x="1596" y="148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0" name="Rectangle 29"/>
              <p:cNvSpPr>
                <a:spLocks noChangeArrowheads="1"/>
              </p:cNvSpPr>
              <p:nvPr/>
            </p:nvSpPr>
            <p:spPr bwMode="auto">
              <a:xfrm flipV="1">
                <a:off x="1841" y="163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1" name="Rectangle 30"/>
              <p:cNvSpPr>
                <a:spLocks noChangeArrowheads="1"/>
              </p:cNvSpPr>
              <p:nvPr/>
            </p:nvSpPr>
            <p:spPr bwMode="auto">
              <a:xfrm flipV="1">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2" name="Rectangle 31"/>
              <p:cNvSpPr>
                <a:spLocks noChangeArrowheads="1"/>
              </p:cNvSpPr>
              <p:nvPr/>
            </p:nvSpPr>
            <p:spPr bwMode="auto">
              <a:xfrm flipV="1">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sp>
          <p:nvSpPr>
            <p:cNvPr id="73770" name="Rectangle 32"/>
            <p:cNvSpPr>
              <a:spLocks noChangeArrowheads="1"/>
            </p:cNvSpPr>
            <p:nvPr/>
          </p:nvSpPr>
          <p:spPr bwMode="auto">
            <a:xfrm>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1" name="Rectangle 33"/>
            <p:cNvSpPr>
              <a:spLocks noChangeArrowheads="1"/>
            </p:cNvSpPr>
            <p:nvPr/>
          </p:nvSpPr>
          <p:spPr bwMode="auto">
            <a:xfrm>
              <a:off x="1813" y="133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2" name="Rectangle 34"/>
            <p:cNvSpPr>
              <a:spLocks noChangeArrowheads="1"/>
            </p:cNvSpPr>
            <p:nvPr/>
          </p:nvSpPr>
          <p:spPr bwMode="auto">
            <a:xfrm>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3732" name="Group 35"/>
          <p:cNvGrpSpPr>
            <a:grpSpLocks/>
          </p:cNvGrpSpPr>
          <p:nvPr/>
        </p:nvGrpSpPr>
        <p:grpSpPr bwMode="auto">
          <a:xfrm>
            <a:off x="5386388" y="2760663"/>
            <a:ext cx="1779587" cy="1687512"/>
            <a:chOff x="3393" y="1739"/>
            <a:chExt cx="1121" cy="1063"/>
          </a:xfrm>
        </p:grpSpPr>
        <p:grpSp>
          <p:nvGrpSpPr>
            <p:cNvPr id="73740" name="Group 36"/>
            <p:cNvGrpSpPr>
              <a:grpSpLocks/>
            </p:cNvGrpSpPr>
            <p:nvPr/>
          </p:nvGrpSpPr>
          <p:grpSpPr bwMode="auto">
            <a:xfrm>
              <a:off x="3393" y="1739"/>
              <a:ext cx="999" cy="414"/>
              <a:chOff x="3393" y="1739"/>
              <a:chExt cx="999" cy="414"/>
            </a:xfrm>
          </p:grpSpPr>
          <p:sp>
            <p:nvSpPr>
              <p:cNvPr id="73751" name="Line 37"/>
              <p:cNvSpPr>
                <a:spLocks noChangeShapeType="1"/>
              </p:cNvSpPr>
              <p:nvPr/>
            </p:nvSpPr>
            <p:spPr bwMode="auto">
              <a:xfrm flipH="1">
                <a:off x="3431" y="1929"/>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2" name="Line 38"/>
              <p:cNvSpPr>
                <a:spLocks noChangeShapeType="1"/>
              </p:cNvSpPr>
              <p:nvPr/>
            </p:nvSpPr>
            <p:spPr bwMode="auto">
              <a:xfrm>
                <a:off x="3393" y="2049"/>
                <a:ext cx="90" cy="10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3" name="Line 39"/>
              <p:cNvSpPr>
                <a:spLocks noChangeShapeType="1"/>
              </p:cNvSpPr>
              <p:nvPr/>
            </p:nvSpPr>
            <p:spPr bwMode="auto">
              <a:xfrm flipH="1">
                <a:off x="3527" y="2025"/>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4" name="Line 40"/>
              <p:cNvSpPr>
                <a:spLocks noChangeShapeType="1"/>
              </p:cNvSpPr>
              <p:nvPr/>
            </p:nvSpPr>
            <p:spPr bwMode="auto">
              <a:xfrm flipV="1">
                <a:off x="3652" y="1964"/>
                <a:ext cx="31" cy="15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5" name="Line 41"/>
              <p:cNvSpPr>
                <a:spLocks noChangeShapeType="1"/>
              </p:cNvSpPr>
              <p:nvPr/>
            </p:nvSpPr>
            <p:spPr bwMode="auto">
              <a:xfrm>
                <a:off x="3607" y="1882"/>
                <a:ext cx="76"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6" name="Line 42"/>
              <p:cNvSpPr>
                <a:spLocks noChangeShapeType="1"/>
              </p:cNvSpPr>
              <p:nvPr/>
            </p:nvSpPr>
            <p:spPr bwMode="auto">
              <a:xfrm flipH="1">
                <a:off x="4102" y="1747"/>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7" name="Line 43"/>
              <p:cNvSpPr>
                <a:spLocks noChangeShapeType="1"/>
              </p:cNvSpPr>
              <p:nvPr/>
            </p:nvSpPr>
            <p:spPr bwMode="auto">
              <a:xfrm>
                <a:off x="4212" y="1739"/>
                <a:ext cx="15" cy="82"/>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8" name="Line 44"/>
              <p:cNvSpPr>
                <a:spLocks noChangeShapeType="1"/>
              </p:cNvSpPr>
              <p:nvPr/>
            </p:nvSpPr>
            <p:spPr bwMode="auto">
              <a:xfrm>
                <a:off x="4355" y="1755"/>
                <a:ext cx="23" cy="7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9" name="Line 45"/>
              <p:cNvSpPr>
                <a:spLocks noChangeShapeType="1"/>
              </p:cNvSpPr>
              <p:nvPr/>
            </p:nvSpPr>
            <p:spPr bwMode="auto">
              <a:xfrm flipH="1" flipV="1">
                <a:off x="4318" y="1814"/>
                <a:ext cx="74"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73741" name="Group 46"/>
            <p:cNvGrpSpPr>
              <a:grpSpLocks/>
            </p:cNvGrpSpPr>
            <p:nvPr/>
          </p:nvGrpSpPr>
          <p:grpSpPr bwMode="auto">
            <a:xfrm>
              <a:off x="3998" y="2400"/>
              <a:ext cx="516" cy="402"/>
              <a:chOff x="3998" y="2400"/>
              <a:chExt cx="516" cy="402"/>
            </a:xfrm>
          </p:grpSpPr>
          <p:sp>
            <p:nvSpPr>
              <p:cNvPr id="73742" name="Line 47"/>
              <p:cNvSpPr>
                <a:spLocks noChangeShapeType="1"/>
              </p:cNvSpPr>
              <p:nvPr/>
            </p:nvSpPr>
            <p:spPr bwMode="auto">
              <a:xfrm flipH="1">
                <a:off x="4291" y="2484"/>
                <a:ext cx="30" cy="1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3" name="Line 48"/>
              <p:cNvSpPr>
                <a:spLocks noChangeShapeType="1"/>
              </p:cNvSpPr>
              <p:nvPr/>
            </p:nvSpPr>
            <p:spPr bwMode="auto">
              <a:xfrm flipH="1" flipV="1">
                <a:off x="4373" y="2400"/>
                <a:ext cx="89"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4" name="Line 49"/>
              <p:cNvSpPr>
                <a:spLocks noChangeShapeType="1"/>
              </p:cNvSpPr>
              <p:nvPr/>
            </p:nvSpPr>
            <p:spPr bwMode="auto">
              <a:xfrm flipH="1">
                <a:off x="4469" y="2407"/>
                <a:ext cx="45"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5" name="Line 50"/>
              <p:cNvSpPr>
                <a:spLocks noChangeShapeType="1"/>
              </p:cNvSpPr>
              <p:nvPr/>
            </p:nvSpPr>
            <p:spPr bwMode="auto">
              <a:xfrm flipV="1">
                <a:off x="4117" y="2541"/>
                <a:ext cx="90" cy="23"/>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6" name="Line 51"/>
              <p:cNvSpPr>
                <a:spLocks noChangeShapeType="1"/>
              </p:cNvSpPr>
              <p:nvPr/>
            </p:nvSpPr>
            <p:spPr bwMode="auto">
              <a:xfrm flipV="1">
                <a:off x="4252" y="2549"/>
                <a:ext cx="15" cy="11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7" name="Line 52"/>
              <p:cNvSpPr>
                <a:spLocks noChangeShapeType="1"/>
              </p:cNvSpPr>
              <p:nvPr/>
            </p:nvSpPr>
            <p:spPr bwMode="auto">
              <a:xfrm flipH="1" flipV="1">
                <a:off x="4267" y="2698"/>
                <a:ext cx="67" cy="7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8" name="Line 53"/>
              <p:cNvSpPr>
                <a:spLocks noChangeShapeType="1"/>
              </p:cNvSpPr>
              <p:nvPr/>
            </p:nvSpPr>
            <p:spPr bwMode="auto">
              <a:xfrm flipH="1" flipV="1">
                <a:off x="4057" y="2615"/>
                <a:ext cx="60" cy="1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9" name="Line 54"/>
              <p:cNvSpPr>
                <a:spLocks noChangeShapeType="1"/>
              </p:cNvSpPr>
              <p:nvPr/>
            </p:nvSpPr>
            <p:spPr bwMode="auto">
              <a:xfrm flipH="1">
                <a:off x="4073" y="2735"/>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0" name="Line 55"/>
              <p:cNvSpPr>
                <a:spLocks noChangeShapeType="1"/>
              </p:cNvSpPr>
              <p:nvPr/>
            </p:nvSpPr>
            <p:spPr bwMode="auto">
              <a:xfrm flipH="1">
                <a:off x="3998" y="2689"/>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sp>
        <p:nvSpPr>
          <p:cNvPr id="73733" name="Line 56"/>
          <p:cNvSpPr>
            <a:spLocks noChangeShapeType="1"/>
          </p:cNvSpPr>
          <p:nvPr/>
        </p:nvSpPr>
        <p:spPr bwMode="auto">
          <a:xfrm flipH="1">
            <a:off x="5638800" y="2895600"/>
            <a:ext cx="1114425" cy="269875"/>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34" name="Line 57"/>
          <p:cNvSpPr>
            <a:spLocks noChangeShapeType="1"/>
          </p:cNvSpPr>
          <p:nvPr/>
        </p:nvSpPr>
        <p:spPr bwMode="auto">
          <a:xfrm flipH="1">
            <a:off x="6634163" y="2903538"/>
            <a:ext cx="111125" cy="1301750"/>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35"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73736" name="Group 60"/>
          <p:cNvGrpSpPr>
            <a:grpSpLocks/>
          </p:cNvGrpSpPr>
          <p:nvPr/>
        </p:nvGrpSpPr>
        <p:grpSpPr bwMode="auto">
          <a:xfrm>
            <a:off x="5257800" y="2527300"/>
            <a:ext cx="2286000" cy="2197100"/>
            <a:chOff x="5257800" y="2527300"/>
            <a:chExt cx="2286000" cy="2197100"/>
          </a:xfrm>
        </p:grpSpPr>
        <p:sp>
          <p:nvSpPr>
            <p:cNvPr id="73737" name="Oval 61"/>
            <p:cNvSpPr>
              <a:spLocks noChangeArrowheads="1"/>
            </p:cNvSpPr>
            <p:nvPr/>
          </p:nvSpPr>
          <p:spPr bwMode="auto">
            <a:xfrm>
              <a:off x="5257800" y="28194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3738" name="Oval 62"/>
            <p:cNvSpPr>
              <a:spLocks noChangeArrowheads="1"/>
            </p:cNvSpPr>
            <p:nvPr/>
          </p:nvSpPr>
          <p:spPr bwMode="auto">
            <a:xfrm>
              <a:off x="6375400" y="25273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3739" name="Oval 63"/>
            <p:cNvSpPr>
              <a:spLocks noChangeArrowheads="1"/>
            </p:cNvSpPr>
            <p:nvPr/>
          </p:nvSpPr>
          <p:spPr bwMode="auto">
            <a:xfrm>
              <a:off x="6096000" y="3581400"/>
              <a:ext cx="1447800" cy="1143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grpSp>
      <p:sp>
        <p:nvSpPr>
          <p:cNvPr id="65" name="Rectangle 3">
            <a:extLst>
              <a:ext uri="{FF2B5EF4-FFF2-40B4-BE49-F238E27FC236}">
                <a16:creationId xmlns:a16="http://schemas.microsoft.com/office/drawing/2014/main" id="{BF41A236-D9E4-8A4C-BB3D-D8BC2BFC2DCB}"/>
              </a:ext>
            </a:extLst>
          </p:cNvPr>
          <p:cNvSpPr txBox="1">
            <a:spLocks noChangeArrowheads="1"/>
          </p:cNvSpPr>
          <p:nvPr/>
        </p:nvSpPr>
        <p:spPr bwMode="auto">
          <a:xfrm>
            <a:off x="685800" y="1676400"/>
            <a:ext cx="4564063" cy="3808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FontTx/>
              <a:buNone/>
            </a:pPr>
            <a:endParaRPr lang="en-US" sz="2400" kern="0" dirty="0">
              <a:latin typeface="Optima" panose="02000503060000020004" pitchFamily="2" charset="0"/>
              <a:ea typeface="ＭＳ Ｐゴシック" charset="0"/>
            </a:endParaRPr>
          </a:p>
          <a:p>
            <a:pPr marL="0" indent="0" eaLnBrk="1" hangingPunct="1">
              <a:buFontTx/>
              <a:buNone/>
            </a:pPr>
            <a:endParaRPr lang="en-US" sz="2400" kern="0" dirty="0">
              <a:latin typeface="Optima" panose="02000503060000020004" pitchFamily="2" charset="0"/>
              <a:ea typeface="ＭＳ Ｐゴシック" charset="0"/>
            </a:endParaRPr>
          </a:p>
          <a:p>
            <a:pPr marL="0" indent="0" eaLnBrk="1" hangingPunct="1">
              <a:buFontTx/>
              <a:buNone/>
            </a:pPr>
            <a:r>
              <a:rPr lang="en-US" kern="0" dirty="0">
                <a:latin typeface="Optima" panose="02000503060000020004" pitchFamily="2" charset="0"/>
                <a:ea typeface="ＭＳ Ｐゴシック" charset="0"/>
              </a:rPr>
              <a:t>Centroid linkage:</a:t>
            </a:r>
          </a:p>
          <a:p>
            <a:pPr eaLnBrk="1" hangingPunct="1"/>
            <a:r>
              <a:rPr lang="en-US" sz="2000" kern="0" dirty="0">
                <a:latin typeface="Optima" panose="02000503060000020004" pitchFamily="2" charset="0"/>
                <a:ea typeface="ＭＳ Ｐゴシック" charset="0"/>
              </a:rPr>
              <a:t>Find the central point within each cluster based on all pairwise differences between them</a:t>
            </a:r>
          </a:p>
          <a:p>
            <a:pPr eaLnBrk="1" hangingPunct="1">
              <a:spcBef>
                <a:spcPts val="1200"/>
              </a:spcBef>
            </a:pPr>
            <a:r>
              <a:rPr lang="en-US" sz="2000" kern="0" dirty="0">
                <a:latin typeface="Optima" panose="02000503060000020004" pitchFamily="2" charset="0"/>
                <a:ea typeface="ＭＳ Ｐゴシック" charset="0"/>
              </a:rPr>
              <a:t>Use the distance between the centroids between each pair of clusters</a:t>
            </a:r>
          </a:p>
        </p:txBody>
      </p:sp>
      <p:sp>
        <p:nvSpPr>
          <p:cNvPr id="66" name="Rectangle 2">
            <a:extLst>
              <a:ext uri="{FF2B5EF4-FFF2-40B4-BE49-F238E27FC236}">
                <a16:creationId xmlns:a16="http://schemas.microsoft.com/office/drawing/2014/main" id="{51C441D3-6A15-6E4E-9A00-DD1C4B7C35FB}"/>
              </a:ext>
            </a:extLst>
          </p:cNvPr>
          <p:cNvSpPr txBox="1">
            <a:spLocks noChangeArrowheads="1"/>
          </p:cNvSpPr>
          <p:nvPr/>
        </p:nvSpPr>
        <p:spPr bwMode="auto">
          <a:xfrm>
            <a:off x="685800" y="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i="0">
                <a:solidFill>
                  <a:schemeClr val="tx2"/>
                </a:solidFill>
                <a:latin typeface="Optima" panose="02000503060000020004" pitchFamily="2" charset="0"/>
                <a:ea typeface="+mj-ea"/>
                <a:cs typeface="+mj-cs"/>
              </a:defRPr>
            </a:lvl1pPr>
            <a:lvl2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6pPr>
            <a:lvl7pPr marL="9144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9pPr>
          </a:lstStyle>
          <a:p>
            <a:pPr eaLnBrk="1" hangingPunct="1"/>
            <a:r>
              <a:rPr lang="en-US" kern="0">
                <a:ea typeface="ＭＳ Ｐゴシック" charset="0"/>
                <a:cs typeface="ＭＳ Ｐゴシック" charset="0"/>
              </a:rPr>
              <a:t>Linkage Methods</a:t>
            </a:r>
            <a:endParaRPr lang="en-US" kern="0" dirty="0">
              <a:ea typeface="ＭＳ Ｐゴシック" charset="0"/>
              <a:cs typeface="ＭＳ Ｐゴシック" charset="0"/>
            </a:endParaRPr>
          </a:p>
        </p:txBody>
      </p:sp>
    </p:spTree>
    <p:extLst>
      <p:ext uri="{BB962C8B-B14F-4D97-AF65-F5344CB8AC3E}">
        <p14:creationId xmlns:p14="http://schemas.microsoft.com/office/powerpoint/2010/main" val="1861585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1" name="Group 4"/>
          <p:cNvGrpSpPr>
            <a:grpSpLocks/>
          </p:cNvGrpSpPr>
          <p:nvPr/>
        </p:nvGrpSpPr>
        <p:grpSpPr bwMode="auto">
          <a:xfrm>
            <a:off x="5322888" y="2698750"/>
            <a:ext cx="1895475" cy="1839913"/>
            <a:chOff x="714" y="549"/>
            <a:chExt cx="1194" cy="1159"/>
          </a:xfrm>
        </p:grpSpPr>
        <p:sp>
          <p:nvSpPr>
            <p:cNvPr id="73760" name="Rectangle 5"/>
            <p:cNvSpPr>
              <a:spLocks noChangeArrowheads="1"/>
            </p:cNvSpPr>
            <p:nvPr/>
          </p:nvSpPr>
          <p:spPr bwMode="auto">
            <a:xfrm>
              <a:off x="800" y="74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1" name="Rectangle 6"/>
            <p:cNvSpPr>
              <a:spLocks noChangeArrowheads="1"/>
            </p:cNvSpPr>
            <p:nvPr/>
          </p:nvSpPr>
          <p:spPr bwMode="auto">
            <a:xfrm>
              <a:off x="926" y="70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2" name="Rectangle 7"/>
            <p:cNvSpPr>
              <a:spLocks noChangeArrowheads="1"/>
            </p:cNvSpPr>
            <p:nvPr/>
          </p:nvSpPr>
          <p:spPr bwMode="auto">
            <a:xfrm>
              <a:off x="895" y="82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3" name="Rectangle 8"/>
            <p:cNvSpPr>
              <a:spLocks noChangeArrowheads="1"/>
            </p:cNvSpPr>
            <p:nvPr/>
          </p:nvSpPr>
          <p:spPr bwMode="auto">
            <a:xfrm>
              <a:off x="714" y="86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4" name="Rectangle 9"/>
            <p:cNvSpPr>
              <a:spLocks noChangeArrowheads="1"/>
            </p:cNvSpPr>
            <p:nvPr/>
          </p:nvSpPr>
          <p:spPr bwMode="auto">
            <a:xfrm>
              <a:off x="833" y="9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5" name="Rectangle 10"/>
            <p:cNvSpPr>
              <a:spLocks noChangeArrowheads="1"/>
            </p:cNvSpPr>
            <p:nvPr/>
          </p:nvSpPr>
          <p:spPr bwMode="auto">
            <a:xfrm>
              <a:off x="1019" y="78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6" name="Rectangle 11"/>
            <p:cNvSpPr>
              <a:spLocks noChangeArrowheads="1"/>
            </p:cNvSpPr>
            <p:nvPr/>
          </p:nvSpPr>
          <p:spPr bwMode="auto">
            <a:xfrm>
              <a:off x="972" y="9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67" name="Rectangle 12"/>
            <p:cNvSpPr>
              <a:spLocks noChangeArrowheads="1"/>
            </p:cNvSpPr>
            <p:nvPr/>
          </p:nvSpPr>
          <p:spPr bwMode="auto">
            <a:xfrm>
              <a:off x="963" y="88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nvGrpSpPr>
            <p:cNvPr id="73768" name="Group 13"/>
            <p:cNvGrpSpPr>
              <a:grpSpLocks/>
            </p:cNvGrpSpPr>
            <p:nvPr/>
          </p:nvGrpSpPr>
          <p:grpSpPr bwMode="auto">
            <a:xfrm>
              <a:off x="1426" y="549"/>
              <a:ext cx="362" cy="257"/>
              <a:chOff x="1426" y="549"/>
              <a:chExt cx="362" cy="257"/>
            </a:xfrm>
          </p:grpSpPr>
          <p:sp>
            <p:nvSpPr>
              <p:cNvPr id="73783" name="Rectangle 14"/>
              <p:cNvSpPr>
                <a:spLocks noChangeArrowheads="1"/>
              </p:cNvSpPr>
              <p:nvPr/>
            </p:nvSpPr>
            <p:spPr bwMode="auto">
              <a:xfrm>
                <a:off x="1426" y="641"/>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4" name="Rectangle 15"/>
              <p:cNvSpPr>
                <a:spLocks noChangeArrowheads="1"/>
              </p:cNvSpPr>
              <p:nvPr/>
            </p:nvSpPr>
            <p:spPr bwMode="auto">
              <a:xfrm>
                <a:off x="1544" y="737"/>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5" name="Rectangle 16"/>
              <p:cNvSpPr>
                <a:spLocks noChangeArrowheads="1"/>
              </p:cNvSpPr>
              <p:nvPr/>
            </p:nvSpPr>
            <p:spPr bwMode="auto">
              <a:xfrm>
                <a:off x="1561" y="66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6" name="Rectangle 17"/>
              <p:cNvSpPr>
                <a:spLocks noChangeArrowheads="1"/>
              </p:cNvSpPr>
              <p:nvPr/>
            </p:nvSpPr>
            <p:spPr bwMode="auto">
              <a:xfrm>
                <a:off x="1537" y="54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7" name="Rectangle 18"/>
              <p:cNvSpPr>
                <a:spLocks noChangeArrowheads="1"/>
              </p:cNvSpPr>
              <p:nvPr/>
            </p:nvSpPr>
            <p:spPr bwMode="auto">
              <a:xfrm>
                <a:off x="1633" y="65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8" name="Rectangle 19"/>
              <p:cNvSpPr>
                <a:spLocks noChangeArrowheads="1"/>
              </p:cNvSpPr>
              <p:nvPr/>
            </p:nvSpPr>
            <p:spPr bwMode="auto">
              <a:xfrm>
                <a:off x="1721" y="652"/>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9" name="Rectangle 20"/>
              <p:cNvSpPr>
                <a:spLocks noChangeArrowheads="1"/>
              </p:cNvSpPr>
              <p:nvPr/>
            </p:nvSpPr>
            <p:spPr bwMode="auto">
              <a:xfrm>
                <a:off x="1690" y="56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3769" name="Group 21"/>
            <p:cNvGrpSpPr>
              <a:grpSpLocks/>
            </p:cNvGrpSpPr>
            <p:nvPr/>
          </p:nvGrpSpPr>
          <p:grpSpPr bwMode="auto">
            <a:xfrm flipV="1">
              <a:off x="1310" y="1206"/>
              <a:ext cx="598" cy="502"/>
              <a:chOff x="1310" y="1206"/>
              <a:chExt cx="598" cy="502"/>
            </a:xfrm>
          </p:grpSpPr>
          <p:sp>
            <p:nvSpPr>
              <p:cNvPr id="73773" name="Rectangle 22"/>
              <p:cNvSpPr>
                <a:spLocks noChangeArrowheads="1"/>
              </p:cNvSpPr>
              <p:nvPr/>
            </p:nvSpPr>
            <p:spPr bwMode="auto">
              <a:xfrm flipV="1">
                <a:off x="1401" y="120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4" name="Rectangle 23"/>
              <p:cNvSpPr>
                <a:spLocks noChangeArrowheads="1"/>
              </p:cNvSpPr>
              <p:nvPr/>
            </p:nvSpPr>
            <p:spPr bwMode="auto">
              <a:xfrm flipV="1">
                <a:off x="1310" y="1280"/>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5" name="Rectangle 24"/>
              <p:cNvSpPr>
                <a:spLocks noChangeArrowheads="1"/>
              </p:cNvSpPr>
              <p:nvPr/>
            </p:nvSpPr>
            <p:spPr bwMode="auto">
              <a:xfrm flipV="1">
                <a:off x="1414" y="134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6" name="Rectangle 25"/>
              <p:cNvSpPr>
                <a:spLocks noChangeArrowheads="1"/>
              </p:cNvSpPr>
              <p:nvPr/>
            </p:nvSpPr>
            <p:spPr bwMode="auto">
              <a:xfrm flipV="1">
                <a:off x="1525" y="127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7" name="Rectangle 26"/>
              <p:cNvSpPr>
                <a:spLocks noChangeArrowheads="1"/>
              </p:cNvSpPr>
              <p:nvPr/>
            </p:nvSpPr>
            <p:spPr bwMode="auto">
              <a:xfrm flipV="1">
                <a:off x="1404" y="1456"/>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8" name="Rectangle 27"/>
              <p:cNvSpPr>
                <a:spLocks noChangeArrowheads="1"/>
              </p:cNvSpPr>
              <p:nvPr/>
            </p:nvSpPr>
            <p:spPr bwMode="auto">
              <a:xfrm flipV="1">
                <a:off x="1507" y="137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9" name="Rectangle 28"/>
              <p:cNvSpPr>
                <a:spLocks noChangeArrowheads="1"/>
              </p:cNvSpPr>
              <p:nvPr/>
            </p:nvSpPr>
            <p:spPr bwMode="auto">
              <a:xfrm flipV="1">
                <a:off x="1596" y="1483"/>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0" name="Rectangle 29"/>
              <p:cNvSpPr>
                <a:spLocks noChangeArrowheads="1"/>
              </p:cNvSpPr>
              <p:nvPr/>
            </p:nvSpPr>
            <p:spPr bwMode="auto">
              <a:xfrm flipV="1">
                <a:off x="1841" y="1639"/>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1" name="Rectangle 30"/>
              <p:cNvSpPr>
                <a:spLocks noChangeArrowheads="1"/>
              </p:cNvSpPr>
              <p:nvPr/>
            </p:nvSpPr>
            <p:spPr bwMode="auto">
              <a:xfrm flipV="1">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82" name="Rectangle 31"/>
              <p:cNvSpPr>
                <a:spLocks noChangeArrowheads="1"/>
              </p:cNvSpPr>
              <p:nvPr/>
            </p:nvSpPr>
            <p:spPr bwMode="auto">
              <a:xfrm flipV="1">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sp>
          <p:nvSpPr>
            <p:cNvPr id="73770" name="Rectangle 32"/>
            <p:cNvSpPr>
              <a:spLocks noChangeArrowheads="1"/>
            </p:cNvSpPr>
            <p:nvPr/>
          </p:nvSpPr>
          <p:spPr bwMode="auto">
            <a:xfrm>
              <a:off x="1568" y="1508"/>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1" name="Rectangle 33"/>
            <p:cNvSpPr>
              <a:spLocks noChangeArrowheads="1"/>
            </p:cNvSpPr>
            <p:nvPr/>
          </p:nvSpPr>
          <p:spPr bwMode="auto">
            <a:xfrm>
              <a:off x="1813" y="133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sp>
          <p:nvSpPr>
            <p:cNvPr id="73772" name="Rectangle 34"/>
            <p:cNvSpPr>
              <a:spLocks noChangeArrowheads="1"/>
            </p:cNvSpPr>
            <p:nvPr/>
          </p:nvSpPr>
          <p:spPr bwMode="auto">
            <a:xfrm>
              <a:off x="1664" y="1604"/>
              <a:ext cx="67" cy="69"/>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Optima" panose="02000503060000020004" pitchFamily="2" charset="0"/>
              </a:endParaRPr>
            </a:p>
          </p:txBody>
        </p:sp>
      </p:grpSp>
      <p:grpSp>
        <p:nvGrpSpPr>
          <p:cNvPr id="73732" name="Group 35"/>
          <p:cNvGrpSpPr>
            <a:grpSpLocks/>
          </p:cNvGrpSpPr>
          <p:nvPr/>
        </p:nvGrpSpPr>
        <p:grpSpPr bwMode="auto">
          <a:xfrm>
            <a:off x="5386388" y="2760663"/>
            <a:ext cx="1779587" cy="1687512"/>
            <a:chOff x="3393" y="1739"/>
            <a:chExt cx="1121" cy="1063"/>
          </a:xfrm>
        </p:grpSpPr>
        <p:grpSp>
          <p:nvGrpSpPr>
            <p:cNvPr id="73740" name="Group 36"/>
            <p:cNvGrpSpPr>
              <a:grpSpLocks/>
            </p:cNvGrpSpPr>
            <p:nvPr/>
          </p:nvGrpSpPr>
          <p:grpSpPr bwMode="auto">
            <a:xfrm>
              <a:off x="3393" y="1739"/>
              <a:ext cx="999" cy="414"/>
              <a:chOff x="3393" y="1739"/>
              <a:chExt cx="999" cy="414"/>
            </a:xfrm>
          </p:grpSpPr>
          <p:sp>
            <p:nvSpPr>
              <p:cNvPr id="73751" name="Line 37"/>
              <p:cNvSpPr>
                <a:spLocks noChangeShapeType="1"/>
              </p:cNvSpPr>
              <p:nvPr/>
            </p:nvSpPr>
            <p:spPr bwMode="auto">
              <a:xfrm flipH="1">
                <a:off x="3431" y="1929"/>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2" name="Line 38"/>
              <p:cNvSpPr>
                <a:spLocks noChangeShapeType="1"/>
              </p:cNvSpPr>
              <p:nvPr/>
            </p:nvSpPr>
            <p:spPr bwMode="auto">
              <a:xfrm>
                <a:off x="3393" y="2049"/>
                <a:ext cx="90" cy="10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3" name="Line 39"/>
              <p:cNvSpPr>
                <a:spLocks noChangeShapeType="1"/>
              </p:cNvSpPr>
              <p:nvPr/>
            </p:nvSpPr>
            <p:spPr bwMode="auto">
              <a:xfrm flipH="1">
                <a:off x="3527" y="2025"/>
                <a:ext cx="29" cy="12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4" name="Line 40"/>
              <p:cNvSpPr>
                <a:spLocks noChangeShapeType="1"/>
              </p:cNvSpPr>
              <p:nvPr/>
            </p:nvSpPr>
            <p:spPr bwMode="auto">
              <a:xfrm flipV="1">
                <a:off x="3652" y="1964"/>
                <a:ext cx="31" cy="15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5" name="Line 41"/>
              <p:cNvSpPr>
                <a:spLocks noChangeShapeType="1"/>
              </p:cNvSpPr>
              <p:nvPr/>
            </p:nvSpPr>
            <p:spPr bwMode="auto">
              <a:xfrm>
                <a:off x="3607" y="1882"/>
                <a:ext cx="76"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6" name="Line 42"/>
              <p:cNvSpPr>
                <a:spLocks noChangeShapeType="1"/>
              </p:cNvSpPr>
              <p:nvPr/>
            </p:nvSpPr>
            <p:spPr bwMode="auto">
              <a:xfrm flipH="1">
                <a:off x="4102" y="1747"/>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7" name="Line 43"/>
              <p:cNvSpPr>
                <a:spLocks noChangeShapeType="1"/>
              </p:cNvSpPr>
              <p:nvPr/>
            </p:nvSpPr>
            <p:spPr bwMode="auto">
              <a:xfrm>
                <a:off x="4212" y="1739"/>
                <a:ext cx="15" cy="82"/>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8" name="Line 44"/>
              <p:cNvSpPr>
                <a:spLocks noChangeShapeType="1"/>
              </p:cNvSpPr>
              <p:nvPr/>
            </p:nvSpPr>
            <p:spPr bwMode="auto">
              <a:xfrm>
                <a:off x="4355" y="1755"/>
                <a:ext cx="23" cy="7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9" name="Line 45"/>
              <p:cNvSpPr>
                <a:spLocks noChangeShapeType="1"/>
              </p:cNvSpPr>
              <p:nvPr/>
            </p:nvSpPr>
            <p:spPr bwMode="auto">
              <a:xfrm flipH="1" flipV="1">
                <a:off x="4318" y="1814"/>
                <a:ext cx="74"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nvGrpSpPr>
            <p:cNvPr id="73741" name="Group 46"/>
            <p:cNvGrpSpPr>
              <a:grpSpLocks/>
            </p:cNvGrpSpPr>
            <p:nvPr/>
          </p:nvGrpSpPr>
          <p:grpSpPr bwMode="auto">
            <a:xfrm>
              <a:off x="3998" y="2400"/>
              <a:ext cx="516" cy="402"/>
              <a:chOff x="3998" y="2400"/>
              <a:chExt cx="516" cy="402"/>
            </a:xfrm>
          </p:grpSpPr>
          <p:sp>
            <p:nvSpPr>
              <p:cNvPr id="73742" name="Line 47"/>
              <p:cNvSpPr>
                <a:spLocks noChangeShapeType="1"/>
              </p:cNvSpPr>
              <p:nvPr/>
            </p:nvSpPr>
            <p:spPr bwMode="auto">
              <a:xfrm flipH="1">
                <a:off x="4291" y="2484"/>
                <a:ext cx="30" cy="14"/>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3" name="Line 48"/>
              <p:cNvSpPr>
                <a:spLocks noChangeShapeType="1"/>
              </p:cNvSpPr>
              <p:nvPr/>
            </p:nvSpPr>
            <p:spPr bwMode="auto">
              <a:xfrm flipH="1" flipV="1">
                <a:off x="4373" y="2400"/>
                <a:ext cx="89" cy="8"/>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4" name="Line 49"/>
              <p:cNvSpPr>
                <a:spLocks noChangeShapeType="1"/>
              </p:cNvSpPr>
              <p:nvPr/>
            </p:nvSpPr>
            <p:spPr bwMode="auto">
              <a:xfrm flipH="1">
                <a:off x="4469" y="2407"/>
                <a:ext cx="45" cy="8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5" name="Line 50"/>
              <p:cNvSpPr>
                <a:spLocks noChangeShapeType="1"/>
              </p:cNvSpPr>
              <p:nvPr/>
            </p:nvSpPr>
            <p:spPr bwMode="auto">
              <a:xfrm flipV="1">
                <a:off x="4117" y="2541"/>
                <a:ext cx="90" cy="23"/>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6" name="Line 51"/>
              <p:cNvSpPr>
                <a:spLocks noChangeShapeType="1"/>
              </p:cNvSpPr>
              <p:nvPr/>
            </p:nvSpPr>
            <p:spPr bwMode="auto">
              <a:xfrm flipV="1">
                <a:off x="4252" y="2549"/>
                <a:ext cx="15" cy="119"/>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7" name="Line 52"/>
              <p:cNvSpPr>
                <a:spLocks noChangeShapeType="1"/>
              </p:cNvSpPr>
              <p:nvPr/>
            </p:nvSpPr>
            <p:spPr bwMode="auto">
              <a:xfrm flipH="1" flipV="1">
                <a:off x="4267" y="2698"/>
                <a:ext cx="67" cy="7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8" name="Line 53"/>
              <p:cNvSpPr>
                <a:spLocks noChangeShapeType="1"/>
              </p:cNvSpPr>
              <p:nvPr/>
            </p:nvSpPr>
            <p:spPr bwMode="auto">
              <a:xfrm flipH="1" flipV="1">
                <a:off x="4057" y="2615"/>
                <a:ext cx="60" cy="16"/>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49" name="Line 54"/>
              <p:cNvSpPr>
                <a:spLocks noChangeShapeType="1"/>
              </p:cNvSpPr>
              <p:nvPr/>
            </p:nvSpPr>
            <p:spPr bwMode="auto">
              <a:xfrm flipH="1">
                <a:off x="4073" y="2735"/>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50" name="Line 55"/>
              <p:cNvSpPr>
                <a:spLocks noChangeShapeType="1"/>
              </p:cNvSpPr>
              <p:nvPr/>
            </p:nvSpPr>
            <p:spPr bwMode="auto">
              <a:xfrm flipH="1">
                <a:off x="3998" y="2689"/>
                <a:ext cx="74" cy="67"/>
              </a:xfrm>
              <a:prstGeom prst="line">
                <a:avLst/>
              </a:prstGeom>
              <a:noFill/>
              <a:ln w="19050">
                <a:solidFill>
                  <a:schemeClr val="bg2"/>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grpSp>
      <p:sp>
        <p:nvSpPr>
          <p:cNvPr id="73734" name="Line 57"/>
          <p:cNvSpPr>
            <a:spLocks noChangeShapeType="1"/>
          </p:cNvSpPr>
          <p:nvPr/>
        </p:nvSpPr>
        <p:spPr bwMode="auto">
          <a:xfrm flipH="1">
            <a:off x="6738940" y="2890838"/>
            <a:ext cx="33336" cy="1250949"/>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3735"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73736" name="Group 60"/>
          <p:cNvGrpSpPr>
            <a:grpSpLocks/>
          </p:cNvGrpSpPr>
          <p:nvPr/>
        </p:nvGrpSpPr>
        <p:grpSpPr bwMode="auto">
          <a:xfrm>
            <a:off x="5257800" y="2527300"/>
            <a:ext cx="2286000" cy="2197100"/>
            <a:chOff x="5257800" y="2527300"/>
            <a:chExt cx="2286000" cy="2197100"/>
          </a:xfrm>
        </p:grpSpPr>
        <p:sp>
          <p:nvSpPr>
            <p:cNvPr id="73737" name="Oval 61"/>
            <p:cNvSpPr>
              <a:spLocks noChangeArrowheads="1"/>
            </p:cNvSpPr>
            <p:nvPr/>
          </p:nvSpPr>
          <p:spPr bwMode="auto">
            <a:xfrm>
              <a:off x="5257800" y="28194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3738" name="Oval 62"/>
            <p:cNvSpPr>
              <a:spLocks noChangeArrowheads="1"/>
            </p:cNvSpPr>
            <p:nvPr/>
          </p:nvSpPr>
          <p:spPr bwMode="auto">
            <a:xfrm>
              <a:off x="6375400" y="2527300"/>
              <a:ext cx="762000" cy="762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sp>
          <p:nvSpPr>
            <p:cNvPr id="73739" name="Oval 63"/>
            <p:cNvSpPr>
              <a:spLocks noChangeArrowheads="1"/>
            </p:cNvSpPr>
            <p:nvPr/>
          </p:nvSpPr>
          <p:spPr bwMode="auto">
            <a:xfrm>
              <a:off x="6096000" y="3581400"/>
              <a:ext cx="1447800" cy="1143000"/>
            </a:xfrm>
            <a:prstGeom prst="ellipse">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dirty="0">
                <a:latin typeface="Optima" panose="02000503060000020004" pitchFamily="2" charset="0"/>
              </a:endParaRPr>
            </a:p>
          </p:txBody>
        </p:sp>
      </p:grpSp>
      <p:cxnSp>
        <p:nvCxnSpPr>
          <p:cNvPr id="3" name="Straight Connector 2">
            <a:extLst>
              <a:ext uri="{FF2B5EF4-FFF2-40B4-BE49-F238E27FC236}">
                <a16:creationId xmlns:a16="http://schemas.microsoft.com/office/drawing/2014/main" id="{9D335213-6A75-E344-835A-5572B13A59B2}"/>
              </a:ext>
            </a:extLst>
          </p:cNvPr>
          <p:cNvCxnSpPr>
            <a:stCxn id="73761" idx="0"/>
          </p:cNvCxnSpPr>
          <p:nvPr/>
        </p:nvCxnSpPr>
        <p:spPr bwMode="auto">
          <a:xfrm flipV="1">
            <a:off x="5712620" y="2903538"/>
            <a:ext cx="751680" cy="49212"/>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66" name="Straight Connector 65">
            <a:extLst>
              <a:ext uri="{FF2B5EF4-FFF2-40B4-BE49-F238E27FC236}">
                <a16:creationId xmlns:a16="http://schemas.microsoft.com/office/drawing/2014/main" id="{64B14C1A-5D3C-8D4B-BE64-2675595D15CC}"/>
              </a:ext>
            </a:extLst>
          </p:cNvPr>
          <p:cNvCxnSpPr>
            <a:cxnSpLocks/>
            <a:stCxn id="73763" idx="3"/>
          </p:cNvCxnSpPr>
          <p:nvPr/>
        </p:nvCxnSpPr>
        <p:spPr bwMode="auto">
          <a:xfrm flipV="1">
            <a:off x="5429251" y="2916240"/>
            <a:ext cx="1065212" cy="337342"/>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BDA54BAB-856C-9249-A55D-7E4434E8971F}"/>
              </a:ext>
            </a:extLst>
          </p:cNvPr>
          <p:cNvCxnSpPr>
            <a:cxnSpLocks/>
          </p:cNvCxnSpPr>
          <p:nvPr/>
        </p:nvCxnSpPr>
        <p:spPr bwMode="auto">
          <a:xfrm flipV="1">
            <a:off x="5653882" y="2901950"/>
            <a:ext cx="850503" cy="294418"/>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68" name="Straight Connector 67">
            <a:extLst>
              <a:ext uri="{FF2B5EF4-FFF2-40B4-BE49-F238E27FC236}">
                <a16:creationId xmlns:a16="http://schemas.microsoft.com/office/drawing/2014/main" id="{22D57A53-81DA-1745-B756-7FC2A424A174}"/>
              </a:ext>
            </a:extLst>
          </p:cNvPr>
          <p:cNvCxnSpPr>
            <a:cxnSpLocks/>
          </p:cNvCxnSpPr>
          <p:nvPr/>
        </p:nvCxnSpPr>
        <p:spPr bwMode="auto">
          <a:xfrm flipV="1">
            <a:off x="5529263" y="2897188"/>
            <a:ext cx="965200" cy="156369"/>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69" name="Straight Connector 68">
            <a:extLst>
              <a:ext uri="{FF2B5EF4-FFF2-40B4-BE49-F238E27FC236}">
                <a16:creationId xmlns:a16="http://schemas.microsoft.com/office/drawing/2014/main" id="{61249EFB-B04C-A145-8E93-40519E50DB79}"/>
              </a:ext>
            </a:extLst>
          </p:cNvPr>
          <p:cNvCxnSpPr>
            <a:cxnSpLocks/>
          </p:cNvCxnSpPr>
          <p:nvPr/>
        </p:nvCxnSpPr>
        <p:spPr bwMode="auto">
          <a:xfrm flipV="1">
            <a:off x="5797228" y="2916239"/>
            <a:ext cx="697235" cy="467423"/>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75" name="Straight Connector 74">
            <a:extLst>
              <a:ext uri="{FF2B5EF4-FFF2-40B4-BE49-F238E27FC236}">
                <a16:creationId xmlns:a16="http://schemas.microsoft.com/office/drawing/2014/main" id="{A2925B91-4754-AF40-885A-28792DB30199}"/>
              </a:ext>
            </a:extLst>
          </p:cNvPr>
          <p:cNvCxnSpPr>
            <a:cxnSpLocks/>
          </p:cNvCxnSpPr>
          <p:nvPr/>
        </p:nvCxnSpPr>
        <p:spPr bwMode="auto">
          <a:xfrm flipV="1">
            <a:off x="5581651" y="2907905"/>
            <a:ext cx="905668" cy="498077"/>
          </a:xfrm>
          <a:prstGeom prst="line">
            <a:avLst/>
          </a:prstGeom>
          <a:solidFill>
            <a:schemeClr val="accent1"/>
          </a:solidFill>
          <a:ln w="9525" cap="flat" cmpd="sng" algn="ctr">
            <a:solidFill>
              <a:schemeClr val="tx1"/>
            </a:solidFill>
            <a:prstDash val="sysDot"/>
            <a:round/>
            <a:headEnd type="none" w="med" len="med"/>
            <a:tailEnd type="none" w="med" len="med"/>
          </a:ln>
          <a:effectLst/>
        </p:spPr>
      </p:cxnSp>
      <p:cxnSp>
        <p:nvCxnSpPr>
          <p:cNvPr id="77" name="Straight Connector 76">
            <a:extLst>
              <a:ext uri="{FF2B5EF4-FFF2-40B4-BE49-F238E27FC236}">
                <a16:creationId xmlns:a16="http://schemas.microsoft.com/office/drawing/2014/main" id="{1AE1D21F-FB54-7445-AE48-37623A973F56}"/>
              </a:ext>
            </a:extLst>
          </p:cNvPr>
          <p:cNvCxnSpPr>
            <a:cxnSpLocks/>
            <a:stCxn id="73755" idx="0"/>
          </p:cNvCxnSpPr>
          <p:nvPr/>
        </p:nvCxnSpPr>
        <p:spPr bwMode="auto">
          <a:xfrm flipV="1">
            <a:off x="5726113" y="2756314"/>
            <a:ext cx="973437" cy="231362"/>
          </a:xfrm>
          <a:prstGeom prst="line">
            <a:avLst/>
          </a:prstGeom>
          <a:solidFill>
            <a:schemeClr val="accent1"/>
          </a:solidFill>
          <a:ln w="9525" cap="flat" cmpd="sng" algn="ctr">
            <a:solidFill>
              <a:srgbClr val="FF0000"/>
            </a:solidFill>
            <a:prstDash val="sysDot"/>
            <a:round/>
            <a:headEnd type="none" w="med" len="med"/>
            <a:tailEnd type="none" w="med" len="med"/>
          </a:ln>
          <a:effectLst/>
        </p:spPr>
      </p:cxnSp>
      <p:cxnSp>
        <p:nvCxnSpPr>
          <p:cNvPr id="78" name="Straight Connector 77">
            <a:extLst>
              <a:ext uri="{FF2B5EF4-FFF2-40B4-BE49-F238E27FC236}">
                <a16:creationId xmlns:a16="http://schemas.microsoft.com/office/drawing/2014/main" id="{F40F0047-F42B-0947-AED9-810DBF5A6469}"/>
              </a:ext>
            </a:extLst>
          </p:cNvPr>
          <p:cNvCxnSpPr>
            <a:cxnSpLocks/>
          </p:cNvCxnSpPr>
          <p:nvPr/>
        </p:nvCxnSpPr>
        <p:spPr bwMode="auto">
          <a:xfrm flipV="1">
            <a:off x="5872887" y="2817023"/>
            <a:ext cx="1065212" cy="337342"/>
          </a:xfrm>
          <a:prstGeom prst="line">
            <a:avLst/>
          </a:prstGeom>
          <a:solidFill>
            <a:schemeClr val="accent1"/>
          </a:solidFill>
          <a:ln w="9525" cap="flat" cmpd="sng" algn="ctr">
            <a:solidFill>
              <a:schemeClr val="accent5">
                <a:lumMod val="75000"/>
              </a:schemeClr>
            </a:solidFill>
            <a:prstDash val="sysDot"/>
            <a:round/>
            <a:headEnd type="none" w="med" len="med"/>
            <a:tailEnd type="none" w="med" len="med"/>
          </a:ln>
          <a:effectLst/>
        </p:spPr>
      </p:cxnSp>
      <p:cxnSp>
        <p:nvCxnSpPr>
          <p:cNvPr id="79" name="Straight Connector 78">
            <a:extLst>
              <a:ext uri="{FF2B5EF4-FFF2-40B4-BE49-F238E27FC236}">
                <a16:creationId xmlns:a16="http://schemas.microsoft.com/office/drawing/2014/main" id="{88E100EB-EE5A-C04E-B4FE-9E21C3915249}"/>
              </a:ext>
            </a:extLst>
          </p:cNvPr>
          <p:cNvCxnSpPr>
            <a:cxnSpLocks/>
            <a:endCxn id="73734" idx="0"/>
          </p:cNvCxnSpPr>
          <p:nvPr/>
        </p:nvCxnSpPr>
        <p:spPr bwMode="auto">
          <a:xfrm flipV="1">
            <a:off x="5718176" y="2890838"/>
            <a:ext cx="1054100" cy="108316"/>
          </a:xfrm>
          <a:prstGeom prst="line">
            <a:avLst/>
          </a:prstGeom>
          <a:solidFill>
            <a:schemeClr val="accent1"/>
          </a:solidFill>
          <a:ln w="9525" cap="flat" cmpd="sng" algn="ctr">
            <a:solidFill>
              <a:srgbClr val="FF0000"/>
            </a:solidFill>
            <a:prstDash val="sysDot"/>
            <a:round/>
            <a:headEnd type="none" w="med" len="med"/>
            <a:tailEnd type="none" w="med" len="med"/>
          </a:ln>
          <a:effectLst/>
        </p:spPr>
      </p:cxnSp>
      <p:cxnSp>
        <p:nvCxnSpPr>
          <p:cNvPr id="80" name="Straight Connector 79">
            <a:extLst>
              <a:ext uri="{FF2B5EF4-FFF2-40B4-BE49-F238E27FC236}">
                <a16:creationId xmlns:a16="http://schemas.microsoft.com/office/drawing/2014/main" id="{6DBFE128-108A-CF4B-B918-31E6BC775DFA}"/>
              </a:ext>
            </a:extLst>
          </p:cNvPr>
          <p:cNvCxnSpPr>
            <a:cxnSpLocks/>
            <a:endCxn id="73759" idx="0"/>
          </p:cNvCxnSpPr>
          <p:nvPr/>
        </p:nvCxnSpPr>
        <p:spPr bwMode="auto">
          <a:xfrm flipV="1">
            <a:off x="5748318" y="2892426"/>
            <a:ext cx="1223982" cy="101138"/>
          </a:xfrm>
          <a:prstGeom prst="line">
            <a:avLst/>
          </a:prstGeom>
          <a:solidFill>
            <a:schemeClr val="accent1"/>
          </a:solidFill>
          <a:ln w="9525" cap="flat" cmpd="sng" algn="ctr">
            <a:solidFill>
              <a:srgbClr val="FF0000"/>
            </a:solidFill>
            <a:prstDash val="sysDot"/>
            <a:round/>
            <a:headEnd type="none" w="med" len="med"/>
            <a:tailEnd type="none" w="med" len="med"/>
          </a:ln>
          <a:effectLst/>
        </p:spPr>
      </p:cxnSp>
      <p:cxnSp>
        <p:nvCxnSpPr>
          <p:cNvPr id="81" name="Straight Connector 80">
            <a:extLst>
              <a:ext uri="{FF2B5EF4-FFF2-40B4-BE49-F238E27FC236}">
                <a16:creationId xmlns:a16="http://schemas.microsoft.com/office/drawing/2014/main" id="{8863325E-6650-CE48-B680-BB20A4772E3A}"/>
              </a:ext>
            </a:extLst>
          </p:cNvPr>
          <p:cNvCxnSpPr>
            <a:cxnSpLocks/>
            <a:stCxn id="73755" idx="0"/>
            <a:endCxn id="73758" idx="0"/>
          </p:cNvCxnSpPr>
          <p:nvPr/>
        </p:nvCxnSpPr>
        <p:spPr bwMode="auto">
          <a:xfrm flipV="1">
            <a:off x="5726113" y="2786063"/>
            <a:ext cx="1187450" cy="201613"/>
          </a:xfrm>
          <a:prstGeom prst="line">
            <a:avLst/>
          </a:prstGeom>
          <a:solidFill>
            <a:schemeClr val="accent1"/>
          </a:solidFill>
          <a:ln w="9525" cap="flat" cmpd="sng" algn="ctr">
            <a:solidFill>
              <a:srgbClr val="FF0000"/>
            </a:solidFill>
            <a:prstDash val="sysDot"/>
            <a:round/>
            <a:headEnd type="none" w="med" len="med"/>
            <a:tailEnd type="none" w="med" len="med"/>
          </a:ln>
          <a:effectLst/>
        </p:spPr>
      </p:cxnSp>
      <p:cxnSp>
        <p:nvCxnSpPr>
          <p:cNvPr id="82" name="Straight Connector 81">
            <a:extLst>
              <a:ext uri="{FF2B5EF4-FFF2-40B4-BE49-F238E27FC236}">
                <a16:creationId xmlns:a16="http://schemas.microsoft.com/office/drawing/2014/main" id="{58F9CC17-F410-0543-B072-744840A7C098}"/>
              </a:ext>
            </a:extLst>
          </p:cNvPr>
          <p:cNvCxnSpPr>
            <a:cxnSpLocks/>
            <a:endCxn id="73784" idx="1"/>
          </p:cNvCxnSpPr>
          <p:nvPr/>
        </p:nvCxnSpPr>
        <p:spPr bwMode="auto">
          <a:xfrm>
            <a:off x="5742219" y="2989662"/>
            <a:ext cx="898294" cy="62307"/>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
        <p:nvSpPr>
          <p:cNvPr id="73733" name="Line 56"/>
          <p:cNvSpPr>
            <a:spLocks noChangeShapeType="1"/>
          </p:cNvSpPr>
          <p:nvPr/>
        </p:nvSpPr>
        <p:spPr bwMode="auto">
          <a:xfrm flipH="1">
            <a:off x="5632449" y="2890838"/>
            <a:ext cx="1139826" cy="311565"/>
          </a:xfrm>
          <a:prstGeom prst="line">
            <a:avLst/>
          </a:prstGeom>
          <a:noFill/>
          <a:ln w="38100">
            <a:solidFill>
              <a:schemeClr val="hlink"/>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cxnSp>
        <p:nvCxnSpPr>
          <p:cNvPr id="90" name="Straight Connector 89">
            <a:extLst>
              <a:ext uri="{FF2B5EF4-FFF2-40B4-BE49-F238E27FC236}">
                <a16:creationId xmlns:a16="http://schemas.microsoft.com/office/drawing/2014/main" id="{8A2207E5-69B8-784F-BD51-EBF2D4CB5B60}"/>
              </a:ext>
            </a:extLst>
          </p:cNvPr>
          <p:cNvCxnSpPr>
            <a:cxnSpLocks/>
            <a:endCxn id="73733" idx="0"/>
          </p:cNvCxnSpPr>
          <p:nvPr/>
        </p:nvCxnSpPr>
        <p:spPr bwMode="auto">
          <a:xfrm flipV="1">
            <a:off x="5715000" y="2890838"/>
            <a:ext cx="1057275" cy="80962"/>
          </a:xfrm>
          <a:prstGeom prst="line">
            <a:avLst/>
          </a:prstGeom>
          <a:solidFill>
            <a:schemeClr val="accent1"/>
          </a:solidFill>
          <a:ln w="9525" cap="flat" cmpd="sng" algn="ctr">
            <a:solidFill>
              <a:srgbClr val="FF0000"/>
            </a:solidFill>
            <a:prstDash val="sysDot"/>
            <a:round/>
            <a:headEnd type="none" w="med" len="med"/>
            <a:tailEnd type="none" w="med" len="med"/>
          </a:ln>
          <a:effectLst/>
        </p:spPr>
      </p:cxnSp>
      <p:sp>
        <p:nvSpPr>
          <p:cNvPr id="94" name="Rectangle 3">
            <a:extLst>
              <a:ext uri="{FF2B5EF4-FFF2-40B4-BE49-F238E27FC236}">
                <a16:creationId xmlns:a16="http://schemas.microsoft.com/office/drawing/2014/main" id="{A22E016A-A69A-7242-B1B4-0FA658D0A860}"/>
              </a:ext>
            </a:extLst>
          </p:cNvPr>
          <p:cNvSpPr txBox="1">
            <a:spLocks noChangeArrowheads="1"/>
          </p:cNvSpPr>
          <p:nvPr/>
        </p:nvSpPr>
        <p:spPr bwMode="auto">
          <a:xfrm>
            <a:off x="685800" y="1676400"/>
            <a:ext cx="7772400" cy="42640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buFontTx/>
              <a:buNone/>
            </a:pPr>
            <a:endParaRPr lang="en-US" kern="0" dirty="0">
              <a:latin typeface="Optima" panose="02000503060000020004" pitchFamily="2" charset="0"/>
              <a:ea typeface="ＭＳ Ｐゴシック" charset="0"/>
              <a:cs typeface="ＭＳ Ｐゴシック" charset="0"/>
            </a:endParaRPr>
          </a:p>
          <a:p>
            <a:pPr marL="0" indent="0" eaLnBrk="1" hangingPunct="1">
              <a:buFontTx/>
              <a:buNone/>
            </a:pPr>
            <a:endParaRPr lang="en-US" sz="2400" kern="0" dirty="0">
              <a:latin typeface="Optima" panose="02000503060000020004" pitchFamily="2" charset="0"/>
              <a:ea typeface="ＭＳ Ｐゴシック" charset="0"/>
            </a:endParaRPr>
          </a:p>
          <a:p>
            <a:pPr marL="0" indent="0" eaLnBrk="1" hangingPunct="1">
              <a:buFontTx/>
              <a:buNone/>
            </a:pPr>
            <a:r>
              <a:rPr lang="en-US" kern="0" dirty="0">
                <a:latin typeface="Optima" panose="02000503060000020004" pitchFamily="2" charset="0"/>
                <a:ea typeface="ＭＳ Ｐゴシック" charset="0"/>
              </a:rPr>
              <a:t>Average linkage:</a:t>
            </a:r>
          </a:p>
          <a:p>
            <a:pPr marL="0" indent="0" eaLnBrk="1" hangingPunct="1">
              <a:buFontTx/>
              <a:buNone/>
            </a:pPr>
            <a:r>
              <a:rPr lang="en-US" sz="2000" kern="0" dirty="0">
                <a:latin typeface="Optima" panose="02000503060000020004" pitchFamily="2" charset="0"/>
                <a:ea typeface="ＭＳ Ｐゴシック" charset="0"/>
              </a:rPr>
              <a:t>Use the average distance between</a:t>
            </a:r>
          </a:p>
          <a:p>
            <a:pPr marL="0" indent="0" eaLnBrk="1" hangingPunct="1">
              <a:buFontTx/>
              <a:buNone/>
            </a:pPr>
            <a:r>
              <a:rPr lang="en-US" sz="2000" kern="0" dirty="0">
                <a:latin typeface="Optima" panose="02000503060000020004" pitchFamily="2" charset="0"/>
                <a:ea typeface="ＭＳ Ｐゴシック" charset="0"/>
              </a:rPr>
              <a:t>each pair of points </a:t>
            </a:r>
          </a:p>
          <a:p>
            <a:pPr marL="0" indent="0" eaLnBrk="1" hangingPunct="1">
              <a:buFontTx/>
              <a:buNone/>
            </a:pPr>
            <a:r>
              <a:rPr lang="en-US" sz="2000" kern="0" dirty="0">
                <a:latin typeface="Optima" panose="02000503060000020004" pitchFamily="2" charset="0"/>
                <a:ea typeface="ＭＳ Ｐゴシック" charset="0"/>
              </a:rPr>
              <a:t>between each pair of clusters</a:t>
            </a:r>
          </a:p>
        </p:txBody>
      </p:sp>
      <p:sp>
        <p:nvSpPr>
          <p:cNvPr id="83" name="Rectangle 2">
            <a:extLst>
              <a:ext uri="{FF2B5EF4-FFF2-40B4-BE49-F238E27FC236}">
                <a16:creationId xmlns:a16="http://schemas.microsoft.com/office/drawing/2014/main" id="{A35BF580-290D-2447-A56C-1A3E1CB829D8}"/>
              </a:ext>
            </a:extLst>
          </p:cNvPr>
          <p:cNvSpPr txBox="1">
            <a:spLocks noChangeArrowheads="1"/>
          </p:cNvSpPr>
          <p:nvPr/>
        </p:nvSpPr>
        <p:spPr bwMode="auto">
          <a:xfrm>
            <a:off x="685800" y="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i="0">
                <a:solidFill>
                  <a:schemeClr val="tx2"/>
                </a:solidFill>
                <a:latin typeface="Optima" panose="02000503060000020004" pitchFamily="2" charset="0"/>
                <a:ea typeface="+mj-ea"/>
                <a:cs typeface="+mj-cs"/>
              </a:defRPr>
            </a:lvl1pPr>
            <a:lvl2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6pPr>
            <a:lvl7pPr marL="9144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9pPr>
          </a:lstStyle>
          <a:p>
            <a:pPr eaLnBrk="1" hangingPunct="1"/>
            <a:r>
              <a:rPr lang="en-US" kern="0">
                <a:ea typeface="ＭＳ Ｐゴシック" charset="0"/>
                <a:cs typeface="ＭＳ Ｐゴシック" charset="0"/>
              </a:rPr>
              <a:t>Linkage Methods</a:t>
            </a:r>
            <a:endParaRPr lang="en-US" kern="0" dirty="0">
              <a:ea typeface="ＭＳ Ｐゴシック" charset="0"/>
              <a:cs typeface="ＭＳ Ｐゴシック" charset="0"/>
            </a:endParaRPr>
          </a:p>
        </p:txBody>
      </p:sp>
      <p:sp>
        <p:nvSpPr>
          <p:cNvPr id="5" name="TextBox 4">
            <a:extLst>
              <a:ext uri="{FF2B5EF4-FFF2-40B4-BE49-F238E27FC236}">
                <a16:creationId xmlns:a16="http://schemas.microsoft.com/office/drawing/2014/main" id="{A564B6A2-1BFC-AA4A-95D9-37352831A83D}"/>
              </a:ext>
            </a:extLst>
          </p:cNvPr>
          <p:cNvSpPr txBox="1"/>
          <p:nvPr/>
        </p:nvSpPr>
        <p:spPr>
          <a:xfrm>
            <a:off x="671332" y="5919928"/>
            <a:ext cx="8010148" cy="707886"/>
          </a:xfrm>
          <a:prstGeom prst="rect">
            <a:avLst/>
          </a:prstGeom>
          <a:noFill/>
        </p:spPr>
        <p:txBody>
          <a:bodyPr wrap="square" rtlCol="0">
            <a:spAutoFit/>
          </a:bodyPr>
          <a:lstStyle/>
          <a:p>
            <a:r>
              <a:rPr lang="en-US" sz="2000" i="1" dirty="0">
                <a:latin typeface="Optima" panose="02000503060000020004" pitchFamily="2" charset="0"/>
              </a:rPr>
              <a:t>In phylogenetics, UPGMA (unweighted pair-group method with arithmetic means) uses average linking.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3"/>
        <p:cNvGrpSpPr/>
        <p:nvPr/>
      </p:nvGrpSpPr>
      <p:grpSpPr>
        <a:xfrm>
          <a:off x="0" y="0"/>
          <a:ext cx="0" cy="0"/>
          <a:chOff x="0" y="0"/>
          <a:chExt cx="0" cy="0"/>
        </a:xfrm>
      </p:grpSpPr>
      <p:sp>
        <p:nvSpPr>
          <p:cNvPr id="734" name="Google Shape;734;p44"/>
          <p:cNvSpPr txBox="1"/>
          <p:nvPr/>
        </p:nvSpPr>
        <p:spPr>
          <a:xfrm>
            <a:off x="990600" y="3932634"/>
            <a:ext cx="1524000" cy="646331"/>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434343"/>
                </a:solidFill>
                <a:latin typeface="Georgia"/>
                <a:ea typeface="Georgia"/>
                <a:cs typeface="Georgia"/>
                <a:sym typeface="Georgia"/>
              </a:rPr>
              <a:t>Single linkage</a:t>
            </a:r>
            <a:endParaRPr>
              <a:solidFill>
                <a:srgbClr val="434343"/>
              </a:solidFill>
            </a:endParaRPr>
          </a:p>
        </p:txBody>
      </p:sp>
      <p:sp>
        <p:nvSpPr>
          <p:cNvPr id="735" name="Google Shape;735;p44"/>
          <p:cNvSpPr txBox="1"/>
          <p:nvPr/>
        </p:nvSpPr>
        <p:spPr>
          <a:xfrm>
            <a:off x="2613025" y="3937396"/>
            <a:ext cx="1752600" cy="646331"/>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434343"/>
                </a:solidFill>
                <a:latin typeface="Georgia"/>
                <a:ea typeface="Georgia"/>
                <a:cs typeface="Georgia"/>
                <a:sym typeface="Georgia"/>
              </a:rPr>
              <a:t>Complete linkage</a:t>
            </a:r>
            <a:endParaRPr>
              <a:solidFill>
                <a:srgbClr val="434343"/>
              </a:solidFill>
            </a:endParaRPr>
          </a:p>
        </p:txBody>
      </p:sp>
      <p:sp>
        <p:nvSpPr>
          <p:cNvPr id="736" name="Google Shape;736;p44"/>
          <p:cNvSpPr txBox="1"/>
          <p:nvPr/>
        </p:nvSpPr>
        <p:spPr>
          <a:xfrm>
            <a:off x="6477000" y="3961209"/>
            <a:ext cx="1524000" cy="646331"/>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434343"/>
                </a:solidFill>
                <a:latin typeface="Georgia"/>
                <a:ea typeface="Georgia"/>
                <a:cs typeface="Georgia"/>
                <a:sym typeface="Georgia"/>
              </a:rPr>
              <a:t>Average linkage</a:t>
            </a:r>
            <a:endParaRPr>
              <a:solidFill>
                <a:srgbClr val="434343"/>
              </a:solidFill>
            </a:endParaRPr>
          </a:p>
        </p:txBody>
      </p:sp>
      <p:sp>
        <p:nvSpPr>
          <p:cNvPr id="737" name="Google Shape;737;p44"/>
          <p:cNvSpPr txBox="1"/>
          <p:nvPr/>
        </p:nvSpPr>
        <p:spPr>
          <a:xfrm>
            <a:off x="4572000" y="3961209"/>
            <a:ext cx="1524000" cy="646331"/>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1800">
                <a:solidFill>
                  <a:srgbClr val="434343"/>
                </a:solidFill>
                <a:latin typeface="Georgia"/>
                <a:ea typeface="Georgia"/>
                <a:cs typeface="Georgia"/>
                <a:sym typeface="Georgia"/>
              </a:rPr>
              <a:t>Centroid linkage</a:t>
            </a:r>
            <a:endParaRPr>
              <a:solidFill>
                <a:srgbClr val="434343"/>
              </a:solidFill>
            </a:endParaRPr>
          </a:p>
        </p:txBody>
      </p:sp>
      <p:pic>
        <p:nvPicPr>
          <p:cNvPr id="739" name="Google Shape;739;p44"/>
          <p:cNvPicPr preferRelativeResize="0"/>
          <p:nvPr/>
        </p:nvPicPr>
        <p:blipFill rotWithShape="1">
          <a:blip r:embed="rId3">
            <a:alphaModFix/>
          </a:blip>
          <a:srcRect/>
          <a:stretch/>
        </p:blipFill>
        <p:spPr>
          <a:xfrm>
            <a:off x="1171575" y="3013472"/>
            <a:ext cx="1295400" cy="904875"/>
          </a:xfrm>
          <a:prstGeom prst="rect">
            <a:avLst/>
          </a:prstGeom>
          <a:noFill/>
          <a:ln>
            <a:noFill/>
          </a:ln>
        </p:spPr>
      </p:pic>
      <p:pic>
        <p:nvPicPr>
          <p:cNvPr id="740" name="Google Shape;740;p44"/>
          <p:cNvPicPr preferRelativeResize="0"/>
          <p:nvPr/>
        </p:nvPicPr>
        <p:blipFill rotWithShape="1">
          <a:blip r:embed="rId3">
            <a:alphaModFix/>
          </a:blip>
          <a:srcRect/>
          <a:stretch/>
        </p:blipFill>
        <p:spPr>
          <a:xfrm>
            <a:off x="2940050" y="3030140"/>
            <a:ext cx="1295400" cy="904875"/>
          </a:xfrm>
          <a:prstGeom prst="rect">
            <a:avLst/>
          </a:prstGeom>
          <a:noFill/>
          <a:ln>
            <a:noFill/>
          </a:ln>
        </p:spPr>
      </p:pic>
      <p:pic>
        <p:nvPicPr>
          <p:cNvPr id="741" name="Google Shape;741;p44"/>
          <p:cNvPicPr preferRelativeResize="0"/>
          <p:nvPr/>
        </p:nvPicPr>
        <p:blipFill rotWithShape="1">
          <a:blip r:embed="rId3">
            <a:alphaModFix/>
          </a:blip>
          <a:srcRect/>
          <a:stretch/>
        </p:blipFill>
        <p:spPr>
          <a:xfrm>
            <a:off x="4702175" y="3048000"/>
            <a:ext cx="1295400" cy="904875"/>
          </a:xfrm>
          <a:prstGeom prst="rect">
            <a:avLst/>
          </a:prstGeom>
          <a:noFill/>
          <a:ln>
            <a:noFill/>
          </a:ln>
        </p:spPr>
      </p:pic>
      <p:pic>
        <p:nvPicPr>
          <p:cNvPr id="742" name="Google Shape;742;p44"/>
          <p:cNvPicPr preferRelativeResize="0"/>
          <p:nvPr/>
        </p:nvPicPr>
        <p:blipFill rotWithShape="1">
          <a:blip r:embed="rId3">
            <a:alphaModFix/>
          </a:blip>
          <a:srcRect/>
          <a:stretch/>
        </p:blipFill>
        <p:spPr>
          <a:xfrm>
            <a:off x="6553200" y="3046809"/>
            <a:ext cx="1295400" cy="904875"/>
          </a:xfrm>
          <a:prstGeom prst="rect">
            <a:avLst/>
          </a:prstGeom>
          <a:noFill/>
          <a:ln>
            <a:noFill/>
          </a:ln>
        </p:spPr>
      </p:pic>
      <p:sp>
        <p:nvSpPr>
          <p:cNvPr id="743" name="Google Shape;743;p44"/>
          <p:cNvSpPr/>
          <p:nvPr/>
        </p:nvSpPr>
        <p:spPr>
          <a:xfrm>
            <a:off x="1781175" y="281820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cxnSp>
        <p:nvCxnSpPr>
          <p:cNvPr id="744" name="Google Shape;744;p44"/>
          <p:cNvCxnSpPr/>
          <p:nvPr/>
        </p:nvCxnSpPr>
        <p:spPr>
          <a:xfrm rot="10800000" flipH="1">
            <a:off x="1651000" y="2875358"/>
            <a:ext cx="228600" cy="342900"/>
          </a:xfrm>
          <a:prstGeom prst="straightConnector1">
            <a:avLst/>
          </a:prstGeom>
          <a:noFill/>
          <a:ln w="38100" cap="flat" cmpd="sng">
            <a:solidFill>
              <a:schemeClr val="dk1"/>
            </a:solidFill>
            <a:prstDash val="solid"/>
            <a:round/>
            <a:headEnd type="oval" w="med" len="med"/>
            <a:tailEnd type="oval" w="med" len="med"/>
          </a:ln>
        </p:spPr>
      </p:cxnSp>
      <p:sp>
        <p:nvSpPr>
          <p:cNvPr id="745" name="Google Shape;745;p44"/>
          <p:cNvSpPr/>
          <p:nvPr/>
        </p:nvSpPr>
        <p:spPr>
          <a:xfrm>
            <a:off x="3570288" y="2834877"/>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48" name="Google Shape;748;p44"/>
          <p:cNvSpPr/>
          <p:nvPr/>
        </p:nvSpPr>
        <p:spPr>
          <a:xfrm>
            <a:off x="5257800" y="287535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49" name="Google Shape;749;p44"/>
          <p:cNvSpPr/>
          <p:nvPr/>
        </p:nvSpPr>
        <p:spPr>
          <a:xfrm>
            <a:off x="7162800" y="287535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cxnSp>
        <p:nvCxnSpPr>
          <p:cNvPr id="750" name="Google Shape;750;p44"/>
          <p:cNvCxnSpPr/>
          <p:nvPr/>
        </p:nvCxnSpPr>
        <p:spPr>
          <a:xfrm rot="10800000" flipH="1">
            <a:off x="7162800" y="2932508"/>
            <a:ext cx="76200" cy="800100"/>
          </a:xfrm>
          <a:prstGeom prst="straightConnector1">
            <a:avLst/>
          </a:prstGeom>
          <a:noFill/>
          <a:ln w="9525" cap="flat" cmpd="sng">
            <a:solidFill>
              <a:schemeClr val="dk1"/>
            </a:solidFill>
            <a:prstDash val="solid"/>
            <a:round/>
            <a:headEnd type="none" w="med" len="med"/>
            <a:tailEnd type="none" w="med" len="med"/>
          </a:ln>
        </p:spPr>
      </p:cxnSp>
      <p:cxnSp>
        <p:nvCxnSpPr>
          <p:cNvPr id="751" name="Google Shape;751;p44"/>
          <p:cNvCxnSpPr/>
          <p:nvPr/>
        </p:nvCxnSpPr>
        <p:spPr>
          <a:xfrm rot="10800000">
            <a:off x="7239000" y="2932508"/>
            <a:ext cx="0" cy="628650"/>
          </a:xfrm>
          <a:prstGeom prst="straightConnector1">
            <a:avLst/>
          </a:prstGeom>
          <a:noFill/>
          <a:ln w="9525" cap="flat" cmpd="sng">
            <a:solidFill>
              <a:schemeClr val="dk1"/>
            </a:solidFill>
            <a:prstDash val="solid"/>
            <a:round/>
            <a:headEnd type="none" w="med" len="med"/>
            <a:tailEnd type="none" w="med" len="med"/>
          </a:ln>
        </p:spPr>
      </p:cxnSp>
      <p:cxnSp>
        <p:nvCxnSpPr>
          <p:cNvPr id="752" name="Google Shape;752;p44"/>
          <p:cNvCxnSpPr>
            <a:cxnSpLocks/>
          </p:cNvCxnSpPr>
          <p:nvPr/>
        </p:nvCxnSpPr>
        <p:spPr>
          <a:xfrm flipV="1">
            <a:off x="7010400" y="2931695"/>
            <a:ext cx="224589" cy="343713"/>
          </a:xfrm>
          <a:prstGeom prst="straightConnector1">
            <a:avLst/>
          </a:prstGeom>
          <a:noFill/>
          <a:ln w="9525" cap="flat" cmpd="sng">
            <a:solidFill>
              <a:schemeClr val="dk1"/>
            </a:solidFill>
            <a:prstDash val="solid"/>
            <a:round/>
            <a:headEnd type="none" w="med" len="med"/>
            <a:tailEnd type="none" w="med" len="med"/>
          </a:ln>
        </p:spPr>
      </p:cxnSp>
      <p:cxnSp>
        <p:nvCxnSpPr>
          <p:cNvPr id="753" name="Google Shape;753;p44"/>
          <p:cNvCxnSpPr>
            <a:cxnSpLocks/>
          </p:cNvCxnSpPr>
          <p:nvPr/>
        </p:nvCxnSpPr>
        <p:spPr>
          <a:xfrm flipH="1" flipV="1">
            <a:off x="7239000" y="2931695"/>
            <a:ext cx="76200" cy="400863"/>
          </a:xfrm>
          <a:prstGeom prst="straightConnector1">
            <a:avLst/>
          </a:prstGeom>
          <a:noFill/>
          <a:ln w="9525" cap="flat" cmpd="sng">
            <a:solidFill>
              <a:schemeClr val="dk1"/>
            </a:solidFill>
            <a:prstDash val="solid"/>
            <a:round/>
            <a:headEnd type="none" w="med" len="med"/>
            <a:tailEnd type="none" w="med" len="med"/>
          </a:ln>
        </p:spPr>
      </p:cxnSp>
      <p:cxnSp>
        <p:nvCxnSpPr>
          <p:cNvPr id="754" name="Google Shape;754;p44"/>
          <p:cNvCxnSpPr>
            <a:cxnSpLocks/>
          </p:cNvCxnSpPr>
          <p:nvPr/>
        </p:nvCxnSpPr>
        <p:spPr>
          <a:xfrm flipH="1" flipV="1">
            <a:off x="7239000" y="2935706"/>
            <a:ext cx="242808" cy="664325"/>
          </a:xfrm>
          <a:prstGeom prst="straightConnector1">
            <a:avLst/>
          </a:prstGeom>
          <a:noFill/>
          <a:ln w="9525" cap="flat" cmpd="sng">
            <a:solidFill>
              <a:schemeClr val="dk1"/>
            </a:solidFill>
            <a:prstDash val="solid"/>
            <a:round/>
            <a:headEnd type="none" w="med" len="med"/>
            <a:tailEnd type="none" w="med" len="med"/>
          </a:ln>
        </p:spPr>
      </p:cxnSp>
      <p:cxnSp>
        <p:nvCxnSpPr>
          <p:cNvPr id="755" name="Google Shape;755;p44"/>
          <p:cNvCxnSpPr/>
          <p:nvPr/>
        </p:nvCxnSpPr>
        <p:spPr>
          <a:xfrm rot="10800000" flipH="1">
            <a:off x="6934200" y="2932508"/>
            <a:ext cx="304800" cy="571500"/>
          </a:xfrm>
          <a:prstGeom prst="straightConnector1">
            <a:avLst/>
          </a:prstGeom>
          <a:noFill/>
          <a:ln w="9525" cap="flat" cmpd="sng">
            <a:solidFill>
              <a:schemeClr val="dk1"/>
            </a:solidFill>
            <a:prstDash val="solid"/>
            <a:round/>
            <a:headEnd type="none" w="med" len="med"/>
            <a:tailEnd type="none" w="med" len="med"/>
          </a:ln>
        </p:spPr>
      </p:cxnSp>
      <p:sp>
        <p:nvSpPr>
          <p:cNvPr id="757" name="Google Shape;757;p44"/>
          <p:cNvSpPr/>
          <p:nvPr/>
        </p:nvSpPr>
        <p:spPr>
          <a:xfrm>
            <a:off x="1894931" y="2564655"/>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58" name="Google Shape;758;p44"/>
          <p:cNvSpPr/>
          <p:nvPr/>
        </p:nvSpPr>
        <p:spPr>
          <a:xfrm>
            <a:off x="3298825" y="258960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59" name="Google Shape;759;p44"/>
          <p:cNvSpPr/>
          <p:nvPr/>
        </p:nvSpPr>
        <p:spPr>
          <a:xfrm>
            <a:off x="5638800" y="258960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60" name="Google Shape;760;p44"/>
          <p:cNvSpPr/>
          <p:nvPr/>
        </p:nvSpPr>
        <p:spPr>
          <a:xfrm>
            <a:off x="5029200" y="258960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61" name="Google Shape;761;p44"/>
          <p:cNvSpPr/>
          <p:nvPr/>
        </p:nvSpPr>
        <p:spPr>
          <a:xfrm>
            <a:off x="7620000" y="2646758"/>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cxnSp>
        <p:nvCxnSpPr>
          <p:cNvPr id="762" name="Google Shape;762;p44"/>
          <p:cNvCxnSpPr>
            <a:cxnSpLocks/>
          </p:cNvCxnSpPr>
          <p:nvPr/>
        </p:nvCxnSpPr>
        <p:spPr>
          <a:xfrm flipH="1">
            <a:off x="7016931" y="2703908"/>
            <a:ext cx="679269" cy="588789"/>
          </a:xfrm>
          <a:prstGeom prst="straightConnector1">
            <a:avLst/>
          </a:prstGeom>
          <a:noFill/>
          <a:ln w="9525" cap="flat" cmpd="sng">
            <a:solidFill>
              <a:schemeClr val="dk1"/>
            </a:solidFill>
            <a:prstDash val="solid"/>
            <a:round/>
            <a:headEnd type="none" w="med" len="med"/>
            <a:tailEnd type="none" w="med" len="med"/>
          </a:ln>
        </p:spPr>
      </p:cxnSp>
      <p:cxnSp>
        <p:nvCxnSpPr>
          <p:cNvPr id="763" name="Google Shape;763;p44"/>
          <p:cNvCxnSpPr>
            <a:cxnSpLocks/>
          </p:cNvCxnSpPr>
          <p:nvPr/>
        </p:nvCxnSpPr>
        <p:spPr>
          <a:xfrm flipH="1">
            <a:off x="6905678" y="2703908"/>
            <a:ext cx="790522" cy="802485"/>
          </a:xfrm>
          <a:prstGeom prst="straightConnector1">
            <a:avLst/>
          </a:prstGeom>
          <a:noFill/>
          <a:ln w="9525" cap="flat" cmpd="sng">
            <a:solidFill>
              <a:schemeClr val="dk1"/>
            </a:solidFill>
            <a:prstDash val="solid"/>
            <a:round/>
            <a:headEnd type="none" w="med" len="med"/>
            <a:tailEnd type="none" w="med" len="med"/>
          </a:ln>
        </p:spPr>
      </p:cxnSp>
      <p:cxnSp>
        <p:nvCxnSpPr>
          <p:cNvPr id="764" name="Google Shape;764;p44"/>
          <p:cNvCxnSpPr>
            <a:cxnSpLocks/>
          </p:cNvCxnSpPr>
          <p:nvPr/>
        </p:nvCxnSpPr>
        <p:spPr>
          <a:xfrm flipH="1">
            <a:off x="7239000" y="2703095"/>
            <a:ext cx="461211" cy="858063"/>
          </a:xfrm>
          <a:prstGeom prst="straightConnector1">
            <a:avLst/>
          </a:prstGeom>
          <a:noFill/>
          <a:ln w="9525" cap="flat" cmpd="sng">
            <a:solidFill>
              <a:schemeClr val="dk1"/>
            </a:solidFill>
            <a:prstDash val="solid"/>
            <a:round/>
            <a:headEnd type="none" w="med" len="med"/>
            <a:tailEnd type="none" w="med" len="med"/>
          </a:ln>
        </p:spPr>
      </p:cxnSp>
      <p:cxnSp>
        <p:nvCxnSpPr>
          <p:cNvPr id="765" name="Google Shape;765;p44"/>
          <p:cNvCxnSpPr>
            <a:cxnSpLocks/>
          </p:cNvCxnSpPr>
          <p:nvPr/>
        </p:nvCxnSpPr>
        <p:spPr>
          <a:xfrm flipH="1">
            <a:off x="7315200" y="2707105"/>
            <a:ext cx="376989" cy="625453"/>
          </a:xfrm>
          <a:prstGeom prst="straightConnector1">
            <a:avLst/>
          </a:prstGeom>
          <a:noFill/>
          <a:ln w="9525" cap="flat" cmpd="sng">
            <a:solidFill>
              <a:schemeClr val="dk1"/>
            </a:solidFill>
            <a:prstDash val="solid"/>
            <a:round/>
            <a:headEnd type="none" w="med" len="med"/>
            <a:tailEnd type="none" w="med" len="med"/>
          </a:ln>
        </p:spPr>
      </p:cxnSp>
      <p:cxnSp>
        <p:nvCxnSpPr>
          <p:cNvPr id="766" name="Google Shape;766;p44"/>
          <p:cNvCxnSpPr>
            <a:cxnSpLocks/>
          </p:cNvCxnSpPr>
          <p:nvPr/>
        </p:nvCxnSpPr>
        <p:spPr>
          <a:xfrm flipH="1">
            <a:off x="7507013" y="2699084"/>
            <a:ext cx="193199" cy="900947"/>
          </a:xfrm>
          <a:prstGeom prst="straightConnector1">
            <a:avLst/>
          </a:prstGeom>
          <a:noFill/>
          <a:ln w="9525" cap="flat" cmpd="sng">
            <a:solidFill>
              <a:schemeClr val="dk1"/>
            </a:solidFill>
            <a:prstDash val="solid"/>
            <a:round/>
            <a:headEnd type="none" w="med" len="med"/>
            <a:tailEnd type="none" w="med" len="med"/>
          </a:ln>
        </p:spPr>
      </p:cxnSp>
      <p:cxnSp>
        <p:nvCxnSpPr>
          <p:cNvPr id="767" name="Google Shape;767;p44"/>
          <p:cNvCxnSpPr/>
          <p:nvPr/>
        </p:nvCxnSpPr>
        <p:spPr>
          <a:xfrm flipH="1">
            <a:off x="7239000" y="2703908"/>
            <a:ext cx="457200" cy="1028700"/>
          </a:xfrm>
          <a:prstGeom prst="straightConnector1">
            <a:avLst/>
          </a:prstGeom>
          <a:noFill/>
          <a:ln w="9525" cap="flat" cmpd="sng">
            <a:solidFill>
              <a:schemeClr val="dk1"/>
            </a:solidFill>
            <a:prstDash val="solid"/>
            <a:round/>
            <a:headEnd type="none" w="med" len="med"/>
            <a:tailEnd type="none" w="med" len="med"/>
          </a:ln>
        </p:spPr>
      </p:cxnSp>
      <p:sp>
        <p:nvSpPr>
          <p:cNvPr id="768" name="Google Shape;768;p44"/>
          <p:cNvSpPr/>
          <p:nvPr/>
        </p:nvSpPr>
        <p:spPr>
          <a:xfrm>
            <a:off x="1476375" y="2418158"/>
            <a:ext cx="914400" cy="62865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69" name="Google Shape;769;p44"/>
          <p:cNvSpPr/>
          <p:nvPr/>
        </p:nvSpPr>
        <p:spPr>
          <a:xfrm>
            <a:off x="3070225" y="2418158"/>
            <a:ext cx="914400" cy="62865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70" name="Google Shape;770;p44"/>
          <p:cNvSpPr/>
          <p:nvPr/>
        </p:nvSpPr>
        <p:spPr>
          <a:xfrm>
            <a:off x="4876800" y="2418158"/>
            <a:ext cx="1143000" cy="68580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771" name="Google Shape;771;p44"/>
          <p:cNvSpPr/>
          <p:nvPr/>
        </p:nvSpPr>
        <p:spPr>
          <a:xfrm>
            <a:off x="6799400" y="2419349"/>
            <a:ext cx="1066800" cy="628650"/>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43" name="Line 4">
            <a:extLst>
              <a:ext uri="{FF2B5EF4-FFF2-40B4-BE49-F238E27FC236}">
                <a16:creationId xmlns:a16="http://schemas.microsoft.com/office/drawing/2014/main" id="{FCDA83F0-4F66-5441-94E3-EF96D6C89110}"/>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44" name="Rectangle 2">
            <a:extLst>
              <a:ext uri="{FF2B5EF4-FFF2-40B4-BE49-F238E27FC236}">
                <a16:creationId xmlns:a16="http://schemas.microsoft.com/office/drawing/2014/main" id="{2A4F8BA9-20A5-714B-B290-C3B6B4EB1075}"/>
              </a:ext>
            </a:extLst>
          </p:cNvPr>
          <p:cNvSpPr txBox="1">
            <a:spLocks noChangeArrowheads="1"/>
          </p:cNvSpPr>
          <p:nvPr/>
        </p:nvSpPr>
        <p:spPr bwMode="auto">
          <a:xfrm>
            <a:off x="685800" y="0"/>
            <a:ext cx="77724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i="0">
                <a:solidFill>
                  <a:schemeClr val="tx2"/>
                </a:solidFill>
                <a:latin typeface="Optima" panose="02000503060000020004" pitchFamily="2" charset="0"/>
                <a:ea typeface="+mj-ea"/>
                <a:cs typeface="+mj-cs"/>
              </a:defRPr>
            </a:lvl1pPr>
            <a:lvl2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6pPr>
            <a:lvl7pPr marL="9144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7pPr>
            <a:lvl8pPr marL="13716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8pPr>
            <a:lvl9pPr marL="1828800" algn="ctr" rtl="0" fontAlgn="base">
              <a:spcBef>
                <a:spcPct val="0"/>
              </a:spcBef>
              <a:spcAft>
                <a:spcPct val="0"/>
              </a:spcAft>
              <a:defRPr sz="4400">
                <a:solidFill>
                  <a:schemeClr val="tx2"/>
                </a:solidFill>
                <a:latin typeface="Trebuchet MS" pitchFamily="-111" charset="0"/>
                <a:ea typeface="ＭＳ Ｐゴシック" pitchFamily="-111" charset="-128"/>
                <a:cs typeface="ＭＳ Ｐゴシック" pitchFamily="-111" charset="-128"/>
              </a:defRPr>
            </a:lvl9pPr>
          </a:lstStyle>
          <a:p>
            <a:pPr eaLnBrk="1" hangingPunct="1"/>
            <a:r>
              <a:rPr lang="en-US" kern="0" dirty="0">
                <a:ea typeface="ＭＳ Ｐゴシック" charset="0"/>
                <a:cs typeface="ＭＳ Ｐゴシック" charset="0"/>
              </a:rPr>
              <a:t>Summary: Linkage Methods</a:t>
            </a:r>
          </a:p>
        </p:txBody>
      </p:sp>
      <p:sp>
        <p:nvSpPr>
          <p:cNvPr id="47" name="Google Shape;760;p44">
            <a:extLst>
              <a:ext uri="{FF2B5EF4-FFF2-40B4-BE49-F238E27FC236}">
                <a16:creationId xmlns:a16="http://schemas.microsoft.com/office/drawing/2014/main" id="{1E160928-F018-1F4B-86B1-A311FC73F191}"/>
              </a:ext>
            </a:extLst>
          </p:cNvPr>
          <p:cNvSpPr/>
          <p:nvPr/>
        </p:nvSpPr>
        <p:spPr>
          <a:xfrm>
            <a:off x="7016931" y="2585169"/>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48" name="Google Shape;760;p44">
            <a:extLst>
              <a:ext uri="{FF2B5EF4-FFF2-40B4-BE49-F238E27FC236}">
                <a16:creationId xmlns:a16="http://schemas.microsoft.com/office/drawing/2014/main" id="{6206A837-F895-A047-A9F6-F7801F9EBD67}"/>
              </a:ext>
            </a:extLst>
          </p:cNvPr>
          <p:cNvSpPr/>
          <p:nvPr/>
        </p:nvSpPr>
        <p:spPr>
          <a:xfrm>
            <a:off x="3657600" y="2618183"/>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sp>
        <p:nvSpPr>
          <p:cNvPr id="49" name="Google Shape;760;p44">
            <a:extLst>
              <a:ext uri="{FF2B5EF4-FFF2-40B4-BE49-F238E27FC236}">
                <a16:creationId xmlns:a16="http://schemas.microsoft.com/office/drawing/2014/main" id="{70515D71-9811-1D44-91D6-4A8F99951F09}"/>
              </a:ext>
            </a:extLst>
          </p:cNvPr>
          <p:cNvSpPr/>
          <p:nvPr/>
        </p:nvSpPr>
        <p:spPr>
          <a:xfrm>
            <a:off x="2047331" y="2801540"/>
            <a:ext cx="152400" cy="114300"/>
          </a:xfrm>
          <a:prstGeom prst="ellipse">
            <a:avLst/>
          </a:prstGeom>
          <a:solidFill>
            <a:schemeClr val="accent1"/>
          </a:solidFill>
          <a:ln>
            <a:noFill/>
          </a:ln>
        </p:spPr>
        <p:txBody>
          <a:bodyPr spcFirstLastPara="1" wrap="square" lIns="91425" tIns="45700" rIns="91425" bIns="45700" anchor="ctr" anchorCtr="0">
            <a:noAutofit/>
          </a:bodyPr>
          <a:lstStyle/>
          <a:p>
            <a:pPr>
              <a:spcBef>
                <a:spcPts val="0"/>
              </a:spcBef>
              <a:spcAft>
                <a:spcPts val="0"/>
              </a:spcAft>
            </a:pPr>
            <a:endParaRPr sz="1800">
              <a:solidFill>
                <a:schemeClr val="dk1"/>
              </a:solidFill>
              <a:latin typeface="Georgia"/>
              <a:ea typeface="Georgia"/>
              <a:cs typeface="Georgia"/>
              <a:sym typeface="Georgia"/>
            </a:endParaRPr>
          </a:p>
        </p:txBody>
      </p:sp>
      <p:cxnSp>
        <p:nvCxnSpPr>
          <p:cNvPr id="746" name="Google Shape;746;p44"/>
          <p:cNvCxnSpPr/>
          <p:nvPr/>
        </p:nvCxnSpPr>
        <p:spPr>
          <a:xfrm rot="10800000">
            <a:off x="3375025" y="2646758"/>
            <a:ext cx="228600" cy="1085850"/>
          </a:xfrm>
          <a:prstGeom prst="straightConnector1">
            <a:avLst/>
          </a:prstGeom>
          <a:noFill/>
          <a:ln w="38100" cap="flat" cmpd="sng">
            <a:solidFill>
              <a:schemeClr val="dk1"/>
            </a:solidFill>
            <a:prstDash val="solid"/>
            <a:round/>
            <a:headEnd type="oval" w="med" len="med"/>
            <a:tailEnd type="oval" w="med" len="med"/>
          </a:ln>
        </p:spPr>
      </p:cxnSp>
      <p:cxnSp>
        <p:nvCxnSpPr>
          <p:cNvPr id="747" name="Google Shape;747;p44"/>
          <p:cNvCxnSpPr/>
          <p:nvPr/>
        </p:nvCxnSpPr>
        <p:spPr>
          <a:xfrm rot="10800000" flipH="1">
            <a:off x="5334000" y="2761058"/>
            <a:ext cx="76200" cy="742950"/>
          </a:xfrm>
          <a:prstGeom prst="straightConnector1">
            <a:avLst/>
          </a:prstGeom>
          <a:noFill/>
          <a:ln w="38100" cap="flat" cmpd="sng">
            <a:solidFill>
              <a:schemeClr val="dk1"/>
            </a:solidFill>
            <a:prstDash val="solid"/>
            <a:round/>
            <a:headEnd type="oval" w="med" len="med"/>
            <a:tailEnd type="oval" w="med" len="med"/>
          </a:ln>
        </p:spPr>
      </p:cxnSp>
      <p:cxnSp>
        <p:nvCxnSpPr>
          <p:cNvPr id="45" name="Google Shape;747;p44">
            <a:extLst>
              <a:ext uri="{FF2B5EF4-FFF2-40B4-BE49-F238E27FC236}">
                <a16:creationId xmlns:a16="http://schemas.microsoft.com/office/drawing/2014/main" id="{03F0379C-DB09-574B-B37F-EEB18F07CA5F}"/>
              </a:ext>
            </a:extLst>
          </p:cNvPr>
          <p:cNvCxnSpPr>
            <a:cxnSpLocks/>
          </p:cNvCxnSpPr>
          <p:nvPr/>
        </p:nvCxnSpPr>
        <p:spPr>
          <a:xfrm flipV="1">
            <a:off x="7192100" y="2761058"/>
            <a:ext cx="170000" cy="757270"/>
          </a:xfrm>
          <a:prstGeom prst="straightConnector1">
            <a:avLst/>
          </a:prstGeom>
          <a:noFill/>
          <a:ln w="38100" cap="flat" cmpd="sng">
            <a:solidFill>
              <a:schemeClr val="dk1"/>
            </a:solidFill>
            <a:prstDash val="solid"/>
            <a:round/>
            <a:headEnd type="oval" w="med" len="med"/>
            <a:tailEnd type="oval" w="med" len="med"/>
          </a:ln>
        </p:spPr>
      </p:cxnSp>
      <p:sp>
        <p:nvSpPr>
          <p:cNvPr id="5" name="TextBox 4">
            <a:extLst>
              <a:ext uri="{FF2B5EF4-FFF2-40B4-BE49-F238E27FC236}">
                <a16:creationId xmlns:a16="http://schemas.microsoft.com/office/drawing/2014/main" id="{A0C6263F-1E27-5849-AAEE-CBBA7E42DB13}"/>
              </a:ext>
            </a:extLst>
          </p:cNvPr>
          <p:cNvSpPr txBox="1"/>
          <p:nvPr/>
        </p:nvSpPr>
        <p:spPr>
          <a:xfrm>
            <a:off x="1183753" y="5058137"/>
            <a:ext cx="1123285" cy="584775"/>
          </a:xfrm>
          <a:prstGeom prst="rect">
            <a:avLst/>
          </a:prstGeom>
          <a:noFill/>
        </p:spPr>
        <p:txBody>
          <a:bodyPr wrap="square" rtlCol="0">
            <a:spAutoFit/>
          </a:bodyPr>
          <a:lstStyle/>
          <a:p>
            <a:pPr algn="ctr"/>
            <a:r>
              <a:rPr lang="en-US" sz="1600" b="1" dirty="0">
                <a:solidFill>
                  <a:srgbClr val="000080"/>
                </a:solidFill>
                <a:latin typeface="Optima" panose="02000503060000020004" pitchFamily="2" charset="0"/>
              </a:rPr>
              <a:t>Minimum distance</a:t>
            </a:r>
          </a:p>
        </p:txBody>
      </p:sp>
      <p:sp>
        <p:nvSpPr>
          <p:cNvPr id="51" name="TextBox 50">
            <a:extLst>
              <a:ext uri="{FF2B5EF4-FFF2-40B4-BE49-F238E27FC236}">
                <a16:creationId xmlns:a16="http://schemas.microsoft.com/office/drawing/2014/main" id="{2B656633-34D2-674E-8B27-D8185D4B0AFB}"/>
              </a:ext>
            </a:extLst>
          </p:cNvPr>
          <p:cNvSpPr txBox="1"/>
          <p:nvPr/>
        </p:nvSpPr>
        <p:spPr>
          <a:xfrm>
            <a:off x="2889582" y="5058137"/>
            <a:ext cx="1345868" cy="584775"/>
          </a:xfrm>
          <a:prstGeom prst="rect">
            <a:avLst/>
          </a:prstGeom>
          <a:noFill/>
        </p:spPr>
        <p:txBody>
          <a:bodyPr wrap="square" rtlCol="0">
            <a:spAutoFit/>
          </a:bodyPr>
          <a:lstStyle/>
          <a:p>
            <a:pPr algn="ctr"/>
            <a:r>
              <a:rPr lang="en-US" sz="1600" b="1" dirty="0">
                <a:solidFill>
                  <a:srgbClr val="000080"/>
                </a:solidFill>
                <a:latin typeface="Optima" panose="02000503060000020004" pitchFamily="2" charset="0"/>
              </a:rPr>
              <a:t>Maximum distance</a:t>
            </a:r>
          </a:p>
        </p:txBody>
      </p:sp>
      <p:sp>
        <p:nvSpPr>
          <p:cNvPr id="52" name="TextBox 51">
            <a:extLst>
              <a:ext uri="{FF2B5EF4-FFF2-40B4-BE49-F238E27FC236}">
                <a16:creationId xmlns:a16="http://schemas.microsoft.com/office/drawing/2014/main" id="{D909AB27-2B25-F945-A104-682C78AB7C1F}"/>
              </a:ext>
            </a:extLst>
          </p:cNvPr>
          <p:cNvSpPr txBox="1"/>
          <p:nvPr/>
        </p:nvSpPr>
        <p:spPr>
          <a:xfrm>
            <a:off x="4820315" y="5060611"/>
            <a:ext cx="1123285" cy="584775"/>
          </a:xfrm>
          <a:prstGeom prst="rect">
            <a:avLst/>
          </a:prstGeom>
          <a:noFill/>
        </p:spPr>
        <p:txBody>
          <a:bodyPr wrap="square" rtlCol="0">
            <a:spAutoFit/>
          </a:bodyPr>
          <a:lstStyle/>
          <a:p>
            <a:pPr algn="ctr"/>
            <a:r>
              <a:rPr lang="en-US" sz="1600" b="1" dirty="0">
                <a:solidFill>
                  <a:srgbClr val="000080"/>
                </a:solidFill>
                <a:latin typeface="Optima" panose="02000503060000020004" pitchFamily="2" charset="0"/>
              </a:rPr>
              <a:t>Mean distance</a:t>
            </a:r>
          </a:p>
        </p:txBody>
      </p:sp>
      <p:sp>
        <p:nvSpPr>
          <p:cNvPr id="53" name="TextBox 52">
            <a:extLst>
              <a:ext uri="{FF2B5EF4-FFF2-40B4-BE49-F238E27FC236}">
                <a16:creationId xmlns:a16="http://schemas.microsoft.com/office/drawing/2014/main" id="{71F78EC6-871C-384D-9001-86397FFDA383}"/>
              </a:ext>
            </a:extLst>
          </p:cNvPr>
          <p:cNvSpPr txBox="1"/>
          <p:nvPr/>
        </p:nvSpPr>
        <p:spPr>
          <a:xfrm>
            <a:off x="6725315" y="4932163"/>
            <a:ext cx="1123285" cy="830997"/>
          </a:xfrm>
          <a:prstGeom prst="rect">
            <a:avLst/>
          </a:prstGeom>
          <a:noFill/>
        </p:spPr>
        <p:txBody>
          <a:bodyPr wrap="square" rtlCol="0">
            <a:spAutoFit/>
          </a:bodyPr>
          <a:lstStyle/>
          <a:p>
            <a:pPr algn="ctr"/>
            <a:r>
              <a:rPr lang="en-US" sz="1600" b="1" dirty="0">
                <a:solidFill>
                  <a:srgbClr val="000080"/>
                </a:solidFill>
                <a:latin typeface="Optima" panose="02000503060000020004" pitchFamily="2" charset="0"/>
              </a:rPr>
              <a:t>Average pair-wise distance</a:t>
            </a:r>
          </a:p>
        </p:txBody>
      </p:sp>
      <p:cxnSp>
        <p:nvCxnSpPr>
          <p:cNvPr id="54" name="Google Shape;750;p44">
            <a:extLst>
              <a:ext uri="{FF2B5EF4-FFF2-40B4-BE49-F238E27FC236}">
                <a16:creationId xmlns:a16="http://schemas.microsoft.com/office/drawing/2014/main" id="{5140EB06-F913-334A-81B7-B72AA5801919}"/>
              </a:ext>
            </a:extLst>
          </p:cNvPr>
          <p:cNvCxnSpPr>
            <a:cxnSpLocks/>
          </p:cNvCxnSpPr>
          <p:nvPr/>
        </p:nvCxnSpPr>
        <p:spPr>
          <a:xfrm flipV="1">
            <a:off x="7004939" y="2635258"/>
            <a:ext cx="99261" cy="64015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751;p44">
            <a:extLst>
              <a:ext uri="{FF2B5EF4-FFF2-40B4-BE49-F238E27FC236}">
                <a16:creationId xmlns:a16="http://schemas.microsoft.com/office/drawing/2014/main" id="{4F0C0F49-2FF1-134D-8B5A-E5E9469B7886}"/>
              </a:ext>
            </a:extLst>
          </p:cNvPr>
          <p:cNvCxnSpPr>
            <a:cxnSpLocks/>
          </p:cNvCxnSpPr>
          <p:nvPr/>
        </p:nvCxnSpPr>
        <p:spPr>
          <a:xfrm flipH="1" flipV="1">
            <a:off x="7104200" y="2635258"/>
            <a:ext cx="182757" cy="69730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752;p44">
            <a:extLst>
              <a:ext uri="{FF2B5EF4-FFF2-40B4-BE49-F238E27FC236}">
                <a16:creationId xmlns:a16="http://schemas.microsoft.com/office/drawing/2014/main" id="{A2857783-6BF0-A145-927E-7894EF26F743}"/>
              </a:ext>
            </a:extLst>
          </p:cNvPr>
          <p:cNvCxnSpPr>
            <a:cxnSpLocks/>
          </p:cNvCxnSpPr>
          <p:nvPr/>
        </p:nvCxnSpPr>
        <p:spPr>
          <a:xfrm flipV="1">
            <a:off x="6909689" y="2634446"/>
            <a:ext cx="190500" cy="868749"/>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753;p44">
            <a:extLst>
              <a:ext uri="{FF2B5EF4-FFF2-40B4-BE49-F238E27FC236}">
                <a16:creationId xmlns:a16="http://schemas.microsoft.com/office/drawing/2014/main" id="{13A731E3-391C-1048-8AB5-51C3A52AC340}"/>
              </a:ext>
            </a:extLst>
          </p:cNvPr>
          <p:cNvCxnSpPr>
            <a:cxnSpLocks/>
          </p:cNvCxnSpPr>
          <p:nvPr/>
        </p:nvCxnSpPr>
        <p:spPr>
          <a:xfrm flipH="1" flipV="1">
            <a:off x="7104200" y="2634445"/>
            <a:ext cx="76200" cy="400863"/>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754;p44">
            <a:extLst>
              <a:ext uri="{FF2B5EF4-FFF2-40B4-BE49-F238E27FC236}">
                <a16:creationId xmlns:a16="http://schemas.microsoft.com/office/drawing/2014/main" id="{B19E745B-DE02-1C41-B884-2B5108EC2725}"/>
              </a:ext>
            </a:extLst>
          </p:cNvPr>
          <p:cNvCxnSpPr>
            <a:cxnSpLocks/>
          </p:cNvCxnSpPr>
          <p:nvPr/>
        </p:nvCxnSpPr>
        <p:spPr>
          <a:xfrm flipH="1" flipV="1">
            <a:off x="7104200" y="2638456"/>
            <a:ext cx="117200" cy="936785"/>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755;p44">
            <a:extLst>
              <a:ext uri="{FF2B5EF4-FFF2-40B4-BE49-F238E27FC236}">
                <a16:creationId xmlns:a16="http://schemas.microsoft.com/office/drawing/2014/main" id="{ABE17F08-F57D-1641-8B09-578241A0EBD9}"/>
              </a:ext>
            </a:extLst>
          </p:cNvPr>
          <p:cNvCxnSpPr>
            <a:cxnSpLocks/>
          </p:cNvCxnSpPr>
          <p:nvPr/>
        </p:nvCxnSpPr>
        <p:spPr>
          <a:xfrm flipH="1" flipV="1">
            <a:off x="7104200" y="2635258"/>
            <a:ext cx="92689" cy="1124723"/>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52;p44">
            <a:extLst>
              <a:ext uri="{FF2B5EF4-FFF2-40B4-BE49-F238E27FC236}">
                <a16:creationId xmlns:a16="http://schemas.microsoft.com/office/drawing/2014/main" id="{A25E0124-190A-AE4D-B23E-A7796B6B9B87}"/>
              </a:ext>
            </a:extLst>
          </p:cNvPr>
          <p:cNvCxnSpPr>
            <a:cxnSpLocks/>
            <a:endCxn id="47" idx="4"/>
          </p:cNvCxnSpPr>
          <p:nvPr/>
        </p:nvCxnSpPr>
        <p:spPr>
          <a:xfrm flipH="1" flipV="1">
            <a:off x="7093131" y="2699469"/>
            <a:ext cx="381956" cy="883124"/>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51962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4"/>
                                        </p:tgtEl>
                                        <p:attrNameLst>
                                          <p:attrName>style.visibility</p:attrName>
                                        </p:attrNameLst>
                                      </p:cBhvr>
                                      <p:to>
                                        <p:strVal val="visible"/>
                                      </p:to>
                                    </p:set>
                                    <p:animEffect transition="in" filter="fade">
                                      <p:cBhvr>
                                        <p:cTn id="7" dur="500"/>
                                        <p:tgtEl>
                                          <p:spTgt spid="734"/>
                                        </p:tgtEl>
                                      </p:cBhvr>
                                    </p:animEffect>
                                  </p:childTnLst>
                                </p:cTn>
                              </p:par>
                              <p:par>
                                <p:cTn id="8" presetID="10" presetClass="entr" presetSubtype="0" fill="hold" nodeType="withEffect">
                                  <p:stCondLst>
                                    <p:cond delay="0"/>
                                  </p:stCondLst>
                                  <p:childTnLst>
                                    <p:set>
                                      <p:cBhvr>
                                        <p:cTn id="9" dur="1" fill="hold">
                                          <p:stCondLst>
                                            <p:cond delay="0"/>
                                          </p:stCondLst>
                                        </p:cTn>
                                        <p:tgtEl>
                                          <p:spTgt spid="744"/>
                                        </p:tgtEl>
                                        <p:attrNameLst>
                                          <p:attrName>style.visibility</p:attrName>
                                        </p:attrNameLst>
                                      </p:cBhvr>
                                      <p:to>
                                        <p:strVal val="visible"/>
                                      </p:to>
                                    </p:set>
                                    <p:animEffect transition="in" filter="fade">
                                      <p:cBhvr>
                                        <p:cTn id="10" dur="1000"/>
                                        <p:tgtEl>
                                          <p:spTgt spid="744"/>
                                        </p:tgtEl>
                                      </p:cBhvr>
                                    </p:animEffect>
                                  </p:childTnLst>
                                </p:cTn>
                              </p:par>
                              <p:par>
                                <p:cTn id="11" presetID="10" presetClass="entr" presetSubtype="0" fill="hold" nodeType="withEffect">
                                  <p:stCondLst>
                                    <p:cond delay="0"/>
                                  </p:stCondLst>
                                  <p:childTnLst>
                                    <p:set>
                                      <p:cBhvr>
                                        <p:cTn id="12" dur="1" fill="hold">
                                          <p:stCondLst>
                                            <p:cond delay="0"/>
                                          </p:stCondLst>
                                        </p:cTn>
                                        <p:tgtEl>
                                          <p:spTgt spid="739"/>
                                        </p:tgtEl>
                                        <p:attrNameLst>
                                          <p:attrName>style.visibility</p:attrName>
                                        </p:attrNameLst>
                                      </p:cBhvr>
                                      <p:to>
                                        <p:strVal val="visible"/>
                                      </p:to>
                                    </p:set>
                                    <p:animEffect transition="in" filter="fade">
                                      <p:cBhvr>
                                        <p:cTn id="13" dur="1000"/>
                                        <p:tgtEl>
                                          <p:spTgt spid="739"/>
                                        </p:tgtEl>
                                      </p:cBhvr>
                                    </p:animEffect>
                                  </p:childTnLst>
                                </p:cTn>
                              </p:par>
                              <p:par>
                                <p:cTn id="14" presetID="10" presetClass="entr" presetSubtype="0" fill="hold" nodeType="withEffect">
                                  <p:stCondLst>
                                    <p:cond delay="0"/>
                                  </p:stCondLst>
                                  <p:childTnLst>
                                    <p:set>
                                      <p:cBhvr>
                                        <p:cTn id="15" dur="1" fill="hold">
                                          <p:stCondLst>
                                            <p:cond delay="0"/>
                                          </p:stCondLst>
                                        </p:cTn>
                                        <p:tgtEl>
                                          <p:spTgt spid="743"/>
                                        </p:tgtEl>
                                        <p:attrNameLst>
                                          <p:attrName>style.visibility</p:attrName>
                                        </p:attrNameLst>
                                      </p:cBhvr>
                                      <p:to>
                                        <p:strVal val="visible"/>
                                      </p:to>
                                    </p:set>
                                    <p:animEffect transition="in" filter="fade">
                                      <p:cBhvr>
                                        <p:cTn id="16" dur="500"/>
                                        <p:tgtEl>
                                          <p:spTgt spid="743"/>
                                        </p:tgtEl>
                                      </p:cBhvr>
                                    </p:animEffect>
                                  </p:childTnLst>
                                </p:cTn>
                              </p:par>
                              <p:par>
                                <p:cTn id="17" presetID="10" presetClass="entr" presetSubtype="0" fill="hold" nodeType="withEffect">
                                  <p:stCondLst>
                                    <p:cond delay="0"/>
                                  </p:stCondLst>
                                  <p:childTnLst>
                                    <p:set>
                                      <p:cBhvr>
                                        <p:cTn id="18" dur="1" fill="hold">
                                          <p:stCondLst>
                                            <p:cond delay="0"/>
                                          </p:stCondLst>
                                        </p:cTn>
                                        <p:tgtEl>
                                          <p:spTgt spid="757"/>
                                        </p:tgtEl>
                                        <p:attrNameLst>
                                          <p:attrName>style.visibility</p:attrName>
                                        </p:attrNameLst>
                                      </p:cBhvr>
                                      <p:to>
                                        <p:strVal val="visible"/>
                                      </p:to>
                                    </p:set>
                                    <p:animEffect transition="in" filter="fade">
                                      <p:cBhvr>
                                        <p:cTn id="19" dur="500"/>
                                        <p:tgtEl>
                                          <p:spTgt spid="757"/>
                                        </p:tgtEl>
                                      </p:cBhvr>
                                    </p:animEffect>
                                  </p:childTnLst>
                                </p:cTn>
                              </p:par>
                              <p:par>
                                <p:cTn id="20" presetID="10" presetClass="entr" presetSubtype="0" fill="hold" nodeType="withEffect">
                                  <p:stCondLst>
                                    <p:cond delay="0"/>
                                  </p:stCondLst>
                                  <p:childTnLst>
                                    <p:set>
                                      <p:cBhvr>
                                        <p:cTn id="21" dur="1" fill="hold">
                                          <p:stCondLst>
                                            <p:cond delay="0"/>
                                          </p:stCondLst>
                                        </p:cTn>
                                        <p:tgtEl>
                                          <p:spTgt spid="768"/>
                                        </p:tgtEl>
                                        <p:attrNameLst>
                                          <p:attrName>style.visibility</p:attrName>
                                        </p:attrNameLst>
                                      </p:cBhvr>
                                      <p:to>
                                        <p:strVal val="visible"/>
                                      </p:to>
                                    </p:set>
                                    <p:animEffect transition="in" filter="fade">
                                      <p:cBhvr>
                                        <p:cTn id="22" dur="500"/>
                                        <p:tgtEl>
                                          <p:spTgt spid="7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5"/>
                                        </p:tgtEl>
                                        <p:attrNameLst>
                                          <p:attrName>style.visibility</p:attrName>
                                        </p:attrNameLst>
                                      </p:cBhvr>
                                      <p:to>
                                        <p:strVal val="visible"/>
                                      </p:to>
                                    </p:set>
                                    <p:animEffect transition="in" filter="fade">
                                      <p:cBhvr>
                                        <p:cTn id="27" dur="500"/>
                                        <p:tgtEl>
                                          <p:spTgt spid="745"/>
                                        </p:tgtEl>
                                      </p:cBhvr>
                                    </p:animEffect>
                                  </p:childTnLst>
                                </p:cTn>
                              </p:par>
                              <p:par>
                                <p:cTn id="28" presetID="10" presetClass="entr" presetSubtype="0" fill="hold" nodeType="withEffect">
                                  <p:stCondLst>
                                    <p:cond delay="0"/>
                                  </p:stCondLst>
                                  <p:childTnLst>
                                    <p:set>
                                      <p:cBhvr>
                                        <p:cTn id="29" dur="1" fill="hold">
                                          <p:stCondLst>
                                            <p:cond delay="0"/>
                                          </p:stCondLst>
                                        </p:cTn>
                                        <p:tgtEl>
                                          <p:spTgt spid="758"/>
                                        </p:tgtEl>
                                        <p:attrNameLst>
                                          <p:attrName>style.visibility</p:attrName>
                                        </p:attrNameLst>
                                      </p:cBhvr>
                                      <p:to>
                                        <p:strVal val="visible"/>
                                      </p:to>
                                    </p:set>
                                    <p:animEffect transition="in" filter="fade">
                                      <p:cBhvr>
                                        <p:cTn id="30" dur="500"/>
                                        <p:tgtEl>
                                          <p:spTgt spid="758"/>
                                        </p:tgtEl>
                                      </p:cBhvr>
                                    </p:animEffect>
                                  </p:childTnLst>
                                </p:cTn>
                              </p:par>
                              <p:par>
                                <p:cTn id="31" presetID="10" presetClass="entr" presetSubtype="0" fill="hold" nodeType="withEffect">
                                  <p:stCondLst>
                                    <p:cond delay="0"/>
                                  </p:stCondLst>
                                  <p:childTnLst>
                                    <p:set>
                                      <p:cBhvr>
                                        <p:cTn id="32" dur="1" fill="hold">
                                          <p:stCondLst>
                                            <p:cond delay="0"/>
                                          </p:stCondLst>
                                        </p:cTn>
                                        <p:tgtEl>
                                          <p:spTgt spid="740"/>
                                        </p:tgtEl>
                                        <p:attrNameLst>
                                          <p:attrName>style.visibility</p:attrName>
                                        </p:attrNameLst>
                                      </p:cBhvr>
                                      <p:to>
                                        <p:strVal val="visible"/>
                                      </p:to>
                                    </p:set>
                                    <p:animEffect transition="in" filter="fade">
                                      <p:cBhvr>
                                        <p:cTn id="33" dur="1000"/>
                                        <p:tgtEl>
                                          <p:spTgt spid="740"/>
                                        </p:tgtEl>
                                      </p:cBhvr>
                                    </p:animEffect>
                                  </p:childTnLst>
                                </p:cTn>
                              </p:par>
                              <p:par>
                                <p:cTn id="34" presetID="10" presetClass="entr" presetSubtype="0" fill="hold" nodeType="withEffect">
                                  <p:stCondLst>
                                    <p:cond delay="0"/>
                                  </p:stCondLst>
                                  <p:childTnLst>
                                    <p:set>
                                      <p:cBhvr>
                                        <p:cTn id="35" dur="1" fill="hold">
                                          <p:stCondLst>
                                            <p:cond delay="0"/>
                                          </p:stCondLst>
                                        </p:cTn>
                                        <p:tgtEl>
                                          <p:spTgt spid="746"/>
                                        </p:tgtEl>
                                        <p:attrNameLst>
                                          <p:attrName>style.visibility</p:attrName>
                                        </p:attrNameLst>
                                      </p:cBhvr>
                                      <p:to>
                                        <p:strVal val="visible"/>
                                      </p:to>
                                    </p:set>
                                    <p:animEffect transition="in" filter="fade">
                                      <p:cBhvr>
                                        <p:cTn id="36" dur="1000"/>
                                        <p:tgtEl>
                                          <p:spTgt spid="746"/>
                                        </p:tgtEl>
                                      </p:cBhvr>
                                    </p:animEffect>
                                  </p:childTnLst>
                                </p:cTn>
                              </p:par>
                              <p:par>
                                <p:cTn id="37" presetID="10" presetClass="entr" presetSubtype="0" fill="hold" nodeType="withEffect">
                                  <p:stCondLst>
                                    <p:cond delay="0"/>
                                  </p:stCondLst>
                                  <p:childTnLst>
                                    <p:set>
                                      <p:cBhvr>
                                        <p:cTn id="38" dur="1" fill="hold">
                                          <p:stCondLst>
                                            <p:cond delay="0"/>
                                          </p:stCondLst>
                                        </p:cTn>
                                        <p:tgtEl>
                                          <p:spTgt spid="735"/>
                                        </p:tgtEl>
                                        <p:attrNameLst>
                                          <p:attrName>style.visibility</p:attrName>
                                        </p:attrNameLst>
                                      </p:cBhvr>
                                      <p:to>
                                        <p:strVal val="visible"/>
                                      </p:to>
                                    </p:set>
                                    <p:animEffect transition="in" filter="fade">
                                      <p:cBhvr>
                                        <p:cTn id="39" dur="500"/>
                                        <p:tgtEl>
                                          <p:spTgt spid="735"/>
                                        </p:tgtEl>
                                      </p:cBhvr>
                                    </p:animEffect>
                                  </p:childTnLst>
                                </p:cTn>
                              </p:par>
                              <p:par>
                                <p:cTn id="40" presetID="10" presetClass="entr" presetSubtype="0" fill="hold" nodeType="withEffect">
                                  <p:stCondLst>
                                    <p:cond delay="0"/>
                                  </p:stCondLst>
                                  <p:childTnLst>
                                    <p:set>
                                      <p:cBhvr>
                                        <p:cTn id="41" dur="1" fill="hold">
                                          <p:stCondLst>
                                            <p:cond delay="0"/>
                                          </p:stCondLst>
                                        </p:cTn>
                                        <p:tgtEl>
                                          <p:spTgt spid="769"/>
                                        </p:tgtEl>
                                        <p:attrNameLst>
                                          <p:attrName>style.visibility</p:attrName>
                                        </p:attrNameLst>
                                      </p:cBhvr>
                                      <p:to>
                                        <p:strVal val="visible"/>
                                      </p:to>
                                    </p:set>
                                    <p:animEffect transition="in" filter="fade">
                                      <p:cBhvr>
                                        <p:cTn id="42" dur="500"/>
                                        <p:tgtEl>
                                          <p:spTgt spid="76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8"/>
                                        </p:tgtEl>
                                        <p:attrNameLst>
                                          <p:attrName>style.visibility</p:attrName>
                                        </p:attrNameLst>
                                      </p:cBhvr>
                                      <p:to>
                                        <p:strVal val="visible"/>
                                      </p:to>
                                    </p:set>
                                    <p:animEffect transition="in" filter="fade">
                                      <p:cBhvr>
                                        <p:cTn id="47" dur="500"/>
                                        <p:tgtEl>
                                          <p:spTgt spid="748"/>
                                        </p:tgtEl>
                                      </p:cBhvr>
                                    </p:animEffect>
                                  </p:childTnLst>
                                </p:cTn>
                              </p:par>
                              <p:par>
                                <p:cTn id="48" presetID="10" presetClass="entr" presetSubtype="0" fill="hold" nodeType="withEffect">
                                  <p:stCondLst>
                                    <p:cond delay="0"/>
                                  </p:stCondLst>
                                  <p:childTnLst>
                                    <p:set>
                                      <p:cBhvr>
                                        <p:cTn id="49" dur="1" fill="hold">
                                          <p:stCondLst>
                                            <p:cond delay="0"/>
                                          </p:stCondLst>
                                        </p:cTn>
                                        <p:tgtEl>
                                          <p:spTgt spid="759"/>
                                        </p:tgtEl>
                                        <p:attrNameLst>
                                          <p:attrName>style.visibility</p:attrName>
                                        </p:attrNameLst>
                                      </p:cBhvr>
                                      <p:to>
                                        <p:strVal val="visible"/>
                                      </p:to>
                                    </p:set>
                                    <p:animEffect transition="in" filter="fade">
                                      <p:cBhvr>
                                        <p:cTn id="50" dur="500"/>
                                        <p:tgtEl>
                                          <p:spTgt spid="759"/>
                                        </p:tgtEl>
                                      </p:cBhvr>
                                    </p:animEffect>
                                  </p:childTnLst>
                                </p:cTn>
                              </p:par>
                              <p:par>
                                <p:cTn id="51" presetID="10" presetClass="entr" presetSubtype="0" fill="hold" nodeType="withEffect">
                                  <p:stCondLst>
                                    <p:cond delay="0"/>
                                  </p:stCondLst>
                                  <p:childTnLst>
                                    <p:set>
                                      <p:cBhvr>
                                        <p:cTn id="52" dur="1" fill="hold">
                                          <p:stCondLst>
                                            <p:cond delay="0"/>
                                          </p:stCondLst>
                                        </p:cTn>
                                        <p:tgtEl>
                                          <p:spTgt spid="760"/>
                                        </p:tgtEl>
                                        <p:attrNameLst>
                                          <p:attrName>style.visibility</p:attrName>
                                        </p:attrNameLst>
                                      </p:cBhvr>
                                      <p:to>
                                        <p:strVal val="visible"/>
                                      </p:to>
                                    </p:set>
                                    <p:animEffect transition="in" filter="fade">
                                      <p:cBhvr>
                                        <p:cTn id="53" dur="500"/>
                                        <p:tgtEl>
                                          <p:spTgt spid="760"/>
                                        </p:tgtEl>
                                      </p:cBhvr>
                                    </p:animEffect>
                                  </p:childTnLst>
                                </p:cTn>
                              </p:par>
                              <p:par>
                                <p:cTn id="54" presetID="10" presetClass="entr" presetSubtype="0" fill="hold" nodeType="withEffect">
                                  <p:stCondLst>
                                    <p:cond delay="0"/>
                                  </p:stCondLst>
                                  <p:childTnLst>
                                    <p:set>
                                      <p:cBhvr>
                                        <p:cTn id="55" dur="1" fill="hold">
                                          <p:stCondLst>
                                            <p:cond delay="0"/>
                                          </p:stCondLst>
                                        </p:cTn>
                                        <p:tgtEl>
                                          <p:spTgt spid="747"/>
                                        </p:tgtEl>
                                        <p:attrNameLst>
                                          <p:attrName>style.visibility</p:attrName>
                                        </p:attrNameLst>
                                      </p:cBhvr>
                                      <p:to>
                                        <p:strVal val="visible"/>
                                      </p:to>
                                    </p:set>
                                    <p:animEffect transition="in" filter="fade">
                                      <p:cBhvr>
                                        <p:cTn id="56" dur="1000"/>
                                        <p:tgtEl>
                                          <p:spTgt spid="747"/>
                                        </p:tgtEl>
                                      </p:cBhvr>
                                    </p:animEffect>
                                  </p:childTnLst>
                                </p:cTn>
                              </p:par>
                              <p:par>
                                <p:cTn id="57" presetID="10" presetClass="entr" presetSubtype="0" fill="hold" nodeType="withEffect">
                                  <p:stCondLst>
                                    <p:cond delay="0"/>
                                  </p:stCondLst>
                                  <p:childTnLst>
                                    <p:set>
                                      <p:cBhvr>
                                        <p:cTn id="58" dur="1" fill="hold">
                                          <p:stCondLst>
                                            <p:cond delay="0"/>
                                          </p:stCondLst>
                                        </p:cTn>
                                        <p:tgtEl>
                                          <p:spTgt spid="741"/>
                                        </p:tgtEl>
                                        <p:attrNameLst>
                                          <p:attrName>style.visibility</p:attrName>
                                        </p:attrNameLst>
                                      </p:cBhvr>
                                      <p:to>
                                        <p:strVal val="visible"/>
                                      </p:to>
                                    </p:set>
                                    <p:animEffect transition="in" filter="fade">
                                      <p:cBhvr>
                                        <p:cTn id="59" dur="1000"/>
                                        <p:tgtEl>
                                          <p:spTgt spid="741"/>
                                        </p:tgtEl>
                                      </p:cBhvr>
                                    </p:animEffect>
                                  </p:childTnLst>
                                </p:cTn>
                              </p:par>
                              <p:par>
                                <p:cTn id="60" presetID="10" presetClass="entr" presetSubtype="0" fill="hold" nodeType="withEffect">
                                  <p:stCondLst>
                                    <p:cond delay="0"/>
                                  </p:stCondLst>
                                  <p:childTnLst>
                                    <p:set>
                                      <p:cBhvr>
                                        <p:cTn id="61" dur="1" fill="hold">
                                          <p:stCondLst>
                                            <p:cond delay="0"/>
                                          </p:stCondLst>
                                        </p:cTn>
                                        <p:tgtEl>
                                          <p:spTgt spid="737"/>
                                        </p:tgtEl>
                                        <p:attrNameLst>
                                          <p:attrName>style.visibility</p:attrName>
                                        </p:attrNameLst>
                                      </p:cBhvr>
                                      <p:to>
                                        <p:strVal val="visible"/>
                                      </p:to>
                                    </p:set>
                                    <p:animEffect transition="in" filter="fade">
                                      <p:cBhvr>
                                        <p:cTn id="62" dur="500"/>
                                        <p:tgtEl>
                                          <p:spTgt spid="737"/>
                                        </p:tgtEl>
                                      </p:cBhvr>
                                    </p:animEffect>
                                  </p:childTnLst>
                                </p:cTn>
                              </p:par>
                              <p:par>
                                <p:cTn id="63" presetID="10" presetClass="entr" presetSubtype="0" fill="hold" nodeType="withEffect">
                                  <p:stCondLst>
                                    <p:cond delay="0"/>
                                  </p:stCondLst>
                                  <p:childTnLst>
                                    <p:set>
                                      <p:cBhvr>
                                        <p:cTn id="64" dur="1" fill="hold">
                                          <p:stCondLst>
                                            <p:cond delay="0"/>
                                          </p:stCondLst>
                                        </p:cTn>
                                        <p:tgtEl>
                                          <p:spTgt spid="770"/>
                                        </p:tgtEl>
                                        <p:attrNameLst>
                                          <p:attrName>style.visibility</p:attrName>
                                        </p:attrNameLst>
                                      </p:cBhvr>
                                      <p:to>
                                        <p:strVal val="visible"/>
                                      </p:to>
                                    </p:set>
                                    <p:animEffect transition="in" filter="fade">
                                      <p:cBhvr>
                                        <p:cTn id="65" dur="500"/>
                                        <p:tgtEl>
                                          <p:spTgt spid="770"/>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42"/>
                                        </p:tgtEl>
                                        <p:attrNameLst>
                                          <p:attrName>style.visibility</p:attrName>
                                        </p:attrNameLst>
                                      </p:cBhvr>
                                      <p:to>
                                        <p:strVal val="visible"/>
                                      </p:to>
                                    </p:set>
                                    <p:animEffect transition="in" filter="fade">
                                      <p:cBhvr>
                                        <p:cTn id="70" dur="1000"/>
                                        <p:tgtEl>
                                          <p:spTgt spid="742"/>
                                        </p:tgtEl>
                                      </p:cBhvr>
                                    </p:animEffect>
                                  </p:childTnLst>
                                </p:cTn>
                              </p:par>
                              <p:par>
                                <p:cTn id="71" presetID="10" presetClass="entr" presetSubtype="0" fill="hold" nodeType="withEffect">
                                  <p:stCondLst>
                                    <p:cond delay="0"/>
                                  </p:stCondLst>
                                  <p:childTnLst>
                                    <p:set>
                                      <p:cBhvr>
                                        <p:cTn id="72" dur="1" fill="hold">
                                          <p:stCondLst>
                                            <p:cond delay="0"/>
                                          </p:stCondLst>
                                        </p:cTn>
                                        <p:tgtEl>
                                          <p:spTgt spid="749"/>
                                        </p:tgtEl>
                                        <p:attrNameLst>
                                          <p:attrName>style.visibility</p:attrName>
                                        </p:attrNameLst>
                                      </p:cBhvr>
                                      <p:to>
                                        <p:strVal val="visible"/>
                                      </p:to>
                                    </p:set>
                                    <p:animEffect transition="in" filter="fade">
                                      <p:cBhvr>
                                        <p:cTn id="73" dur="500"/>
                                        <p:tgtEl>
                                          <p:spTgt spid="749"/>
                                        </p:tgtEl>
                                      </p:cBhvr>
                                    </p:animEffect>
                                  </p:childTnLst>
                                </p:cTn>
                              </p:par>
                              <p:par>
                                <p:cTn id="74" presetID="10" presetClass="entr" presetSubtype="0" fill="hold" nodeType="withEffect">
                                  <p:stCondLst>
                                    <p:cond delay="0"/>
                                  </p:stCondLst>
                                  <p:childTnLst>
                                    <p:set>
                                      <p:cBhvr>
                                        <p:cTn id="75" dur="1" fill="hold">
                                          <p:stCondLst>
                                            <p:cond delay="0"/>
                                          </p:stCondLst>
                                        </p:cTn>
                                        <p:tgtEl>
                                          <p:spTgt spid="761"/>
                                        </p:tgtEl>
                                        <p:attrNameLst>
                                          <p:attrName>style.visibility</p:attrName>
                                        </p:attrNameLst>
                                      </p:cBhvr>
                                      <p:to>
                                        <p:strVal val="visible"/>
                                      </p:to>
                                    </p:set>
                                    <p:animEffect transition="in" filter="fade">
                                      <p:cBhvr>
                                        <p:cTn id="76" dur="500"/>
                                        <p:tgtEl>
                                          <p:spTgt spid="761"/>
                                        </p:tgtEl>
                                      </p:cBhvr>
                                    </p:animEffect>
                                  </p:childTnLst>
                                </p:cTn>
                              </p:par>
                              <p:par>
                                <p:cTn id="77" presetID="10" presetClass="entr" presetSubtype="0" fill="hold" nodeType="withEffect">
                                  <p:stCondLst>
                                    <p:cond delay="0"/>
                                  </p:stCondLst>
                                  <p:childTnLst>
                                    <p:set>
                                      <p:cBhvr>
                                        <p:cTn id="78" dur="1" fill="hold">
                                          <p:stCondLst>
                                            <p:cond delay="0"/>
                                          </p:stCondLst>
                                        </p:cTn>
                                        <p:tgtEl>
                                          <p:spTgt spid="771"/>
                                        </p:tgtEl>
                                        <p:attrNameLst>
                                          <p:attrName>style.visibility</p:attrName>
                                        </p:attrNameLst>
                                      </p:cBhvr>
                                      <p:to>
                                        <p:strVal val="visible"/>
                                      </p:to>
                                    </p:set>
                                    <p:animEffect transition="in" filter="fade">
                                      <p:cBhvr>
                                        <p:cTn id="79" dur="500"/>
                                        <p:tgtEl>
                                          <p:spTgt spid="771"/>
                                        </p:tgtEl>
                                      </p:cBhvr>
                                    </p:animEffect>
                                  </p:childTnLst>
                                </p:cTn>
                              </p:par>
                              <p:par>
                                <p:cTn id="80" presetID="10" presetClass="entr" presetSubtype="0" fill="hold" nodeType="withEffect">
                                  <p:stCondLst>
                                    <p:cond delay="0"/>
                                  </p:stCondLst>
                                  <p:childTnLst>
                                    <p:set>
                                      <p:cBhvr>
                                        <p:cTn id="81" dur="1" fill="hold">
                                          <p:stCondLst>
                                            <p:cond delay="0"/>
                                          </p:stCondLst>
                                        </p:cTn>
                                        <p:tgtEl>
                                          <p:spTgt spid="751"/>
                                        </p:tgtEl>
                                        <p:attrNameLst>
                                          <p:attrName>style.visibility</p:attrName>
                                        </p:attrNameLst>
                                      </p:cBhvr>
                                      <p:to>
                                        <p:strVal val="visible"/>
                                      </p:to>
                                    </p:set>
                                    <p:animEffect transition="in" filter="fade">
                                      <p:cBhvr>
                                        <p:cTn id="82" dur="1000"/>
                                        <p:tgtEl>
                                          <p:spTgt spid="751"/>
                                        </p:tgtEl>
                                      </p:cBhvr>
                                    </p:animEffect>
                                  </p:childTnLst>
                                </p:cTn>
                              </p:par>
                              <p:par>
                                <p:cTn id="83" presetID="10" presetClass="entr" presetSubtype="0" fill="hold" nodeType="withEffect">
                                  <p:stCondLst>
                                    <p:cond delay="0"/>
                                  </p:stCondLst>
                                  <p:childTnLst>
                                    <p:set>
                                      <p:cBhvr>
                                        <p:cTn id="84" dur="1" fill="hold">
                                          <p:stCondLst>
                                            <p:cond delay="0"/>
                                          </p:stCondLst>
                                        </p:cTn>
                                        <p:tgtEl>
                                          <p:spTgt spid="755"/>
                                        </p:tgtEl>
                                        <p:attrNameLst>
                                          <p:attrName>style.visibility</p:attrName>
                                        </p:attrNameLst>
                                      </p:cBhvr>
                                      <p:to>
                                        <p:strVal val="visible"/>
                                      </p:to>
                                    </p:set>
                                    <p:animEffect transition="in" filter="fade">
                                      <p:cBhvr>
                                        <p:cTn id="85" dur="1000"/>
                                        <p:tgtEl>
                                          <p:spTgt spid="755"/>
                                        </p:tgtEl>
                                      </p:cBhvr>
                                    </p:animEffect>
                                  </p:childTnLst>
                                </p:cTn>
                              </p:par>
                              <p:par>
                                <p:cTn id="86" presetID="10" presetClass="entr" presetSubtype="0" fill="hold" nodeType="withEffect">
                                  <p:stCondLst>
                                    <p:cond delay="0"/>
                                  </p:stCondLst>
                                  <p:childTnLst>
                                    <p:set>
                                      <p:cBhvr>
                                        <p:cTn id="87" dur="1" fill="hold">
                                          <p:stCondLst>
                                            <p:cond delay="0"/>
                                          </p:stCondLst>
                                        </p:cTn>
                                        <p:tgtEl>
                                          <p:spTgt spid="762"/>
                                        </p:tgtEl>
                                        <p:attrNameLst>
                                          <p:attrName>style.visibility</p:attrName>
                                        </p:attrNameLst>
                                      </p:cBhvr>
                                      <p:to>
                                        <p:strVal val="visible"/>
                                      </p:to>
                                    </p:set>
                                    <p:animEffect transition="in" filter="fade">
                                      <p:cBhvr>
                                        <p:cTn id="88" dur="1000"/>
                                        <p:tgtEl>
                                          <p:spTgt spid="762"/>
                                        </p:tgtEl>
                                      </p:cBhvr>
                                    </p:animEffect>
                                  </p:childTnLst>
                                </p:cTn>
                              </p:par>
                              <p:par>
                                <p:cTn id="89" presetID="10" presetClass="entr" presetSubtype="0" fill="hold" nodeType="withEffect">
                                  <p:stCondLst>
                                    <p:cond delay="0"/>
                                  </p:stCondLst>
                                  <p:childTnLst>
                                    <p:set>
                                      <p:cBhvr>
                                        <p:cTn id="90" dur="1" fill="hold">
                                          <p:stCondLst>
                                            <p:cond delay="0"/>
                                          </p:stCondLst>
                                        </p:cTn>
                                        <p:tgtEl>
                                          <p:spTgt spid="763"/>
                                        </p:tgtEl>
                                        <p:attrNameLst>
                                          <p:attrName>style.visibility</p:attrName>
                                        </p:attrNameLst>
                                      </p:cBhvr>
                                      <p:to>
                                        <p:strVal val="visible"/>
                                      </p:to>
                                    </p:set>
                                    <p:animEffect transition="in" filter="fade">
                                      <p:cBhvr>
                                        <p:cTn id="91" dur="1000"/>
                                        <p:tgtEl>
                                          <p:spTgt spid="763"/>
                                        </p:tgtEl>
                                      </p:cBhvr>
                                    </p:animEffect>
                                  </p:childTnLst>
                                </p:cTn>
                              </p:par>
                              <p:par>
                                <p:cTn id="92" presetID="10" presetClass="entr" presetSubtype="0" fill="hold" nodeType="withEffect">
                                  <p:stCondLst>
                                    <p:cond delay="0"/>
                                  </p:stCondLst>
                                  <p:childTnLst>
                                    <p:set>
                                      <p:cBhvr>
                                        <p:cTn id="93" dur="1" fill="hold">
                                          <p:stCondLst>
                                            <p:cond delay="0"/>
                                          </p:stCondLst>
                                        </p:cTn>
                                        <p:tgtEl>
                                          <p:spTgt spid="765"/>
                                        </p:tgtEl>
                                        <p:attrNameLst>
                                          <p:attrName>style.visibility</p:attrName>
                                        </p:attrNameLst>
                                      </p:cBhvr>
                                      <p:to>
                                        <p:strVal val="visible"/>
                                      </p:to>
                                    </p:set>
                                    <p:animEffect transition="in" filter="fade">
                                      <p:cBhvr>
                                        <p:cTn id="94" dur="1000"/>
                                        <p:tgtEl>
                                          <p:spTgt spid="765"/>
                                        </p:tgtEl>
                                      </p:cBhvr>
                                    </p:animEffect>
                                  </p:childTnLst>
                                </p:cTn>
                              </p:par>
                              <p:par>
                                <p:cTn id="95" presetID="10" presetClass="entr" presetSubtype="0" fill="hold" nodeType="withEffect">
                                  <p:stCondLst>
                                    <p:cond delay="0"/>
                                  </p:stCondLst>
                                  <p:childTnLst>
                                    <p:set>
                                      <p:cBhvr>
                                        <p:cTn id="96" dur="1" fill="hold">
                                          <p:stCondLst>
                                            <p:cond delay="0"/>
                                          </p:stCondLst>
                                        </p:cTn>
                                        <p:tgtEl>
                                          <p:spTgt spid="766"/>
                                        </p:tgtEl>
                                        <p:attrNameLst>
                                          <p:attrName>style.visibility</p:attrName>
                                        </p:attrNameLst>
                                      </p:cBhvr>
                                      <p:to>
                                        <p:strVal val="visible"/>
                                      </p:to>
                                    </p:set>
                                    <p:animEffect transition="in" filter="fade">
                                      <p:cBhvr>
                                        <p:cTn id="97" dur="1000"/>
                                        <p:tgtEl>
                                          <p:spTgt spid="766"/>
                                        </p:tgtEl>
                                      </p:cBhvr>
                                    </p:animEffect>
                                  </p:childTnLst>
                                </p:cTn>
                              </p:par>
                              <p:par>
                                <p:cTn id="98" presetID="10" presetClass="entr" presetSubtype="0" fill="hold" nodeType="withEffect">
                                  <p:stCondLst>
                                    <p:cond delay="0"/>
                                  </p:stCondLst>
                                  <p:childTnLst>
                                    <p:set>
                                      <p:cBhvr>
                                        <p:cTn id="99" dur="1" fill="hold">
                                          <p:stCondLst>
                                            <p:cond delay="0"/>
                                          </p:stCondLst>
                                        </p:cTn>
                                        <p:tgtEl>
                                          <p:spTgt spid="767"/>
                                        </p:tgtEl>
                                        <p:attrNameLst>
                                          <p:attrName>style.visibility</p:attrName>
                                        </p:attrNameLst>
                                      </p:cBhvr>
                                      <p:to>
                                        <p:strVal val="visible"/>
                                      </p:to>
                                    </p:set>
                                    <p:animEffect transition="in" filter="fade">
                                      <p:cBhvr>
                                        <p:cTn id="100" dur="1000"/>
                                        <p:tgtEl>
                                          <p:spTgt spid="767"/>
                                        </p:tgtEl>
                                      </p:cBhvr>
                                    </p:animEffect>
                                  </p:childTnLst>
                                </p:cTn>
                              </p:par>
                              <p:par>
                                <p:cTn id="101" presetID="10" presetClass="entr" presetSubtype="0" fill="hold" nodeType="withEffect">
                                  <p:stCondLst>
                                    <p:cond delay="0"/>
                                  </p:stCondLst>
                                  <p:childTnLst>
                                    <p:set>
                                      <p:cBhvr>
                                        <p:cTn id="102" dur="1" fill="hold">
                                          <p:stCondLst>
                                            <p:cond delay="0"/>
                                          </p:stCondLst>
                                        </p:cTn>
                                        <p:tgtEl>
                                          <p:spTgt spid="754"/>
                                        </p:tgtEl>
                                        <p:attrNameLst>
                                          <p:attrName>style.visibility</p:attrName>
                                        </p:attrNameLst>
                                      </p:cBhvr>
                                      <p:to>
                                        <p:strVal val="visible"/>
                                      </p:to>
                                    </p:set>
                                    <p:animEffect transition="in" filter="fade">
                                      <p:cBhvr>
                                        <p:cTn id="103" dur="1000"/>
                                        <p:tgtEl>
                                          <p:spTgt spid="754"/>
                                        </p:tgtEl>
                                      </p:cBhvr>
                                    </p:animEffect>
                                  </p:childTnLst>
                                </p:cTn>
                              </p:par>
                              <p:par>
                                <p:cTn id="104" presetID="10" presetClass="entr" presetSubtype="0" fill="hold" nodeType="withEffect">
                                  <p:stCondLst>
                                    <p:cond delay="0"/>
                                  </p:stCondLst>
                                  <p:childTnLst>
                                    <p:set>
                                      <p:cBhvr>
                                        <p:cTn id="105" dur="1" fill="hold">
                                          <p:stCondLst>
                                            <p:cond delay="0"/>
                                          </p:stCondLst>
                                        </p:cTn>
                                        <p:tgtEl>
                                          <p:spTgt spid="751"/>
                                        </p:tgtEl>
                                        <p:attrNameLst>
                                          <p:attrName>style.visibility</p:attrName>
                                        </p:attrNameLst>
                                      </p:cBhvr>
                                      <p:to>
                                        <p:strVal val="visible"/>
                                      </p:to>
                                    </p:set>
                                    <p:animEffect transition="in" filter="fade">
                                      <p:cBhvr>
                                        <p:cTn id="106" dur="1000"/>
                                        <p:tgtEl>
                                          <p:spTgt spid="751"/>
                                        </p:tgtEl>
                                      </p:cBhvr>
                                    </p:animEffect>
                                  </p:childTnLst>
                                </p:cTn>
                              </p:par>
                              <p:par>
                                <p:cTn id="107" presetID="10" presetClass="entr" presetSubtype="0" fill="hold" nodeType="withEffect">
                                  <p:stCondLst>
                                    <p:cond delay="0"/>
                                  </p:stCondLst>
                                  <p:childTnLst>
                                    <p:set>
                                      <p:cBhvr>
                                        <p:cTn id="108" dur="1" fill="hold">
                                          <p:stCondLst>
                                            <p:cond delay="0"/>
                                          </p:stCondLst>
                                        </p:cTn>
                                        <p:tgtEl>
                                          <p:spTgt spid="755"/>
                                        </p:tgtEl>
                                        <p:attrNameLst>
                                          <p:attrName>style.visibility</p:attrName>
                                        </p:attrNameLst>
                                      </p:cBhvr>
                                      <p:to>
                                        <p:strVal val="visible"/>
                                      </p:to>
                                    </p:set>
                                    <p:animEffect transition="in" filter="fade">
                                      <p:cBhvr>
                                        <p:cTn id="109" dur="1000"/>
                                        <p:tgtEl>
                                          <p:spTgt spid="755"/>
                                        </p:tgtEl>
                                      </p:cBhvr>
                                    </p:animEffect>
                                  </p:childTnLst>
                                </p:cTn>
                              </p:par>
                              <p:par>
                                <p:cTn id="110" presetID="10" presetClass="entr" presetSubtype="0" fill="hold" nodeType="withEffect">
                                  <p:stCondLst>
                                    <p:cond delay="0"/>
                                  </p:stCondLst>
                                  <p:childTnLst>
                                    <p:set>
                                      <p:cBhvr>
                                        <p:cTn id="111" dur="1" fill="hold">
                                          <p:stCondLst>
                                            <p:cond delay="0"/>
                                          </p:stCondLst>
                                        </p:cTn>
                                        <p:tgtEl>
                                          <p:spTgt spid="763"/>
                                        </p:tgtEl>
                                        <p:attrNameLst>
                                          <p:attrName>style.visibility</p:attrName>
                                        </p:attrNameLst>
                                      </p:cBhvr>
                                      <p:to>
                                        <p:strVal val="visible"/>
                                      </p:to>
                                    </p:set>
                                    <p:animEffect transition="in" filter="fade">
                                      <p:cBhvr>
                                        <p:cTn id="112" dur="1000"/>
                                        <p:tgtEl>
                                          <p:spTgt spid="763"/>
                                        </p:tgtEl>
                                      </p:cBhvr>
                                    </p:animEffect>
                                  </p:childTnLst>
                                </p:cTn>
                              </p:par>
                              <p:par>
                                <p:cTn id="113" presetID="10" presetClass="entr" presetSubtype="0" fill="hold" nodeType="withEffect">
                                  <p:stCondLst>
                                    <p:cond delay="0"/>
                                  </p:stCondLst>
                                  <p:childTnLst>
                                    <p:set>
                                      <p:cBhvr>
                                        <p:cTn id="114" dur="1" fill="hold">
                                          <p:stCondLst>
                                            <p:cond delay="0"/>
                                          </p:stCondLst>
                                        </p:cTn>
                                        <p:tgtEl>
                                          <p:spTgt spid="766"/>
                                        </p:tgtEl>
                                        <p:attrNameLst>
                                          <p:attrName>style.visibility</p:attrName>
                                        </p:attrNameLst>
                                      </p:cBhvr>
                                      <p:to>
                                        <p:strVal val="visible"/>
                                      </p:to>
                                    </p:set>
                                    <p:animEffect transition="in" filter="fade">
                                      <p:cBhvr>
                                        <p:cTn id="115" dur="1000"/>
                                        <p:tgtEl>
                                          <p:spTgt spid="766"/>
                                        </p:tgtEl>
                                      </p:cBhvr>
                                    </p:animEffect>
                                  </p:childTnLst>
                                </p:cTn>
                              </p:par>
                              <p:par>
                                <p:cTn id="116" presetID="10" presetClass="entr" presetSubtype="0" fill="hold" nodeType="withEffect">
                                  <p:stCondLst>
                                    <p:cond delay="0"/>
                                  </p:stCondLst>
                                  <p:childTnLst>
                                    <p:set>
                                      <p:cBhvr>
                                        <p:cTn id="117" dur="1" fill="hold">
                                          <p:stCondLst>
                                            <p:cond delay="0"/>
                                          </p:stCondLst>
                                        </p:cTn>
                                        <p:tgtEl>
                                          <p:spTgt spid="767"/>
                                        </p:tgtEl>
                                        <p:attrNameLst>
                                          <p:attrName>style.visibility</p:attrName>
                                        </p:attrNameLst>
                                      </p:cBhvr>
                                      <p:to>
                                        <p:strVal val="visible"/>
                                      </p:to>
                                    </p:set>
                                    <p:animEffect transition="in" filter="fade">
                                      <p:cBhvr>
                                        <p:cTn id="118" dur="1000"/>
                                        <p:tgtEl>
                                          <p:spTgt spid="767"/>
                                        </p:tgtEl>
                                      </p:cBhvr>
                                    </p:animEffect>
                                  </p:childTnLst>
                                </p:cTn>
                              </p:par>
                              <p:par>
                                <p:cTn id="119" presetID="10" presetClass="entr" presetSubtype="0" fill="hold" nodeType="withEffect">
                                  <p:stCondLst>
                                    <p:cond delay="0"/>
                                  </p:stCondLst>
                                  <p:childTnLst>
                                    <p:set>
                                      <p:cBhvr>
                                        <p:cTn id="120" dur="1" fill="hold">
                                          <p:stCondLst>
                                            <p:cond delay="0"/>
                                          </p:stCondLst>
                                        </p:cTn>
                                        <p:tgtEl>
                                          <p:spTgt spid="754"/>
                                        </p:tgtEl>
                                        <p:attrNameLst>
                                          <p:attrName>style.visibility</p:attrName>
                                        </p:attrNameLst>
                                      </p:cBhvr>
                                      <p:to>
                                        <p:strVal val="visible"/>
                                      </p:to>
                                    </p:set>
                                    <p:animEffect transition="in" filter="fade">
                                      <p:cBhvr>
                                        <p:cTn id="121" dur="1000"/>
                                        <p:tgtEl>
                                          <p:spTgt spid="754"/>
                                        </p:tgtEl>
                                      </p:cBhvr>
                                    </p:animEffect>
                                  </p:childTnLst>
                                </p:cTn>
                              </p:par>
                              <p:par>
                                <p:cTn id="122" presetID="10" presetClass="entr" presetSubtype="0" fill="hold" nodeType="withEffect">
                                  <p:stCondLst>
                                    <p:cond delay="0"/>
                                  </p:stCondLst>
                                  <p:childTnLst>
                                    <p:set>
                                      <p:cBhvr>
                                        <p:cTn id="123" dur="1" fill="hold">
                                          <p:stCondLst>
                                            <p:cond delay="0"/>
                                          </p:stCondLst>
                                        </p:cTn>
                                        <p:tgtEl>
                                          <p:spTgt spid="762"/>
                                        </p:tgtEl>
                                        <p:attrNameLst>
                                          <p:attrName>style.visibility</p:attrName>
                                        </p:attrNameLst>
                                      </p:cBhvr>
                                      <p:to>
                                        <p:strVal val="visible"/>
                                      </p:to>
                                    </p:set>
                                    <p:animEffect transition="in" filter="fade">
                                      <p:cBhvr>
                                        <p:cTn id="124" dur="1000"/>
                                        <p:tgtEl>
                                          <p:spTgt spid="762"/>
                                        </p:tgtEl>
                                      </p:cBhvr>
                                    </p:animEffect>
                                  </p:childTnLst>
                                </p:cTn>
                              </p:par>
                              <p:par>
                                <p:cTn id="125" presetID="10" presetClass="entr" presetSubtype="0" fill="hold" nodeType="withEffect">
                                  <p:stCondLst>
                                    <p:cond delay="0"/>
                                  </p:stCondLst>
                                  <p:childTnLst>
                                    <p:set>
                                      <p:cBhvr>
                                        <p:cTn id="126" dur="1" fill="hold">
                                          <p:stCondLst>
                                            <p:cond delay="0"/>
                                          </p:stCondLst>
                                        </p:cTn>
                                        <p:tgtEl>
                                          <p:spTgt spid="766"/>
                                        </p:tgtEl>
                                        <p:attrNameLst>
                                          <p:attrName>style.visibility</p:attrName>
                                        </p:attrNameLst>
                                      </p:cBhvr>
                                      <p:to>
                                        <p:strVal val="visible"/>
                                      </p:to>
                                    </p:set>
                                    <p:animEffect transition="in" filter="fade">
                                      <p:cBhvr>
                                        <p:cTn id="127" dur="1000"/>
                                        <p:tgtEl>
                                          <p:spTgt spid="766"/>
                                        </p:tgtEl>
                                      </p:cBhvr>
                                    </p:animEffect>
                                  </p:childTnLst>
                                </p:cTn>
                              </p:par>
                              <p:par>
                                <p:cTn id="128" presetID="10" presetClass="entr" presetSubtype="0" fill="hold" nodeType="withEffect">
                                  <p:stCondLst>
                                    <p:cond delay="0"/>
                                  </p:stCondLst>
                                  <p:childTnLst>
                                    <p:set>
                                      <p:cBhvr>
                                        <p:cTn id="129" dur="1" fill="hold">
                                          <p:stCondLst>
                                            <p:cond delay="0"/>
                                          </p:stCondLst>
                                        </p:cTn>
                                        <p:tgtEl>
                                          <p:spTgt spid="767"/>
                                        </p:tgtEl>
                                        <p:attrNameLst>
                                          <p:attrName>style.visibility</p:attrName>
                                        </p:attrNameLst>
                                      </p:cBhvr>
                                      <p:to>
                                        <p:strVal val="visible"/>
                                      </p:to>
                                    </p:set>
                                    <p:animEffect transition="in" filter="fade">
                                      <p:cBhvr>
                                        <p:cTn id="130" dur="1000"/>
                                        <p:tgtEl>
                                          <p:spTgt spid="767"/>
                                        </p:tgtEl>
                                      </p:cBhvr>
                                    </p:animEffect>
                                  </p:childTnLst>
                                </p:cTn>
                              </p:par>
                              <p:par>
                                <p:cTn id="131" presetID="10" presetClass="entr" presetSubtype="0" fill="hold" nodeType="withEffect">
                                  <p:stCondLst>
                                    <p:cond delay="0"/>
                                  </p:stCondLst>
                                  <p:childTnLst>
                                    <p:set>
                                      <p:cBhvr>
                                        <p:cTn id="132" dur="1" fill="hold">
                                          <p:stCondLst>
                                            <p:cond delay="0"/>
                                          </p:stCondLst>
                                        </p:cTn>
                                        <p:tgtEl>
                                          <p:spTgt spid="763"/>
                                        </p:tgtEl>
                                        <p:attrNameLst>
                                          <p:attrName>style.visibility</p:attrName>
                                        </p:attrNameLst>
                                      </p:cBhvr>
                                      <p:to>
                                        <p:strVal val="visible"/>
                                      </p:to>
                                    </p:set>
                                    <p:animEffect transition="in" filter="fade">
                                      <p:cBhvr>
                                        <p:cTn id="133" dur="1000"/>
                                        <p:tgtEl>
                                          <p:spTgt spid="763"/>
                                        </p:tgtEl>
                                      </p:cBhvr>
                                    </p:animEffect>
                                  </p:childTnLst>
                                </p:cTn>
                              </p:par>
                              <p:par>
                                <p:cTn id="134" presetID="10" presetClass="entr" presetSubtype="0" fill="hold" nodeType="withEffect">
                                  <p:stCondLst>
                                    <p:cond delay="0"/>
                                  </p:stCondLst>
                                  <p:childTnLst>
                                    <p:set>
                                      <p:cBhvr>
                                        <p:cTn id="135" dur="1" fill="hold">
                                          <p:stCondLst>
                                            <p:cond delay="0"/>
                                          </p:stCondLst>
                                        </p:cTn>
                                        <p:tgtEl>
                                          <p:spTgt spid="762"/>
                                        </p:tgtEl>
                                        <p:attrNameLst>
                                          <p:attrName>style.visibility</p:attrName>
                                        </p:attrNameLst>
                                      </p:cBhvr>
                                      <p:to>
                                        <p:strVal val="visible"/>
                                      </p:to>
                                    </p:set>
                                    <p:animEffect transition="in" filter="fade">
                                      <p:cBhvr>
                                        <p:cTn id="136" dur="1000"/>
                                        <p:tgtEl>
                                          <p:spTgt spid="762"/>
                                        </p:tgtEl>
                                      </p:cBhvr>
                                    </p:animEffect>
                                  </p:childTnLst>
                                </p:cTn>
                              </p:par>
                              <p:par>
                                <p:cTn id="137" presetID="10" presetClass="entr" presetSubtype="0" fill="hold" nodeType="withEffect">
                                  <p:stCondLst>
                                    <p:cond delay="0"/>
                                  </p:stCondLst>
                                  <p:childTnLst>
                                    <p:set>
                                      <p:cBhvr>
                                        <p:cTn id="138" dur="1" fill="hold">
                                          <p:stCondLst>
                                            <p:cond delay="0"/>
                                          </p:stCondLst>
                                        </p:cTn>
                                        <p:tgtEl>
                                          <p:spTgt spid="752"/>
                                        </p:tgtEl>
                                        <p:attrNameLst>
                                          <p:attrName>style.visibility</p:attrName>
                                        </p:attrNameLst>
                                      </p:cBhvr>
                                      <p:to>
                                        <p:strVal val="visible"/>
                                      </p:to>
                                    </p:set>
                                    <p:animEffect transition="in" filter="fade">
                                      <p:cBhvr>
                                        <p:cTn id="139" dur="1000"/>
                                        <p:tgtEl>
                                          <p:spTgt spid="752"/>
                                        </p:tgtEl>
                                      </p:cBhvr>
                                    </p:animEffect>
                                  </p:childTnLst>
                                </p:cTn>
                              </p:par>
                              <p:par>
                                <p:cTn id="140" presetID="10" presetClass="entr" presetSubtype="0" fill="hold" nodeType="withEffect">
                                  <p:stCondLst>
                                    <p:cond delay="0"/>
                                  </p:stCondLst>
                                  <p:childTnLst>
                                    <p:set>
                                      <p:cBhvr>
                                        <p:cTn id="141" dur="1" fill="hold">
                                          <p:stCondLst>
                                            <p:cond delay="0"/>
                                          </p:stCondLst>
                                        </p:cTn>
                                        <p:tgtEl>
                                          <p:spTgt spid="765"/>
                                        </p:tgtEl>
                                        <p:attrNameLst>
                                          <p:attrName>style.visibility</p:attrName>
                                        </p:attrNameLst>
                                      </p:cBhvr>
                                      <p:to>
                                        <p:strVal val="visible"/>
                                      </p:to>
                                    </p:set>
                                    <p:animEffect transition="in" filter="fade">
                                      <p:cBhvr>
                                        <p:cTn id="142" dur="1000"/>
                                        <p:tgtEl>
                                          <p:spTgt spid="765"/>
                                        </p:tgtEl>
                                      </p:cBhvr>
                                    </p:animEffect>
                                  </p:childTnLst>
                                </p:cTn>
                              </p:par>
                              <p:par>
                                <p:cTn id="143" presetID="10" presetClass="entr" presetSubtype="0" fill="hold" nodeType="withEffect">
                                  <p:stCondLst>
                                    <p:cond delay="0"/>
                                  </p:stCondLst>
                                  <p:childTnLst>
                                    <p:set>
                                      <p:cBhvr>
                                        <p:cTn id="144" dur="1" fill="hold">
                                          <p:stCondLst>
                                            <p:cond delay="0"/>
                                          </p:stCondLst>
                                        </p:cTn>
                                        <p:tgtEl>
                                          <p:spTgt spid="753"/>
                                        </p:tgtEl>
                                        <p:attrNameLst>
                                          <p:attrName>style.visibility</p:attrName>
                                        </p:attrNameLst>
                                      </p:cBhvr>
                                      <p:to>
                                        <p:strVal val="visible"/>
                                      </p:to>
                                    </p:set>
                                    <p:animEffect transition="in" filter="fade">
                                      <p:cBhvr>
                                        <p:cTn id="145" dur="1000"/>
                                        <p:tgtEl>
                                          <p:spTgt spid="753"/>
                                        </p:tgtEl>
                                      </p:cBhvr>
                                    </p:animEffect>
                                  </p:childTnLst>
                                </p:cTn>
                              </p:par>
                              <p:par>
                                <p:cTn id="146" presetID="10" presetClass="entr" presetSubtype="0" fill="hold" nodeType="withEffect">
                                  <p:stCondLst>
                                    <p:cond delay="0"/>
                                  </p:stCondLst>
                                  <p:childTnLst>
                                    <p:set>
                                      <p:cBhvr>
                                        <p:cTn id="147" dur="1" fill="hold">
                                          <p:stCondLst>
                                            <p:cond delay="0"/>
                                          </p:stCondLst>
                                        </p:cTn>
                                        <p:tgtEl>
                                          <p:spTgt spid="754"/>
                                        </p:tgtEl>
                                        <p:attrNameLst>
                                          <p:attrName>style.visibility</p:attrName>
                                        </p:attrNameLst>
                                      </p:cBhvr>
                                      <p:to>
                                        <p:strVal val="visible"/>
                                      </p:to>
                                    </p:set>
                                    <p:animEffect transition="in" filter="fade">
                                      <p:cBhvr>
                                        <p:cTn id="148" dur="1000"/>
                                        <p:tgtEl>
                                          <p:spTgt spid="754"/>
                                        </p:tgtEl>
                                      </p:cBhvr>
                                    </p:animEffect>
                                  </p:childTnLst>
                                </p:cTn>
                              </p:par>
                              <p:par>
                                <p:cTn id="149" presetID="10" presetClass="entr" presetSubtype="0" fill="hold" nodeType="withEffect">
                                  <p:stCondLst>
                                    <p:cond delay="0"/>
                                  </p:stCondLst>
                                  <p:childTnLst>
                                    <p:set>
                                      <p:cBhvr>
                                        <p:cTn id="150" dur="1" fill="hold">
                                          <p:stCondLst>
                                            <p:cond delay="0"/>
                                          </p:stCondLst>
                                        </p:cTn>
                                        <p:tgtEl>
                                          <p:spTgt spid="750"/>
                                        </p:tgtEl>
                                        <p:attrNameLst>
                                          <p:attrName>style.visibility</p:attrName>
                                        </p:attrNameLst>
                                      </p:cBhvr>
                                      <p:to>
                                        <p:strVal val="visible"/>
                                      </p:to>
                                    </p:set>
                                    <p:animEffect transition="in" filter="fade">
                                      <p:cBhvr>
                                        <p:cTn id="151" dur="1000"/>
                                        <p:tgtEl>
                                          <p:spTgt spid="750"/>
                                        </p:tgtEl>
                                      </p:cBhvr>
                                    </p:animEffect>
                                  </p:childTnLst>
                                </p:cTn>
                              </p:par>
                              <p:par>
                                <p:cTn id="152" presetID="10" presetClass="entr" presetSubtype="0" fill="hold" nodeType="withEffect">
                                  <p:stCondLst>
                                    <p:cond delay="0"/>
                                  </p:stCondLst>
                                  <p:childTnLst>
                                    <p:set>
                                      <p:cBhvr>
                                        <p:cTn id="153" dur="1" fill="hold">
                                          <p:stCondLst>
                                            <p:cond delay="0"/>
                                          </p:stCondLst>
                                        </p:cTn>
                                        <p:tgtEl>
                                          <p:spTgt spid="764"/>
                                        </p:tgtEl>
                                        <p:attrNameLst>
                                          <p:attrName>style.visibility</p:attrName>
                                        </p:attrNameLst>
                                      </p:cBhvr>
                                      <p:to>
                                        <p:strVal val="visible"/>
                                      </p:to>
                                    </p:set>
                                    <p:animEffect transition="in" filter="fade">
                                      <p:cBhvr>
                                        <p:cTn id="154" dur="1000"/>
                                        <p:tgtEl>
                                          <p:spTgt spid="764"/>
                                        </p:tgtEl>
                                      </p:cBhvr>
                                    </p:animEffect>
                                  </p:childTnLst>
                                </p:cTn>
                              </p:par>
                              <p:par>
                                <p:cTn id="155" presetID="10" presetClass="entr" presetSubtype="0" fill="hold" nodeType="withEffect">
                                  <p:stCondLst>
                                    <p:cond delay="0"/>
                                  </p:stCondLst>
                                  <p:childTnLst>
                                    <p:set>
                                      <p:cBhvr>
                                        <p:cTn id="156" dur="1" fill="hold">
                                          <p:stCondLst>
                                            <p:cond delay="0"/>
                                          </p:stCondLst>
                                        </p:cTn>
                                        <p:tgtEl>
                                          <p:spTgt spid="736"/>
                                        </p:tgtEl>
                                        <p:attrNameLst>
                                          <p:attrName>style.visibility</p:attrName>
                                        </p:attrNameLst>
                                      </p:cBhvr>
                                      <p:to>
                                        <p:strVal val="visible"/>
                                      </p:to>
                                    </p:set>
                                    <p:animEffect transition="in" filter="fade">
                                      <p:cBhvr>
                                        <p:cTn id="157" dur="500"/>
                                        <p:tgtEl>
                                          <p:spTgt spid="736"/>
                                        </p:tgtEl>
                                      </p:cBhvr>
                                    </p:animEffect>
                                  </p:childTnLst>
                                </p:cTn>
                              </p:par>
                              <p:par>
                                <p:cTn id="158" presetID="10" presetClass="entr" presetSubtype="0" fill="hold" nodeType="withEffect">
                                  <p:stCondLst>
                                    <p:cond delay="0"/>
                                  </p:stCondLst>
                                  <p:childTnLst>
                                    <p:set>
                                      <p:cBhvr>
                                        <p:cTn id="159" dur="1" fill="hold">
                                          <p:stCondLst>
                                            <p:cond delay="0"/>
                                          </p:stCondLst>
                                        </p:cTn>
                                        <p:tgtEl>
                                          <p:spTgt spid="45"/>
                                        </p:tgtEl>
                                        <p:attrNameLst>
                                          <p:attrName>style.visibility</p:attrName>
                                        </p:attrNameLst>
                                      </p:cBhvr>
                                      <p:to>
                                        <p:strVal val="visible"/>
                                      </p:to>
                                    </p:set>
                                    <p:animEffect transition="in" filter="fade">
                                      <p:cBhvr>
                                        <p:cTn id="160" dur="1000"/>
                                        <p:tgtEl>
                                          <p:spTgt spid="45"/>
                                        </p:tgtEl>
                                      </p:cBhvr>
                                    </p:animEffect>
                                  </p:childTnLst>
                                </p:cTn>
                              </p:par>
                              <p:par>
                                <p:cTn id="161" presetID="10" presetClass="entr" presetSubtype="0" fill="hold" nodeType="withEffect">
                                  <p:stCondLst>
                                    <p:cond delay="0"/>
                                  </p:stCondLst>
                                  <p:childTnLst>
                                    <p:set>
                                      <p:cBhvr>
                                        <p:cTn id="162" dur="1" fill="hold">
                                          <p:stCondLst>
                                            <p:cond delay="0"/>
                                          </p:stCondLst>
                                        </p:cTn>
                                        <p:tgtEl>
                                          <p:spTgt spid="47"/>
                                        </p:tgtEl>
                                        <p:attrNameLst>
                                          <p:attrName>style.visibility</p:attrName>
                                        </p:attrNameLst>
                                      </p:cBhvr>
                                      <p:to>
                                        <p:strVal val="visible"/>
                                      </p:to>
                                    </p:set>
                                    <p:animEffect transition="in" filter="fade">
                                      <p:cBhvr>
                                        <p:cTn id="163" dur="500"/>
                                        <p:tgtEl>
                                          <p:spTgt spid="47"/>
                                        </p:tgtEl>
                                      </p:cBhvr>
                                    </p:animEffect>
                                  </p:childTnLst>
                                </p:cTn>
                              </p:par>
                              <p:par>
                                <p:cTn id="164" presetID="10" presetClass="entr" presetSubtype="0" fill="hold" nodeType="withEffect">
                                  <p:stCondLst>
                                    <p:cond delay="0"/>
                                  </p:stCondLst>
                                  <p:childTnLst>
                                    <p:set>
                                      <p:cBhvr>
                                        <p:cTn id="165" dur="1" fill="hold">
                                          <p:stCondLst>
                                            <p:cond delay="0"/>
                                          </p:stCondLst>
                                        </p:cTn>
                                        <p:tgtEl>
                                          <p:spTgt spid="48"/>
                                        </p:tgtEl>
                                        <p:attrNameLst>
                                          <p:attrName>style.visibility</p:attrName>
                                        </p:attrNameLst>
                                      </p:cBhvr>
                                      <p:to>
                                        <p:strVal val="visible"/>
                                      </p:to>
                                    </p:set>
                                    <p:animEffect transition="in" filter="fade">
                                      <p:cBhvr>
                                        <p:cTn id="166" dur="500"/>
                                        <p:tgtEl>
                                          <p:spTgt spid="48"/>
                                        </p:tgtEl>
                                      </p:cBhvr>
                                    </p:animEffect>
                                  </p:childTnLst>
                                </p:cTn>
                              </p:par>
                              <p:par>
                                <p:cTn id="167" presetID="10" presetClass="entr" presetSubtype="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Effect transition="in" filter="fade">
                                      <p:cBhvr>
                                        <p:cTn id="169" dur="500"/>
                                        <p:tgtEl>
                                          <p:spTgt spid="49"/>
                                        </p:tgtEl>
                                      </p:cBhvr>
                                    </p:animEffect>
                                  </p:childTnLst>
                                </p:cTn>
                              </p:par>
                              <p:par>
                                <p:cTn id="170" presetID="10" presetClass="entr" presetSubtype="0" fill="hold" nodeType="withEffect">
                                  <p:stCondLst>
                                    <p:cond delay="0"/>
                                  </p:stCondLst>
                                  <p:childTnLst>
                                    <p:set>
                                      <p:cBhvr>
                                        <p:cTn id="171" dur="1" fill="hold">
                                          <p:stCondLst>
                                            <p:cond delay="0"/>
                                          </p:stCondLst>
                                        </p:cTn>
                                        <p:tgtEl>
                                          <p:spTgt spid="55"/>
                                        </p:tgtEl>
                                        <p:attrNameLst>
                                          <p:attrName>style.visibility</p:attrName>
                                        </p:attrNameLst>
                                      </p:cBhvr>
                                      <p:to>
                                        <p:strVal val="visible"/>
                                      </p:to>
                                    </p:set>
                                    <p:animEffect transition="in" filter="fade">
                                      <p:cBhvr>
                                        <p:cTn id="172" dur="1000"/>
                                        <p:tgtEl>
                                          <p:spTgt spid="55"/>
                                        </p:tgtEl>
                                      </p:cBhvr>
                                    </p:animEffect>
                                  </p:childTnLst>
                                </p:cTn>
                              </p:par>
                              <p:par>
                                <p:cTn id="173" presetID="10" presetClass="entr" presetSubtype="0" fill="hold" nodeType="withEffect">
                                  <p:stCondLst>
                                    <p:cond delay="0"/>
                                  </p:stCondLst>
                                  <p:childTnLst>
                                    <p:set>
                                      <p:cBhvr>
                                        <p:cTn id="174" dur="1" fill="hold">
                                          <p:stCondLst>
                                            <p:cond delay="0"/>
                                          </p:stCondLst>
                                        </p:cTn>
                                        <p:tgtEl>
                                          <p:spTgt spid="59"/>
                                        </p:tgtEl>
                                        <p:attrNameLst>
                                          <p:attrName>style.visibility</p:attrName>
                                        </p:attrNameLst>
                                      </p:cBhvr>
                                      <p:to>
                                        <p:strVal val="visible"/>
                                      </p:to>
                                    </p:set>
                                    <p:animEffect transition="in" filter="fade">
                                      <p:cBhvr>
                                        <p:cTn id="175" dur="1000"/>
                                        <p:tgtEl>
                                          <p:spTgt spid="59"/>
                                        </p:tgtEl>
                                      </p:cBhvr>
                                    </p:animEffect>
                                  </p:childTnLst>
                                </p:cTn>
                              </p:par>
                              <p:par>
                                <p:cTn id="176" presetID="10" presetClass="entr" presetSubtype="0" fill="hold" nodeType="withEffect">
                                  <p:stCondLst>
                                    <p:cond delay="0"/>
                                  </p:stCondLst>
                                  <p:childTnLst>
                                    <p:set>
                                      <p:cBhvr>
                                        <p:cTn id="177" dur="1" fill="hold">
                                          <p:stCondLst>
                                            <p:cond delay="0"/>
                                          </p:stCondLst>
                                        </p:cTn>
                                        <p:tgtEl>
                                          <p:spTgt spid="58"/>
                                        </p:tgtEl>
                                        <p:attrNameLst>
                                          <p:attrName>style.visibility</p:attrName>
                                        </p:attrNameLst>
                                      </p:cBhvr>
                                      <p:to>
                                        <p:strVal val="visible"/>
                                      </p:to>
                                    </p:set>
                                    <p:animEffect transition="in" filter="fade">
                                      <p:cBhvr>
                                        <p:cTn id="178" dur="1000"/>
                                        <p:tgtEl>
                                          <p:spTgt spid="58"/>
                                        </p:tgtEl>
                                      </p:cBhvr>
                                    </p:animEffect>
                                  </p:childTnLst>
                                </p:cTn>
                              </p:par>
                              <p:par>
                                <p:cTn id="179" presetID="10" presetClass="entr" presetSubtype="0" fill="hold" nodeType="withEffect">
                                  <p:stCondLst>
                                    <p:cond delay="0"/>
                                  </p:stCondLst>
                                  <p:childTnLst>
                                    <p:set>
                                      <p:cBhvr>
                                        <p:cTn id="180" dur="1" fill="hold">
                                          <p:stCondLst>
                                            <p:cond delay="0"/>
                                          </p:stCondLst>
                                        </p:cTn>
                                        <p:tgtEl>
                                          <p:spTgt spid="55"/>
                                        </p:tgtEl>
                                        <p:attrNameLst>
                                          <p:attrName>style.visibility</p:attrName>
                                        </p:attrNameLst>
                                      </p:cBhvr>
                                      <p:to>
                                        <p:strVal val="visible"/>
                                      </p:to>
                                    </p:set>
                                    <p:animEffect transition="in" filter="fade">
                                      <p:cBhvr>
                                        <p:cTn id="181" dur="1000"/>
                                        <p:tgtEl>
                                          <p:spTgt spid="55"/>
                                        </p:tgtEl>
                                      </p:cBhvr>
                                    </p:animEffect>
                                  </p:childTnLst>
                                </p:cTn>
                              </p:par>
                              <p:par>
                                <p:cTn id="182" presetID="10" presetClass="entr" presetSubtype="0" fill="hold" nodeType="withEffect">
                                  <p:stCondLst>
                                    <p:cond delay="0"/>
                                  </p:stCondLst>
                                  <p:childTnLst>
                                    <p:set>
                                      <p:cBhvr>
                                        <p:cTn id="183" dur="1" fill="hold">
                                          <p:stCondLst>
                                            <p:cond delay="0"/>
                                          </p:stCondLst>
                                        </p:cTn>
                                        <p:tgtEl>
                                          <p:spTgt spid="59"/>
                                        </p:tgtEl>
                                        <p:attrNameLst>
                                          <p:attrName>style.visibility</p:attrName>
                                        </p:attrNameLst>
                                      </p:cBhvr>
                                      <p:to>
                                        <p:strVal val="visible"/>
                                      </p:to>
                                    </p:set>
                                    <p:animEffect transition="in" filter="fade">
                                      <p:cBhvr>
                                        <p:cTn id="184" dur="1000"/>
                                        <p:tgtEl>
                                          <p:spTgt spid="59"/>
                                        </p:tgtEl>
                                      </p:cBhvr>
                                    </p:animEffect>
                                  </p:childTnLst>
                                </p:cTn>
                              </p:par>
                              <p:par>
                                <p:cTn id="185" presetID="10" presetClass="entr" presetSubtype="0" fill="hold" nodeType="withEffect">
                                  <p:stCondLst>
                                    <p:cond delay="0"/>
                                  </p:stCondLst>
                                  <p:childTnLst>
                                    <p:set>
                                      <p:cBhvr>
                                        <p:cTn id="186" dur="1" fill="hold">
                                          <p:stCondLst>
                                            <p:cond delay="0"/>
                                          </p:stCondLst>
                                        </p:cTn>
                                        <p:tgtEl>
                                          <p:spTgt spid="58"/>
                                        </p:tgtEl>
                                        <p:attrNameLst>
                                          <p:attrName>style.visibility</p:attrName>
                                        </p:attrNameLst>
                                      </p:cBhvr>
                                      <p:to>
                                        <p:strVal val="visible"/>
                                      </p:to>
                                    </p:set>
                                    <p:animEffect transition="in" filter="fade">
                                      <p:cBhvr>
                                        <p:cTn id="187" dur="1000"/>
                                        <p:tgtEl>
                                          <p:spTgt spid="58"/>
                                        </p:tgtEl>
                                      </p:cBhvr>
                                    </p:animEffect>
                                  </p:childTnLst>
                                </p:cTn>
                              </p:par>
                              <p:par>
                                <p:cTn id="188" presetID="10" presetClass="entr" presetSubtype="0" fill="hold" nodeType="withEffect">
                                  <p:stCondLst>
                                    <p:cond delay="0"/>
                                  </p:stCondLst>
                                  <p:childTnLst>
                                    <p:set>
                                      <p:cBhvr>
                                        <p:cTn id="189" dur="1" fill="hold">
                                          <p:stCondLst>
                                            <p:cond delay="0"/>
                                          </p:stCondLst>
                                        </p:cTn>
                                        <p:tgtEl>
                                          <p:spTgt spid="56"/>
                                        </p:tgtEl>
                                        <p:attrNameLst>
                                          <p:attrName>style.visibility</p:attrName>
                                        </p:attrNameLst>
                                      </p:cBhvr>
                                      <p:to>
                                        <p:strVal val="visible"/>
                                      </p:to>
                                    </p:set>
                                    <p:animEffect transition="in" filter="fade">
                                      <p:cBhvr>
                                        <p:cTn id="190" dur="1000"/>
                                        <p:tgtEl>
                                          <p:spTgt spid="56"/>
                                        </p:tgtEl>
                                      </p:cBhvr>
                                    </p:animEffect>
                                  </p:childTnLst>
                                </p:cTn>
                              </p:par>
                              <p:par>
                                <p:cTn id="191" presetID="10" presetClass="entr" presetSubtype="0" fill="hold" nodeType="withEffect">
                                  <p:stCondLst>
                                    <p:cond delay="0"/>
                                  </p:stCondLst>
                                  <p:childTnLst>
                                    <p:set>
                                      <p:cBhvr>
                                        <p:cTn id="192" dur="1" fill="hold">
                                          <p:stCondLst>
                                            <p:cond delay="0"/>
                                          </p:stCondLst>
                                        </p:cTn>
                                        <p:tgtEl>
                                          <p:spTgt spid="57"/>
                                        </p:tgtEl>
                                        <p:attrNameLst>
                                          <p:attrName>style.visibility</p:attrName>
                                        </p:attrNameLst>
                                      </p:cBhvr>
                                      <p:to>
                                        <p:strVal val="visible"/>
                                      </p:to>
                                    </p:set>
                                    <p:animEffect transition="in" filter="fade">
                                      <p:cBhvr>
                                        <p:cTn id="193" dur="1000"/>
                                        <p:tgtEl>
                                          <p:spTgt spid="57"/>
                                        </p:tgtEl>
                                      </p:cBhvr>
                                    </p:animEffect>
                                  </p:childTnLst>
                                </p:cTn>
                              </p:par>
                              <p:par>
                                <p:cTn id="194" presetID="10" presetClass="entr" presetSubtype="0" fill="hold" nodeType="withEffect">
                                  <p:stCondLst>
                                    <p:cond delay="0"/>
                                  </p:stCondLst>
                                  <p:childTnLst>
                                    <p:set>
                                      <p:cBhvr>
                                        <p:cTn id="195" dur="1" fill="hold">
                                          <p:stCondLst>
                                            <p:cond delay="0"/>
                                          </p:stCondLst>
                                        </p:cTn>
                                        <p:tgtEl>
                                          <p:spTgt spid="58"/>
                                        </p:tgtEl>
                                        <p:attrNameLst>
                                          <p:attrName>style.visibility</p:attrName>
                                        </p:attrNameLst>
                                      </p:cBhvr>
                                      <p:to>
                                        <p:strVal val="visible"/>
                                      </p:to>
                                    </p:set>
                                    <p:animEffect transition="in" filter="fade">
                                      <p:cBhvr>
                                        <p:cTn id="196" dur="1000"/>
                                        <p:tgtEl>
                                          <p:spTgt spid="58"/>
                                        </p:tgtEl>
                                      </p:cBhvr>
                                    </p:animEffect>
                                  </p:childTnLst>
                                </p:cTn>
                              </p:par>
                              <p:par>
                                <p:cTn id="197" presetID="10" presetClass="entr" presetSubtype="0" fill="hold" nodeType="withEffect">
                                  <p:stCondLst>
                                    <p:cond delay="0"/>
                                  </p:stCondLst>
                                  <p:childTnLst>
                                    <p:set>
                                      <p:cBhvr>
                                        <p:cTn id="198" dur="1" fill="hold">
                                          <p:stCondLst>
                                            <p:cond delay="0"/>
                                          </p:stCondLst>
                                        </p:cTn>
                                        <p:tgtEl>
                                          <p:spTgt spid="54"/>
                                        </p:tgtEl>
                                        <p:attrNameLst>
                                          <p:attrName>style.visibility</p:attrName>
                                        </p:attrNameLst>
                                      </p:cBhvr>
                                      <p:to>
                                        <p:strVal val="visible"/>
                                      </p:to>
                                    </p:set>
                                    <p:animEffect transition="in" filter="fade">
                                      <p:cBhvr>
                                        <p:cTn id="199" dur="1000"/>
                                        <p:tgtEl>
                                          <p:spTgt spid="54"/>
                                        </p:tgtEl>
                                      </p:cBhvr>
                                    </p:animEffect>
                                  </p:childTnLst>
                                </p:cTn>
                              </p:par>
                              <p:par>
                                <p:cTn id="200" presetID="10" presetClass="entr" presetSubtype="0" fill="hold" nodeType="withEffect">
                                  <p:stCondLst>
                                    <p:cond delay="0"/>
                                  </p:stCondLst>
                                  <p:childTnLst>
                                    <p:set>
                                      <p:cBhvr>
                                        <p:cTn id="201" dur="1" fill="hold">
                                          <p:stCondLst>
                                            <p:cond delay="0"/>
                                          </p:stCondLst>
                                        </p:cTn>
                                        <p:tgtEl>
                                          <p:spTgt spid="72"/>
                                        </p:tgtEl>
                                        <p:attrNameLst>
                                          <p:attrName>style.visibility</p:attrName>
                                        </p:attrNameLst>
                                      </p:cBhvr>
                                      <p:to>
                                        <p:strVal val="visible"/>
                                      </p:to>
                                    </p:set>
                                    <p:animEffect transition="in" filter="fade">
                                      <p:cBhvr>
                                        <p:cTn id="202" dur="10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Picture 2" descr="eisen-fig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2925" y="533400"/>
            <a:ext cx="3216275" cy="609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4115" name="Rectangle 3"/>
          <p:cNvSpPr>
            <a:spLocks noGrp="1" noChangeArrowheads="1"/>
          </p:cNvSpPr>
          <p:nvPr>
            <p:ph type="title"/>
          </p:nvPr>
        </p:nvSpPr>
        <p:spPr>
          <a:xfrm>
            <a:off x="685800" y="304800"/>
            <a:ext cx="3810000" cy="609600"/>
          </a:xfrm>
        </p:spPr>
        <p:txBody>
          <a:bodyPr/>
          <a:lstStyle/>
          <a:p>
            <a:pPr eaLnBrk="1" hangingPunct="1">
              <a:defRPr/>
            </a:pPr>
            <a:r>
              <a:rPr lang="en-US" dirty="0">
                <a:effectLst>
                  <a:outerShdw blurRad="38100" dist="38100" dir="2700000" algn="tl">
                    <a:srgbClr val="DDDDDD"/>
                  </a:outerShdw>
                </a:effectLst>
                <a:ea typeface="ＭＳ Ｐゴシック" charset="0"/>
                <a:cs typeface="ＭＳ Ｐゴシック" charset="0"/>
              </a:rPr>
              <a:t>End Result</a:t>
            </a:r>
            <a:endParaRPr lang="en-US" dirty="0">
              <a:solidFill>
                <a:schemeClr val="tx1"/>
              </a:solidFill>
              <a:effectLst>
                <a:outerShdw blurRad="38100" dist="38100" dir="2700000" algn="tl">
                  <a:srgbClr val="DDDDDD"/>
                </a:outerShdw>
              </a:effectLst>
              <a:ea typeface="ＭＳ Ｐゴシック" charset="0"/>
              <a:cs typeface="ＭＳ Ｐゴシック" charset="0"/>
            </a:endParaRPr>
          </a:p>
        </p:txBody>
      </p:sp>
      <p:sp>
        <p:nvSpPr>
          <p:cNvPr id="77827" name="Text Box 4"/>
          <p:cNvSpPr txBox="1">
            <a:spLocks noChangeArrowheads="1"/>
          </p:cNvSpPr>
          <p:nvPr/>
        </p:nvSpPr>
        <p:spPr bwMode="auto">
          <a:xfrm>
            <a:off x="351311" y="4264026"/>
            <a:ext cx="3733800" cy="23083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Genes are grouped according to similarities in their expression levels across a variety of conditions.</a:t>
            </a:r>
          </a:p>
          <a:p>
            <a:endParaRPr lang="en-US" dirty="0">
              <a:latin typeface="Optima" panose="02000503060000020004" pitchFamily="2" charset="0"/>
            </a:endParaRPr>
          </a:p>
        </p:txBody>
      </p:sp>
      <p:sp>
        <p:nvSpPr>
          <p:cNvPr id="77828" name="Line 5"/>
          <p:cNvSpPr>
            <a:spLocks noChangeShapeType="1"/>
          </p:cNvSpPr>
          <p:nvPr/>
        </p:nvSpPr>
        <p:spPr bwMode="auto">
          <a:xfrm>
            <a:off x="228600" y="1141413"/>
            <a:ext cx="45720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7829" name="Text Box 6"/>
          <p:cNvSpPr txBox="1">
            <a:spLocks noChangeArrowheads="1"/>
          </p:cNvSpPr>
          <p:nvPr/>
        </p:nvSpPr>
        <p:spPr bwMode="auto">
          <a:xfrm>
            <a:off x="6767513" y="76200"/>
            <a:ext cx="16144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Conditions</a:t>
            </a:r>
          </a:p>
        </p:txBody>
      </p:sp>
      <p:sp>
        <p:nvSpPr>
          <p:cNvPr id="77830" name="Text Box 7"/>
          <p:cNvSpPr txBox="1">
            <a:spLocks noChangeArrowheads="1"/>
          </p:cNvSpPr>
          <p:nvPr/>
        </p:nvSpPr>
        <p:spPr bwMode="auto">
          <a:xfrm rot="-5400000">
            <a:off x="4114006" y="2053432"/>
            <a:ext cx="3354387" cy="106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r>
              <a:rPr lang="en-US" dirty="0">
                <a:latin typeface="Optima" panose="02000503060000020004" pitchFamily="2" charset="0"/>
              </a:rPr>
              <a:t>Genes</a:t>
            </a:r>
          </a:p>
          <a:p>
            <a:pPr algn="ctr"/>
            <a:r>
              <a:rPr lang="en-US" sz="2000" dirty="0">
                <a:latin typeface="Optima" panose="02000503060000020004" pitchFamily="2" charset="0"/>
              </a:rPr>
              <a:t>(clustered by similarity in expression profiles)</a:t>
            </a:r>
            <a:endParaRPr lang="en-US" dirty="0">
              <a:latin typeface="Optima" panose="02000503060000020004" pitchFamily="2" charset="0"/>
            </a:endParaRPr>
          </a:p>
        </p:txBody>
      </p:sp>
      <p:sp>
        <p:nvSpPr>
          <p:cNvPr id="77831" name="Line 8"/>
          <p:cNvSpPr>
            <a:spLocks noChangeShapeType="1"/>
          </p:cNvSpPr>
          <p:nvPr/>
        </p:nvSpPr>
        <p:spPr bwMode="auto">
          <a:xfrm>
            <a:off x="5486400" y="4343400"/>
            <a:ext cx="0" cy="2286000"/>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7832" name="Line 9"/>
          <p:cNvSpPr>
            <a:spLocks noChangeShapeType="1"/>
          </p:cNvSpPr>
          <p:nvPr/>
        </p:nvSpPr>
        <p:spPr bwMode="auto">
          <a:xfrm flipV="1">
            <a:off x="5486400" y="914400"/>
            <a:ext cx="0" cy="2286000"/>
          </a:xfrm>
          <a:prstGeom prst="line">
            <a:avLst/>
          </a:prstGeom>
          <a:noFill/>
          <a:ln w="38100">
            <a:solidFill>
              <a:schemeClr val="tx1"/>
            </a:solidFill>
            <a:round/>
            <a:headEnd/>
            <a:tailEnd type="stealth" w="med" len="me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77833" name="Rectangle 10"/>
          <p:cNvSpPr>
            <a:spLocks noGrp="1" noChangeArrowheads="1"/>
          </p:cNvSpPr>
          <p:nvPr>
            <p:ph type="body" sz="half" idx="1"/>
          </p:nvPr>
        </p:nvSpPr>
        <p:spPr>
          <a:xfrm>
            <a:off x="339436" y="1978953"/>
            <a:ext cx="4419600" cy="1822452"/>
          </a:xfrm>
          <a:noFill/>
        </p:spPr>
        <p:txBody>
          <a:bodyPr/>
          <a:lstStyle/>
          <a:p>
            <a:pPr eaLnBrk="1" hangingPunct="1"/>
            <a:r>
              <a:rPr lang="en-US" sz="2200" dirty="0">
                <a:ea typeface="ＭＳ Ｐゴシック" charset="0"/>
                <a:cs typeface="ＭＳ Ｐゴシック" charset="0"/>
              </a:rPr>
              <a:t>Place genes with similar expression profiles into clusters.</a:t>
            </a:r>
          </a:p>
          <a:p>
            <a:pPr eaLnBrk="1" hangingPunct="1"/>
            <a:r>
              <a:rPr lang="en-US" sz="2200" dirty="0">
                <a:ea typeface="ＭＳ Ｐゴシック" charset="0"/>
                <a:cs typeface="ＭＳ Ｐゴシック" charset="0"/>
              </a:rPr>
              <a:t>Similarity is defined by Pearson correlation.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685800" y="0"/>
            <a:ext cx="7772400" cy="836613"/>
          </a:xfrm>
        </p:spPr>
        <p:txBody>
          <a:bodyPr/>
          <a:lstStyle/>
          <a:p>
            <a:pPr eaLnBrk="1" hangingPunct="1"/>
            <a:r>
              <a:rPr lang="en-US" dirty="0">
                <a:ea typeface="ＭＳ Ｐゴシック" charset="0"/>
                <a:cs typeface="ＭＳ Ｐゴシック" charset="0"/>
              </a:rPr>
              <a:t>K-means: Example, k = 3</a:t>
            </a:r>
          </a:p>
        </p:txBody>
      </p:sp>
      <p:sp>
        <p:nvSpPr>
          <p:cNvPr id="81925" name="Line 4"/>
          <p:cNvSpPr>
            <a:spLocks noChangeShapeType="1"/>
          </p:cNvSpPr>
          <p:nvPr/>
        </p:nvSpPr>
        <p:spPr bwMode="auto">
          <a:xfrm>
            <a:off x="228600" y="838200"/>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pSp>
        <p:nvGrpSpPr>
          <p:cNvPr id="11" name="Group 10">
            <a:extLst>
              <a:ext uri="{FF2B5EF4-FFF2-40B4-BE49-F238E27FC236}">
                <a16:creationId xmlns:a16="http://schemas.microsoft.com/office/drawing/2014/main" id="{6B91FE5A-C311-5B44-8BF9-BDCF39FBCBD7}"/>
              </a:ext>
            </a:extLst>
          </p:cNvPr>
          <p:cNvGrpSpPr/>
          <p:nvPr/>
        </p:nvGrpSpPr>
        <p:grpSpPr>
          <a:xfrm>
            <a:off x="472786" y="990600"/>
            <a:ext cx="7126699" cy="2139253"/>
            <a:chOff x="472786" y="1337144"/>
            <a:chExt cx="7126699" cy="2139253"/>
          </a:xfrm>
        </p:grpSpPr>
        <p:sp>
          <p:nvSpPr>
            <p:cNvPr id="573462" name="Text Box 22"/>
            <p:cNvSpPr txBox="1">
              <a:spLocks noChangeArrowheads="1"/>
            </p:cNvSpPr>
            <p:nvPr/>
          </p:nvSpPr>
          <p:spPr bwMode="auto">
            <a:xfrm>
              <a:off x="3408485" y="1795608"/>
              <a:ext cx="4191000" cy="646331"/>
            </a:xfrm>
            <a:prstGeom prst="rect">
              <a:avLst/>
            </a:prstGeom>
            <a:noFill/>
            <a:ln w="9525">
              <a:noFill/>
              <a:miter lim="800000"/>
              <a:headEnd/>
              <a:tailEnd/>
            </a:ln>
            <a:effectLst/>
          </p:spPr>
          <p:txBody>
            <a:bodyPr anchor="ctr">
              <a:spAutoFit/>
            </a:bodyPr>
            <a:lstStyle>
              <a:lvl1pPr>
                <a:defRPr sz="2400">
                  <a:solidFill>
                    <a:schemeClr val="tx1"/>
                  </a:solidFill>
                  <a:latin typeface="Trebuchet MS" charset="0"/>
                  <a:ea typeface="ＭＳ Ｐゴシック" charset="0"/>
                  <a:cs typeface="ＭＳ Ｐゴシック" charset="0"/>
                </a:defRPr>
              </a:lvl1pPr>
              <a:lvl2pPr marL="37931725" indent="-37474525">
                <a:defRPr sz="2400">
                  <a:solidFill>
                    <a:schemeClr val="tx1"/>
                  </a:solidFill>
                  <a:latin typeface="Trebuchet MS" charset="0"/>
                  <a:ea typeface="ＭＳ Ｐゴシック" charset="0"/>
                </a:defRPr>
              </a:lvl2pPr>
              <a:lvl3pPr>
                <a:defRPr sz="2400">
                  <a:solidFill>
                    <a:schemeClr val="tx1"/>
                  </a:solidFill>
                  <a:latin typeface="Trebuchet MS" charset="0"/>
                  <a:ea typeface="ＭＳ Ｐゴシック" charset="0"/>
                </a:defRPr>
              </a:lvl3pPr>
              <a:lvl4pPr>
                <a:defRPr sz="2400">
                  <a:solidFill>
                    <a:schemeClr val="tx1"/>
                  </a:solidFill>
                  <a:latin typeface="Trebuchet MS" charset="0"/>
                  <a:ea typeface="ＭＳ Ｐゴシック" charset="0"/>
                </a:defRPr>
              </a:lvl4pPr>
              <a:lvl5pPr>
                <a:defRPr sz="2400">
                  <a:solidFill>
                    <a:schemeClr val="tx1"/>
                  </a:solidFill>
                  <a:latin typeface="Trebuchet MS" charset="0"/>
                  <a:ea typeface="ＭＳ Ｐゴシック" charset="0"/>
                </a:defRPr>
              </a:lvl5pPr>
              <a:lvl6pPr marL="457200" eaLnBrk="0" fontAlgn="base" hangingPunct="0">
                <a:spcBef>
                  <a:spcPct val="0"/>
                </a:spcBef>
                <a:spcAft>
                  <a:spcPct val="0"/>
                </a:spcAft>
                <a:defRPr sz="2400">
                  <a:solidFill>
                    <a:schemeClr val="tx1"/>
                  </a:solidFill>
                  <a:latin typeface="Trebuchet MS" charset="0"/>
                  <a:ea typeface="ＭＳ Ｐゴシック" charset="0"/>
                </a:defRPr>
              </a:lvl6pPr>
              <a:lvl7pPr marL="914400" eaLnBrk="0" fontAlgn="base" hangingPunct="0">
                <a:spcBef>
                  <a:spcPct val="0"/>
                </a:spcBef>
                <a:spcAft>
                  <a:spcPct val="0"/>
                </a:spcAft>
                <a:defRPr sz="2400">
                  <a:solidFill>
                    <a:schemeClr val="tx1"/>
                  </a:solidFill>
                  <a:latin typeface="Trebuchet MS" charset="0"/>
                  <a:ea typeface="ＭＳ Ｐゴシック" charset="0"/>
                </a:defRPr>
              </a:lvl7pPr>
              <a:lvl8pPr marL="1371600" eaLnBrk="0" fontAlgn="base" hangingPunct="0">
                <a:spcBef>
                  <a:spcPct val="0"/>
                </a:spcBef>
                <a:spcAft>
                  <a:spcPct val="0"/>
                </a:spcAft>
                <a:defRPr sz="2400">
                  <a:solidFill>
                    <a:schemeClr val="tx1"/>
                  </a:solidFill>
                  <a:latin typeface="Trebuchet MS" charset="0"/>
                  <a:ea typeface="ＭＳ Ｐゴシック" charset="0"/>
                </a:defRPr>
              </a:lvl8pPr>
              <a:lvl9pPr marL="18288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defRPr/>
              </a:pPr>
              <a:r>
                <a:rPr lang="en-US" sz="1800" b="1" u="sng" dirty="0">
                  <a:effectLst>
                    <a:outerShdw blurRad="38100" dist="38100" dir="2700000" algn="tl">
                      <a:srgbClr val="DDDDDD"/>
                    </a:outerShdw>
                  </a:effectLst>
                  <a:latin typeface="Arial" charset="0"/>
                </a:rPr>
                <a:t>Step 1:</a:t>
              </a:r>
              <a:r>
                <a:rPr lang="en-US" sz="1800" dirty="0">
                  <a:effectLst>
                    <a:outerShdw blurRad="38100" dist="38100" dir="2700000" algn="tl">
                      <a:srgbClr val="DDDDDD"/>
                    </a:outerShdw>
                  </a:effectLst>
                  <a:latin typeface="Arial" charset="0"/>
                </a:rPr>
                <a:t>  Choose k and assign points randomly to different groups.</a:t>
              </a:r>
              <a:endParaRPr lang="en-US" sz="1800" b="1" u="sng" dirty="0">
                <a:effectLst>
                  <a:outerShdw blurRad="38100" dist="38100" dir="2700000" algn="tl">
                    <a:srgbClr val="DDDDDD"/>
                  </a:outerShdw>
                </a:effectLst>
                <a:latin typeface="Arial" charset="0"/>
              </a:endParaRPr>
            </a:p>
          </p:txBody>
        </p:sp>
        <p:pic>
          <p:nvPicPr>
            <p:cNvPr id="5" name="Picture 4">
              <a:extLst>
                <a:ext uri="{FF2B5EF4-FFF2-40B4-BE49-F238E27FC236}">
                  <a16:creationId xmlns:a16="http://schemas.microsoft.com/office/drawing/2014/main" id="{930EA8FE-3E6E-4A45-867B-8473AD993791}"/>
                </a:ext>
              </a:extLst>
            </p:cNvPr>
            <p:cNvPicPr>
              <a:picLocks noChangeAspect="1"/>
            </p:cNvPicPr>
            <p:nvPr/>
          </p:nvPicPr>
          <p:blipFill>
            <a:blip r:embed="rId3"/>
            <a:stretch>
              <a:fillRect/>
            </a:stretch>
          </p:blipFill>
          <p:spPr>
            <a:xfrm>
              <a:off x="472786" y="1337144"/>
              <a:ext cx="3067050" cy="2139253"/>
            </a:xfrm>
            <a:prstGeom prst="rect">
              <a:avLst/>
            </a:prstGeom>
          </p:spPr>
        </p:pic>
      </p:grpSp>
      <p:grpSp>
        <p:nvGrpSpPr>
          <p:cNvPr id="12" name="Group 11">
            <a:extLst>
              <a:ext uri="{FF2B5EF4-FFF2-40B4-BE49-F238E27FC236}">
                <a16:creationId xmlns:a16="http://schemas.microsoft.com/office/drawing/2014/main" id="{C8892173-50ED-EA4A-841A-484352D27FF9}"/>
              </a:ext>
            </a:extLst>
          </p:cNvPr>
          <p:cNvGrpSpPr/>
          <p:nvPr/>
        </p:nvGrpSpPr>
        <p:grpSpPr>
          <a:xfrm>
            <a:off x="1198685" y="2743200"/>
            <a:ext cx="7399359" cy="2184394"/>
            <a:chOff x="1198685" y="2997206"/>
            <a:chExt cx="7399359" cy="2184394"/>
          </a:xfrm>
        </p:grpSpPr>
        <p:sp>
          <p:nvSpPr>
            <p:cNvPr id="573483" name="Text Box 43"/>
            <p:cNvSpPr txBox="1">
              <a:spLocks noChangeArrowheads="1"/>
            </p:cNvSpPr>
            <p:nvPr/>
          </p:nvSpPr>
          <p:spPr bwMode="auto">
            <a:xfrm>
              <a:off x="1198685" y="3801846"/>
              <a:ext cx="4419600" cy="646331"/>
            </a:xfrm>
            <a:prstGeom prst="rect">
              <a:avLst/>
            </a:prstGeom>
            <a:noFill/>
            <a:ln w="9525">
              <a:noFill/>
              <a:miter lim="800000"/>
              <a:headEnd/>
              <a:tailEnd/>
            </a:ln>
            <a:effectLst/>
          </p:spPr>
          <p:txBody>
            <a:bodyPr wrap="square" anchor="ctr">
              <a:spAutoFit/>
            </a:bodyPr>
            <a:lstStyle>
              <a:lvl1pPr>
                <a:defRPr sz="2400">
                  <a:solidFill>
                    <a:schemeClr val="tx1"/>
                  </a:solidFill>
                  <a:latin typeface="Trebuchet MS" charset="0"/>
                  <a:ea typeface="ＭＳ Ｐゴシック" charset="0"/>
                  <a:cs typeface="ＭＳ Ｐゴシック" charset="0"/>
                </a:defRPr>
              </a:lvl1pPr>
              <a:lvl2pPr marL="37931725" indent="-37474525">
                <a:defRPr sz="2400">
                  <a:solidFill>
                    <a:schemeClr val="tx1"/>
                  </a:solidFill>
                  <a:latin typeface="Trebuchet MS" charset="0"/>
                  <a:ea typeface="ＭＳ Ｐゴシック" charset="0"/>
                </a:defRPr>
              </a:lvl2pPr>
              <a:lvl3pPr>
                <a:defRPr sz="2400">
                  <a:solidFill>
                    <a:schemeClr val="tx1"/>
                  </a:solidFill>
                  <a:latin typeface="Trebuchet MS" charset="0"/>
                  <a:ea typeface="ＭＳ Ｐゴシック" charset="0"/>
                </a:defRPr>
              </a:lvl3pPr>
              <a:lvl4pPr>
                <a:defRPr sz="2400">
                  <a:solidFill>
                    <a:schemeClr val="tx1"/>
                  </a:solidFill>
                  <a:latin typeface="Trebuchet MS" charset="0"/>
                  <a:ea typeface="ＭＳ Ｐゴシック" charset="0"/>
                </a:defRPr>
              </a:lvl4pPr>
              <a:lvl5pPr>
                <a:defRPr sz="2400">
                  <a:solidFill>
                    <a:schemeClr val="tx1"/>
                  </a:solidFill>
                  <a:latin typeface="Trebuchet MS" charset="0"/>
                  <a:ea typeface="ＭＳ Ｐゴシック" charset="0"/>
                </a:defRPr>
              </a:lvl5pPr>
              <a:lvl6pPr marL="457200" eaLnBrk="0" fontAlgn="base" hangingPunct="0">
                <a:spcBef>
                  <a:spcPct val="0"/>
                </a:spcBef>
                <a:spcAft>
                  <a:spcPct val="0"/>
                </a:spcAft>
                <a:defRPr sz="2400">
                  <a:solidFill>
                    <a:schemeClr val="tx1"/>
                  </a:solidFill>
                  <a:latin typeface="Trebuchet MS" charset="0"/>
                  <a:ea typeface="ＭＳ Ｐゴシック" charset="0"/>
                </a:defRPr>
              </a:lvl6pPr>
              <a:lvl7pPr marL="914400" eaLnBrk="0" fontAlgn="base" hangingPunct="0">
                <a:spcBef>
                  <a:spcPct val="0"/>
                </a:spcBef>
                <a:spcAft>
                  <a:spcPct val="0"/>
                </a:spcAft>
                <a:defRPr sz="2400">
                  <a:solidFill>
                    <a:schemeClr val="tx1"/>
                  </a:solidFill>
                  <a:latin typeface="Trebuchet MS" charset="0"/>
                  <a:ea typeface="ＭＳ Ｐゴシック" charset="0"/>
                </a:defRPr>
              </a:lvl7pPr>
              <a:lvl8pPr marL="1371600" eaLnBrk="0" fontAlgn="base" hangingPunct="0">
                <a:spcBef>
                  <a:spcPct val="0"/>
                </a:spcBef>
                <a:spcAft>
                  <a:spcPct val="0"/>
                </a:spcAft>
                <a:defRPr sz="2400">
                  <a:solidFill>
                    <a:schemeClr val="tx1"/>
                  </a:solidFill>
                  <a:latin typeface="Trebuchet MS" charset="0"/>
                  <a:ea typeface="ＭＳ Ｐゴシック" charset="0"/>
                </a:defRPr>
              </a:lvl8pPr>
              <a:lvl9pPr marL="18288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defRPr/>
              </a:pPr>
              <a:r>
                <a:rPr lang="en-US" sz="1800" b="1" u="sng" dirty="0">
                  <a:effectLst>
                    <a:outerShdw blurRad="38100" dist="38100" dir="2700000" algn="tl">
                      <a:srgbClr val="DDDDDD"/>
                    </a:outerShdw>
                  </a:effectLst>
                  <a:latin typeface="Arial" charset="0"/>
                </a:rPr>
                <a:t>Step 2:</a:t>
              </a:r>
              <a:r>
                <a:rPr lang="en-US" sz="1800" dirty="0">
                  <a:effectLst>
                    <a:outerShdw blurRad="38100" dist="38100" dir="2700000" algn="tl">
                      <a:srgbClr val="DDDDDD"/>
                    </a:outerShdw>
                  </a:effectLst>
                  <a:latin typeface="Arial" charset="0"/>
                </a:rPr>
                <a:t>   Compute centroids (big dots) and reassign points to nearest centroids</a:t>
              </a:r>
              <a:endParaRPr lang="en-US" sz="1800" b="1" u="sng" dirty="0">
                <a:effectLst>
                  <a:outerShdw blurRad="38100" dist="38100" dir="2700000" algn="tl">
                    <a:srgbClr val="DDDDDD"/>
                  </a:outerShdw>
                </a:effectLst>
                <a:latin typeface="Arial" charset="0"/>
              </a:endParaRPr>
            </a:p>
          </p:txBody>
        </p:sp>
        <p:pic>
          <p:nvPicPr>
            <p:cNvPr id="10" name="Picture 9">
              <a:extLst>
                <a:ext uri="{FF2B5EF4-FFF2-40B4-BE49-F238E27FC236}">
                  <a16:creationId xmlns:a16="http://schemas.microsoft.com/office/drawing/2014/main" id="{4E4C1279-3A9B-A04A-A463-B3863D732FB4}"/>
                </a:ext>
              </a:extLst>
            </p:cNvPr>
            <p:cNvPicPr>
              <a:picLocks noChangeAspect="1"/>
            </p:cNvPicPr>
            <p:nvPr/>
          </p:nvPicPr>
          <p:blipFill>
            <a:blip r:embed="rId4"/>
            <a:stretch>
              <a:fillRect/>
            </a:stretch>
          </p:blipFill>
          <p:spPr>
            <a:xfrm>
              <a:off x="5503985" y="2997206"/>
              <a:ext cx="3094059" cy="2184394"/>
            </a:xfrm>
            <a:prstGeom prst="rect">
              <a:avLst/>
            </a:prstGeom>
          </p:spPr>
        </p:pic>
      </p:grpSp>
      <p:grpSp>
        <p:nvGrpSpPr>
          <p:cNvPr id="15" name="Group 14">
            <a:extLst>
              <a:ext uri="{FF2B5EF4-FFF2-40B4-BE49-F238E27FC236}">
                <a16:creationId xmlns:a16="http://schemas.microsoft.com/office/drawing/2014/main" id="{07F6673B-2B65-0E41-854D-1BBE544CABC7}"/>
              </a:ext>
            </a:extLst>
          </p:cNvPr>
          <p:cNvGrpSpPr/>
          <p:nvPr/>
        </p:nvGrpSpPr>
        <p:grpSpPr>
          <a:xfrm>
            <a:off x="434054" y="4495800"/>
            <a:ext cx="7338346" cy="2189642"/>
            <a:chOff x="434054" y="4617689"/>
            <a:chExt cx="7338346" cy="2189642"/>
          </a:xfrm>
        </p:grpSpPr>
        <p:sp>
          <p:nvSpPr>
            <p:cNvPr id="573503" name="Text Box 63"/>
            <p:cNvSpPr txBox="1">
              <a:spLocks noChangeArrowheads="1"/>
            </p:cNvSpPr>
            <p:nvPr/>
          </p:nvSpPr>
          <p:spPr bwMode="auto">
            <a:xfrm>
              <a:off x="3581400" y="5525869"/>
              <a:ext cx="4191000" cy="646331"/>
            </a:xfrm>
            <a:prstGeom prst="rect">
              <a:avLst/>
            </a:prstGeom>
            <a:noFill/>
            <a:ln w="9525">
              <a:noFill/>
              <a:miter lim="800000"/>
              <a:headEnd/>
              <a:tailEnd/>
            </a:ln>
            <a:effectLst/>
          </p:spPr>
          <p:txBody>
            <a:bodyPr anchor="ctr">
              <a:spAutoFit/>
            </a:bodyPr>
            <a:lstStyle>
              <a:lvl1pPr>
                <a:defRPr sz="2400">
                  <a:solidFill>
                    <a:schemeClr val="tx1"/>
                  </a:solidFill>
                  <a:latin typeface="Trebuchet MS" charset="0"/>
                  <a:ea typeface="ＭＳ Ｐゴシック" charset="0"/>
                  <a:cs typeface="ＭＳ Ｐゴシック" charset="0"/>
                </a:defRPr>
              </a:lvl1pPr>
              <a:lvl2pPr marL="37931725" indent="-37474525">
                <a:defRPr sz="2400">
                  <a:solidFill>
                    <a:schemeClr val="tx1"/>
                  </a:solidFill>
                  <a:latin typeface="Trebuchet MS" charset="0"/>
                  <a:ea typeface="ＭＳ Ｐゴシック" charset="0"/>
                </a:defRPr>
              </a:lvl2pPr>
              <a:lvl3pPr>
                <a:defRPr sz="2400">
                  <a:solidFill>
                    <a:schemeClr val="tx1"/>
                  </a:solidFill>
                  <a:latin typeface="Trebuchet MS" charset="0"/>
                  <a:ea typeface="ＭＳ Ｐゴシック" charset="0"/>
                </a:defRPr>
              </a:lvl3pPr>
              <a:lvl4pPr>
                <a:defRPr sz="2400">
                  <a:solidFill>
                    <a:schemeClr val="tx1"/>
                  </a:solidFill>
                  <a:latin typeface="Trebuchet MS" charset="0"/>
                  <a:ea typeface="ＭＳ Ｐゴシック" charset="0"/>
                </a:defRPr>
              </a:lvl4pPr>
              <a:lvl5pPr>
                <a:defRPr sz="2400">
                  <a:solidFill>
                    <a:schemeClr val="tx1"/>
                  </a:solidFill>
                  <a:latin typeface="Trebuchet MS" charset="0"/>
                  <a:ea typeface="ＭＳ Ｐゴシック" charset="0"/>
                </a:defRPr>
              </a:lvl5pPr>
              <a:lvl6pPr marL="457200" eaLnBrk="0" fontAlgn="base" hangingPunct="0">
                <a:spcBef>
                  <a:spcPct val="0"/>
                </a:spcBef>
                <a:spcAft>
                  <a:spcPct val="0"/>
                </a:spcAft>
                <a:defRPr sz="2400">
                  <a:solidFill>
                    <a:schemeClr val="tx1"/>
                  </a:solidFill>
                  <a:latin typeface="Trebuchet MS" charset="0"/>
                  <a:ea typeface="ＭＳ Ｐゴシック" charset="0"/>
                </a:defRPr>
              </a:lvl6pPr>
              <a:lvl7pPr marL="914400" eaLnBrk="0" fontAlgn="base" hangingPunct="0">
                <a:spcBef>
                  <a:spcPct val="0"/>
                </a:spcBef>
                <a:spcAft>
                  <a:spcPct val="0"/>
                </a:spcAft>
                <a:defRPr sz="2400">
                  <a:solidFill>
                    <a:schemeClr val="tx1"/>
                  </a:solidFill>
                  <a:latin typeface="Trebuchet MS" charset="0"/>
                  <a:ea typeface="ＭＳ Ｐゴシック" charset="0"/>
                </a:defRPr>
              </a:lvl7pPr>
              <a:lvl8pPr marL="1371600" eaLnBrk="0" fontAlgn="base" hangingPunct="0">
                <a:spcBef>
                  <a:spcPct val="0"/>
                </a:spcBef>
                <a:spcAft>
                  <a:spcPct val="0"/>
                </a:spcAft>
                <a:defRPr sz="2400">
                  <a:solidFill>
                    <a:schemeClr val="tx1"/>
                  </a:solidFill>
                  <a:latin typeface="Trebuchet MS" charset="0"/>
                  <a:ea typeface="ＭＳ Ｐゴシック" charset="0"/>
                </a:defRPr>
              </a:lvl8pPr>
              <a:lvl9pPr marL="18288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defRPr/>
              </a:pPr>
              <a:r>
                <a:rPr lang="en-US" sz="1800" b="1" u="sng" dirty="0">
                  <a:effectLst>
                    <a:outerShdw blurRad="38100" dist="38100" dir="2700000" algn="tl">
                      <a:srgbClr val="DDDDDD"/>
                    </a:outerShdw>
                  </a:effectLst>
                  <a:latin typeface="Arial" charset="0"/>
                </a:rPr>
                <a:t>Step 3:</a:t>
              </a:r>
              <a:r>
                <a:rPr lang="en-US" sz="1800" dirty="0">
                  <a:effectLst>
                    <a:outerShdw blurRad="38100" dist="38100" dir="2700000" algn="tl">
                      <a:srgbClr val="DDDDDD"/>
                    </a:outerShdw>
                  </a:effectLst>
                  <a:latin typeface="Arial" charset="0"/>
                </a:rPr>
                <a:t>  Re-compute centroids, repeat until stable (right: after 10 iterations)</a:t>
              </a:r>
              <a:endParaRPr lang="en-US" sz="1800" b="1" u="sng" dirty="0">
                <a:effectLst>
                  <a:outerShdw blurRad="38100" dist="38100" dir="2700000" algn="tl">
                    <a:srgbClr val="DDDDDD"/>
                  </a:outerShdw>
                </a:effectLst>
                <a:latin typeface="Arial" charset="0"/>
              </a:endParaRPr>
            </a:p>
          </p:txBody>
        </p:sp>
        <p:pic>
          <p:nvPicPr>
            <p:cNvPr id="14" name="Picture 13">
              <a:extLst>
                <a:ext uri="{FF2B5EF4-FFF2-40B4-BE49-F238E27FC236}">
                  <a16:creationId xmlns:a16="http://schemas.microsoft.com/office/drawing/2014/main" id="{4662132D-0B61-1E48-AECD-F82B819F2E99}"/>
                </a:ext>
              </a:extLst>
            </p:cNvPr>
            <p:cNvPicPr>
              <a:picLocks noChangeAspect="1"/>
            </p:cNvPicPr>
            <p:nvPr/>
          </p:nvPicPr>
          <p:blipFill>
            <a:blip r:embed="rId5"/>
            <a:stretch>
              <a:fillRect/>
            </a:stretch>
          </p:blipFill>
          <p:spPr>
            <a:xfrm>
              <a:off x="434054" y="4617689"/>
              <a:ext cx="3094059" cy="218964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92"/>
        <p:cNvGrpSpPr/>
        <p:nvPr/>
      </p:nvGrpSpPr>
      <p:grpSpPr>
        <a:xfrm>
          <a:off x="0" y="0"/>
          <a:ext cx="0" cy="0"/>
          <a:chOff x="0" y="0"/>
          <a:chExt cx="0" cy="0"/>
        </a:xfrm>
      </p:grpSpPr>
      <p:pic>
        <p:nvPicPr>
          <p:cNvPr id="894" name="Google Shape;894;p48"/>
          <p:cNvPicPr preferRelativeResize="0"/>
          <p:nvPr/>
        </p:nvPicPr>
        <p:blipFill>
          <a:blip r:embed="rId3">
            <a:alphaModFix/>
          </a:blip>
          <a:stretch>
            <a:fillRect/>
          </a:stretch>
        </p:blipFill>
        <p:spPr>
          <a:xfrm>
            <a:off x="642369" y="4095089"/>
            <a:ext cx="3241200" cy="2077111"/>
          </a:xfrm>
          <a:prstGeom prst="rect">
            <a:avLst/>
          </a:prstGeom>
          <a:noFill/>
          <a:ln>
            <a:noFill/>
          </a:ln>
        </p:spPr>
      </p:pic>
      <p:pic>
        <p:nvPicPr>
          <p:cNvPr id="895" name="Google Shape;895;p48"/>
          <p:cNvPicPr preferRelativeResize="0"/>
          <p:nvPr/>
        </p:nvPicPr>
        <p:blipFill>
          <a:blip r:embed="rId4">
            <a:alphaModFix/>
          </a:blip>
          <a:stretch>
            <a:fillRect/>
          </a:stretch>
        </p:blipFill>
        <p:spPr>
          <a:xfrm>
            <a:off x="5021550" y="1369026"/>
            <a:ext cx="3123555" cy="2188776"/>
          </a:xfrm>
          <a:prstGeom prst="rect">
            <a:avLst/>
          </a:prstGeom>
          <a:noFill/>
          <a:ln>
            <a:noFill/>
          </a:ln>
        </p:spPr>
      </p:pic>
      <p:pic>
        <p:nvPicPr>
          <p:cNvPr id="896" name="Google Shape;896;p48"/>
          <p:cNvPicPr preferRelativeResize="0"/>
          <p:nvPr/>
        </p:nvPicPr>
        <p:blipFill>
          <a:blip r:embed="rId5">
            <a:alphaModFix/>
          </a:blip>
          <a:stretch>
            <a:fillRect/>
          </a:stretch>
        </p:blipFill>
        <p:spPr>
          <a:xfrm>
            <a:off x="642369" y="1378310"/>
            <a:ext cx="3241201" cy="2188764"/>
          </a:xfrm>
          <a:prstGeom prst="rect">
            <a:avLst/>
          </a:prstGeom>
          <a:noFill/>
          <a:ln>
            <a:noFill/>
          </a:ln>
        </p:spPr>
      </p:pic>
      <p:sp>
        <p:nvSpPr>
          <p:cNvPr id="898" name="Google Shape;898;p48"/>
          <p:cNvSpPr txBox="1"/>
          <p:nvPr/>
        </p:nvSpPr>
        <p:spPr>
          <a:xfrm>
            <a:off x="470972" y="36422"/>
            <a:ext cx="8244900" cy="1411378"/>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 sz="4000" dirty="0">
                <a:solidFill>
                  <a:srgbClr val="000080"/>
                </a:solidFill>
                <a:latin typeface="Optima" panose="02000503060000020004" pitchFamily="2" charset="0"/>
                <a:ea typeface="Georgia"/>
                <a:cs typeface="Georgia"/>
                <a:sym typeface="Georgia"/>
              </a:rPr>
              <a:t>K-means in action:</a:t>
            </a:r>
          </a:p>
          <a:p>
            <a:pPr algn="ctr">
              <a:spcBef>
                <a:spcPts val="0"/>
              </a:spcBef>
              <a:spcAft>
                <a:spcPts val="0"/>
              </a:spcAft>
            </a:pPr>
            <a:r>
              <a:rPr lang="en" sz="2800" dirty="0">
                <a:solidFill>
                  <a:srgbClr val="000080"/>
                </a:solidFill>
                <a:latin typeface="Optima" panose="02000503060000020004" pitchFamily="2" charset="0"/>
                <a:ea typeface="Georgia"/>
                <a:cs typeface="Georgia"/>
                <a:sym typeface="Georgia"/>
              </a:rPr>
              <a:t>tends to create round clouds</a:t>
            </a:r>
            <a:endParaRPr sz="2800" dirty="0">
              <a:solidFill>
                <a:srgbClr val="000080"/>
              </a:solidFill>
              <a:latin typeface="Optima" panose="02000503060000020004" pitchFamily="2" charset="0"/>
              <a:ea typeface="Georgia"/>
              <a:cs typeface="Georgia"/>
              <a:sym typeface="Georgia"/>
            </a:endParaRPr>
          </a:p>
        </p:txBody>
      </p:sp>
      <p:sp>
        <p:nvSpPr>
          <p:cNvPr id="899" name="Google Shape;899;p48"/>
          <p:cNvSpPr txBox="1"/>
          <p:nvPr/>
        </p:nvSpPr>
        <p:spPr>
          <a:xfrm>
            <a:off x="1412562" y="2096711"/>
            <a:ext cx="341400" cy="369300"/>
          </a:xfrm>
          <a:prstGeom prst="rect">
            <a:avLst/>
          </a:prstGeom>
          <a:noFill/>
          <a:ln>
            <a:noFill/>
          </a:ln>
        </p:spPr>
        <p:txBody>
          <a:bodyPr spcFirstLastPara="1" wrap="square" lIns="91425" tIns="91425" rIns="91425" bIns="91425" anchor="t" anchorCtr="0">
            <a:noAutofit/>
          </a:bodyPr>
          <a:lstStyle/>
          <a:p>
            <a:pPr>
              <a:spcBef>
                <a:spcPts val="0"/>
              </a:spcBef>
              <a:spcAft>
                <a:spcPts val="0"/>
              </a:spcAft>
            </a:pPr>
            <a:endParaRPr>
              <a:latin typeface="Georgia"/>
              <a:ea typeface="Georgia"/>
              <a:cs typeface="Georgia"/>
              <a:sym typeface="Georgia"/>
            </a:endParaRPr>
          </a:p>
        </p:txBody>
      </p:sp>
      <p:sp>
        <p:nvSpPr>
          <p:cNvPr id="900" name="Google Shape;900;p48"/>
          <p:cNvSpPr txBox="1"/>
          <p:nvPr/>
        </p:nvSpPr>
        <p:spPr>
          <a:xfrm>
            <a:off x="0" y="6332774"/>
            <a:ext cx="7763100" cy="369300"/>
          </a:xfrm>
          <a:prstGeom prst="rect">
            <a:avLst/>
          </a:prstGeom>
          <a:noFill/>
          <a:ln>
            <a:noFill/>
          </a:ln>
        </p:spPr>
        <p:txBody>
          <a:bodyPr spcFirstLastPara="1" wrap="square" lIns="91425" tIns="91425" rIns="91425" bIns="91425" anchor="t" anchorCtr="0">
            <a:noAutofit/>
          </a:bodyPr>
          <a:lstStyle/>
          <a:p>
            <a:pPr>
              <a:spcBef>
                <a:spcPts val="0"/>
              </a:spcBef>
              <a:spcAft>
                <a:spcPts val="0"/>
              </a:spcAft>
              <a:buClr>
                <a:schemeClr val="dk1"/>
              </a:buClr>
              <a:buSzPts val="1100"/>
            </a:pPr>
            <a:r>
              <a:rPr lang="en" sz="1100" dirty="0">
                <a:solidFill>
                  <a:schemeClr val="dk1"/>
                </a:solidFill>
                <a:latin typeface="Proxima Nova"/>
                <a:ea typeface="Proxima Nova"/>
                <a:cs typeface="Proxima Nova"/>
                <a:sym typeface="Proxima Nova"/>
              </a:rPr>
              <a:t>Source: Sorin, </a:t>
            </a:r>
            <a:r>
              <a:rPr lang="en" sz="1100" dirty="0" err="1">
                <a:solidFill>
                  <a:schemeClr val="dk1"/>
                </a:solidFill>
                <a:latin typeface="Proxima Nova"/>
                <a:ea typeface="Proxima Nova"/>
                <a:cs typeface="Proxima Nova"/>
                <a:sym typeface="Proxima Nova"/>
              </a:rPr>
              <a:t>Drăghici</a:t>
            </a:r>
            <a:r>
              <a:rPr lang="en" sz="1100" dirty="0">
                <a:solidFill>
                  <a:schemeClr val="dk1"/>
                </a:solidFill>
                <a:latin typeface="Proxima Nova"/>
                <a:ea typeface="Proxima Nova"/>
                <a:cs typeface="Proxima Nova"/>
                <a:sym typeface="Proxima Nova"/>
              </a:rPr>
              <a:t>.  Statistics and Data Analysis for Microarrays Using R and Bioconductor, Second Edition by Chapman and Hall/CRC  Series: Chapman &amp; Hall/CRC Mathematical and Computational Biology, 2016</a:t>
            </a:r>
            <a:endParaRPr dirty="0">
              <a:latin typeface="Optima" panose="02000503060000020004" pitchFamily="2" charset="0"/>
            </a:endParaRPr>
          </a:p>
        </p:txBody>
      </p:sp>
      <p:pic>
        <p:nvPicPr>
          <p:cNvPr id="10" name="Google Shape;893;p48">
            <a:extLst>
              <a:ext uri="{FF2B5EF4-FFF2-40B4-BE49-F238E27FC236}">
                <a16:creationId xmlns:a16="http://schemas.microsoft.com/office/drawing/2014/main" id="{F2FD5108-57EC-E840-8810-449534638C49}"/>
              </a:ext>
            </a:extLst>
          </p:cNvPr>
          <p:cNvPicPr preferRelativeResize="0"/>
          <p:nvPr/>
        </p:nvPicPr>
        <p:blipFill>
          <a:blip r:embed="rId6">
            <a:alphaModFix/>
          </a:blip>
          <a:stretch>
            <a:fillRect/>
          </a:stretch>
        </p:blipFill>
        <p:spPr>
          <a:xfrm>
            <a:off x="5073839" y="4090735"/>
            <a:ext cx="3018976" cy="2005265"/>
          </a:xfrm>
          <a:prstGeom prst="rect">
            <a:avLst/>
          </a:prstGeom>
          <a:noFill/>
          <a:ln>
            <a:noFill/>
          </a:ln>
        </p:spPr>
      </p:pic>
      <p:sp>
        <p:nvSpPr>
          <p:cNvPr id="2" name="Right Arrow 1">
            <a:extLst>
              <a:ext uri="{FF2B5EF4-FFF2-40B4-BE49-F238E27FC236}">
                <a16:creationId xmlns:a16="http://schemas.microsoft.com/office/drawing/2014/main" id="{E6C28BAD-F6C8-9549-B766-4BBA1DCC2F70}"/>
              </a:ext>
            </a:extLst>
          </p:cNvPr>
          <p:cNvSpPr/>
          <p:nvPr/>
        </p:nvSpPr>
        <p:spPr bwMode="auto">
          <a:xfrm>
            <a:off x="4140301" y="2466011"/>
            <a:ext cx="565751" cy="3030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111" charset="0"/>
              <a:ea typeface="ＭＳ Ｐゴシック" pitchFamily="-111" charset="-128"/>
              <a:cs typeface="ＭＳ Ｐゴシック" pitchFamily="-111" charset="-128"/>
            </a:endParaRPr>
          </a:p>
        </p:txBody>
      </p:sp>
      <p:sp>
        <p:nvSpPr>
          <p:cNvPr id="12" name="Right Arrow 11">
            <a:extLst>
              <a:ext uri="{FF2B5EF4-FFF2-40B4-BE49-F238E27FC236}">
                <a16:creationId xmlns:a16="http://schemas.microsoft.com/office/drawing/2014/main" id="{01B71956-453A-074E-889E-B9B49BD17FD2}"/>
              </a:ext>
            </a:extLst>
          </p:cNvPr>
          <p:cNvSpPr/>
          <p:nvPr/>
        </p:nvSpPr>
        <p:spPr bwMode="auto">
          <a:xfrm rot="10800000">
            <a:off x="4246753" y="4878769"/>
            <a:ext cx="565751" cy="3030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111" charset="0"/>
              <a:ea typeface="ＭＳ Ｐゴシック" pitchFamily="-111" charset="-128"/>
              <a:cs typeface="ＭＳ Ｐゴシック" pitchFamily="-111" charset="-128"/>
            </a:endParaRPr>
          </a:p>
        </p:txBody>
      </p:sp>
      <p:sp>
        <p:nvSpPr>
          <p:cNvPr id="13" name="Right Arrow 12">
            <a:extLst>
              <a:ext uri="{FF2B5EF4-FFF2-40B4-BE49-F238E27FC236}">
                <a16:creationId xmlns:a16="http://schemas.microsoft.com/office/drawing/2014/main" id="{A3068F84-EBE2-5E49-9B5B-FCD3B682B7D8}"/>
              </a:ext>
            </a:extLst>
          </p:cNvPr>
          <p:cNvSpPr/>
          <p:nvPr/>
        </p:nvSpPr>
        <p:spPr bwMode="auto">
          <a:xfrm rot="5400000">
            <a:off x="6300451" y="3528023"/>
            <a:ext cx="565751" cy="30300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rebuchet MS" pitchFamily="-111" charset="0"/>
              <a:ea typeface="ＭＳ Ｐゴシック" pitchFamily="-111" charset="-128"/>
              <a:cs typeface="ＭＳ Ｐゴシック" pitchFamily="-111" charset="-128"/>
            </a:endParaRPr>
          </a:p>
        </p:txBody>
      </p:sp>
      <p:sp>
        <p:nvSpPr>
          <p:cNvPr id="3" name="TextBox 2">
            <a:extLst>
              <a:ext uri="{FF2B5EF4-FFF2-40B4-BE49-F238E27FC236}">
                <a16:creationId xmlns:a16="http://schemas.microsoft.com/office/drawing/2014/main" id="{BA641867-56E1-4745-B2F4-7A4E8EFC163F}"/>
              </a:ext>
            </a:extLst>
          </p:cNvPr>
          <p:cNvSpPr txBox="1"/>
          <p:nvPr/>
        </p:nvSpPr>
        <p:spPr>
          <a:xfrm>
            <a:off x="4227616" y="2057400"/>
            <a:ext cx="365806" cy="461665"/>
          </a:xfrm>
          <a:prstGeom prst="rect">
            <a:avLst/>
          </a:prstGeom>
          <a:noFill/>
        </p:spPr>
        <p:txBody>
          <a:bodyPr wrap="none" rtlCol="0">
            <a:spAutoFit/>
          </a:bodyPr>
          <a:lstStyle/>
          <a:p>
            <a:r>
              <a:rPr lang="en-US" b="1" i="1" dirty="0"/>
              <a:t>1</a:t>
            </a:r>
          </a:p>
        </p:txBody>
      </p:sp>
      <p:sp>
        <p:nvSpPr>
          <p:cNvPr id="15" name="TextBox 14">
            <a:extLst>
              <a:ext uri="{FF2B5EF4-FFF2-40B4-BE49-F238E27FC236}">
                <a16:creationId xmlns:a16="http://schemas.microsoft.com/office/drawing/2014/main" id="{4DB9E586-432D-234E-B51B-FD1F01DB564F}"/>
              </a:ext>
            </a:extLst>
          </p:cNvPr>
          <p:cNvSpPr txBox="1"/>
          <p:nvPr/>
        </p:nvSpPr>
        <p:spPr>
          <a:xfrm>
            <a:off x="6734828" y="3396648"/>
            <a:ext cx="365806" cy="461665"/>
          </a:xfrm>
          <a:prstGeom prst="rect">
            <a:avLst/>
          </a:prstGeom>
          <a:noFill/>
        </p:spPr>
        <p:txBody>
          <a:bodyPr wrap="none" rtlCol="0">
            <a:spAutoFit/>
          </a:bodyPr>
          <a:lstStyle/>
          <a:p>
            <a:r>
              <a:rPr lang="en-US" b="1" i="1" dirty="0"/>
              <a:t>2</a:t>
            </a:r>
          </a:p>
        </p:txBody>
      </p:sp>
      <p:sp>
        <p:nvSpPr>
          <p:cNvPr id="16" name="TextBox 15">
            <a:extLst>
              <a:ext uri="{FF2B5EF4-FFF2-40B4-BE49-F238E27FC236}">
                <a16:creationId xmlns:a16="http://schemas.microsoft.com/office/drawing/2014/main" id="{CC6D5CD8-B2DB-C44D-AE6A-5F273FD00498}"/>
              </a:ext>
            </a:extLst>
          </p:cNvPr>
          <p:cNvSpPr txBox="1"/>
          <p:nvPr/>
        </p:nvSpPr>
        <p:spPr>
          <a:xfrm>
            <a:off x="4413160" y="4483623"/>
            <a:ext cx="365806" cy="461665"/>
          </a:xfrm>
          <a:prstGeom prst="rect">
            <a:avLst/>
          </a:prstGeom>
          <a:noFill/>
        </p:spPr>
        <p:txBody>
          <a:bodyPr wrap="none" rtlCol="0">
            <a:spAutoFit/>
          </a:bodyPr>
          <a:lstStyle/>
          <a:p>
            <a:r>
              <a:rPr lang="en-US" b="1" i="1" dirty="0"/>
              <a:t>3</a:t>
            </a:r>
          </a:p>
        </p:txBody>
      </p:sp>
      <p:sp>
        <p:nvSpPr>
          <p:cNvPr id="17" name="Line 4">
            <a:extLst>
              <a:ext uri="{FF2B5EF4-FFF2-40B4-BE49-F238E27FC236}">
                <a16:creationId xmlns:a16="http://schemas.microsoft.com/office/drawing/2014/main" id="{9B386C25-24FE-E04B-9BB0-D86229FEE8BC}"/>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extLst>
      <p:ext uri="{BB962C8B-B14F-4D97-AF65-F5344CB8AC3E}">
        <p14:creationId xmlns:p14="http://schemas.microsoft.com/office/powerpoint/2010/main" val="2903491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6"/>
                                        </p:tgtEl>
                                        <p:attrNameLst>
                                          <p:attrName>style.visibility</p:attrName>
                                        </p:attrNameLst>
                                      </p:cBhvr>
                                      <p:to>
                                        <p:strVal val="visible"/>
                                      </p:to>
                                    </p:set>
                                    <p:animEffect transition="in" filter="fade">
                                      <p:cBhvr>
                                        <p:cTn id="7" dur="1000"/>
                                        <p:tgtEl>
                                          <p:spTgt spid="8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5"/>
                                        </p:tgtEl>
                                        <p:attrNameLst>
                                          <p:attrName>style.visibility</p:attrName>
                                        </p:attrNameLst>
                                      </p:cBhvr>
                                      <p:to>
                                        <p:strVal val="visible"/>
                                      </p:to>
                                    </p:set>
                                    <p:animEffect transition="in" filter="fade">
                                      <p:cBhvr>
                                        <p:cTn id="12" dur="1000"/>
                                        <p:tgtEl>
                                          <p:spTgt spid="8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4"/>
                                        </p:tgtEl>
                                        <p:attrNameLst>
                                          <p:attrName>style.visibility</p:attrName>
                                        </p:attrNameLst>
                                      </p:cBhvr>
                                      <p:to>
                                        <p:strVal val="visible"/>
                                      </p:to>
                                    </p:set>
                                    <p:animEffect transition="in" filter="fade">
                                      <p:cBhvr>
                                        <p:cTn id="17" dur="1000"/>
                                        <p:tgtEl>
                                          <p:spTgt spid="8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0"/>
                                        </p:tgtEl>
                                        <p:attrNameLst>
                                          <p:attrName>style.visibility</p:attrName>
                                        </p:attrNameLst>
                                      </p:cBhvr>
                                      <p:to>
                                        <p:strVal val="visible"/>
                                      </p:to>
                                    </p:set>
                                    <p:animEffect transition="in" filter="fade">
                                      <p:cBhvr>
                                        <p:cTn id="22" dur="1000"/>
                                        <p:tgtEl>
                                          <p:spTgt spid="9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685800" y="228600"/>
            <a:ext cx="7772400" cy="1143000"/>
          </a:xfrm>
        </p:spPr>
        <p:txBody>
          <a:bodyPr/>
          <a:lstStyle/>
          <a:p>
            <a:pPr eaLnBrk="1" hangingPunct="1"/>
            <a:r>
              <a:rPr lang="en-US" dirty="0">
                <a:ea typeface="ＭＳ Ｐゴシック" charset="0"/>
                <a:cs typeface="ＭＳ Ｐゴシック" charset="0"/>
              </a:rPr>
              <a:t>Normalizing the data</a:t>
            </a:r>
          </a:p>
        </p:txBody>
      </p:sp>
      <p:sp>
        <p:nvSpPr>
          <p:cNvPr id="88067" name="Content Placeholder 2"/>
          <p:cNvSpPr>
            <a:spLocks noGrp="1"/>
          </p:cNvSpPr>
          <p:nvPr>
            <p:ph idx="1"/>
          </p:nvPr>
        </p:nvSpPr>
        <p:spPr>
          <a:xfrm>
            <a:off x="589756" y="1455003"/>
            <a:ext cx="8305800" cy="4419600"/>
          </a:xfrm>
        </p:spPr>
        <p:txBody>
          <a:bodyPr/>
          <a:lstStyle/>
          <a:p>
            <a:pPr marL="0" indent="0" eaLnBrk="1" hangingPunct="1">
              <a:buNone/>
            </a:pPr>
            <a:r>
              <a:rPr lang="en-US" sz="2400" dirty="0">
                <a:latin typeface="Times New Roman" charset="0"/>
                <a:ea typeface="ＭＳ Ｐゴシック" charset="0"/>
                <a:cs typeface="ＭＳ Ｐゴシック" charset="0"/>
              </a:rPr>
              <a:t>Sensitivity of RNA-seq is a function of</a:t>
            </a:r>
          </a:p>
          <a:p>
            <a:pPr eaLnBrk="1" hangingPunct="1">
              <a:spcBef>
                <a:spcPts val="0"/>
              </a:spcBef>
            </a:pPr>
            <a:r>
              <a:rPr lang="en-US" sz="2000" dirty="0">
                <a:latin typeface="Times New Roman" charset="0"/>
                <a:ea typeface="ＭＳ Ｐゴシック" charset="0"/>
                <a:cs typeface="ＭＳ Ｐゴシック" charset="0"/>
              </a:rPr>
              <a:t>Number of reads per transcript</a:t>
            </a:r>
          </a:p>
          <a:p>
            <a:pPr eaLnBrk="1" hangingPunct="1">
              <a:spcBef>
                <a:spcPts val="0"/>
              </a:spcBef>
            </a:pPr>
            <a:r>
              <a:rPr lang="en-US" sz="2000" dirty="0">
                <a:latin typeface="Times New Roman" charset="0"/>
                <a:ea typeface="ＭＳ Ｐゴシック" charset="0"/>
                <a:cs typeface="ＭＳ Ｐゴシック" charset="0"/>
              </a:rPr>
              <a:t>Transcript length</a:t>
            </a:r>
          </a:p>
          <a:p>
            <a:pPr eaLnBrk="1" hangingPunct="1">
              <a:spcBef>
                <a:spcPts val="0"/>
              </a:spcBef>
            </a:pPr>
            <a:r>
              <a:rPr lang="en-US" sz="2000" dirty="0">
                <a:latin typeface="Times New Roman" charset="0"/>
                <a:ea typeface="ＭＳ Ｐゴシック" charset="0"/>
                <a:cs typeface="ＭＳ Ｐゴシック" charset="0"/>
              </a:rPr>
              <a:t>Size of the library (total # of reads)</a:t>
            </a:r>
          </a:p>
          <a:p>
            <a:pPr marL="0" indent="0" eaLnBrk="1" hangingPunct="1">
              <a:buNone/>
            </a:pPr>
            <a:endParaRPr lang="en-US" sz="1200" dirty="0">
              <a:latin typeface="Times New Roman" charset="0"/>
              <a:ea typeface="ＭＳ Ｐゴシック" charset="0"/>
              <a:cs typeface="ＭＳ Ｐゴシック" charset="0"/>
            </a:endParaRPr>
          </a:p>
          <a:p>
            <a:pPr marL="0" indent="0" eaLnBrk="1" hangingPunct="1">
              <a:buNone/>
            </a:pPr>
            <a:r>
              <a:rPr lang="en-US" sz="2400" b="1" dirty="0">
                <a:latin typeface="Times New Roman" charset="0"/>
                <a:ea typeface="ＭＳ Ｐゴシック" charset="0"/>
                <a:cs typeface="ＭＳ Ｐゴシック" charset="0"/>
              </a:rPr>
              <a:t>FPKM</a:t>
            </a:r>
            <a:r>
              <a:rPr lang="en-US" sz="2000" dirty="0">
                <a:latin typeface="Times New Roman" charset="0"/>
                <a:ea typeface="ＭＳ Ｐゴシック" charset="0"/>
                <a:cs typeface="ＭＳ Ｐゴシック" charset="0"/>
              </a:rPr>
              <a:t> (Fragments per Kilobase	         </a:t>
            </a:r>
            <a:r>
              <a:rPr lang="en-US" sz="2400" b="1" dirty="0">
                <a:latin typeface="Times New Roman" charset="0"/>
                <a:ea typeface="ＭＳ Ｐゴシック" charset="0"/>
                <a:cs typeface="ＭＳ Ｐゴシック" charset="0"/>
              </a:rPr>
              <a:t>TPM</a:t>
            </a:r>
            <a:r>
              <a:rPr lang="en-US" sz="2000" dirty="0">
                <a:latin typeface="Times New Roman" charset="0"/>
                <a:ea typeface="ＭＳ Ｐゴシック" charset="0"/>
                <a:cs typeface="ＭＳ Ｐゴシック" charset="0"/>
              </a:rPr>
              <a:t> (Transcripts per million reads)</a:t>
            </a:r>
          </a:p>
          <a:p>
            <a:pPr marL="0" indent="0" eaLnBrk="1" hangingPunct="1">
              <a:buNone/>
            </a:pPr>
            <a:r>
              <a:rPr lang="en-US" sz="2000" dirty="0">
                <a:latin typeface="Times New Roman" charset="0"/>
                <a:ea typeface="ＭＳ Ｐゴシック" charset="0"/>
                <a:cs typeface="ＭＳ Ｐゴシック" charset="0"/>
              </a:rPr>
              <a:t> of exons per million reads)</a:t>
            </a:r>
          </a:p>
        </p:txBody>
      </p:sp>
      <p:sp>
        <p:nvSpPr>
          <p:cNvPr id="88070" name="TextBox 10"/>
          <p:cNvSpPr txBox="1">
            <a:spLocks noChangeArrowheads="1"/>
          </p:cNvSpPr>
          <p:nvPr/>
        </p:nvSpPr>
        <p:spPr bwMode="auto">
          <a:xfrm>
            <a:off x="589756" y="5562600"/>
            <a:ext cx="720440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800" dirty="0">
                <a:latin typeface="Calibri" charset="0"/>
              </a:rPr>
              <a:t>R = # of unique reads for the gene</a:t>
            </a:r>
          </a:p>
          <a:p>
            <a:r>
              <a:rPr lang="en-US" sz="1800" dirty="0">
                <a:latin typeface="Calibri" charset="0"/>
              </a:rPr>
              <a:t>L = length of the gene (sum of exons in </a:t>
            </a:r>
            <a:r>
              <a:rPr lang="en-US" sz="1800" dirty="0" err="1">
                <a:latin typeface="Calibri" charset="0"/>
              </a:rPr>
              <a:t>nt</a:t>
            </a:r>
            <a:r>
              <a:rPr lang="en-US" sz="1800" dirty="0">
                <a:latin typeface="Calibri" charset="0"/>
              </a:rPr>
              <a:t>)</a:t>
            </a:r>
          </a:p>
          <a:p>
            <a:r>
              <a:rPr lang="en-US" sz="1800" dirty="0">
                <a:latin typeface="Calibri" charset="0"/>
              </a:rPr>
              <a:t>N = Size of the gene in kb (sum of exons / 1000)</a:t>
            </a:r>
          </a:p>
          <a:p>
            <a:r>
              <a:rPr lang="en-US" sz="1800" dirty="0">
                <a:latin typeface="Calibri" charset="0"/>
              </a:rPr>
              <a:t>T = total number of reads in the library mapped to the genome / 1,000,000</a:t>
            </a:r>
          </a:p>
        </p:txBody>
      </p:sp>
      <p:grpSp>
        <p:nvGrpSpPr>
          <p:cNvPr id="2" name="Group 1">
            <a:extLst>
              <a:ext uri="{FF2B5EF4-FFF2-40B4-BE49-F238E27FC236}">
                <a16:creationId xmlns:a16="http://schemas.microsoft.com/office/drawing/2014/main" id="{1486C7BF-A11D-6849-9F57-146DC6B7B88F}"/>
              </a:ext>
            </a:extLst>
          </p:cNvPr>
          <p:cNvGrpSpPr/>
          <p:nvPr/>
        </p:nvGrpSpPr>
        <p:grpSpPr>
          <a:xfrm>
            <a:off x="2222500" y="3974068"/>
            <a:ext cx="673100" cy="830997"/>
            <a:chOff x="2222500" y="3787638"/>
            <a:chExt cx="673100" cy="830997"/>
          </a:xfrm>
        </p:grpSpPr>
        <p:cxnSp>
          <p:nvCxnSpPr>
            <p:cNvPr id="9" name="Straight Connector 8"/>
            <p:cNvCxnSpPr/>
            <p:nvPr/>
          </p:nvCxnSpPr>
          <p:spPr>
            <a:xfrm>
              <a:off x="2222500" y="4203932"/>
              <a:ext cx="6731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8071" name="TextBox 12"/>
            <p:cNvSpPr txBox="1">
              <a:spLocks noChangeArrowheads="1"/>
            </p:cNvSpPr>
            <p:nvPr/>
          </p:nvSpPr>
          <p:spPr bwMode="auto">
            <a:xfrm>
              <a:off x="2286000" y="3787638"/>
              <a:ext cx="6096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latin typeface="Calibri" charset="0"/>
                </a:rPr>
                <a:t>R</a:t>
              </a:r>
            </a:p>
            <a:p>
              <a:pPr algn="ctr"/>
              <a:endParaRPr lang="en-US" dirty="0">
                <a:latin typeface="Calibri" charset="0"/>
              </a:endParaRPr>
            </a:p>
          </p:txBody>
        </p:sp>
      </p:grpSp>
      <p:grpSp>
        <p:nvGrpSpPr>
          <p:cNvPr id="7" name="Group 6">
            <a:extLst>
              <a:ext uri="{FF2B5EF4-FFF2-40B4-BE49-F238E27FC236}">
                <a16:creationId xmlns:a16="http://schemas.microsoft.com/office/drawing/2014/main" id="{F4FE046B-3071-AC48-A7AA-26C42F89C994}"/>
              </a:ext>
            </a:extLst>
          </p:cNvPr>
          <p:cNvGrpSpPr/>
          <p:nvPr/>
        </p:nvGrpSpPr>
        <p:grpSpPr>
          <a:xfrm>
            <a:off x="5540567" y="4126468"/>
            <a:ext cx="2536633" cy="830997"/>
            <a:chOff x="5540567" y="4198203"/>
            <a:chExt cx="2536633" cy="830997"/>
          </a:xfrm>
        </p:grpSpPr>
        <p:sp>
          <p:nvSpPr>
            <p:cNvPr id="12" name="TextBox 3">
              <a:extLst>
                <a:ext uri="{FF2B5EF4-FFF2-40B4-BE49-F238E27FC236}">
                  <a16:creationId xmlns:a16="http://schemas.microsoft.com/office/drawing/2014/main" id="{F3D4F8CB-66A3-3944-BF71-A155FEF38401}"/>
                </a:ext>
              </a:extLst>
            </p:cNvPr>
            <p:cNvSpPr txBox="1">
              <a:spLocks noChangeArrowheads="1"/>
            </p:cNvSpPr>
            <p:nvPr/>
          </p:nvSpPr>
          <p:spPr bwMode="auto">
            <a:xfrm>
              <a:off x="5540567" y="4364922"/>
              <a:ext cx="11890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charset="0"/>
                </a:rPr>
                <a:t>TPM =</a:t>
              </a:r>
            </a:p>
          </p:txBody>
        </p:sp>
        <p:cxnSp>
          <p:nvCxnSpPr>
            <p:cNvPr id="13" name="Straight Connector 12">
              <a:extLst>
                <a:ext uri="{FF2B5EF4-FFF2-40B4-BE49-F238E27FC236}">
                  <a16:creationId xmlns:a16="http://schemas.microsoft.com/office/drawing/2014/main" id="{35C39AE3-B8E2-8641-A25F-7A3DF7E0E87A}"/>
                </a:ext>
              </a:extLst>
            </p:cNvPr>
            <p:cNvCxnSpPr>
              <a:cxnSpLocks/>
            </p:cNvCxnSpPr>
            <p:nvPr/>
          </p:nvCxnSpPr>
          <p:spPr>
            <a:xfrm>
              <a:off x="6503794" y="4569768"/>
              <a:ext cx="1333007" cy="189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2">
              <a:extLst>
                <a:ext uri="{FF2B5EF4-FFF2-40B4-BE49-F238E27FC236}">
                  <a16:creationId xmlns:a16="http://schemas.microsoft.com/office/drawing/2014/main" id="{77E7DA18-88EB-A84E-A1E2-F578FC9DFADE}"/>
                </a:ext>
              </a:extLst>
            </p:cNvPr>
            <p:cNvSpPr txBox="1">
              <a:spLocks noChangeArrowheads="1"/>
            </p:cNvSpPr>
            <p:nvPr/>
          </p:nvSpPr>
          <p:spPr bwMode="auto">
            <a:xfrm>
              <a:off x="6223000" y="4198203"/>
              <a:ext cx="1854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latin typeface="Calibri" charset="0"/>
                </a:rPr>
                <a:t>RPK</a:t>
              </a:r>
            </a:p>
            <a:p>
              <a:pPr algn="ctr"/>
              <a:r>
                <a:rPr lang="en-US" sz="2000" dirty="0">
                  <a:latin typeface="Symbol" pitchFamily="2" charset="2"/>
                </a:rPr>
                <a:t>∑</a:t>
              </a:r>
              <a:r>
                <a:rPr lang="en-US" dirty="0">
                  <a:latin typeface="Calibri" charset="0"/>
                </a:rPr>
                <a:t>RPK / 1M</a:t>
              </a:r>
            </a:p>
          </p:txBody>
        </p:sp>
      </p:grpSp>
      <p:grpSp>
        <p:nvGrpSpPr>
          <p:cNvPr id="15" name="Group 14">
            <a:extLst>
              <a:ext uri="{FF2B5EF4-FFF2-40B4-BE49-F238E27FC236}">
                <a16:creationId xmlns:a16="http://schemas.microsoft.com/office/drawing/2014/main" id="{6D5B0D33-DC86-7F40-8F97-5211FD4BA4AF}"/>
              </a:ext>
            </a:extLst>
          </p:cNvPr>
          <p:cNvGrpSpPr/>
          <p:nvPr/>
        </p:nvGrpSpPr>
        <p:grpSpPr>
          <a:xfrm>
            <a:off x="2222500" y="3974068"/>
            <a:ext cx="673100" cy="830997"/>
            <a:chOff x="2222500" y="3787638"/>
            <a:chExt cx="673100" cy="830997"/>
          </a:xfrm>
        </p:grpSpPr>
        <p:cxnSp>
          <p:nvCxnSpPr>
            <p:cNvPr id="17" name="Straight Connector 16">
              <a:extLst>
                <a:ext uri="{FF2B5EF4-FFF2-40B4-BE49-F238E27FC236}">
                  <a16:creationId xmlns:a16="http://schemas.microsoft.com/office/drawing/2014/main" id="{7D2965DD-85A3-3840-8AB2-C9E86963820C}"/>
                </a:ext>
              </a:extLst>
            </p:cNvPr>
            <p:cNvCxnSpPr/>
            <p:nvPr/>
          </p:nvCxnSpPr>
          <p:spPr>
            <a:xfrm>
              <a:off x="2222500" y="4203932"/>
              <a:ext cx="6731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8" name="TextBox 12">
              <a:extLst>
                <a:ext uri="{FF2B5EF4-FFF2-40B4-BE49-F238E27FC236}">
                  <a16:creationId xmlns:a16="http://schemas.microsoft.com/office/drawing/2014/main" id="{DF8D0E6B-7260-0046-B18A-DB5F2F400FBF}"/>
                </a:ext>
              </a:extLst>
            </p:cNvPr>
            <p:cNvSpPr txBox="1">
              <a:spLocks noChangeArrowheads="1"/>
            </p:cNvSpPr>
            <p:nvPr/>
          </p:nvSpPr>
          <p:spPr bwMode="auto">
            <a:xfrm>
              <a:off x="2286000" y="3787638"/>
              <a:ext cx="6096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latin typeface="Calibri" charset="0"/>
                </a:rPr>
                <a:t>R</a:t>
              </a:r>
            </a:p>
            <a:p>
              <a:pPr algn="ctr"/>
              <a:r>
                <a:rPr lang="en-US" dirty="0">
                  <a:latin typeface="Calibri" charset="0"/>
                </a:rPr>
                <a:t>NT</a:t>
              </a:r>
            </a:p>
          </p:txBody>
        </p:sp>
      </p:grpSp>
      <p:sp>
        <p:nvSpPr>
          <p:cNvPr id="20" name="TextBox 3">
            <a:extLst>
              <a:ext uri="{FF2B5EF4-FFF2-40B4-BE49-F238E27FC236}">
                <a16:creationId xmlns:a16="http://schemas.microsoft.com/office/drawing/2014/main" id="{937E5872-787F-7643-B56F-18F4C03AFBB2}"/>
              </a:ext>
            </a:extLst>
          </p:cNvPr>
          <p:cNvSpPr txBox="1">
            <a:spLocks noChangeArrowheads="1"/>
          </p:cNvSpPr>
          <p:nvPr/>
        </p:nvSpPr>
        <p:spPr bwMode="auto">
          <a:xfrm>
            <a:off x="5613400" y="3657600"/>
            <a:ext cx="1854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charset="0"/>
              </a:rPr>
              <a:t>RPK = R/N</a:t>
            </a:r>
          </a:p>
        </p:txBody>
      </p:sp>
      <p:sp>
        <p:nvSpPr>
          <p:cNvPr id="23" name="TextBox 3">
            <a:extLst>
              <a:ext uri="{FF2B5EF4-FFF2-40B4-BE49-F238E27FC236}">
                <a16:creationId xmlns:a16="http://schemas.microsoft.com/office/drawing/2014/main" id="{CA3E2FA3-0C07-4049-BB62-8CF210A5F397}"/>
              </a:ext>
            </a:extLst>
          </p:cNvPr>
          <p:cNvSpPr txBox="1">
            <a:spLocks noChangeArrowheads="1"/>
          </p:cNvSpPr>
          <p:nvPr/>
        </p:nvSpPr>
        <p:spPr bwMode="auto">
          <a:xfrm>
            <a:off x="1066800" y="4145885"/>
            <a:ext cx="11890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charset="0"/>
              </a:rPr>
              <a:t>FPKM =</a:t>
            </a:r>
          </a:p>
        </p:txBody>
      </p:sp>
      <p:grpSp>
        <p:nvGrpSpPr>
          <p:cNvPr id="8" name="Group 7">
            <a:extLst>
              <a:ext uri="{FF2B5EF4-FFF2-40B4-BE49-F238E27FC236}">
                <a16:creationId xmlns:a16="http://schemas.microsoft.com/office/drawing/2014/main" id="{195277FC-9E94-DF4F-ADF7-0648016EDC7E}"/>
              </a:ext>
            </a:extLst>
          </p:cNvPr>
          <p:cNvGrpSpPr/>
          <p:nvPr/>
        </p:nvGrpSpPr>
        <p:grpSpPr>
          <a:xfrm>
            <a:off x="5540566" y="5040868"/>
            <a:ext cx="2689033" cy="830997"/>
            <a:chOff x="5540566" y="4986381"/>
            <a:chExt cx="2689033" cy="830997"/>
          </a:xfrm>
        </p:grpSpPr>
        <p:sp>
          <p:nvSpPr>
            <p:cNvPr id="27" name="TextBox 3">
              <a:extLst>
                <a:ext uri="{FF2B5EF4-FFF2-40B4-BE49-F238E27FC236}">
                  <a16:creationId xmlns:a16="http://schemas.microsoft.com/office/drawing/2014/main" id="{0AF89E86-9822-9F49-A66B-8A2CF876A511}"/>
                </a:ext>
              </a:extLst>
            </p:cNvPr>
            <p:cNvSpPr txBox="1">
              <a:spLocks noChangeArrowheads="1"/>
            </p:cNvSpPr>
            <p:nvPr/>
          </p:nvSpPr>
          <p:spPr bwMode="auto">
            <a:xfrm>
              <a:off x="5540566" y="5153100"/>
              <a:ext cx="268903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dirty="0">
                  <a:latin typeface="Calibri" charset="0"/>
                </a:rPr>
                <a:t>TPM =            *1M</a:t>
              </a:r>
            </a:p>
          </p:txBody>
        </p:sp>
        <p:cxnSp>
          <p:nvCxnSpPr>
            <p:cNvPr id="28" name="Straight Connector 27">
              <a:extLst>
                <a:ext uri="{FF2B5EF4-FFF2-40B4-BE49-F238E27FC236}">
                  <a16:creationId xmlns:a16="http://schemas.microsoft.com/office/drawing/2014/main" id="{FDB850E8-1668-C546-8DA6-8C35E20429EB}"/>
                </a:ext>
              </a:extLst>
            </p:cNvPr>
            <p:cNvCxnSpPr>
              <a:cxnSpLocks/>
            </p:cNvCxnSpPr>
            <p:nvPr/>
          </p:nvCxnSpPr>
          <p:spPr>
            <a:xfrm>
              <a:off x="6503794" y="5410200"/>
              <a:ext cx="66650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TextBox 12">
              <a:extLst>
                <a:ext uri="{FF2B5EF4-FFF2-40B4-BE49-F238E27FC236}">
                  <a16:creationId xmlns:a16="http://schemas.microsoft.com/office/drawing/2014/main" id="{628FF21C-EE5A-6745-B83B-129AE8BC848E}"/>
                </a:ext>
              </a:extLst>
            </p:cNvPr>
            <p:cNvSpPr txBox="1">
              <a:spLocks noChangeArrowheads="1"/>
            </p:cNvSpPr>
            <p:nvPr/>
          </p:nvSpPr>
          <p:spPr bwMode="auto">
            <a:xfrm>
              <a:off x="6223000" y="4986381"/>
              <a:ext cx="13208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r>
                <a:rPr lang="en-US" dirty="0">
                  <a:latin typeface="Calibri" charset="0"/>
                </a:rPr>
                <a:t>RPK</a:t>
              </a:r>
            </a:p>
            <a:p>
              <a:pPr algn="ctr"/>
              <a:r>
                <a:rPr lang="en-US" sz="2000" dirty="0">
                  <a:latin typeface="Symbol" pitchFamily="2" charset="2"/>
                </a:rPr>
                <a:t>∑</a:t>
              </a:r>
              <a:r>
                <a:rPr lang="en-US" dirty="0">
                  <a:latin typeface="Calibri" charset="0"/>
                </a:rPr>
                <a:t>RPK</a:t>
              </a:r>
            </a:p>
          </p:txBody>
        </p:sp>
      </p:grpSp>
    </p:spTree>
    <p:extLst>
      <p:ext uri="{BB962C8B-B14F-4D97-AF65-F5344CB8AC3E}">
        <p14:creationId xmlns:p14="http://schemas.microsoft.com/office/powerpoint/2010/main" val="450843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5"/>
        <p:cNvGrpSpPr/>
        <p:nvPr/>
      </p:nvGrpSpPr>
      <p:grpSpPr>
        <a:xfrm>
          <a:off x="0" y="0"/>
          <a:ext cx="0" cy="0"/>
          <a:chOff x="0" y="0"/>
          <a:chExt cx="0" cy="0"/>
        </a:xfrm>
      </p:grpSpPr>
      <p:pic>
        <p:nvPicPr>
          <p:cNvPr id="906" name="Google Shape;906;p49"/>
          <p:cNvPicPr preferRelativeResize="0"/>
          <p:nvPr/>
        </p:nvPicPr>
        <p:blipFill>
          <a:blip r:embed="rId3">
            <a:alphaModFix/>
          </a:blip>
          <a:stretch>
            <a:fillRect/>
          </a:stretch>
        </p:blipFill>
        <p:spPr>
          <a:xfrm>
            <a:off x="1902012" y="1864638"/>
            <a:ext cx="3022925" cy="1902825"/>
          </a:xfrm>
          <a:prstGeom prst="rect">
            <a:avLst/>
          </a:prstGeom>
          <a:noFill/>
          <a:ln>
            <a:noFill/>
          </a:ln>
        </p:spPr>
      </p:pic>
      <p:pic>
        <p:nvPicPr>
          <p:cNvPr id="907" name="Google Shape;907;p49"/>
          <p:cNvPicPr preferRelativeResize="0"/>
          <p:nvPr/>
        </p:nvPicPr>
        <p:blipFill>
          <a:blip r:embed="rId4">
            <a:alphaModFix/>
          </a:blip>
          <a:stretch>
            <a:fillRect/>
          </a:stretch>
        </p:blipFill>
        <p:spPr>
          <a:xfrm>
            <a:off x="4888188" y="1752600"/>
            <a:ext cx="3082762" cy="1902825"/>
          </a:xfrm>
          <a:prstGeom prst="rect">
            <a:avLst/>
          </a:prstGeom>
          <a:noFill/>
          <a:ln>
            <a:noFill/>
          </a:ln>
        </p:spPr>
      </p:pic>
      <p:pic>
        <p:nvPicPr>
          <p:cNvPr id="908" name="Google Shape;908;p49"/>
          <p:cNvPicPr preferRelativeResize="0"/>
          <p:nvPr/>
        </p:nvPicPr>
        <p:blipFill>
          <a:blip r:embed="rId5">
            <a:alphaModFix/>
          </a:blip>
          <a:stretch>
            <a:fillRect/>
          </a:stretch>
        </p:blipFill>
        <p:spPr>
          <a:xfrm>
            <a:off x="1893313" y="4178375"/>
            <a:ext cx="3040299" cy="1968425"/>
          </a:xfrm>
          <a:prstGeom prst="rect">
            <a:avLst/>
          </a:prstGeom>
          <a:noFill/>
          <a:ln>
            <a:noFill/>
          </a:ln>
        </p:spPr>
      </p:pic>
      <p:pic>
        <p:nvPicPr>
          <p:cNvPr id="909" name="Google Shape;909;p49"/>
          <p:cNvPicPr preferRelativeResize="0"/>
          <p:nvPr/>
        </p:nvPicPr>
        <p:blipFill>
          <a:blip r:embed="rId6">
            <a:alphaModFix/>
          </a:blip>
          <a:stretch>
            <a:fillRect/>
          </a:stretch>
        </p:blipFill>
        <p:spPr>
          <a:xfrm>
            <a:off x="4888201" y="4152981"/>
            <a:ext cx="3188999" cy="2019219"/>
          </a:xfrm>
          <a:prstGeom prst="rect">
            <a:avLst/>
          </a:prstGeom>
          <a:noFill/>
          <a:ln>
            <a:noFill/>
          </a:ln>
        </p:spPr>
      </p:pic>
      <p:sp>
        <p:nvSpPr>
          <p:cNvPr id="911" name="Google Shape;911;p49"/>
          <p:cNvSpPr txBox="1"/>
          <p:nvPr/>
        </p:nvSpPr>
        <p:spPr>
          <a:xfrm flipH="1">
            <a:off x="26719" y="6372263"/>
            <a:ext cx="7353900" cy="463200"/>
          </a:xfrm>
          <a:prstGeom prst="rect">
            <a:avLst/>
          </a:prstGeom>
          <a:noFill/>
          <a:ln>
            <a:noFill/>
          </a:ln>
        </p:spPr>
        <p:txBody>
          <a:bodyPr spcFirstLastPara="1" wrap="square" lIns="91425" tIns="91425" rIns="91425" bIns="91425" anchor="t" anchorCtr="0">
            <a:noAutofit/>
          </a:bodyPr>
          <a:lstStyle/>
          <a:p>
            <a:pPr>
              <a:spcBef>
                <a:spcPts val="0"/>
              </a:spcBef>
              <a:spcAft>
                <a:spcPts val="0"/>
              </a:spcAft>
              <a:buClr>
                <a:schemeClr val="dk1"/>
              </a:buClr>
              <a:buSzPts val="1100"/>
            </a:pPr>
            <a:r>
              <a:rPr lang="en" sz="1100" dirty="0">
                <a:solidFill>
                  <a:schemeClr val="dk1"/>
                </a:solidFill>
                <a:latin typeface="Proxima Nova"/>
                <a:ea typeface="Proxima Nova"/>
                <a:cs typeface="Proxima Nova"/>
                <a:sym typeface="Proxima Nova"/>
              </a:rPr>
              <a:t>Source: Sorin, </a:t>
            </a:r>
            <a:r>
              <a:rPr lang="en" sz="1100" dirty="0" err="1">
                <a:solidFill>
                  <a:schemeClr val="dk1"/>
                </a:solidFill>
                <a:latin typeface="Proxima Nova"/>
                <a:ea typeface="Proxima Nova"/>
                <a:cs typeface="Proxima Nova"/>
                <a:sym typeface="Proxima Nova"/>
              </a:rPr>
              <a:t>Drăghici</a:t>
            </a:r>
            <a:r>
              <a:rPr lang="en" sz="1100" dirty="0">
                <a:solidFill>
                  <a:schemeClr val="dk1"/>
                </a:solidFill>
                <a:latin typeface="Proxima Nova"/>
                <a:ea typeface="Proxima Nova"/>
                <a:cs typeface="Proxima Nova"/>
                <a:sym typeface="Proxima Nova"/>
              </a:rPr>
              <a:t>.  Statistics and Data Analysis for Microarrays Using R and Bioconductor, Second Edition by Chapman and Hall/CRC  Series: Chapman &amp; Hall/CRC Mathematical and Computational Biology, 2016</a:t>
            </a:r>
            <a:endParaRPr dirty="0">
              <a:latin typeface="Optima" panose="02000503060000020004" pitchFamily="2" charset="0"/>
            </a:endParaRPr>
          </a:p>
        </p:txBody>
      </p:sp>
      <p:sp>
        <p:nvSpPr>
          <p:cNvPr id="8" name="Title 2">
            <a:extLst>
              <a:ext uri="{FF2B5EF4-FFF2-40B4-BE49-F238E27FC236}">
                <a16:creationId xmlns:a16="http://schemas.microsoft.com/office/drawing/2014/main" id="{D961B242-035D-2F42-A1E3-1311E3BC5D87}"/>
              </a:ext>
            </a:extLst>
          </p:cNvPr>
          <p:cNvSpPr>
            <a:spLocks noGrp="1"/>
          </p:cNvSpPr>
          <p:nvPr>
            <p:ph type="title"/>
          </p:nvPr>
        </p:nvSpPr>
        <p:spPr>
          <a:xfrm>
            <a:off x="685800" y="-76200"/>
            <a:ext cx="7772400" cy="1524000"/>
          </a:xfrm>
        </p:spPr>
        <p:txBody>
          <a:bodyPr/>
          <a:lstStyle/>
          <a:p>
            <a:r>
              <a:rPr lang="en-US" sz="4000" dirty="0">
                <a:latin typeface="Optima" panose="02000503060000020004" pitchFamily="2" charset="0"/>
              </a:rPr>
              <a:t>K-means: Weaknesses</a:t>
            </a:r>
            <a:br>
              <a:rPr lang="en-US" sz="2800" dirty="0">
                <a:latin typeface="Optima" panose="02000503060000020004" pitchFamily="2" charset="0"/>
              </a:rPr>
            </a:br>
            <a:r>
              <a:rPr lang="en-US" sz="2400" i="1" dirty="0">
                <a:latin typeface="Optima" panose="02000503060000020004" pitchFamily="2" charset="0"/>
              </a:rPr>
              <a:t>Can give you a different result each time</a:t>
            </a:r>
            <a:br>
              <a:rPr lang="en-US" sz="2400" i="1" dirty="0">
                <a:latin typeface="Optima" panose="02000503060000020004" pitchFamily="2" charset="0"/>
              </a:rPr>
            </a:br>
            <a:r>
              <a:rPr lang="en-US" sz="2400" i="1" dirty="0">
                <a:latin typeface="Optima" panose="02000503060000020004" pitchFamily="2" charset="0"/>
              </a:rPr>
              <a:t>with exactly the same data </a:t>
            </a:r>
            <a:endParaRPr lang="en-US" sz="2800" i="1" dirty="0">
              <a:latin typeface="Optima" panose="02000503060000020004" pitchFamily="2" charset="0"/>
            </a:endParaRPr>
          </a:p>
        </p:txBody>
      </p:sp>
      <p:sp>
        <p:nvSpPr>
          <p:cNvPr id="2" name="TextBox 1">
            <a:extLst>
              <a:ext uri="{FF2B5EF4-FFF2-40B4-BE49-F238E27FC236}">
                <a16:creationId xmlns:a16="http://schemas.microsoft.com/office/drawing/2014/main" id="{0275B311-920D-3548-A1D3-7BED43D69CFC}"/>
              </a:ext>
            </a:extLst>
          </p:cNvPr>
          <p:cNvSpPr txBox="1"/>
          <p:nvPr/>
        </p:nvSpPr>
        <p:spPr>
          <a:xfrm>
            <a:off x="382177" y="2438400"/>
            <a:ext cx="1497281" cy="830997"/>
          </a:xfrm>
          <a:prstGeom prst="rect">
            <a:avLst/>
          </a:prstGeom>
          <a:noFill/>
        </p:spPr>
        <p:txBody>
          <a:bodyPr wrap="square" rtlCol="0">
            <a:spAutoFit/>
          </a:bodyPr>
          <a:lstStyle/>
          <a:p>
            <a:pPr algn="ctr"/>
            <a:r>
              <a:rPr lang="en-US" dirty="0">
                <a:latin typeface="Optima" panose="02000503060000020004" pitchFamily="2" charset="0"/>
              </a:rPr>
              <a:t>Initial centroids</a:t>
            </a:r>
          </a:p>
        </p:txBody>
      </p:sp>
      <p:sp>
        <p:nvSpPr>
          <p:cNvPr id="10" name="TextBox 9">
            <a:extLst>
              <a:ext uri="{FF2B5EF4-FFF2-40B4-BE49-F238E27FC236}">
                <a16:creationId xmlns:a16="http://schemas.microsoft.com/office/drawing/2014/main" id="{6B172ECA-B87A-F841-AA2F-BE2C7A885328}"/>
              </a:ext>
            </a:extLst>
          </p:cNvPr>
          <p:cNvSpPr txBox="1"/>
          <p:nvPr/>
        </p:nvSpPr>
        <p:spPr>
          <a:xfrm>
            <a:off x="318159" y="4572000"/>
            <a:ext cx="1497281" cy="830997"/>
          </a:xfrm>
          <a:prstGeom prst="rect">
            <a:avLst/>
          </a:prstGeom>
          <a:noFill/>
        </p:spPr>
        <p:txBody>
          <a:bodyPr wrap="square" rtlCol="0">
            <a:spAutoFit/>
          </a:bodyPr>
          <a:lstStyle/>
          <a:p>
            <a:pPr algn="ctr"/>
            <a:r>
              <a:rPr lang="en-US" dirty="0">
                <a:latin typeface="Optima" panose="02000503060000020004" pitchFamily="2" charset="0"/>
              </a:rPr>
              <a:t>Initial centroids</a:t>
            </a:r>
          </a:p>
        </p:txBody>
      </p:sp>
      <p:cxnSp>
        <p:nvCxnSpPr>
          <p:cNvPr id="4" name="Straight Arrow Connector 3">
            <a:extLst>
              <a:ext uri="{FF2B5EF4-FFF2-40B4-BE49-F238E27FC236}">
                <a16:creationId xmlns:a16="http://schemas.microsoft.com/office/drawing/2014/main" id="{542BA450-3822-CE4B-BE54-81F792F4F49F}"/>
              </a:ext>
            </a:extLst>
          </p:cNvPr>
          <p:cNvCxnSpPr>
            <a:stCxn id="2" idx="3"/>
          </p:cNvCxnSpPr>
          <p:nvPr/>
        </p:nvCxnSpPr>
        <p:spPr bwMode="auto">
          <a:xfrm>
            <a:off x="1879458" y="2853899"/>
            <a:ext cx="863742" cy="1941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52C7518F-4347-D844-9017-846003E7D712}"/>
              </a:ext>
            </a:extLst>
          </p:cNvPr>
          <p:cNvCxnSpPr>
            <a:cxnSpLocks/>
            <a:stCxn id="2" idx="3"/>
          </p:cNvCxnSpPr>
          <p:nvPr/>
        </p:nvCxnSpPr>
        <p:spPr bwMode="auto">
          <a:xfrm>
            <a:off x="1879458" y="2853899"/>
            <a:ext cx="1625742" cy="1941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BA4331A7-559D-184A-A0EF-BB9E0B3A0549}"/>
              </a:ext>
            </a:extLst>
          </p:cNvPr>
          <p:cNvCxnSpPr>
            <a:cxnSpLocks/>
          </p:cNvCxnSpPr>
          <p:nvPr/>
        </p:nvCxnSpPr>
        <p:spPr bwMode="auto">
          <a:xfrm>
            <a:off x="1815440" y="4973015"/>
            <a:ext cx="1384960" cy="81756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7425941C-55B8-FB4A-A992-8077285C5730}"/>
              </a:ext>
            </a:extLst>
          </p:cNvPr>
          <p:cNvCxnSpPr>
            <a:cxnSpLocks/>
          </p:cNvCxnSpPr>
          <p:nvPr/>
        </p:nvCxnSpPr>
        <p:spPr bwMode="auto">
          <a:xfrm flipV="1">
            <a:off x="1815440" y="4572000"/>
            <a:ext cx="1384960" cy="401015"/>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4" name="Line 4">
            <a:extLst>
              <a:ext uri="{FF2B5EF4-FFF2-40B4-BE49-F238E27FC236}">
                <a16:creationId xmlns:a16="http://schemas.microsoft.com/office/drawing/2014/main" id="{9F1E96F1-25EC-6E45-ADA1-B70206B22D83}"/>
              </a:ext>
            </a:extLst>
          </p:cNvPr>
          <p:cNvSpPr>
            <a:spLocks noChangeShapeType="1"/>
          </p:cNvSpPr>
          <p:nvPr/>
        </p:nvSpPr>
        <p:spPr bwMode="auto">
          <a:xfrm>
            <a:off x="228600" y="1522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extLst>
      <p:ext uri="{BB962C8B-B14F-4D97-AF65-F5344CB8AC3E}">
        <p14:creationId xmlns:p14="http://schemas.microsoft.com/office/powerpoint/2010/main" val="312987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6"/>
                                        </p:tgtEl>
                                        <p:attrNameLst>
                                          <p:attrName>style.visibility</p:attrName>
                                        </p:attrNameLst>
                                      </p:cBhvr>
                                      <p:to>
                                        <p:strVal val="visible"/>
                                      </p:to>
                                    </p:set>
                                    <p:animEffect transition="in" filter="fade">
                                      <p:cBhvr>
                                        <p:cTn id="7" dur="1000"/>
                                        <p:tgtEl>
                                          <p:spTgt spid="9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7"/>
                                        </p:tgtEl>
                                        <p:attrNameLst>
                                          <p:attrName>style.visibility</p:attrName>
                                        </p:attrNameLst>
                                      </p:cBhvr>
                                      <p:to>
                                        <p:strVal val="visible"/>
                                      </p:to>
                                    </p:set>
                                    <p:animEffect transition="in" filter="fade">
                                      <p:cBhvr>
                                        <p:cTn id="12" dur="1000"/>
                                        <p:tgtEl>
                                          <p:spTgt spid="9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8"/>
                                        </p:tgtEl>
                                        <p:attrNameLst>
                                          <p:attrName>style.visibility</p:attrName>
                                        </p:attrNameLst>
                                      </p:cBhvr>
                                      <p:to>
                                        <p:strVal val="visible"/>
                                      </p:to>
                                    </p:set>
                                    <p:animEffect transition="in" filter="fade">
                                      <p:cBhvr>
                                        <p:cTn id="17" dur="1000"/>
                                        <p:tgtEl>
                                          <p:spTgt spid="9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9"/>
                                        </p:tgtEl>
                                        <p:attrNameLst>
                                          <p:attrName>style.visibility</p:attrName>
                                        </p:attrNameLst>
                                      </p:cBhvr>
                                      <p:to>
                                        <p:strVal val="visible"/>
                                      </p:to>
                                    </p:set>
                                    <p:animEffect transition="in" filter="fade">
                                      <p:cBhvr>
                                        <p:cTn id="22" dur="1000"/>
                                        <p:tgtEl>
                                          <p:spTgt spid="9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1"/>
                                        </p:tgtEl>
                                        <p:attrNameLst>
                                          <p:attrName>style.visibility</p:attrName>
                                        </p:attrNameLst>
                                      </p:cBhvr>
                                      <p:to>
                                        <p:strVal val="visible"/>
                                      </p:to>
                                    </p:set>
                                    <p:animEffect transition="in" filter="fade">
                                      <p:cBhvr>
                                        <p:cTn id="27" dur="1000"/>
                                        <p:tgtEl>
                                          <p:spTgt spid="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685800" y="76200"/>
            <a:ext cx="7772400" cy="1143000"/>
          </a:xfrm>
        </p:spPr>
        <p:txBody>
          <a:bodyPr/>
          <a:lstStyle/>
          <a:p>
            <a:pPr eaLnBrk="1" hangingPunct="1"/>
            <a:r>
              <a:rPr lang="en-US" dirty="0">
                <a:ea typeface="ＭＳ Ｐゴシック" charset="0"/>
                <a:cs typeface="ＭＳ Ｐゴシック" charset="0"/>
              </a:rPr>
              <a:t>K-means: Weaknesses</a:t>
            </a:r>
          </a:p>
        </p:txBody>
      </p:sp>
      <p:sp>
        <p:nvSpPr>
          <p:cNvPr id="83970" name="Rectangle 3"/>
          <p:cNvSpPr>
            <a:spLocks noGrp="1" noChangeArrowheads="1"/>
          </p:cNvSpPr>
          <p:nvPr>
            <p:ph type="body" idx="1"/>
          </p:nvPr>
        </p:nvSpPr>
        <p:spPr>
          <a:xfrm>
            <a:off x="685800" y="1447800"/>
            <a:ext cx="7772400" cy="4495800"/>
          </a:xfrm>
        </p:spPr>
        <p:txBody>
          <a:bodyPr/>
          <a:lstStyle/>
          <a:p>
            <a:pPr eaLnBrk="1" hangingPunct="1"/>
            <a:r>
              <a:rPr lang="en-US" sz="2000" dirty="0">
                <a:ea typeface="ＭＳ Ｐゴシック" charset="0"/>
                <a:cs typeface="ＭＳ Ｐゴシック" charset="0"/>
              </a:rPr>
              <a:t>Must choose parameter k in advance, or try many values.</a:t>
            </a:r>
          </a:p>
          <a:p>
            <a:pPr eaLnBrk="1" hangingPunct="1"/>
            <a:endParaRPr lang="en-US" sz="2000" dirty="0">
              <a:ea typeface="ＭＳ Ｐゴシック" charset="0"/>
              <a:cs typeface="ＭＳ Ｐゴシック" charset="0"/>
            </a:endParaRPr>
          </a:p>
          <a:p>
            <a:pPr eaLnBrk="1" hangingPunct="1"/>
            <a:r>
              <a:rPr lang="en-US" sz="2000" dirty="0">
                <a:ea typeface="ＭＳ Ｐゴシック" charset="0"/>
                <a:cs typeface="ＭＳ Ｐゴシック" charset="0"/>
              </a:rPr>
              <a:t>Data must be numerical and must be compared via Euclidean distance (there is a variant called the k-medians algorithm to address these concerns)</a:t>
            </a:r>
          </a:p>
          <a:p>
            <a:pPr eaLnBrk="1" hangingPunct="1"/>
            <a:endParaRPr lang="en-US" sz="2000" dirty="0">
              <a:ea typeface="ＭＳ Ｐゴシック" charset="0"/>
              <a:cs typeface="ＭＳ Ｐゴシック" charset="0"/>
            </a:endParaRPr>
          </a:p>
          <a:p>
            <a:pPr eaLnBrk="1" hangingPunct="1"/>
            <a:r>
              <a:rPr lang="en-US" sz="2000" dirty="0">
                <a:ea typeface="ＭＳ Ｐゴシック" charset="0"/>
                <a:cs typeface="ＭＳ Ｐゴシック" charset="0"/>
              </a:rPr>
              <a:t>The algorithm works best on data which contains spherical clusters; clusters with other geometry may not be found.</a:t>
            </a:r>
          </a:p>
          <a:p>
            <a:pPr eaLnBrk="1" hangingPunct="1"/>
            <a:endParaRPr lang="en-US" sz="2000" dirty="0">
              <a:ea typeface="ＭＳ Ｐゴシック" charset="0"/>
              <a:cs typeface="ＭＳ Ｐゴシック" charset="0"/>
            </a:endParaRPr>
          </a:p>
          <a:p>
            <a:pPr eaLnBrk="1" hangingPunct="1"/>
            <a:r>
              <a:rPr lang="en-US" sz="2000" dirty="0">
                <a:ea typeface="ＭＳ Ｐゴシック" charset="0"/>
                <a:cs typeface="ＭＳ Ｐゴシック" charset="0"/>
              </a:rPr>
              <a:t>The algorithm is sensitive to outliers -- points which do not belong in any cluster.  These can distort the centroid positions and ruin the clustering.</a:t>
            </a:r>
          </a:p>
        </p:txBody>
      </p:sp>
      <p:sp>
        <p:nvSpPr>
          <p:cNvPr id="83971"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457200" y="0"/>
            <a:ext cx="8229600" cy="1143000"/>
          </a:xfrm>
        </p:spPr>
        <p:txBody>
          <a:bodyPr/>
          <a:lstStyle/>
          <a:p>
            <a:pPr eaLnBrk="1" hangingPunct="1"/>
            <a:r>
              <a:rPr lang="en-US" dirty="0">
                <a:ea typeface="ＭＳ Ｐゴシック" charset="0"/>
                <a:cs typeface="ＭＳ Ｐゴシック" charset="0"/>
              </a:rPr>
              <a:t>Clustering has no one answer</a:t>
            </a:r>
          </a:p>
        </p:txBody>
      </p:sp>
      <p:sp>
        <p:nvSpPr>
          <p:cNvPr id="88066" name="Rectangle 3"/>
          <p:cNvSpPr>
            <a:spLocks noGrp="1" noChangeArrowheads="1"/>
          </p:cNvSpPr>
          <p:nvPr>
            <p:ph type="body" sz="half" idx="1"/>
          </p:nvPr>
        </p:nvSpPr>
        <p:spPr>
          <a:xfrm>
            <a:off x="457200" y="1600201"/>
            <a:ext cx="7772400" cy="3424242"/>
          </a:xfrm>
        </p:spPr>
        <p:txBody>
          <a:bodyPr/>
          <a:lstStyle/>
          <a:p>
            <a:pPr eaLnBrk="1" hangingPunct="1"/>
            <a:r>
              <a:rPr lang="en-US" sz="2400" dirty="0">
                <a:ea typeface="ＭＳ Ｐゴシック" charset="0"/>
                <a:cs typeface="ＭＳ Ｐゴシック" charset="0"/>
              </a:rPr>
              <a:t>Given a collection of objects, put objects into groups based on similarity.</a:t>
            </a:r>
          </a:p>
          <a:p>
            <a:pPr eaLnBrk="1" hangingPunct="1"/>
            <a:r>
              <a:rPr lang="en-US" sz="2400" dirty="0">
                <a:ea typeface="ＭＳ Ｐゴシック" charset="0"/>
                <a:cs typeface="ＭＳ Ｐゴシック" charset="0"/>
              </a:rPr>
              <a:t>It really depends on how you measure similarity/dissimilarity</a:t>
            </a:r>
          </a:p>
          <a:p>
            <a:pPr eaLnBrk="1" hangingPunct="1"/>
            <a:endParaRPr lang="en-US" sz="2400" dirty="0">
              <a:ea typeface="ＭＳ Ｐゴシック" charset="0"/>
              <a:cs typeface="ＭＳ Ｐゴシック" charset="0"/>
            </a:endParaRPr>
          </a:p>
          <a:p>
            <a:pPr marL="0" indent="0" eaLnBrk="1" hangingPunct="1">
              <a:buNone/>
            </a:pPr>
            <a:r>
              <a:rPr lang="en-US" sz="2400" i="1" dirty="0">
                <a:solidFill>
                  <a:srgbClr val="000080"/>
                </a:solidFill>
                <a:ea typeface="ＭＳ Ｐゴシック" charset="0"/>
                <a:cs typeface="ＭＳ Ｐゴシック" charset="0"/>
              </a:rPr>
              <a:t>Problem: Sometimes genes with pretty similar expression can end up in different clusters!</a:t>
            </a:r>
          </a:p>
        </p:txBody>
      </p:sp>
      <p:sp>
        <p:nvSpPr>
          <p:cNvPr id="88067" name="Line 4"/>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graphicFrame>
        <p:nvGraphicFramePr>
          <p:cNvPr id="5" name="Object 2">
            <a:extLst>
              <a:ext uri="{FF2B5EF4-FFF2-40B4-BE49-F238E27FC236}">
                <a16:creationId xmlns:a16="http://schemas.microsoft.com/office/drawing/2014/main" id="{C1D9DAF9-A7CE-364B-BEDF-9896DDA22B2E}"/>
              </a:ext>
            </a:extLst>
          </p:cNvPr>
          <p:cNvGraphicFramePr>
            <a:graphicFrameLocks noChangeAspect="1"/>
          </p:cNvGraphicFramePr>
          <p:nvPr>
            <p:extLst>
              <p:ext uri="{D42A27DB-BD31-4B8C-83A1-F6EECF244321}">
                <p14:modId xmlns:p14="http://schemas.microsoft.com/office/powerpoint/2010/main" val="2683695726"/>
              </p:ext>
            </p:extLst>
          </p:nvPr>
        </p:nvGraphicFramePr>
        <p:xfrm>
          <a:off x="3124200" y="4770266"/>
          <a:ext cx="2721514" cy="1892641"/>
        </p:xfrm>
        <a:graphic>
          <a:graphicData uri="http://schemas.openxmlformats.org/presentationml/2006/ole">
            <mc:AlternateContent xmlns:mc="http://schemas.openxmlformats.org/markup-compatibility/2006">
              <mc:Choice xmlns:v="urn:schemas-microsoft-com:vml" Requires="v">
                <p:oleObj spid="_x0000_s94235" name="Image" r:id="rId4" imgW="2752381" imgH="1914286" progId="">
                  <p:embed/>
                </p:oleObj>
              </mc:Choice>
              <mc:Fallback>
                <p:oleObj name="Image" r:id="rId4" imgW="2752381" imgH="1914286" progId="">
                  <p:embed/>
                  <p:pic>
                    <p:nvPicPr>
                      <p:cNvPr id="9216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4770266"/>
                        <a:ext cx="2721514" cy="18926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22"/>
        <p:cNvGrpSpPr/>
        <p:nvPr/>
      </p:nvGrpSpPr>
      <p:grpSpPr>
        <a:xfrm>
          <a:off x="0" y="0"/>
          <a:ext cx="0" cy="0"/>
          <a:chOff x="0" y="0"/>
          <a:chExt cx="0" cy="0"/>
        </a:xfrm>
      </p:grpSpPr>
      <p:pic>
        <p:nvPicPr>
          <p:cNvPr id="926" name="Google Shape;926;p51"/>
          <p:cNvPicPr preferRelativeResize="0"/>
          <p:nvPr/>
        </p:nvPicPr>
        <p:blipFill>
          <a:blip r:embed="rId3">
            <a:alphaModFix/>
          </a:blip>
          <a:stretch>
            <a:fillRect/>
          </a:stretch>
        </p:blipFill>
        <p:spPr>
          <a:xfrm>
            <a:off x="1862849" y="2590800"/>
            <a:ext cx="5951702" cy="2584051"/>
          </a:xfrm>
          <a:prstGeom prst="rect">
            <a:avLst/>
          </a:prstGeom>
          <a:noFill/>
          <a:ln>
            <a:noFill/>
          </a:ln>
        </p:spPr>
      </p:pic>
      <p:sp>
        <p:nvSpPr>
          <p:cNvPr id="925" name="Google Shape;925;p51"/>
          <p:cNvSpPr txBox="1"/>
          <p:nvPr/>
        </p:nvSpPr>
        <p:spPr>
          <a:xfrm>
            <a:off x="-46800" y="6400800"/>
            <a:ext cx="7362000" cy="470400"/>
          </a:xfrm>
          <a:prstGeom prst="rect">
            <a:avLst/>
          </a:prstGeom>
          <a:noFill/>
          <a:ln>
            <a:noFill/>
          </a:ln>
        </p:spPr>
        <p:txBody>
          <a:bodyPr spcFirstLastPara="1" wrap="square" lIns="91425" tIns="91425" rIns="91425" bIns="91425" anchor="t" anchorCtr="0">
            <a:noAutofit/>
          </a:bodyPr>
          <a:lstStyle/>
          <a:p>
            <a:pPr>
              <a:spcBef>
                <a:spcPts val="0"/>
              </a:spcBef>
              <a:spcAft>
                <a:spcPts val="0"/>
              </a:spcAft>
              <a:buClr>
                <a:schemeClr val="dk1"/>
              </a:buClr>
              <a:buSzPts val="1100"/>
            </a:pPr>
            <a:r>
              <a:rPr lang="en" sz="1100" dirty="0">
                <a:solidFill>
                  <a:schemeClr val="dk1"/>
                </a:solidFill>
                <a:latin typeface="Proxima Nova"/>
                <a:ea typeface="Proxima Nova"/>
                <a:cs typeface="Proxima Nova"/>
                <a:sym typeface="Proxima Nova"/>
              </a:rPr>
              <a:t>Source: Sorin, </a:t>
            </a:r>
            <a:r>
              <a:rPr lang="en" sz="1100" dirty="0" err="1">
                <a:solidFill>
                  <a:schemeClr val="dk1"/>
                </a:solidFill>
                <a:latin typeface="Proxima Nova"/>
                <a:ea typeface="Proxima Nova"/>
                <a:cs typeface="Proxima Nova"/>
                <a:sym typeface="Proxima Nova"/>
              </a:rPr>
              <a:t>Drăghici</a:t>
            </a:r>
            <a:r>
              <a:rPr lang="en" sz="1100" dirty="0">
                <a:solidFill>
                  <a:schemeClr val="dk1"/>
                </a:solidFill>
                <a:latin typeface="Proxima Nova"/>
                <a:ea typeface="Proxima Nova"/>
                <a:cs typeface="Proxima Nova"/>
                <a:sym typeface="Proxima Nova"/>
              </a:rPr>
              <a:t>.  Statistics and Data Analysis for Microarrays Using R and Bioconductor, Second Edition by Chapman and Hall/CRC  Series: Chapman &amp; Hall/CRC Mathematical and Computational Biology, 2016</a:t>
            </a:r>
            <a:endParaRPr sz="1100" dirty="0">
              <a:latin typeface="Proxima Nova"/>
              <a:ea typeface="Proxima Nova"/>
              <a:cs typeface="Proxima Nova"/>
              <a:sym typeface="Proxima Nova"/>
            </a:endParaRPr>
          </a:p>
        </p:txBody>
      </p:sp>
      <p:sp>
        <p:nvSpPr>
          <p:cNvPr id="6" name="Text Box 9">
            <a:extLst>
              <a:ext uri="{FF2B5EF4-FFF2-40B4-BE49-F238E27FC236}">
                <a16:creationId xmlns:a16="http://schemas.microsoft.com/office/drawing/2014/main" id="{D55F9279-05FF-FE42-B129-B29BF81B4575}"/>
              </a:ext>
            </a:extLst>
          </p:cNvPr>
          <p:cNvSpPr txBox="1">
            <a:spLocks noChangeArrowheads="1"/>
          </p:cNvSpPr>
          <p:nvPr/>
        </p:nvSpPr>
        <p:spPr bwMode="auto">
          <a:xfrm>
            <a:off x="762000" y="76200"/>
            <a:ext cx="77724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ts val="0"/>
              </a:spcBef>
            </a:pPr>
            <a:r>
              <a:rPr lang="en-US" sz="4000" dirty="0">
                <a:solidFill>
                  <a:srgbClr val="000080"/>
                </a:solidFill>
                <a:latin typeface="Optima" panose="02000503060000020004" pitchFamily="2" charset="0"/>
              </a:rPr>
              <a:t>Judging Clustering Quality:</a:t>
            </a:r>
          </a:p>
          <a:p>
            <a:pPr algn="ctr">
              <a:spcBef>
                <a:spcPts val="0"/>
              </a:spcBef>
            </a:pPr>
            <a:r>
              <a:rPr lang="en-US" sz="4000" dirty="0">
                <a:solidFill>
                  <a:srgbClr val="000080"/>
                </a:solidFill>
                <a:latin typeface="Optima" panose="02000503060000020004" pitchFamily="2" charset="0"/>
              </a:rPr>
              <a:t>Silhouette width</a:t>
            </a:r>
          </a:p>
        </p:txBody>
      </p:sp>
      <p:sp>
        <p:nvSpPr>
          <p:cNvPr id="7" name="Text Box 6">
            <a:extLst>
              <a:ext uri="{FF2B5EF4-FFF2-40B4-BE49-F238E27FC236}">
                <a16:creationId xmlns:a16="http://schemas.microsoft.com/office/drawing/2014/main" id="{0C4BE59D-1FA1-7F4A-B3F3-8650905C8CC3}"/>
              </a:ext>
            </a:extLst>
          </p:cNvPr>
          <p:cNvSpPr txBox="1">
            <a:spLocks noChangeArrowheads="1"/>
          </p:cNvSpPr>
          <p:nvPr/>
        </p:nvSpPr>
        <p:spPr bwMode="auto">
          <a:xfrm>
            <a:off x="1524000" y="5144790"/>
            <a:ext cx="6629400" cy="11798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ts val="600"/>
              </a:spcBef>
            </a:pPr>
            <a:r>
              <a:rPr lang="en-US" b="1" dirty="0" err="1">
                <a:latin typeface="Calibri" charset="0"/>
              </a:rPr>
              <a:t>Sil</a:t>
            </a:r>
            <a:r>
              <a:rPr lang="en-US" b="1" i="1" baseline="-25000" dirty="0" err="1">
                <a:latin typeface="Calibri" charset="0"/>
              </a:rPr>
              <a:t>i</a:t>
            </a:r>
            <a:r>
              <a:rPr lang="en-US" b="1" i="1" dirty="0">
                <a:latin typeface="Calibri" charset="0"/>
              </a:rPr>
              <a:t> </a:t>
            </a:r>
            <a:r>
              <a:rPr lang="en-US" dirty="0">
                <a:latin typeface="Calibri" charset="0"/>
              </a:rPr>
              <a:t>= (</a:t>
            </a:r>
            <a:r>
              <a:rPr lang="en-US" i="1" dirty="0">
                <a:latin typeface="Calibri" charset="0"/>
              </a:rPr>
              <a:t>b</a:t>
            </a:r>
            <a:r>
              <a:rPr lang="en-US" i="1" baseline="-25000" dirty="0">
                <a:latin typeface="Calibri" charset="0"/>
              </a:rPr>
              <a:t>i</a:t>
            </a:r>
            <a:r>
              <a:rPr lang="en-US" i="1" dirty="0">
                <a:latin typeface="Calibri" charset="0"/>
              </a:rPr>
              <a:t>-a</a:t>
            </a:r>
            <a:r>
              <a:rPr lang="en-US" i="1" baseline="-25000" dirty="0">
                <a:latin typeface="Calibri" charset="0"/>
              </a:rPr>
              <a:t>i</a:t>
            </a:r>
            <a:r>
              <a:rPr lang="en-US" dirty="0">
                <a:latin typeface="Calibri" charset="0"/>
              </a:rPr>
              <a:t>)/max(</a:t>
            </a:r>
            <a:r>
              <a:rPr lang="en-US" i="1" dirty="0" err="1">
                <a:latin typeface="Calibri" charset="0"/>
              </a:rPr>
              <a:t>a</a:t>
            </a:r>
            <a:r>
              <a:rPr lang="en-US" i="1" baseline="-25000" dirty="0" err="1">
                <a:latin typeface="Calibri" charset="0"/>
              </a:rPr>
              <a:t>i</a:t>
            </a:r>
            <a:r>
              <a:rPr lang="en-US" i="1" dirty="0" err="1">
                <a:latin typeface="Calibri" charset="0"/>
              </a:rPr>
              <a:t>,b</a:t>
            </a:r>
            <a:r>
              <a:rPr lang="en-US" i="1" baseline="-25000" dirty="0" err="1">
                <a:latin typeface="Calibri" charset="0"/>
              </a:rPr>
              <a:t>i</a:t>
            </a:r>
            <a:r>
              <a:rPr lang="en-US" dirty="0">
                <a:latin typeface="Calibri" charset="0"/>
              </a:rPr>
              <a:t>)</a:t>
            </a:r>
          </a:p>
          <a:p>
            <a:pPr>
              <a:spcBef>
                <a:spcPts val="800"/>
              </a:spcBef>
            </a:pPr>
            <a:r>
              <a:rPr lang="en-US" sz="2000" i="1" dirty="0">
                <a:latin typeface="Calibri" charset="0"/>
              </a:rPr>
              <a:t>a</a:t>
            </a:r>
            <a:r>
              <a:rPr lang="en-US" sz="2000" i="1" baseline="-25000" dirty="0">
                <a:latin typeface="Calibri" charset="0"/>
              </a:rPr>
              <a:t>i</a:t>
            </a:r>
            <a:r>
              <a:rPr lang="en-US" sz="2000" dirty="0">
                <a:latin typeface="Calibri" charset="0"/>
              </a:rPr>
              <a:t>: average within cluster distance with respect to gene </a:t>
            </a:r>
            <a:r>
              <a:rPr lang="en-US" sz="2000" i="1" dirty="0" err="1">
                <a:latin typeface="Calibri" charset="0"/>
              </a:rPr>
              <a:t>i</a:t>
            </a:r>
            <a:r>
              <a:rPr lang="en-US" sz="2000" i="1" dirty="0">
                <a:latin typeface="Calibri" charset="0"/>
              </a:rPr>
              <a:t> </a:t>
            </a:r>
            <a:r>
              <a:rPr lang="en-US" sz="2000" dirty="0">
                <a:latin typeface="Calibri" charset="0"/>
              </a:rPr>
              <a:t> </a:t>
            </a:r>
          </a:p>
          <a:p>
            <a:pPr>
              <a:spcBef>
                <a:spcPts val="0"/>
              </a:spcBef>
            </a:pPr>
            <a:r>
              <a:rPr lang="en-US" sz="2000" i="1" dirty="0">
                <a:latin typeface="Calibri" charset="0"/>
              </a:rPr>
              <a:t>b</a:t>
            </a:r>
            <a:r>
              <a:rPr lang="en-US" sz="2000" i="1" baseline="-25000" dirty="0">
                <a:latin typeface="Calibri" charset="0"/>
              </a:rPr>
              <a:t>i</a:t>
            </a:r>
            <a:r>
              <a:rPr lang="en-US" sz="2000" dirty="0">
                <a:latin typeface="Calibri" charset="0"/>
              </a:rPr>
              <a:t>: average between cluster distance with respect to gene </a:t>
            </a:r>
            <a:r>
              <a:rPr lang="en-US" sz="2000" i="1" dirty="0" err="1">
                <a:latin typeface="Calibri" charset="0"/>
              </a:rPr>
              <a:t>i</a:t>
            </a:r>
            <a:r>
              <a:rPr lang="en-US" sz="2000" i="1" dirty="0">
                <a:latin typeface="Calibri" charset="0"/>
              </a:rPr>
              <a:t> </a:t>
            </a:r>
            <a:r>
              <a:rPr lang="en-US" sz="2000" dirty="0">
                <a:latin typeface="Calibri" charset="0"/>
              </a:rPr>
              <a:t>  </a:t>
            </a:r>
          </a:p>
        </p:txBody>
      </p:sp>
      <p:sp>
        <p:nvSpPr>
          <p:cNvPr id="923" name="Google Shape;923;p51"/>
          <p:cNvSpPr txBox="1"/>
          <p:nvPr/>
        </p:nvSpPr>
        <p:spPr>
          <a:xfrm>
            <a:off x="762000" y="1524000"/>
            <a:ext cx="7924800" cy="1083870"/>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 dirty="0">
                <a:solidFill>
                  <a:schemeClr val="dk1"/>
                </a:solidFill>
                <a:latin typeface="Arial" panose="020B0604020202020204" pitchFamily="34" charset="0"/>
                <a:ea typeface="Georgia"/>
                <a:cs typeface="Arial" panose="020B0604020202020204" pitchFamily="34" charset="0"/>
                <a:sym typeface="Georgia"/>
              </a:rPr>
              <a:t>Ideally, we want well separated, distinct groups</a:t>
            </a:r>
          </a:p>
          <a:p>
            <a:pPr marL="342900" indent="-342900">
              <a:spcBef>
                <a:spcPts val="0"/>
              </a:spcBef>
              <a:spcAft>
                <a:spcPts val="0"/>
              </a:spcAft>
              <a:buFontTx/>
              <a:buChar char="-"/>
            </a:pPr>
            <a:r>
              <a:rPr lang="en" sz="2000" dirty="0">
                <a:solidFill>
                  <a:schemeClr val="dk1"/>
                </a:solidFill>
                <a:latin typeface="Arial" panose="020B0604020202020204" pitchFamily="34" charset="0"/>
                <a:ea typeface="Georgia"/>
                <a:cs typeface="Arial" panose="020B0604020202020204" pitchFamily="34" charset="0"/>
                <a:sym typeface="Georgia"/>
              </a:rPr>
              <a:t>Maximize </a:t>
            </a:r>
            <a:r>
              <a:rPr lang="en" sz="2000" b="1" i="1" dirty="0">
                <a:solidFill>
                  <a:schemeClr val="dk1"/>
                </a:solidFill>
                <a:latin typeface="Arial" panose="020B0604020202020204" pitchFamily="34" charset="0"/>
                <a:ea typeface="Georgia"/>
                <a:cs typeface="Arial" panose="020B0604020202020204" pitchFamily="34" charset="0"/>
                <a:sym typeface="Georgia"/>
              </a:rPr>
              <a:t>between</a:t>
            </a:r>
            <a:r>
              <a:rPr lang="en" sz="2000" dirty="0">
                <a:solidFill>
                  <a:schemeClr val="dk1"/>
                </a:solidFill>
                <a:latin typeface="Arial" panose="020B0604020202020204" pitchFamily="34" charset="0"/>
                <a:ea typeface="Georgia"/>
                <a:cs typeface="Arial" panose="020B0604020202020204" pitchFamily="34" charset="0"/>
                <a:sym typeface="Georgia"/>
              </a:rPr>
              <a:t>-cluster distance</a:t>
            </a:r>
          </a:p>
          <a:p>
            <a:pPr marL="342900" indent="-342900">
              <a:spcBef>
                <a:spcPts val="0"/>
              </a:spcBef>
              <a:spcAft>
                <a:spcPts val="0"/>
              </a:spcAft>
              <a:buFontTx/>
              <a:buChar char="-"/>
            </a:pPr>
            <a:r>
              <a:rPr lang="en" sz="2000" dirty="0">
                <a:solidFill>
                  <a:schemeClr val="dk1"/>
                </a:solidFill>
                <a:latin typeface="Arial" panose="020B0604020202020204" pitchFamily="34" charset="0"/>
                <a:ea typeface="Georgia"/>
                <a:cs typeface="Arial" panose="020B0604020202020204" pitchFamily="34" charset="0"/>
                <a:sym typeface="Georgia"/>
              </a:rPr>
              <a:t>Minimize </a:t>
            </a:r>
            <a:r>
              <a:rPr lang="en" sz="2000" b="1" i="1" dirty="0">
                <a:solidFill>
                  <a:schemeClr val="dk1"/>
                </a:solidFill>
                <a:latin typeface="Arial" panose="020B0604020202020204" pitchFamily="34" charset="0"/>
                <a:ea typeface="Georgia"/>
                <a:cs typeface="Arial" panose="020B0604020202020204" pitchFamily="34" charset="0"/>
                <a:sym typeface="Georgia"/>
              </a:rPr>
              <a:t>within</a:t>
            </a:r>
            <a:r>
              <a:rPr lang="en" sz="2000" dirty="0">
                <a:solidFill>
                  <a:schemeClr val="dk1"/>
                </a:solidFill>
                <a:latin typeface="Arial" panose="020B0604020202020204" pitchFamily="34" charset="0"/>
                <a:ea typeface="Georgia"/>
                <a:cs typeface="Arial" panose="020B0604020202020204" pitchFamily="34" charset="0"/>
                <a:sym typeface="Georgia"/>
              </a:rPr>
              <a:t>-cluster distance</a:t>
            </a:r>
          </a:p>
        </p:txBody>
      </p:sp>
      <p:sp>
        <p:nvSpPr>
          <p:cNvPr id="8" name="Line 4">
            <a:extLst>
              <a:ext uri="{FF2B5EF4-FFF2-40B4-BE49-F238E27FC236}">
                <a16:creationId xmlns:a16="http://schemas.microsoft.com/office/drawing/2014/main" id="{0B830C4D-0ED9-6C42-8978-6E5D2DD7FD06}"/>
              </a:ext>
            </a:extLst>
          </p:cNvPr>
          <p:cNvSpPr>
            <a:spLocks noChangeShapeType="1"/>
          </p:cNvSpPr>
          <p:nvPr/>
        </p:nvSpPr>
        <p:spPr bwMode="auto">
          <a:xfrm>
            <a:off x="228600" y="13700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Tree>
    <p:extLst>
      <p:ext uri="{BB962C8B-B14F-4D97-AF65-F5344CB8AC3E}">
        <p14:creationId xmlns:p14="http://schemas.microsoft.com/office/powerpoint/2010/main" val="381956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fade">
                                      <p:cBhvr>
                                        <p:cTn id="7" dur="1000"/>
                                        <p:tgtEl>
                                          <p:spTgt spid="9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6"/>
                                        </p:tgtEl>
                                        <p:attrNameLst>
                                          <p:attrName>style.visibility</p:attrName>
                                        </p:attrNameLst>
                                      </p:cBhvr>
                                      <p:to>
                                        <p:strVal val="visible"/>
                                      </p:to>
                                    </p:set>
                                    <p:animEffect transition="in" filter="fade">
                                      <p:cBhvr>
                                        <p:cTn id="12" dur="1000"/>
                                        <p:tgtEl>
                                          <p:spTgt spid="9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5"/>
                                        </p:tgtEl>
                                        <p:attrNameLst>
                                          <p:attrName>style.visibility</p:attrName>
                                        </p:attrNameLst>
                                      </p:cBhvr>
                                      <p:to>
                                        <p:strVal val="visible"/>
                                      </p:to>
                                    </p:set>
                                    <p:animEffect transition="in" filter="fade">
                                      <p:cBhvr>
                                        <p:cTn id="17" dur="1000"/>
                                        <p:tgtEl>
                                          <p:spTgt spid="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9"/>
          <p:cNvSpPr txBox="1">
            <a:spLocks noChangeArrowheads="1"/>
          </p:cNvSpPr>
          <p:nvPr/>
        </p:nvSpPr>
        <p:spPr bwMode="auto">
          <a:xfrm>
            <a:off x="762000" y="304800"/>
            <a:ext cx="7772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sz="4000" dirty="0">
                <a:solidFill>
                  <a:srgbClr val="000080"/>
                </a:solidFill>
                <a:latin typeface="Optima" panose="02000503060000020004" pitchFamily="2" charset="0"/>
              </a:rPr>
              <a:t>Measuring the Quality of Clusters</a:t>
            </a:r>
          </a:p>
        </p:txBody>
      </p:sp>
      <p:grpSp>
        <p:nvGrpSpPr>
          <p:cNvPr id="2" name="Group 1">
            <a:extLst>
              <a:ext uri="{FF2B5EF4-FFF2-40B4-BE49-F238E27FC236}">
                <a16:creationId xmlns:a16="http://schemas.microsoft.com/office/drawing/2014/main" id="{6E39F73B-4EC0-6344-B0EA-356797C82D7E}"/>
              </a:ext>
            </a:extLst>
          </p:cNvPr>
          <p:cNvGrpSpPr/>
          <p:nvPr/>
        </p:nvGrpSpPr>
        <p:grpSpPr>
          <a:xfrm>
            <a:off x="533400" y="1600200"/>
            <a:ext cx="6490317" cy="4529337"/>
            <a:chOff x="1227353" y="1639240"/>
            <a:chExt cx="6490317" cy="4529337"/>
          </a:xfrm>
        </p:grpSpPr>
        <p:pic>
          <p:nvPicPr>
            <p:cNvPr id="17" name="Google Shape;932;p52">
              <a:extLst>
                <a:ext uri="{FF2B5EF4-FFF2-40B4-BE49-F238E27FC236}">
                  <a16:creationId xmlns:a16="http://schemas.microsoft.com/office/drawing/2014/main" id="{63C24BD2-88C9-364C-8F45-604E4028F62A}"/>
                </a:ext>
              </a:extLst>
            </p:cNvPr>
            <p:cNvPicPr preferRelativeResize="0"/>
            <p:nvPr/>
          </p:nvPicPr>
          <p:blipFill>
            <a:blip r:embed="rId3">
              <a:alphaModFix/>
            </a:blip>
            <a:stretch>
              <a:fillRect/>
            </a:stretch>
          </p:blipFill>
          <p:spPr>
            <a:xfrm>
              <a:off x="2286000" y="2133600"/>
              <a:ext cx="5431670" cy="3719490"/>
            </a:xfrm>
            <a:prstGeom prst="rect">
              <a:avLst/>
            </a:prstGeom>
            <a:noFill/>
            <a:ln>
              <a:noFill/>
            </a:ln>
          </p:spPr>
        </p:pic>
        <p:sp>
          <p:nvSpPr>
            <p:cNvPr id="90120" name="Text Box 15"/>
            <p:cNvSpPr txBox="1">
              <a:spLocks noChangeArrowheads="1"/>
            </p:cNvSpPr>
            <p:nvPr/>
          </p:nvSpPr>
          <p:spPr bwMode="auto">
            <a:xfrm>
              <a:off x="1227353" y="5091359"/>
              <a:ext cx="1600200" cy="1077218"/>
            </a:xfrm>
            <a:prstGeom prst="rect">
              <a:avLst/>
            </a:prstGeom>
            <a:solidFill>
              <a:schemeClr val="accent3">
                <a:lumMod val="95000"/>
              </a:schemeClr>
            </a:solid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600" dirty="0">
                  <a:latin typeface="Calibri" charset="0"/>
                </a:rPr>
                <a:t>These points have a low a</a:t>
              </a:r>
              <a:r>
                <a:rPr lang="en-US" sz="1600" baseline="-25000" dirty="0">
                  <a:latin typeface="Calibri" charset="0"/>
                </a:rPr>
                <a:t>i</a:t>
              </a:r>
              <a:r>
                <a:rPr lang="en-US" sz="1600" dirty="0">
                  <a:latin typeface="Calibri" charset="0"/>
                </a:rPr>
                <a:t> and a big b</a:t>
              </a:r>
              <a:r>
                <a:rPr lang="en-US" sz="1600" baseline="-25000" dirty="0">
                  <a:latin typeface="Calibri" charset="0"/>
                </a:rPr>
                <a:t>i</a:t>
              </a:r>
              <a:r>
                <a:rPr lang="en-US" sz="1600" dirty="0">
                  <a:latin typeface="Calibri" charset="0"/>
                </a:rPr>
                <a:t> so a high Silhouette value</a:t>
              </a:r>
            </a:p>
          </p:txBody>
        </p:sp>
        <p:sp>
          <p:nvSpPr>
            <p:cNvPr id="90121" name="Line 16"/>
            <p:cNvSpPr>
              <a:spLocks noChangeShapeType="1"/>
            </p:cNvSpPr>
            <p:nvPr/>
          </p:nvSpPr>
          <p:spPr bwMode="auto">
            <a:xfrm>
              <a:off x="2827553" y="5352132"/>
              <a:ext cx="2827425" cy="181603"/>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12" name="Text Box 15">
              <a:extLst>
                <a:ext uri="{FF2B5EF4-FFF2-40B4-BE49-F238E27FC236}">
                  <a16:creationId xmlns:a16="http://schemas.microsoft.com/office/drawing/2014/main" id="{81513B5A-8F51-5342-B935-D40B9AA90C43}"/>
                </a:ext>
              </a:extLst>
            </p:cNvPr>
            <p:cNvSpPr txBox="1">
              <a:spLocks noChangeArrowheads="1"/>
            </p:cNvSpPr>
            <p:nvPr/>
          </p:nvSpPr>
          <p:spPr bwMode="auto">
            <a:xfrm>
              <a:off x="5149742" y="1639240"/>
              <a:ext cx="1600200" cy="1077218"/>
            </a:xfrm>
            <a:prstGeom prst="rect">
              <a:avLst/>
            </a:prstGeom>
            <a:solidFill>
              <a:schemeClr val="accent3">
                <a:lumMod val="95000"/>
              </a:schemeClr>
            </a:solid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sz="1600" dirty="0">
                  <a:latin typeface="Calibri" charset="0"/>
                </a:rPr>
                <a:t>This point has a low a</a:t>
              </a:r>
              <a:r>
                <a:rPr lang="en-US" sz="1600" baseline="-25000" dirty="0">
                  <a:latin typeface="Calibri" charset="0"/>
                </a:rPr>
                <a:t>i</a:t>
              </a:r>
              <a:r>
                <a:rPr lang="en-US" sz="1600" dirty="0">
                  <a:latin typeface="Calibri" charset="0"/>
                </a:rPr>
                <a:t> and a big b</a:t>
              </a:r>
              <a:r>
                <a:rPr lang="en-US" sz="1600" baseline="-25000" dirty="0">
                  <a:latin typeface="Calibri" charset="0"/>
                </a:rPr>
                <a:t>i</a:t>
              </a:r>
              <a:r>
                <a:rPr lang="en-US" sz="1600" dirty="0">
                  <a:latin typeface="Calibri" charset="0"/>
                </a:rPr>
                <a:t> so a high Silhouette value</a:t>
              </a:r>
            </a:p>
          </p:txBody>
        </p:sp>
        <p:sp>
          <p:nvSpPr>
            <p:cNvPr id="14" name="Line 16">
              <a:extLst>
                <a:ext uri="{FF2B5EF4-FFF2-40B4-BE49-F238E27FC236}">
                  <a16:creationId xmlns:a16="http://schemas.microsoft.com/office/drawing/2014/main" id="{B12608C3-C82E-A347-9A9B-5C06682858F9}"/>
                </a:ext>
              </a:extLst>
            </p:cNvPr>
            <p:cNvSpPr>
              <a:spLocks noChangeShapeType="1"/>
            </p:cNvSpPr>
            <p:nvPr/>
          </p:nvSpPr>
          <p:spPr bwMode="auto">
            <a:xfrm flipV="1">
              <a:off x="2456564" y="3538681"/>
              <a:ext cx="918352" cy="1548377"/>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sp>
          <p:nvSpPr>
            <p:cNvPr id="18" name="Line 16">
              <a:extLst>
                <a:ext uri="{FF2B5EF4-FFF2-40B4-BE49-F238E27FC236}">
                  <a16:creationId xmlns:a16="http://schemas.microsoft.com/office/drawing/2014/main" id="{6D45FAFC-46EA-5F45-8A2E-69D4004C5805}"/>
                </a:ext>
              </a:extLst>
            </p:cNvPr>
            <p:cNvSpPr>
              <a:spLocks noChangeShapeType="1"/>
            </p:cNvSpPr>
            <p:nvPr/>
          </p:nvSpPr>
          <p:spPr bwMode="auto">
            <a:xfrm flipH="1">
              <a:off x="5469888" y="2716458"/>
              <a:ext cx="495182" cy="1175964"/>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txBody>
            <a:bodyPr/>
            <a:lstStyle/>
            <a:p>
              <a:endParaRPr lang="en-US" dirty="0">
                <a:latin typeface="Optima" panose="02000503060000020004" pitchFamily="2" charset="0"/>
              </a:endParaRPr>
            </a:p>
          </p:txBody>
        </p:sp>
      </p:grpSp>
      <p:sp>
        <p:nvSpPr>
          <p:cNvPr id="13" name="Line 4">
            <a:extLst>
              <a:ext uri="{FF2B5EF4-FFF2-40B4-BE49-F238E27FC236}">
                <a16:creationId xmlns:a16="http://schemas.microsoft.com/office/drawing/2014/main" id="{61C7A2C2-193E-254C-B21F-DAA0D9D23FAE}"/>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sp>
        <p:nvSpPr>
          <p:cNvPr id="15" name="Oval 10">
            <a:extLst>
              <a:ext uri="{FF2B5EF4-FFF2-40B4-BE49-F238E27FC236}">
                <a16:creationId xmlns:a16="http://schemas.microsoft.com/office/drawing/2014/main" id="{F7F10AE2-4EF5-734F-ACEF-19BEAE56192E}"/>
              </a:ext>
            </a:extLst>
          </p:cNvPr>
          <p:cNvSpPr>
            <a:spLocks noChangeArrowheads="1"/>
          </p:cNvSpPr>
          <p:nvPr/>
        </p:nvSpPr>
        <p:spPr bwMode="auto">
          <a:xfrm rot="3033539">
            <a:off x="7423286" y="4598459"/>
            <a:ext cx="359912" cy="1452734"/>
          </a:xfrm>
          <a:prstGeom prst="ellipse">
            <a:avLst/>
          </a:prstGeom>
          <a:solidFill>
            <a:srgbClr val="FF0000"/>
          </a:solidFill>
          <a:ln w="9525">
            <a:solidFill>
              <a:schemeClr val="tx1"/>
            </a:solidFill>
            <a:round/>
            <a:headEnd/>
            <a:tailEnd/>
          </a:ln>
        </p:spPr>
        <p:txBody>
          <a:bodyPr wrap="none" anchor="ctr"/>
          <a:lstStyle/>
          <a:p>
            <a:endParaRPr lang="en-US">
              <a:latin typeface="Calibri" charset="0"/>
            </a:endParaRPr>
          </a:p>
        </p:txBody>
      </p:sp>
      <p:sp>
        <p:nvSpPr>
          <p:cNvPr id="16" name="Oval 11">
            <a:extLst>
              <a:ext uri="{FF2B5EF4-FFF2-40B4-BE49-F238E27FC236}">
                <a16:creationId xmlns:a16="http://schemas.microsoft.com/office/drawing/2014/main" id="{F1C3D92A-FF3B-0A4D-9857-FB98F34515E2}"/>
              </a:ext>
            </a:extLst>
          </p:cNvPr>
          <p:cNvSpPr>
            <a:spLocks noChangeArrowheads="1"/>
          </p:cNvSpPr>
          <p:nvPr/>
        </p:nvSpPr>
        <p:spPr bwMode="auto">
          <a:xfrm rot="3185034">
            <a:off x="7619473" y="4969597"/>
            <a:ext cx="359912" cy="1452734"/>
          </a:xfrm>
          <a:prstGeom prst="ellipse">
            <a:avLst/>
          </a:prstGeom>
          <a:solidFill>
            <a:srgbClr val="008000"/>
          </a:solidFill>
          <a:ln w="9525">
            <a:solidFill>
              <a:schemeClr val="tx1"/>
            </a:solidFill>
            <a:round/>
            <a:headEnd/>
            <a:tailEnd/>
          </a:ln>
        </p:spPr>
        <p:txBody>
          <a:bodyPr wrap="none" anchor="ctr"/>
          <a:lstStyle/>
          <a:p>
            <a:endParaRPr lang="en-US">
              <a:latin typeface="Calibri" charset="0"/>
            </a:endParaRPr>
          </a:p>
        </p:txBody>
      </p:sp>
      <p:sp>
        <p:nvSpPr>
          <p:cNvPr id="19" name="Text Box 12">
            <a:extLst>
              <a:ext uri="{FF2B5EF4-FFF2-40B4-BE49-F238E27FC236}">
                <a16:creationId xmlns:a16="http://schemas.microsoft.com/office/drawing/2014/main" id="{DEA58568-F6E1-374F-BA66-C3ABE1F7C508}"/>
              </a:ext>
            </a:extLst>
          </p:cNvPr>
          <p:cNvSpPr txBox="1">
            <a:spLocks noChangeArrowheads="1"/>
          </p:cNvSpPr>
          <p:nvPr/>
        </p:nvSpPr>
        <p:spPr bwMode="auto">
          <a:xfrm>
            <a:off x="5931836" y="6057646"/>
            <a:ext cx="306258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sz="1800" i="1" dirty="0">
                <a:latin typeface="Calibri" charset="0"/>
              </a:rPr>
              <a:t>Oblong clusters will lead to low or negative Silhouette widths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dissolv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EBDCC1-9840-B145-BD9F-DA971F2D8DF8}"/>
              </a:ext>
            </a:extLst>
          </p:cNvPr>
          <p:cNvSpPr>
            <a:spLocks noGrp="1"/>
          </p:cNvSpPr>
          <p:nvPr>
            <p:ph type="title"/>
          </p:nvPr>
        </p:nvSpPr>
        <p:spPr>
          <a:xfrm>
            <a:off x="685800" y="228599"/>
            <a:ext cx="7772400" cy="684213"/>
          </a:xfrm>
        </p:spPr>
        <p:txBody>
          <a:bodyPr/>
          <a:lstStyle/>
          <a:p>
            <a:r>
              <a:rPr lang="en-US" dirty="0"/>
              <a:t>Silhouette plots</a:t>
            </a:r>
          </a:p>
        </p:txBody>
      </p:sp>
      <p:sp>
        <p:nvSpPr>
          <p:cNvPr id="5" name="Line 4">
            <a:extLst>
              <a:ext uri="{FF2B5EF4-FFF2-40B4-BE49-F238E27FC236}">
                <a16:creationId xmlns:a16="http://schemas.microsoft.com/office/drawing/2014/main" id="{A0B22475-DB97-1F42-AF4B-F84C6628DDF1}"/>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8" name="Picture 7">
            <a:extLst>
              <a:ext uri="{FF2B5EF4-FFF2-40B4-BE49-F238E27FC236}">
                <a16:creationId xmlns:a16="http://schemas.microsoft.com/office/drawing/2014/main" id="{E01C1EB4-97CE-B94F-8430-9E209547A14D}"/>
              </a:ext>
            </a:extLst>
          </p:cNvPr>
          <p:cNvPicPr>
            <a:picLocks noChangeAspect="1"/>
          </p:cNvPicPr>
          <p:nvPr/>
        </p:nvPicPr>
        <p:blipFill rotWithShape="1">
          <a:blip r:embed="rId2"/>
          <a:srcRect l="50000" t="32232" r="25000" b="37523"/>
          <a:stretch/>
        </p:blipFill>
        <p:spPr>
          <a:xfrm>
            <a:off x="556260" y="2176220"/>
            <a:ext cx="3939540" cy="3050378"/>
          </a:xfrm>
          <a:prstGeom prst="rect">
            <a:avLst/>
          </a:prstGeom>
        </p:spPr>
      </p:pic>
      <p:pic>
        <p:nvPicPr>
          <p:cNvPr id="7" name="Picture 6">
            <a:extLst>
              <a:ext uri="{FF2B5EF4-FFF2-40B4-BE49-F238E27FC236}">
                <a16:creationId xmlns:a16="http://schemas.microsoft.com/office/drawing/2014/main" id="{7773D8F1-2AB7-2247-B94B-39B6AB511B26}"/>
              </a:ext>
            </a:extLst>
          </p:cNvPr>
          <p:cNvPicPr>
            <a:picLocks noChangeAspect="1"/>
          </p:cNvPicPr>
          <p:nvPr/>
        </p:nvPicPr>
        <p:blipFill rotWithShape="1">
          <a:blip r:embed="rId2"/>
          <a:srcRect l="50000" t="62190" r="25000" b="-401"/>
          <a:stretch/>
        </p:blipFill>
        <p:spPr>
          <a:xfrm>
            <a:off x="4876800" y="1983025"/>
            <a:ext cx="3581400" cy="3503375"/>
          </a:xfrm>
          <a:prstGeom prst="rect">
            <a:avLst/>
          </a:prstGeom>
        </p:spPr>
      </p:pic>
      <p:sp>
        <p:nvSpPr>
          <p:cNvPr id="2" name="TextBox 1">
            <a:extLst>
              <a:ext uri="{FF2B5EF4-FFF2-40B4-BE49-F238E27FC236}">
                <a16:creationId xmlns:a16="http://schemas.microsoft.com/office/drawing/2014/main" id="{FC2956F3-9C40-5448-B1EC-81003737E2D2}"/>
              </a:ext>
            </a:extLst>
          </p:cNvPr>
          <p:cNvSpPr txBox="1"/>
          <p:nvPr/>
        </p:nvSpPr>
        <p:spPr>
          <a:xfrm>
            <a:off x="5181600" y="5232981"/>
            <a:ext cx="3200400" cy="892552"/>
          </a:xfrm>
          <a:prstGeom prst="rect">
            <a:avLst/>
          </a:prstGeom>
          <a:solidFill>
            <a:schemeClr val="bg1"/>
          </a:solidFill>
        </p:spPr>
        <p:txBody>
          <a:bodyPr wrap="square" rtlCol="0">
            <a:spAutoFit/>
          </a:bodyPr>
          <a:lstStyle/>
          <a:p>
            <a:pPr algn="ctr"/>
            <a:r>
              <a:rPr lang="en-US" sz="2000" dirty="0">
                <a:latin typeface="Arial" panose="020B0604020202020204" pitchFamily="34" charset="0"/>
                <a:cs typeface="Arial" panose="020B0604020202020204" pitchFamily="34" charset="0"/>
              </a:rPr>
              <a:t>Silhouette width, </a:t>
            </a:r>
            <a:r>
              <a:rPr lang="en-US" sz="2000" dirty="0" err="1">
                <a:latin typeface="Arial" panose="020B0604020202020204" pitchFamily="34" charset="0"/>
                <a:cs typeface="Arial" panose="020B0604020202020204" pitchFamily="34" charset="0"/>
              </a:rPr>
              <a:t>s</a:t>
            </a:r>
            <a:r>
              <a:rPr lang="en-US" sz="2000" baseline="-25000" dirty="0" err="1">
                <a:latin typeface="Arial" panose="020B0604020202020204" pitchFamily="34" charset="0"/>
                <a:cs typeface="Arial" panose="020B0604020202020204" pitchFamily="34" charset="0"/>
              </a:rPr>
              <a:t>i</a:t>
            </a:r>
            <a:endParaRPr lang="en-US" sz="2000" baseline="-25000" dirty="0">
              <a:latin typeface="Arial" panose="020B0604020202020204" pitchFamily="34" charset="0"/>
              <a:cs typeface="Arial" panose="020B0604020202020204" pitchFamily="34" charset="0"/>
            </a:endParaRPr>
          </a:p>
          <a:p>
            <a:endParaRPr lang="en-US" baseline="-25000" dirty="0">
              <a:latin typeface="Arial" panose="020B0604020202020204" pitchFamily="34" charset="0"/>
              <a:cs typeface="Arial" panose="020B0604020202020204" pitchFamily="34" charset="0"/>
            </a:endParaRPr>
          </a:p>
          <a:p>
            <a:pPr algn="ctr"/>
            <a:r>
              <a:rPr lang="en-US" baseline="-25000" dirty="0">
                <a:latin typeface="Arial" panose="020B0604020202020204" pitchFamily="34" charset="0"/>
                <a:cs typeface="Arial" panose="020B0604020202020204" pitchFamily="34" charset="0"/>
              </a:rPr>
              <a:t>Average silhouette width: 0.6</a:t>
            </a:r>
          </a:p>
        </p:txBody>
      </p:sp>
      <p:sp>
        <p:nvSpPr>
          <p:cNvPr id="4" name="TextBox 3">
            <a:extLst>
              <a:ext uri="{FF2B5EF4-FFF2-40B4-BE49-F238E27FC236}">
                <a16:creationId xmlns:a16="http://schemas.microsoft.com/office/drawing/2014/main" id="{19FEDD40-0048-1E45-80FA-8051E0E63826}"/>
              </a:ext>
            </a:extLst>
          </p:cNvPr>
          <p:cNvSpPr txBox="1"/>
          <p:nvPr/>
        </p:nvSpPr>
        <p:spPr>
          <a:xfrm>
            <a:off x="7609376" y="3116634"/>
            <a:ext cx="1257075" cy="584775"/>
          </a:xfrm>
          <a:prstGeom prst="rect">
            <a:avLst/>
          </a:prstGeom>
          <a:solidFill>
            <a:schemeClr val="bg1"/>
          </a:solidFill>
        </p:spPr>
        <p:txBody>
          <a:bodyPr wrap="none" rtlCol="0">
            <a:spAutoFit/>
          </a:bodyPr>
          <a:lstStyle/>
          <a:p>
            <a:r>
              <a:rPr lang="en-US" sz="1600" dirty="0">
                <a:latin typeface="Arial" panose="020B0604020202020204" pitchFamily="34" charset="0"/>
                <a:cs typeface="Arial" panose="020B0604020202020204" pitchFamily="34" charset="0"/>
              </a:rPr>
              <a:t>1: 99 genes</a:t>
            </a:r>
          </a:p>
          <a:p>
            <a:r>
              <a:rPr lang="en-US" sz="1600" dirty="0" err="1">
                <a:latin typeface="Arial" panose="020B0604020202020204" pitchFamily="34" charset="0"/>
                <a:cs typeface="Arial" panose="020B0604020202020204" pitchFamily="34" charset="0"/>
              </a:rPr>
              <a:t>s</a:t>
            </a:r>
            <a:r>
              <a:rPr lang="en-US" sz="1600" baseline="-25000" dirty="0" err="1">
                <a:latin typeface="Arial" panose="020B0604020202020204" pitchFamily="34" charset="0"/>
                <a:cs typeface="Arial" panose="020B0604020202020204" pitchFamily="34" charset="0"/>
              </a:rPr>
              <a:t>avg</a:t>
            </a:r>
            <a:r>
              <a:rPr lang="en-US" sz="1600" dirty="0">
                <a:latin typeface="Arial" panose="020B0604020202020204" pitchFamily="34" charset="0"/>
                <a:cs typeface="Arial" panose="020B0604020202020204" pitchFamily="34" charset="0"/>
              </a:rPr>
              <a:t> = 0.61</a:t>
            </a:r>
          </a:p>
        </p:txBody>
      </p:sp>
      <p:sp>
        <p:nvSpPr>
          <p:cNvPr id="11" name="TextBox 10">
            <a:extLst>
              <a:ext uri="{FF2B5EF4-FFF2-40B4-BE49-F238E27FC236}">
                <a16:creationId xmlns:a16="http://schemas.microsoft.com/office/drawing/2014/main" id="{7CA0CDBF-DEDE-1A4E-9DA5-2E19F087E8E0}"/>
              </a:ext>
            </a:extLst>
          </p:cNvPr>
          <p:cNvSpPr txBox="1"/>
          <p:nvPr/>
        </p:nvSpPr>
        <p:spPr>
          <a:xfrm>
            <a:off x="7637085" y="4100568"/>
            <a:ext cx="1370888" cy="584775"/>
          </a:xfrm>
          <a:prstGeom prst="rect">
            <a:avLst/>
          </a:prstGeom>
          <a:solidFill>
            <a:schemeClr val="bg1"/>
          </a:solidFill>
        </p:spPr>
        <p:txBody>
          <a:bodyPr wrap="none" rtlCol="0">
            <a:spAutoFit/>
          </a:bodyPr>
          <a:lstStyle/>
          <a:p>
            <a:r>
              <a:rPr lang="en-US" sz="1600" dirty="0">
                <a:latin typeface="Arial" panose="020B0604020202020204" pitchFamily="34" charset="0"/>
                <a:cs typeface="Arial" panose="020B0604020202020204" pitchFamily="34" charset="0"/>
              </a:rPr>
              <a:t>2: 101 genes</a:t>
            </a:r>
          </a:p>
          <a:p>
            <a:r>
              <a:rPr lang="en-US" sz="1600" dirty="0" err="1">
                <a:latin typeface="Arial" panose="020B0604020202020204" pitchFamily="34" charset="0"/>
                <a:cs typeface="Arial" panose="020B0604020202020204" pitchFamily="34" charset="0"/>
              </a:rPr>
              <a:t>s</a:t>
            </a:r>
            <a:r>
              <a:rPr lang="en-US" sz="1600" baseline="-25000" dirty="0" err="1">
                <a:latin typeface="Arial" panose="020B0604020202020204" pitchFamily="34" charset="0"/>
                <a:cs typeface="Arial" panose="020B0604020202020204" pitchFamily="34" charset="0"/>
              </a:rPr>
              <a:t>avg</a:t>
            </a:r>
            <a:r>
              <a:rPr lang="en-US" sz="1600" dirty="0">
                <a:latin typeface="Arial" panose="020B0604020202020204" pitchFamily="34" charset="0"/>
                <a:cs typeface="Arial" panose="020B0604020202020204" pitchFamily="34" charset="0"/>
              </a:rPr>
              <a:t> = 0.59</a:t>
            </a:r>
          </a:p>
        </p:txBody>
      </p:sp>
      <p:cxnSp>
        <p:nvCxnSpPr>
          <p:cNvPr id="12" name="Straight Connector 11">
            <a:extLst>
              <a:ext uri="{FF2B5EF4-FFF2-40B4-BE49-F238E27FC236}">
                <a16:creationId xmlns:a16="http://schemas.microsoft.com/office/drawing/2014/main" id="{6EA295B1-6950-8E42-B7C3-8743E5ABA542}"/>
              </a:ext>
            </a:extLst>
          </p:cNvPr>
          <p:cNvCxnSpPr>
            <a:cxnSpLocks/>
          </p:cNvCxnSpPr>
          <p:nvPr/>
        </p:nvCxnSpPr>
        <p:spPr bwMode="auto">
          <a:xfrm>
            <a:off x="1143000" y="3429000"/>
            <a:ext cx="2971800" cy="0"/>
          </a:xfrm>
          <a:prstGeom prst="line">
            <a:avLst/>
          </a:prstGeom>
          <a:solidFill>
            <a:schemeClr val="accent1"/>
          </a:solidFill>
          <a:ln w="38100" cap="flat" cmpd="sng" algn="ctr">
            <a:solidFill>
              <a:srgbClr val="0080FF"/>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4230AF5E-1AB7-2F43-8C48-23F704B1E699}"/>
              </a:ext>
            </a:extLst>
          </p:cNvPr>
          <p:cNvCxnSpPr>
            <a:cxnSpLocks/>
          </p:cNvCxnSpPr>
          <p:nvPr/>
        </p:nvCxnSpPr>
        <p:spPr bwMode="auto">
          <a:xfrm>
            <a:off x="7051963" y="2763982"/>
            <a:ext cx="0" cy="2209800"/>
          </a:xfrm>
          <a:prstGeom prst="line">
            <a:avLst/>
          </a:prstGeom>
          <a:solidFill>
            <a:schemeClr val="accent1"/>
          </a:solidFill>
          <a:ln w="38100" cap="flat" cmpd="sng" algn="ctr">
            <a:solidFill>
              <a:srgbClr val="0080FF"/>
            </a:solidFill>
            <a:prstDash val="solid"/>
            <a:round/>
            <a:headEnd type="none" w="med" len="med"/>
            <a:tailEnd type="none" w="med" len="med"/>
          </a:ln>
          <a:effectLst/>
        </p:spPr>
      </p:cxnSp>
    </p:spTree>
    <p:extLst>
      <p:ext uri="{BB962C8B-B14F-4D97-AF65-F5344CB8AC3E}">
        <p14:creationId xmlns:p14="http://schemas.microsoft.com/office/powerpoint/2010/main" val="2567912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EBDCC1-9840-B145-BD9F-DA971F2D8DF8}"/>
              </a:ext>
            </a:extLst>
          </p:cNvPr>
          <p:cNvSpPr>
            <a:spLocks noGrp="1"/>
          </p:cNvSpPr>
          <p:nvPr>
            <p:ph type="title"/>
          </p:nvPr>
        </p:nvSpPr>
        <p:spPr>
          <a:xfrm>
            <a:off x="685800" y="228599"/>
            <a:ext cx="7772400" cy="684213"/>
          </a:xfrm>
        </p:spPr>
        <p:txBody>
          <a:bodyPr/>
          <a:lstStyle/>
          <a:p>
            <a:r>
              <a:rPr lang="en-US" dirty="0"/>
              <a:t>Silhouette plots</a:t>
            </a:r>
          </a:p>
        </p:txBody>
      </p:sp>
      <p:sp>
        <p:nvSpPr>
          <p:cNvPr id="5" name="Line 4">
            <a:extLst>
              <a:ext uri="{FF2B5EF4-FFF2-40B4-BE49-F238E27FC236}">
                <a16:creationId xmlns:a16="http://schemas.microsoft.com/office/drawing/2014/main" id="{A0B22475-DB97-1F42-AF4B-F84C6628DDF1}"/>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6" name="Picture 5">
            <a:extLst>
              <a:ext uri="{FF2B5EF4-FFF2-40B4-BE49-F238E27FC236}">
                <a16:creationId xmlns:a16="http://schemas.microsoft.com/office/drawing/2014/main" id="{C6FF063E-1694-1640-8F94-CD7AD6703C0A}"/>
              </a:ext>
            </a:extLst>
          </p:cNvPr>
          <p:cNvPicPr>
            <a:picLocks noChangeAspect="1"/>
          </p:cNvPicPr>
          <p:nvPr/>
        </p:nvPicPr>
        <p:blipFill>
          <a:blip r:embed="rId2"/>
          <a:stretch>
            <a:fillRect/>
          </a:stretch>
        </p:blipFill>
        <p:spPr>
          <a:xfrm>
            <a:off x="3352800" y="2298700"/>
            <a:ext cx="2438400" cy="2260600"/>
          </a:xfrm>
          <a:prstGeom prst="rect">
            <a:avLst/>
          </a:prstGeom>
        </p:spPr>
      </p:pic>
      <p:pic>
        <p:nvPicPr>
          <p:cNvPr id="8" name="Picture 7">
            <a:extLst>
              <a:ext uri="{FF2B5EF4-FFF2-40B4-BE49-F238E27FC236}">
                <a16:creationId xmlns:a16="http://schemas.microsoft.com/office/drawing/2014/main" id="{E01C1EB4-97CE-B94F-8430-9E209547A14D}"/>
              </a:ext>
            </a:extLst>
          </p:cNvPr>
          <p:cNvPicPr>
            <a:picLocks noChangeAspect="1"/>
          </p:cNvPicPr>
          <p:nvPr/>
        </p:nvPicPr>
        <p:blipFill>
          <a:blip r:embed="rId3"/>
          <a:stretch>
            <a:fillRect/>
          </a:stretch>
        </p:blipFill>
        <p:spPr>
          <a:xfrm>
            <a:off x="816010" y="1725168"/>
            <a:ext cx="7647977" cy="4894705"/>
          </a:xfrm>
          <a:prstGeom prst="rect">
            <a:avLst/>
          </a:prstGeom>
        </p:spPr>
      </p:pic>
      <p:sp>
        <p:nvSpPr>
          <p:cNvPr id="11" name="TextBox 10">
            <a:extLst>
              <a:ext uri="{FF2B5EF4-FFF2-40B4-BE49-F238E27FC236}">
                <a16:creationId xmlns:a16="http://schemas.microsoft.com/office/drawing/2014/main" id="{A8B13441-67BF-394C-8701-4C66EA0A3549}"/>
              </a:ext>
            </a:extLst>
          </p:cNvPr>
          <p:cNvSpPr txBox="1"/>
          <p:nvPr/>
        </p:nvSpPr>
        <p:spPr>
          <a:xfrm>
            <a:off x="914400" y="1263503"/>
            <a:ext cx="3162019" cy="461665"/>
          </a:xfrm>
          <a:prstGeom prst="rect">
            <a:avLst/>
          </a:prstGeom>
          <a:noFill/>
        </p:spPr>
        <p:txBody>
          <a:bodyPr wrap="none" rtlCol="0">
            <a:spAutoFit/>
          </a:bodyPr>
          <a:lstStyle/>
          <a:p>
            <a:r>
              <a:rPr lang="en-US" dirty="0">
                <a:solidFill>
                  <a:srgbClr val="000080"/>
                </a:solidFill>
                <a:latin typeface="Optima" panose="02000503060000020004" pitchFamily="2" charset="0"/>
              </a:rPr>
              <a:t>Four different datasets:</a:t>
            </a:r>
          </a:p>
        </p:txBody>
      </p:sp>
    </p:spTree>
    <p:extLst>
      <p:ext uri="{BB962C8B-B14F-4D97-AF65-F5344CB8AC3E}">
        <p14:creationId xmlns:p14="http://schemas.microsoft.com/office/powerpoint/2010/main" val="1525011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EBDCC1-9840-B145-BD9F-DA971F2D8DF8}"/>
              </a:ext>
            </a:extLst>
          </p:cNvPr>
          <p:cNvSpPr>
            <a:spLocks noGrp="1"/>
          </p:cNvSpPr>
          <p:nvPr>
            <p:ph type="title"/>
          </p:nvPr>
        </p:nvSpPr>
        <p:spPr>
          <a:xfrm>
            <a:off x="685800" y="228599"/>
            <a:ext cx="7772400" cy="684213"/>
          </a:xfrm>
        </p:spPr>
        <p:txBody>
          <a:bodyPr/>
          <a:lstStyle/>
          <a:p>
            <a:r>
              <a:rPr lang="en-US" dirty="0"/>
              <a:t>Another example</a:t>
            </a:r>
          </a:p>
        </p:txBody>
      </p:sp>
      <p:sp>
        <p:nvSpPr>
          <p:cNvPr id="5" name="Line 4">
            <a:extLst>
              <a:ext uri="{FF2B5EF4-FFF2-40B4-BE49-F238E27FC236}">
                <a16:creationId xmlns:a16="http://schemas.microsoft.com/office/drawing/2014/main" id="{A0B22475-DB97-1F42-AF4B-F84C6628DDF1}"/>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4" name="Picture 3">
            <a:extLst>
              <a:ext uri="{FF2B5EF4-FFF2-40B4-BE49-F238E27FC236}">
                <a16:creationId xmlns:a16="http://schemas.microsoft.com/office/drawing/2014/main" id="{23F54B91-9032-9946-97A7-254C50917C97}"/>
              </a:ext>
            </a:extLst>
          </p:cNvPr>
          <p:cNvPicPr>
            <a:picLocks noChangeAspect="1"/>
          </p:cNvPicPr>
          <p:nvPr/>
        </p:nvPicPr>
        <p:blipFill>
          <a:blip r:embed="rId3"/>
          <a:stretch>
            <a:fillRect/>
          </a:stretch>
        </p:blipFill>
        <p:spPr>
          <a:xfrm>
            <a:off x="381000" y="4825903"/>
            <a:ext cx="3418379" cy="1574897"/>
          </a:xfrm>
          <a:prstGeom prst="rect">
            <a:avLst/>
          </a:prstGeom>
        </p:spPr>
      </p:pic>
      <p:pic>
        <p:nvPicPr>
          <p:cNvPr id="9" name="Picture 8">
            <a:extLst>
              <a:ext uri="{FF2B5EF4-FFF2-40B4-BE49-F238E27FC236}">
                <a16:creationId xmlns:a16="http://schemas.microsoft.com/office/drawing/2014/main" id="{439DCE9D-D5E2-5047-8D1F-CE6F497BFCBA}"/>
              </a:ext>
            </a:extLst>
          </p:cNvPr>
          <p:cNvPicPr>
            <a:picLocks noChangeAspect="1"/>
          </p:cNvPicPr>
          <p:nvPr/>
        </p:nvPicPr>
        <p:blipFill>
          <a:blip r:embed="rId4"/>
          <a:stretch>
            <a:fillRect/>
          </a:stretch>
        </p:blipFill>
        <p:spPr>
          <a:xfrm>
            <a:off x="457200" y="3112090"/>
            <a:ext cx="3259614" cy="1488611"/>
          </a:xfrm>
          <a:prstGeom prst="rect">
            <a:avLst/>
          </a:prstGeom>
        </p:spPr>
      </p:pic>
      <p:sp>
        <p:nvSpPr>
          <p:cNvPr id="12" name="TextBox 11">
            <a:extLst>
              <a:ext uri="{FF2B5EF4-FFF2-40B4-BE49-F238E27FC236}">
                <a16:creationId xmlns:a16="http://schemas.microsoft.com/office/drawing/2014/main" id="{35315AF5-9E7B-A947-8BF9-43F89D9171BA}"/>
              </a:ext>
            </a:extLst>
          </p:cNvPr>
          <p:cNvSpPr txBox="1"/>
          <p:nvPr/>
        </p:nvSpPr>
        <p:spPr>
          <a:xfrm>
            <a:off x="4426527" y="83127"/>
            <a:ext cx="184731" cy="461665"/>
          </a:xfrm>
          <a:prstGeom prst="rect">
            <a:avLst/>
          </a:prstGeom>
          <a:noFill/>
        </p:spPr>
        <p:txBody>
          <a:bodyPr wrap="none" rtlCol="0">
            <a:spAutoFit/>
          </a:bodyPr>
          <a:lstStyle/>
          <a:p>
            <a:endParaRPr lang="en-US"/>
          </a:p>
        </p:txBody>
      </p:sp>
      <p:pic>
        <p:nvPicPr>
          <p:cNvPr id="13" name="Picture 12">
            <a:extLst>
              <a:ext uri="{FF2B5EF4-FFF2-40B4-BE49-F238E27FC236}">
                <a16:creationId xmlns:a16="http://schemas.microsoft.com/office/drawing/2014/main" id="{158700AC-7C52-C648-8709-01FF128A3D91}"/>
              </a:ext>
            </a:extLst>
          </p:cNvPr>
          <p:cNvPicPr>
            <a:picLocks noChangeAspect="1"/>
          </p:cNvPicPr>
          <p:nvPr/>
        </p:nvPicPr>
        <p:blipFill>
          <a:blip r:embed="rId5"/>
          <a:stretch>
            <a:fillRect/>
          </a:stretch>
        </p:blipFill>
        <p:spPr>
          <a:xfrm>
            <a:off x="457200" y="1337697"/>
            <a:ext cx="3342179" cy="1498628"/>
          </a:xfrm>
          <a:prstGeom prst="rect">
            <a:avLst/>
          </a:prstGeom>
        </p:spPr>
      </p:pic>
      <p:sp>
        <p:nvSpPr>
          <p:cNvPr id="14" name="TextBox 13">
            <a:extLst>
              <a:ext uri="{FF2B5EF4-FFF2-40B4-BE49-F238E27FC236}">
                <a16:creationId xmlns:a16="http://schemas.microsoft.com/office/drawing/2014/main" id="{22720F5B-5C0B-C44A-8F60-008798C65233}"/>
              </a:ext>
            </a:extLst>
          </p:cNvPr>
          <p:cNvSpPr txBox="1"/>
          <p:nvPr/>
        </p:nvSpPr>
        <p:spPr>
          <a:xfrm>
            <a:off x="3996761" y="1909365"/>
            <a:ext cx="859531" cy="461665"/>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k = 2</a:t>
            </a:r>
          </a:p>
        </p:txBody>
      </p:sp>
      <p:sp>
        <p:nvSpPr>
          <p:cNvPr id="15" name="TextBox 14">
            <a:extLst>
              <a:ext uri="{FF2B5EF4-FFF2-40B4-BE49-F238E27FC236}">
                <a16:creationId xmlns:a16="http://schemas.microsoft.com/office/drawing/2014/main" id="{B5144649-4543-8840-A14C-7D5446C889AF}"/>
              </a:ext>
            </a:extLst>
          </p:cNvPr>
          <p:cNvSpPr txBox="1"/>
          <p:nvPr/>
        </p:nvSpPr>
        <p:spPr>
          <a:xfrm>
            <a:off x="3996760" y="3625562"/>
            <a:ext cx="774571" cy="461665"/>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k =3</a:t>
            </a:r>
          </a:p>
        </p:txBody>
      </p:sp>
      <p:sp>
        <p:nvSpPr>
          <p:cNvPr id="16" name="TextBox 15">
            <a:extLst>
              <a:ext uri="{FF2B5EF4-FFF2-40B4-BE49-F238E27FC236}">
                <a16:creationId xmlns:a16="http://schemas.microsoft.com/office/drawing/2014/main" id="{FBA10E22-A5D4-F944-99D1-723DB9202C27}"/>
              </a:ext>
            </a:extLst>
          </p:cNvPr>
          <p:cNvSpPr txBox="1"/>
          <p:nvPr/>
        </p:nvSpPr>
        <p:spPr>
          <a:xfrm>
            <a:off x="3954279" y="5318342"/>
            <a:ext cx="859531" cy="461665"/>
          </a:xfrm>
          <a:prstGeom prst="rect">
            <a:avLst/>
          </a:prstGeom>
          <a:solidFill>
            <a:schemeClr val="bg1"/>
          </a:solidFill>
        </p:spPr>
        <p:txBody>
          <a:bodyPr wrap="none" rtlCol="0">
            <a:spAutoFit/>
          </a:bodyPr>
          <a:lstStyle/>
          <a:p>
            <a:r>
              <a:rPr lang="en-US" dirty="0">
                <a:latin typeface="Arial" panose="020B0604020202020204" pitchFamily="34" charset="0"/>
                <a:cs typeface="Arial" panose="020B0604020202020204" pitchFamily="34" charset="0"/>
              </a:rPr>
              <a:t>k = 4</a:t>
            </a:r>
          </a:p>
        </p:txBody>
      </p:sp>
      <p:sp>
        <p:nvSpPr>
          <p:cNvPr id="17" name="TextBox 16">
            <a:extLst>
              <a:ext uri="{FF2B5EF4-FFF2-40B4-BE49-F238E27FC236}">
                <a16:creationId xmlns:a16="http://schemas.microsoft.com/office/drawing/2014/main" id="{F99845C0-2C05-624D-949D-D7126A1A83D4}"/>
              </a:ext>
            </a:extLst>
          </p:cNvPr>
          <p:cNvSpPr txBox="1"/>
          <p:nvPr/>
        </p:nvSpPr>
        <p:spPr>
          <a:xfrm>
            <a:off x="5344623" y="1540032"/>
            <a:ext cx="3494577" cy="12003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partitioning with k = 2 has the highest average silhouette width, and thus provides the most distinct clusters.</a:t>
            </a:r>
          </a:p>
        </p:txBody>
      </p:sp>
      <p:sp>
        <p:nvSpPr>
          <p:cNvPr id="18" name="TextBox 17">
            <a:extLst>
              <a:ext uri="{FF2B5EF4-FFF2-40B4-BE49-F238E27FC236}">
                <a16:creationId xmlns:a16="http://schemas.microsoft.com/office/drawing/2014/main" id="{C5B532BA-3B53-7845-8935-B502FE424DE0}"/>
              </a:ext>
            </a:extLst>
          </p:cNvPr>
          <p:cNvSpPr txBox="1"/>
          <p:nvPr/>
        </p:nvSpPr>
        <p:spPr>
          <a:xfrm>
            <a:off x="5344622" y="3406775"/>
            <a:ext cx="3494577" cy="2462213"/>
          </a:xfrm>
          <a:prstGeom prst="rect">
            <a:avLst/>
          </a:prstGeom>
          <a:noFill/>
        </p:spPr>
        <p:txBody>
          <a:bodyPr wrap="square" rtlCol="0">
            <a:spAutoFit/>
          </a:bodyPr>
          <a:lstStyle/>
          <a:p>
            <a:r>
              <a:rPr lang="en-US" sz="1800" i="1" dirty="0">
                <a:latin typeface="Arial" panose="020B0604020202020204" pitchFamily="34" charset="0"/>
                <a:cs typeface="Arial" panose="020B0604020202020204" pitchFamily="34" charset="0"/>
              </a:rPr>
              <a:t>You may have additional data, however, suggesting that there really are more than 2 groups</a:t>
            </a:r>
          </a:p>
          <a:p>
            <a:endParaRPr lang="en-US" sz="1800" i="1" dirty="0">
              <a:latin typeface="Arial" panose="020B0604020202020204" pitchFamily="34" charset="0"/>
              <a:cs typeface="Arial" panose="020B0604020202020204" pitchFamily="34" charset="0"/>
            </a:endParaRPr>
          </a:p>
          <a:p>
            <a:r>
              <a:rPr lang="en-US" sz="1600" i="1" dirty="0">
                <a:latin typeface="Arial" panose="020B0604020202020204" pitchFamily="34" charset="0"/>
                <a:cs typeface="Arial" panose="020B0604020202020204" pitchFamily="34" charset="0"/>
              </a:rPr>
              <a:t>(e.g. single-cell data in which the yellow and purple clusters can be distinguished based on coherent expression of cell-type-specific markers / gene sets)</a:t>
            </a:r>
            <a:endParaRPr lang="en-US" sz="18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7980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9"/>
          <p:cNvSpPr txBox="1">
            <a:spLocks noChangeArrowheads="1"/>
          </p:cNvSpPr>
          <p:nvPr/>
        </p:nvSpPr>
        <p:spPr bwMode="auto">
          <a:xfrm>
            <a:off x="762000" y="304800"/>
            <a:ext cx="77724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ctr">
              <a:spcBef>
                <a:spcPct val="50000"/>
              </a:spcBef>
            </a:pPr>
            <a:r>
              <a:rPr lang="en-US" sz="3600">
                <a:solidFill>
                  <a:srgbClr val="000080"/>
                </a:solidFill>
                <a:latin typeface="Optima" panose="02000503060000020004" pitchFamily="2" charset="0"/>
              </a:rPr>
              <a:t>Choosing the right number of clusters</a:t>
            </a:r>
            <a:endParaRPr lang="en-US" sz="3600" dirty="0">
              <a:solidFill>
                <a:srgbClr val="000080"/>
              </a:solidFill>
              <a:latin typeface="Optima" panose="02000503060000020004" pitchFamily="2" charset="0"/>
            </a:endParaRPr>
          </a:p>
        </p:txBody>
      </p:sp>
      <p:sp>
        <p:nvSpPr>
          <p:cNvPr id="13" name="Line 4">
            <a:extLst>
              <a:ext uri="{FF2B5EF4-FFF2-40B4-BE49-F238E27FC236}">
                <a16:creationId xmlns:a16="http://schemas.microsoft.com/office/drawing/2014/main" id="{61C7A2C2-193E-254C-B21F-DAA0D9D23FAE}"/>
              </a:ext>
            </a:extLst>
          </p:cNvPr>
          <p:cNvSpPr>
            <a:spLocks noChangeShapeType="1"/>
          </p:cNvSpPr>
          <p:nvPr/>
        </p:nvSpPr>
        <p:spPr bwMode="auto">
          <a:xfrm>
            <a:off x="228600" y="1141413"/>
            <a:ext cx="8610600" cy="1587"/>
          </a:xfrm>
          <a:prstGeom prst="line">
            <a:avLst/>
          </a:prstGeom>
          <a:noFill/>
          <a:ln w="28575">
            <a:solidFill>
              <a:srgbClr val="AB4114"/>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Optima" panose="02000503060000020004" pitchFamily="2" charset="0"/>
            </a:endParaRPr>
          </a:p>
        </p:txBody>
      </p:sp>
      <p:pic>
        <p:nvPicPr>
          <p:cNvPr id="4" name="Picture 3">
            <a:extLst>
              <a:ext uri="{FF2B5EF4-FFF2-40B4-BE49-F238E27FC236}">
                <a16:creationId xmlns:a16="http://schemas.microsoft.com/office/drawing/2014/main" id="{08CFED63-B6CF-B947-9E2F-9156CD569311}"/>
              </a:ext>
            </a:extLst>
          </p:cNvPr>
          <p:cNvPicPr>
            <a:picLocks noChangeAspect="1"/>
          </p:cNvPicPr>
          <p:nvPr/>
        </p:nvPicPr>
        <p:blipFill>
          <a:blip r:embed="rId3"/>
          <a:stretch>
            <a:fillRect/>
          </a:stretch>
        </p:blipFill>
        <p:spPr>
          <a:xfrm>
            <a:off x="381000" y="1905000"/>
            <a:ext cx="3886200" cy="3602832"/>
          </a:xfrm>
          <a:prstGeom prst="rect">
            <a:avLst/>
          </a:prstGeom>
        </p:spPr>
      </p:pic>
      <p:pic>
        <p:nvPicPr>
          <p:cNvPr id="21" name="Picture 20">
            <a:extLst>
              <a:ext uri="{FF2B5EF4-FFF2-40B4-BE49-F238E27FC236}">
                <a16:creationId xmlns:a16="http://schemas.microsoft.com/office/drawing/2014/main" id="{2C97CF5A-A39D-5048-B996-298AB22BD721}"/>
              </a:ext>
            </a:extLst>
          </p:cNvPr>
          <p:cNvPicPr>
            <a:picLocks noChangeAspect="1"/>
          </p:cNvPicPr>
          <p:nvPr/>
        </p:nvPicPr>
        <p:blipFill>
          <a:blip r:embed="rId4"/>
          <a:stretch>
            <a:fillRect/>
          </a:stretch>
        </p:blipFill>
        <p:spPr>
          <a:xfrm>
            <a:off x="4800600" y="1905000"/>
            <a:ext cx="3886200" cy="3602832"/>
          </a:xfrm>
          <a:prstGeom prst="rect">
            <a:avLst/>
          </a:prstGeom>
        </p:spPr>
      </p:pic>
      <p:sp>
        <p:nvSpPr>
          <p:cNvPr id="7" name="TextBox 6">
            <a:extLst>
              <a:ext uri="{FF2B5EF4-FFF2-40B4-BE49-F238E27FC236}">
                <a16:creationId xmlns:a16="http://schemas.microsoft.com/office/drawing/2014/main" id="{4AF7BDFE-2645-0C44-A377-FD986D95A697}"/>
              </a:ext>
            </a:extLst>
          </p:cNvPr>
          <p:cNvSpPr txBox="1"/>
          <p:nvPr/>
        </p:nvSpPr>
        <p:spPr>
          <a:xfrm>
            <a:off x="5943600" y="5656118"/>
            <a:ext cx="2165978" cy="461665"/>
          </a:xfrm>
          <a:prstGeom prst="rect">
            <a:avLst/>
          </a:prstGeom>
          <a:noFill/>
        </p:spPr>
        <p:txBody>
          <a:bodyPr wrap="none" rtlCol="0">
            <a:spAutoFit/>
          </a:bodyPr>
          <a:lstStyle/>
          <a:p>
            <a:r>
              <a:rPr lang="en-US" i="1" dirty="0"/>
              <a:t>Elbow method</a:t>
            </a:r>
          </a:p>
        </p:txBody>
      </p:sp>
      <p:sp>
        <p:nvSpPr>
          <p:cNvPr id="8" name="TextBox 7">
            <a:extLst>
              <a:ext uri="{FF2B5EF4-FFF2-40B4-BE49-F238E27FC236}">
                <a16:creationId xmlns:a16="http://schemas.microsoft.com/office/drawing/2014/main" id="{362F0164-68E3-484D-970E-F1206CD8FDD0}"/>
              </a:ext>
            </a:extLst>
          </p:cNvPr>
          <p:cNvSpPr txBox="1"/>
          <p:nvPr/>
        </p:nvSpPr>
        <p:spPr>
          <a:xfrm>
            <a:off x="838201" y="5638800"/>
            <a:ext cx="3276600" cy="830997"/>
          </a:xfrm>
          <a:prstGeom prst="rect">
            <a:avLst/>
          </a:prstGeom>
          <a:noFill/>
        </p:spPr>
        <p:txBody>
          <a:bodyPr wrap="square" rtlCol="0">
            <a:spAutoFit/>
          </a:bodyPr>
          <a:lstStyle/>
          <a:p>
            <a:pPr algn="ctr"/>
            <a:r>
              <a:rPr lang="en-US" i="1" dirty="0"/>
              <a:t>Maximum average silhouette width</a:t>
            </a:r>
          </a:p>
        </p:txBody>
      </p:sp>
    </p:spTree>
    <p:extLst>
      <p:ext uri="{BB962C8B-B14F-4D97-AF65-F5344CB8AC3E}">
        <p14:creationId xmlns:p14="http://schemas.microsoft.com/office/powerpoint/2010/main" val="384939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rtlCol="0">
            <a:noAutofit/>
          </a:bodyPr>
          <a:lstStyle/>
          <a:p>
            <a:pPr eaLnBrk="1" fontAlgn="auto" hangingPunct="1">
              <a:spcAft>
                <a:spcPts val="0"/>
              </a:spcAft>
              <a:defRPr/>
            </a:pPr>
            <a:r>
              <a:rPr lang="en-US" sz="3200" dirty="0">
                <a:ea typeface="+mj-ea"/>
                <a:cs typeface="+mj-cs"/>
              </a:rPr>
              <a:t>Reproducibility, linearity and sensitivity</a:t>
            </a:r>
          </a:p>
        </p:txBody>
      </p:sp>
      <p:pic>
        <p:nvPicPr>
          <p:cNvPr id="89091" name="Content Placeholder 3" descr="Picture 7.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620" r="-1876"/>
          <a:stretch/>
        </p:blipFill>
        <p:spPr>
          <a:xfrm>
            <a:off x="1457167" y="1295400"/>
            <a:ext cx="6416842" cy="4800600"/>
          </a:xfrm>
        </p:spPr>
      </p:pic>
      <p:pic>
        <p:nvPicPr>
          <p:cNvPr id="5" name="Picture 4" descr="Picture 13.png">
            <a:extLst>
              <a:ext uri="{FF2B5EF4-FFF2-40B4-BE49-F238E27FC236}">
                <a16:creationId xmlns:a16="http://schemas.microsoft.com/office/drawing/2014/main" id="{E9FB0994-635F-0F4A-A30E-C43AD46546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6510290"/>
            <a:ext cx="3581400" cy="34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051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685800" y="304800"/>
            <a:ext cx="7772400" cy="1143000"/>
          </a:xfrm>
        </p:spPr>
        <p:txBody>
          <a:bodyPr/>
          <a:lstStyle/>
          <a:p>
            <a:pPr eaLnBrk="1" hangingPunct="1"/>
            <a:r>
              <a:rPr lang="en-US" sz="3600" dirty="0">
                <a:ea typeface="ＭＳ Ｐゴシック" charset="0"/>
                <a:cs typeface="ＭＳ Ｐゴシック" charset="0"/>
              </a:rPr>
              <a:t>RNA-</a:t>
            </a:r>
            <a:r>
              <a:rPr lang="en-US" sz="3600" dirty="0" err="1">
                <a:ea typeface="ＭＳ Ｐゴシック" charset="0"/>
                <a:cs typeface="ＭＳ Ｐゴシック" charset="0"/>
              </a:rPr>
              <a:t>seq</a:t>
            </a:r>
            <a:r>
              <a:rPr lang="en-US" sz="3600" dirty="0">
                <a:ea typeface="ＭＳ Ｐゴシック" charset="0"/>
                <a:cs typeface="ＭＳ Ｐゴシック" charset="0"/>
              </a:rPr>
              <a:t> provides more information than just expression level</a:t>
            </a:r>
          </a:p>
        </p:txBody>
      </p:sp>
      <p:pic>
        <p:nvPicPr>
          <p:cNvPr id="91139" name="Content Placeholder 3" descr="Picture 8.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816" r="-1624"/>
          <a:stretch/>
        </p:blipFill>
        <p:spPr>
          <a:xfrm>
            <a:off x="1219200" y="1447800"/>
            <a:ext cx="6530788" cy="5138797"/>
          </a:xfrm>
        </p:spPr>
      </p:pic>
    </p:spTree>
    <p:extLst>
      <p:ext uri="{BB962C8B-B14F-4D97-AF65-F5344CB8AC3E}">
        <p14:creationId xmlns:p14="http://schemas.microsoft.com/office/powerpoint/2010/main" val="3448827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1143000"/>
          </a:xfrm>
        </p:spPr>
        <p:txBody>
          <a:bodyPr rtlCol="0">
            <a:normAutofit/>
          </a:bodyPr>
          <a:lstStyle/>
          <a:p>
            <a:pPr eaLnBrk="1" fontAlgn="auto" hangingPunct="1">
              <a:spcAft>
                <a:spcPts val="0"/>
              </a:spcAft>
              <a:defRPr/>
            </a:pPr>
            <a:r>
              <a:rPr lang="en-US" sz="4000" dirty="0">
                <a:ea typeface="+mj-ea"/>
                <a:cs typeface="+mj-cs"/>
              </a:rPr>
              <a:t>Candidate new and revised </a:t>
            </a:r>
            <a:r>
              <a:rPr lang="en-US" sz="4000" dirty="0" err="1">
                <a:ea typeface="+mj-ea"/>
                <a:cs typeface="+mj-cs"/>
              </a:rPr>
              <a:t>exons</a:t>
            </a:r>
            <a:endParaRPr lang="en-US" sz="4000" dirty="0">
              <a:ea typeface="+mj-ea"/>
              <a:cs typeface="+mj-cs"/>
            </a:endParaRPr>
          </a:p>
        </p:txBody>
      </p:sp>
      <p:pic>
        <p:nvPicPr>
          <p:cNvPr id="93187" name="Content Placeholder 3" descr="Picture 9.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66" t="30652" r="49222"/>
          <a:stretch/>
        </p:blipFill>
        <p:spPr>
          <a:xfrm>
            <a:off x="2036482" y="1447800"/>
            <a:ext cx="4973918" cy="4922609"/>
          </a:xfrm>
        </p:spPr>
      </p:pic>
      <p:pic>
        <p:nvPicPr>
          <p:cNvPr id="93188" name="Picture 4" descr="Picture 1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6510290"/>
            <a:ext cx="3581400" cy="347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505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85800" y="76200"/>
            <a:ext cx="7772400" cy="1295400"/>
          </a:xfrm>
        </p:spPr>
        <p:txBody>
          <a:bodyPr/>
          <a:lstStyle/>
          <a:p>
            <a:r>
              <a:rPr lang="en-US" sz="3600" dirty="0">
                <a:solidFill>
                  <a:srgbClr val="000080"/>
                </a:solidFill>
                <a:ea typeface="ＭＳ Ｐゴシック" charset="0"/>
                <a:cs typeface="ＭＳ Ｐゴシック" charset="0"/>
              </a:rPr>
              <a:t>Evaluating expression differences:</a:t>
            </a:r>
            <a:br>
              <a:rPr lang="en-US" sz="3600" dirty="0">
                <a:solidFill>
                  <a:srgbClr val="000080"/>
                </a:solidFill>
                <a:ea typeface="ＭＳ Ｐゴシック" charset="0"/>
                <a:cs typeface="ＭＳ Ｐゴシック" charset="0"/>
              </a:rPr>
            </a:br>
            <a:r>
              <a:rPr lang="en-US" sz="3600" dirty="0">
                <a:solidFill>
                  <a:srgbClr val="000080"/>
                </a:solidFill>
                <a:ea typeface="ＭＳ Ｐゴシック" charset="0"/>
                <a:cs typeface="ＭＳ Ｐゴシック" charset="0"/>
              </a:rPr>
              <a:t>Which Looks Better ?</a:t>
            </a:r>
          </a:p>
        </p:txBody>
      </p:sp>
      <p:pic>
        <p:nvPicPr>
          <p:cNvPr id="23555" name="Picture 3" descr="Screen shot 2010-10-07 at 1.03.01 AM.png"/>
          <p:cNvPicPr>
            <a:picLocks noChangeAspect="1"/>
          </p:cNvPicPr>
          <p:nvPr/>
        </p:nvPicPr>
        <p:blipFill>
          <a:blip r:embed="rId3">
            <a:extLst>
              <a:ext uri="{28A0092B-C50C-407E-A947-70E740481C1C}">
                <a14:useLocalDpi xmlns:a14="http://schemas.microsoft.com/office/drawing/2010/main" val="0"/>
              </a:ext>
            </a:extLst>
          </a:blip>
          <a:srcRect t="13789"/>
          <a:stretch>
            <a:fillRect/>
          </a:stretch>
        </p:blipFill>
        <p:spPr bwMode="auto">
          <a:xfrm>
            <a:off x="952500" y="1676400"/>
            <a:ext cx="7239000" cy="46919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p:cNvSpPr>
            <a:spLocks noChangeArrowheads="1"/>
          </p:cNvSpPr>
          <p:nvPr/>
        </p:nvSpPr>
        <p:spPr bwMode="auto">
          <a:xfrm>
            <a:off x="609600" y="4270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endParaRPr lang="en-US" sz="4400" dirty="0">
              <a:solidFill>
                <a:schemeClr val="tx2"/>
              </a:solidFill>
              <a:latin typeface="Optima" panose="02000503060000020004" pitchFamily="2" charset="0"/>
            </a:endParaRPr>
          </a:p>
        </p:txBody>
      </p:sp>
      <p:pic>
        <p:nvPicPr>
          <p:cNvPr id="24578" name="Picture 5" descr="BinomialGaussian_1000"/>
          <p:cNvPicPr>
            <a:picLocks noChangeAspect="1" noChangeArrowheads="1"/>
          </p:cNvPicPr>
          <p:nvPr/>
        </p:nvPicPr>
        <p:blipFill>
          <a:blip r:embed="rId3">
            <a:extLst>
              <a:ext uri="{28A0092B-C50C-407E-A947-70E740481C1C}">
                <a14:useLocalDpi xmlns:a14="http://schemas.microsoft.com/office/drawing/2010/main" val="0"/>
              </a:ext>
            </a:extLst>
          </a:blip>
          <a:srcRect t="8653"/>
          <a:stretch>
            <a:fillRect/>
          </a:stretch>
        </p:blipFill>
        <p:spPr bwMode="auto">
          <a:xfrm>
            <a:off x="1752600" y="2362200"/>
            <a:ext cx="5705475" cy="3217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579" name="Text Box 6"/>
          <p:cNvSpPr txBox="1">
            <a:spLocks noChangeArrowheads="1"/>
          </p:cNvSpPr>
          <p:nvPr/>
        </p:nvSpPr>
        <p:spPr bwMode="auto">
          <a:xfrm>
            <a:off x="3048000" y="5715000"/>
            <a:ext cx="45720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gene expression level bin</a:t>
            </a:r>
          </a:p>
        </p:txBody>
      </p:sp>
      <p:sp>
        <p:nvSpPr>
          <p:cNvPr id="24580" name="Text Box 7"/>
          <p:cNvSpPr txBox="1">
            <a:spLocks noChangeArrowheads="1"/>
          </p:cNvSpPr>
          <p:nvPr/>
        </p:nvSpPr>
        <p:spPr bwMode="auto">
          <a:xfrm>
            <a:off x="5715000" y="2438400"/>
            <a:ext cx="3048000"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Bell curve </a:t>
            </a:r>
          </a:p>
          <a:p>
            <a:pPr>
              <a:spcBef>
                <a:spcPct val="50000"/>
              </a:spcBef>
            </a:pPr>
            <a:r>
              <a:rPr lang="en-US" dirty="0">
                <a:latin typeface="Optima" panose="02000503060000020004" pitchFamily="2" charset="0"/>
              </a:rPr>
              <a:t>Normal distribution</a:t>
            </a:r>
          </a:p>
          <a:p>
            <a:pPr>
              <a:spcBef>
                <a:spcPct val="50000"/>
              </a:spcBef>
            </a:pPr>
            <a:r>
              <a:rPr lang="en-US" dirty="0">
                <a:latin typeface="Optima" panose="02000503060000020004" pitchFamily="2" charset="0"/>
              </a:rPr>
              <a:t>Gaussian distribution</a:t>
            </a:r>
          </a:p>
        </p:txBody>
      </p:sp>
      <p:sp>
        <p:nvSpPr>
          <p:cNvPr id="24581" name="Text Box 8"/>
          <p:cNvSpPr txBox="1">
            <a:spLocks noChangeArrowheads="1"/>
          </p:cNvSpPr>
          <p:nvPr/>
        </p:nvSpPr>
        <p:spPr bwMode="auto">
          <a:xfrm rot="-5400000">
            <a:off x="183357" y="3960018"/>
            <a:ext cx="25908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rebuchet MS" charset="0"/>
                <a:ea typeface="ＭＳ Ｐゴシック" charset="0"/>
                <a:cs typeface="ＭＳ Ｐゴシック" charset="0"/>
              </a:defRPr>
            </a:lvl1pPr>
            <a:lvl2pPr marL="742950" indent="-285750">
              <a:defRPr sz="2400">
                <a:solidFill>
                  <a:schemeClr val="tx1"/>
                </a:solidFill>
                <a:latin typeface="Trebuchet MS" charset="0"/>
                <a:ea typeface="ＭＳ Ｐゴシック" charset="0"/>
              </a:defRPr>
            </a:lvl2pPr>
            <a:lvl3pPr marL="1143000" indent="-228600">
              <a:defRPr sz="2400">
                <a:solidFill>
                  <a:schemeClr val="tx1"/>
                </a:solidFill>
                <a:latin typeface="Trebuchet MS" charset="0"/>
                <a:ea typeface="ＭＳ Ｐゴシック" charset="0"/>
              </a:defRPr>
            </a:lvl3pPr>
            <a:lvl4pPr marL="1600200" indent="-228600">
              <a:defRPr sz="2400">
                <a:solidFill>
                  <a:schemeClr val="tx1"/>
                </a:solidFill>
                <a:latin typeface="Trebuchet MS" charset="0"/>
                <a:ea typeface="ＭＳ Ｐゴシック" charset="0"/>
              </a:defRPr>
            </a:lvl4pPr>
            <a:lvl5pPr marL="2057400" indent="-22860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spcBef>
                <a:spcPct val="50000"/>
              </a:spcBef>
            </a:pPr>
            <a:r>
              <a:rPr lang="en-US" dirty="0">
                <a:latin typeface="Optima" panose="02000503060000020004" pitchFamily="2" charset="0"/>
              </a:rPr>
              <a:t>Frequency of bin</a:t>
            </a:r>
          </a:p>
        </p:txBody>
      </p:sp>
      <p:sp>
        <p:nvSpPr>
          <p:cNvPr id="8" name="Title 7"/>
          <p:cNvSpPr>
            <a:spLocks noGrp="1"/>
          </p:cNvSpPr>
          <p:nvPr>
            <p:ph type="title"/>
          </p:nvPr>
        </p:nvSpPr>
        <p:spPr>
          <a:xfrm>
            <a:off x="685800" y="381000"/>
            <a:ext cx="7772400" cy="1143000"/>
          </a:xfrm>
        </p:spPr>
        <p:txBody>
          <a:bodyPr>
            <a:normAutofit fontScale="90000"/>
          </a:bodyPr>
          <a:lstStyle/>
          <a:p>
            <a:pPr>
              <a:defRPr/>
            </a:pPr>
            <a:r>
              <a:rPr lang="en-US" sz="4000" dirty="0">
                <a:solidFill>
                  <a:srgbClr val="000080"/>
                </a:solidFill>
                <a:ea typeface="ＭＳ Ｐゴシック" charset="0"/>
                <a:cs typeface="ＭＳ Ｐゴシック" charset="0"/>
              </a:rPr>
              <a:t>Multiple Measurements of the Same Genes Expression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theme/theme1.xml><?xml version="1.0" encoding="utf-8"?>
<a:theme xmlns:a="http://schemas.openxmlformats.org/drawingml/2006/main" name="Blank Presentation">
  <a:themeElements>
    <a:clrScheme name="">
      <a:dk1>
        <a:srgbClr val="000000"/>
      </a:dk1>
      <a:lt1>
        <a:srgbClr val="FFFFFF"/>
      </a:lt1>
      <a:dk2>
        <a:srgbClr val="00008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rebuchet MS"/>
        <a:ea typeface="ＭＳ Ｐゴシック"/>
        <a:cs typeface="ＭＳ Ｐゴシック"/>
      </a:majorFont>
      <a:minorFont>
        <a:latin typeface="Trebuchet M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rebuchet MS" pitchFamily="-111" charset="0"/>
            <a:ea typeface="ＭＳ Ｐゴシック" pitchFamily="-111" charset="-128"/>
            <a:cs typeface="ＭＳ Ｐゴシック" pitchFamily="-11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rebuchet MS" pitchFamily="-111" charset="0"/>
            <a:ea typeface="ＭＳ Ｐゴシック" pitchFamily="-111" charset="-128"/>
            <a:cs typeface="ＭＳ Ｐゴシック" pitchFamily="-11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11615</TotalTime>
  <Words>2984</Words>
  <Application>Microsoft Macintosh PowerPoint</Application>
  <PresentationFormat>On-screen Show (4:3)</PresentationFormat>
  <Paragraphs>471</Paragraphs>
  <Slides>48</Slides>
  <Notes>43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61" baseType="lpstr">
      <vt:lpstr>Arial</vt:lpstr>
      <vt:lpstr>Calibri</vt:lpstr>
      <vt:lpstr>Georgia</vt:lpstr>
      <vt:lpstr>Optima</vt:lpstr>
      <vt:lpstr>Proxima Nova</vt:lpstr>
      <vt:lpstr>Symbol</vt:lpstr>
      <vt:lpstr>Times</vt:lpstr>
      <vt:lpstr>Times New Roman</vt:lpstr>
      <vt:lpstr>Trebuchet MS</vt:lpstr>
      <vt:lpstr>Wingdings</vt:lpstr>
      <vt:lpstr>Blank Presentation</vt:lpstr>
      <vt:lpstr>Worksheet</vt:lpstr>
      <vt:lpstr>Image</vt:lpstr>
      <vt:lpstr>Distance and Clustering</vt:lpstr>
      <vt:lpstr>Outline</vt:lpstr>
      <vt:lpstr>Genome-wide expression analysis</vt:lpstr>
      <vt:lpstr>Normalizing the data</vt:lpstr>
      <vt:lpstr>Reproducibility, linearity and sensitivity</vt:lpstr>
      <vt:lpstr>RNA-seq provides more information than just expression level</vt:lpstr>
      <vt:lpstr>Candidate new and revised exons</vt:lpstr>
      <vt:lpstr>Evaluating expression differences: Which Looks Better ?</vt:lpstr>
      <vt:lpstr>Multiple Measurements of the Same Genes Expression</vt:lpstr>
      <vt:lpstr>PowerPoint Presentation</vt:lpstr>
      <vt:lpstr>What is a “significant” difference in gene expression ?</vt:lpstr>
      <vt:lpstr>What is a “significant” difference in gene expression ?</vt:lpstr>
      <vt:lpstr>What is a “significant” difference in gene expression ?</vt:lpstr>
      <vt:lpstr>Volcano plot fold-change vs. significance</vt:lpstr>
      <vt:lpstr>Common Analysis Tasks</vt:lpstr>
      <vt:lpstr>Characteristics of RNA-seq Data</vt:lpstr>
      <vt:lpstr>PowerPoint Presentation</vt:lpstr>
      <vt:lpstr>Gene expression matrix</vt:lpstr>
      <vt:lpstr>Types of analysis</vt:lpstr>
      <vt:lpstr>A series of experiments</vt:lpstr>
      <vt:lpstr>Gene expression in multiple dimensions</vt:lpstr>
      <vt:lpstr>Gene expression in multiple dimensions</vt:lpstr>
      <vt:lpstr>Coordinated gene expression</vt:lpstr>
      <vt:lpstr>PowerPoint Presentation</vt:lpstr>
      <vt:lpstr>Calculating Distance</vt:lpstr>
      <vt:lpstr>Distance Measures</vt:lpstr>
      <vt:lpstr>Euclidean distance</vt:lpstr>
      <vt:lpstr>Covariance and Correlation</vt:lpstr>
      <vt:lpstr>PowerPoint Presentation</vt:lpstr>
      <vt:lpstr>Clustering approaches</vt:lpstr>
      <vt:lpstr>Hierarchical Clustering</vt:lpstr>
      <vt:lpstr>Linkage Methods</vt:lpstr>
      <vt:lpstr>PowerPoint Presentation</vt:lpstr>
      <vt:lpstr>PowerPoint Presentation</vt:lpstr>
      <vt:lpstr>PowerPoint Presentation</vt:lpstr>
      <vt:lpstr>PowerPoint Presentation</vt:lpstr>
      <vt:lpstr>End Result</vt:lpstr>
      <vt:lpstr>K-means: Example, k = 3</vt:lpstr>
      <vt:lpstr>PowerPoint Presentation</vt:lpstr>
      <vt:lpstr>K-means: Weaknesses Can give you a different result each time with exactly the same data </vt:lpstr>
      <vt:lpstr>K-means: Weaknesses</vt:lpstr>
      <vt:lpstr>Clustering has no one answer</vt:lpstr>
      <vt:lpstr>PowerPoint Presentation</vt:lpstr>
      <vt:lpstr>PowerPoint Presentation</vt:lpstr>
      <vt:lpstr>Silhouette plots</vt:lpstr>
      <vt:lpstr>Silhouette plots</vt:lpstr>
      <vt:lpstr>Another example</vt:lpstr>
      <vt:lpstr>PowerPoint Presentation</vt:lpstr>
    </vt:vector>
  </TitlesOfParts>
  <Company>NYU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 Gunsalus</dc:creator>
  <cp:lastModifiedBy>Kris Gunsalus</cp:lastModifiedBy>
  <cp:revision>227</cp:revision>
  <cp:lastPrinted>2019-12-07T21:05:31Z</cp:lastPrinted>
  <dcterms:created xsi:type="dcterms:W3CDTF">2011-03-03T04:21:08Z</dcterms:created>
  <dcterms:modified xsi:type="dcterms:W3CDTF">2019-12-07T21:05:38Z</dcterms:modified>
</cp:coreProperties>
</file>