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27" d="100"/>
          <a:sy n="127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9C87-0BD0-BD40-8213-52E4E1708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3AE9C-1FE8-E94F-957E-BCE7CF761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69A89-F262-EE40-B497-CB7019FD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2D16-75BF-9243-BF3A-7E234087A0F2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AA07-41ED-3C40-9738-697F5E54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40A62-10F8-0F40-B71D-76B7384B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7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931C-07A0-FD45-9A1F-F904224B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8577D-019B-4741-9F71-E43876AFA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FD75A-5220-2647-99A8-CCE5B7C0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2D16-75BF-9243-BF3A-7E234087A0F2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5C1CF-1A20-DE42-954A-4B5A2EC9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B7F96-47ED-B24E-AE0B-06342A0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1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BC31E-410D-BF41-A387-3DE5EC128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F4C9F-1A4F-5745-81CB-B2D9F4787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AB9F-06FD-9842-A67E-3FBCBAEC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2D16-75BF-9243-BF3A-7E234087A0F2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B7AF0-051F-CE42-9066-DD8CB6ED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05D7B-B28E-9E43-9018-E9974C09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8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CB8E8-8781-8847-9670-2933FBC0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1819C-65BE-6346-8393-813E89C90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77290-0E27-414B-945C-1897B553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2D16-75BF-9243-BF3A-7E234087A0F2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6D5E-FFED-0A40-A764-C8F3514D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7D9E8-D38B-3049-ABA5-7270FB74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8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BBF8-F867-3E44-8108-16DC3D55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C7953-0FB5-EA41-97C0-7C47993F9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C6CCD-FC71-9C40-92F3-DD7A98C3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2D16-75BF-9243-BF3A-7E234087A0F2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27EAE-74F5-6345-8968-98E69830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B8193-365E-8348-B6F4-9A14ABE6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3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564B-2567-614A-A4A7-22DDDF83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D3072-FD83-954E-832B-BA437F04A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4C755-1AF2-244A-9C50-DC2F91E99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8ABB0-7968-8B40-969C-746B84AB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2D16-75BF-9243-BF3A-7E234087A0F2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05A31-1E1A-F647-99FD-B9A3EBD6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4E769-C955-A348-BC9C-632C0875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606D-3D89-8A4B-B9A2-29140E7B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9B931-C36D-D342-9177-6BD37614C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3399F-9922-3542-A3F8-2B65CEB85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F1D2B-A0EF-3D42-AD54-7653F9600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262B8-9B13-2A4F-937B-01656C6F3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D135E-0F2C-C14C-884F-913A84A0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2D16-75BF-9243-BF3A-7E234087A0F2}" type="datetimeFigureOut">
              <a:rPr lang="en-US" smtClean="0"/>
              <a:t>9/22/21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A6A7D-CDE0-3049-A149-C48092A68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7D039-20C2-FF4A-8C81-519CF69B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1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FE05-E92D-004F-AE8F-3D72917C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CCEBC-4E44-CF49-8DBF-31FF85DB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2D16-75BF-9243-BF3A-7E234087A0F2}" type="datetimeFigureOut">
              <a:rPr lang="en-US" smtClean="0"/>
              <a:t>9/22/21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FDBA9-7594-374F-8AA2-DB6C650E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35D53-EB04-B140-88E8-A31400F27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8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F5F36-9C40-0046-BF14-105B9E20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2D16-75BF-9243-BF3A-7E234087A0F2}" type="datetimeFigureOut">
              <a:rPr lang="en-US" smtClean="0"/>
              <a:t>9/22/21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BEA70-1AB7-7649-8232-8D141F34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44E02-81DC-F64A-A930-0D287CC2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87AB-FF60-954E-B26F-F7362009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FC740-9F86-0A4A-8C5D-109AE0631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E44CB-FCA0-7444-9F76-C274D3B0C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720B4-C0BB-2541-81A3-68E9736D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2D16-75BF-9243-BF3A-7E234087A0F2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E9B4D-ECB5-A940-94BF-AD276CB2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8A951-F571-4442-A4D2-1F199E21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5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AF66-5172-9147-AFB6-098915FD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584841-5200-2949-AB68-8F355D9DD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30A62-656B-8041-BA5F-18A0BAA18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D8E7B-F8E8-0E4D-8EA2-A96D5D46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2D16-75BF-9243-BF3A-7E234087A0F2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46C95-3DD9-A541-AC4F-EDDD6C84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55C56-9C3D-3940-B176-2CE935B5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DDCBD-A1F2-D94C-86BD-00286A1F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DC304-64DE-4F4D-969B-518DD0A04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D0C8E-C14B-194B-8379-2B9685D07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D2D16-75BF-9243-BF3A-7E234087A0F2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4BEC7-3554-494D-A823-705F3A0E0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4EAF2-1A85-9249-A35F-3C7937577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B2AFAC42-0372-654B-BB99-325050D768CC}"/>
              </a:ext>
            </a:extLst>
          </p:cNvPr>
          <p:cNvGrpSpPr/>
          <p:nvPr/>
        </p:nvGrpSpPr>
        <p:grpSpPr>
          <a:xfrm>
            <a:off x="2516270" y="562708"/>
            <a:ext cx="5515587" cy="4748492"/>
            <a:chOff x="2516270" y="562708"/>
            <a:chExt cx="5515587" cy="47484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B25B73-7487-5C49-8C7B-9622EF5691EC}"/>
                </a:ext>
              </a:extLst>
            </p:cNvPr>
            <p:cNvSpPr txBox="1"/>
            <p:nvPr/>
          </p:nvSpPr>
          <p:spPr>
            <a:xfrm>
              <a:off x="5526474" y="562708"/>
              <a:ext cx="1145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432FF"/>
                  </a:solidFill>
                </a:rPr>
                <a:t>Coin toss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575C00E-D5DA-3E41-9E84-A94A5F97DEF8}"/>
                </a:ext>
              </a:extLst>
            </p:cNvPr>
            <p:cNvGrpSpPr/>
            <p:nvPr/>
          </p:nvGrpSpPr>
          <p:grpSpPr>
            <a:xfrm>
              <a:off x="6331025" y="1911155"/>
              <a:ext cx="1190618" cy="595309"/>
              <a:chOff x="5653091" y="1735792"/>
              <a:chExt cx="1190618" cy="595309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60E3873D-E52C-3242-ADA4-EFC2F739C6C5}"/>
                  </a:ext>
                </a:extLst>
              </p:cNvPr>
              <p:cNvCxnSpPr/>
              <p:nvPr/>
            </p:nvCxnSpPr>
            <p:spPr>
              <a:xfrm flipH="1">
                <a:off x="5653091" y="1735792"/>
                <a:ext cx="595309" cy="5953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5175B1A-8E50-5C4E-B50E-CAA36DB36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1735792"/>
                <a:ext cx="595309" cy="5953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60AB69C-B3CF-2A42-BA11-5196CBEA54BB}"/>
                </a:ext>
              </a:extLst>
            </p:cNvPr>
            <p:cNvGrpSpPr/>
            <p:nvPr/>
          </p:nvGrpSpPr>
          <p:grpSpPr>
            <a:xfrm>
              <a:off x="4677827" y="1911156"/>
              <a:ext cx="1190618" cy="595309"/>
              <a:chOff x="5653091" y="1735792"/>
              <a:chExt cx="1190618" cy="595309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2A1E07E-4E70-E24C-A8A3-5246BD4233C7}"/>
                  </a:ext>
                </a:extLst>
              </p:cNvPr>
              <p:cNvCxnSpPr/>
              <p:nvPr/>
            </p:nvCxnSpPr>
            <p:spPr>
              <a:xfrm flipH="1">
                <a:off x="5653091" y="1735792"/>
                <a:ext cx="595309" cy="5953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FEFE944-C4F9-4546-AA25-BD343E237B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1735792"/>
                <a:ext cx="595309" cy="5953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588900-F18F-8E46-9DEE-CE04BCC3DE0B}"/>
                </a:ext>
              </a:extLst>
            </p:cNvPr>
            <p:cNvSpPr txBox="1"/>
            <p:nvPr/>
          </p:nvSpPr>
          <p:spPr>
            <a:xfrm>
              <a:off x="5723664" y="2503671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432FF"/>
                  </a:solidFill>
                </a:rPr>
                <a:t>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7E7B25-899D-CE49-9BDC-DBD2A12D564B}"/>
                </a:ext>
              </a:extLst>
            </p:cNvPr>
            <p:cNvSpPr txBox="1"/>
            <p:nvPr/>
          </p:nvSpPr>
          <p:spPr>
            <a:xfrm>
              <a:off x="5152763" y="1532090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432FF"/>
                  </a:solidFill>
                </a:rPr>
                <a:t>H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36BC18-E972-9540-8D82-0245DE75CFD5}"/>
                </a:ext>
              </a:extLst>
            </p:cNvPr>
            <p:cNvSpPr txBox="1"/>
            <p:nvPr/>
          </p:nvSpPr>
          <p:spPr>
            <a:xfrm>
              <a:off x="6735388" y="1532090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432FF"/>
                  </a:solidFill>
                </a:rPr>
                <a:t>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C0B6CC-66B4-AB4F-B4F2-7D3A890FBCBA}"/>
                </a:ext>
              </a:extLst>
            </p:cNvPr>
            <p:cNvSpPr txBox="1"/>
            <p:nvPr/>
          </p:nvSpPr>
          <p:spPr>
            <a:xfrm>
              <a:off x="4500849" y="2503671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432FF"/>
                  </a:solidFill>
                </a:rPr>
                <a:t>H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FF3418-DDBF-1946-B4CE-63381FDBC241}"/>
                </a:ext>
              </a:extLst>
            </p:cNvPr>
            <p:cNvSpPr txBox="1"/>
            <p:nvPr/>
          </p:nvSpPr>
          <p:spPr>
            <a:xfrm>
              <a:off x="5378604" y="96616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5B9B09-0D17-5C49-90CB-FE7AAE7B5005}"/>
                </a:ext>
              </a:extLst>
            </p:cNvPr>
            <p:cNvSpPr txBox="1"/>
            <p:nvPr/>
          </p:nvSpPr>
          <p:spPr>
            <a:xfrm>
              <a:off x="6395779" y="96616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7C5767-97EE-504E-B324-1BD9F4CC06D7}"/>
                </a:ext>
              </a:extLst>
            </p:cNvPr>
            <p:cNvSpPr txBox="1"/>
            <p:nvPr/>
          </p:nvSpPr>
          <p:spPr>
            <a:xfrm>
              <a:off x="6187351" y="192776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E34178-6445-3247-984B-7D116D227EDF}"/>
                </a:ext>
              </a:extLst>
            </p:cNvPr>
            <p:cNvSpPr txBox="1"/>
            <p:nvPr/>
          </p:nvSpPr>
          <p:spPr>
            <a:xfrm>
              <a:off x="7204526" y="192776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49EEFB-9C2D-F946-BBAD-95E0103ECB6F}"/>
                </a:ext>
              </a:extLst>
            </p:cNvPr>
            <p:cNvSpPr txBox="1"/>
            <p:nvPr/>
          </p:nvSpPr>
          <p:spPr>
            <a:xfrm>
              <a:off x="4568504" y="193583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827BEA-8B8E-9443-8F85-F8D26457FDC9}"/>
                </a:ext>
              </a:extLst>
            </p:cNvPr>
            <p:cNvSpPr txBox="1"/>
            <p:nvPr/>
          </p:nvSpPr>
          <p:spPr>
            <a:xfrm>
              <a:off x="5585679" y="193583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6B73A5-729D-8546-AB74-344F97E2D7DD}"/>
                </a:ext>
              </a:extLst>
            </p:cNvPr>
            <p:cNvSpPr txBox="1"/>
            <p:nvPr/>
          </p:nvSpPr>
          <p:spPr>
            <a:xfrm>
              <a:off x="7434451" y="2500319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432FF"/>
                  </a:solidFill>
                </a:rPr>
                <a:t>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3634A9-ACE3-9947-BAB7-07DEB50E16E9}"/>
                </a:ext>
              </a:extLst>
            </p:cNvPr>
            <p:cNvSpPr txBox="1"/>
            <p:nvPr/>
          </p:nvSpPr>
          <p:spPr>
            <a:xfrm>
              <a:off x="6211636" y="2500319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432FF"/>
                  </a:solidFill>
                </a:rPr>
                <a:t>H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1731E81-4129-3448-B3BB-687EE7CD1AD4}"/>
                </a:ext>
              </a:extLst>
            </p:cNvPr>
            <p:cNvSpPr txBox="1"/>
            <p:nvPr/>
          </p:nvSpPr>
          <p:spPr>
            <a:xfrm>
              <a:off x="4270016" y="2922414"/>
              <a:ext cx="7906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P(H,H)</a:t>
              </a:r>
            </a:p>
            <a:p>
              <a:pPr algn="ctr"/>
              <a:r>
                <a:rPr lang="en-US" dirty="0"/>
                <a:t>0.25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247905E-7AD5-2943-95D1-574AFB49BDB9}"/>
                </a:ext>
              </a:extLst>
            </p:cNvPr>
            <p:cNvSpPr txBox="1"/>
            <p:nvPr/>
          </p:nvSpPr>
          <p:spPr>
            <a:xfrm>
              <a:off x="5408091" y="2922414"/>
              <a:ext cx="7435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P(H,T)</a:t>
              </a:r>
            </a:p>
            <a:p>
              <a:pPr algn="ctr"/>
              <a:r>
                <a:rPr lang="en-US" dirty="0"/>
                <a:t>0.25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6667F89-6AEC-D144-972E-68166BBA8F0D}"/>
                </a:ext>
              </a:extLst>
            </p:cNvPr>
            <p:cNvSpPr txBox="1"/>
            <p:nvPr/>
          </p:nvSpPr>
          <p:spPr>
            <a:xfrm>
              <a:off x="6169007" y="2922414"/>
              <a:ext cx="7348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P(T,H)</a:t>
              </a:r>
            </a:p>
            <a:p>
              <a:pPr algn="ctr"/>
              <a:r>
                <a:rPr lang="en-US" dirty="0"/>
                <a:t>0.25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7AACA4-CF67-DB4F-84E9-3EDA8332D2C5}"/>
                </a:ext>
              </a:extLst>
            </p:cNvPr>
            <p:cNvSpPr txBox="1"/>
            <p:nvPr/>
          </p:nvSpPr>
          <p:spPr>
            <a:xfrm>
              <a:off x="7250437" y="2922414"/>
              <a:ext cx="7088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P(T,T)</a:t>
              </a:r>
            </a:p>
            <a:p>
              <a:pPr algn="ctr"/>
              <a:r>
                <a:rPr lang="en-US" dirty="0"/>
                <a:t>0.25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806EB7-EB39-1745-911C-0FA7B7C3F1EF}"/>
                </a:ext>
              </a:extLst>
            </p:cNvPr>
            <p:cNvSpPr txBox="1"/>
            <p:nvPr/>
          </p:nvSpPr>
          <p:spPr>
            <a:xfrm>
              <a:off x="2531274" y="3083306"/>
              <a:ext cx="1476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Permutations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EF6506-9923-6F4D-94F6-2FCBB0225AA3}"/>
                </a:ext>
              </a:extLst>
            </p:cNvPr>
            <p:cNvSpPr txBox="1"/>
            <p:nvPr/>
          </p:nvSpPr>
          <p:spPr>
            <a:xfrm>
              <a:off x="2516270" y="3811903"/>
              <a:ext cx="15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Combinations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B2BBB82-2507-6343-BC28-4773C14FC908}"/>
                </a:ext>
              </a:extLst>
            </p:cNvPr>
            <p:cNvSpPr txBox="1"/>
            <p:nvPr/>
          </p:nvSpPr>
          <p:spPr>
            <a:xfrm>
              <a:off x="5650494" y="3675812"/>
              <a:ext cx="9925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P(1H,1T)</a:t>
              </a:r>
            </a:p>
            <a:p>
              <a:pPr algn="ctr"/>
              <a:r>
                <a:rPr lang="en-US" dirty="0"/>
                <a:t>0.5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511E37-2CCB-DA4A-A577-EFA55B4775F7}"/>
                </a:ext>
              </a:extLst>
            </p:cNvPr>
            <p:cNvSpPr txBox="1"/>
            <p:nvPr/>
          </p:nvSpPr>
          <p:spPr>
            <a:xfrm>
              <a:off x="7285344" y="3675812"/>
              <a:ext cx="6735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P(2T)</a:t>
              </a:r>
            </a:p>
            <a:p>
              <a:pPr algn="ctr"/>
              <a:r>
                <a:rPr lang="en-US" dirty="0"/>
                <a:t>0.25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9EB806-8C59-6A47-BD1C-F36DFAA2F379}"/>
                </a:ext>
              </a:extLst>
            </p:cNvPr>
            <p:cNvSpPr txBox="1"/>
            <p:nvPr/>
          </p:nvSpPr>
          <p:spPr>
            <a:xfrm>
              <a:off x="4304306" y="3675812"/>
              <a:ext cx="7088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P(2H)</a:t>
              </a:r>
            </a:p>
            <a:p>
              <a:pPr algn="ctr"/>
              <a:r>
                <a:rPr lang="en-US" dirty="0"/>
                <a:t>0.25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8727534-48B4-D443-887D-B4F4E5124087}"/>
                </a:ext>
              </a:extLst>
            </p:cNvPr>
            <p:cNvSpPr txBox="1"/>
            <p:nvPr/>
          </p:nvSpPr>
          <p:spPr>
            <a:xfrm>
              <a:off x="4521896" y="4488079"/>
              <a:ext cx="301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432FF"/>
                  </a:solidFill>
                </a:rPr>
                <a:t>2</a:t>
              </a:r>
            </a:p>
            <a:p>
              <a:r>
                <a:rPr lang="en-US" b="1" dirty="0">
                  <a:solidFill>
                    <a:srgbClr val="0432FF"/>
                  </a:solidFill>
                </a:rPr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DFD32CA-3ED9-8347-A87C-4FC3AFED1A7B}"/>
                </a:ext>
              </a:extLst>
            </p:cNvPr>
            <p:cNvSpPr txBox="1"/>
            <p:nvPr/>
          </p:nvSpPr>
          <p:spPr>
            <a:xfrm>
              <a:off x="6019462" y="4488079"/>
              <a:ext cx="301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432FF"/>
                  </a:solidFill>
                </a:rPr>
                <a:t>2</a:t>
              </a:r>
            </a:p>
            <a:p>
              <a:r>
                <a:rPr lang="en-US" b="1" dirty="0">
                  <a:solidFill>
                    <a:srgbClr val="0432FF"/>
                  </a:solidFill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65E17AD-A8FC-FF48-92A9-E9F848BBCC98}"/>
                </a:ext>
              </a:extLst>
            </p:cNvPr>
            <p:cNvSpPr txBox="1"/>
            <p:nvPr/>
          </p:nvSpPr>
          <p:spPr>
            <a:xfrm>
              <a:off x="7517028" y="4488079"/>
              <a:ext cx="301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432FF"/>
                  </a:solidFill>
                </a:rPr>
                <a:t>2</a:t>
              </a:r>
            </a:p>
            <a:p>
              <a:r>
                <a:rPr lang="en-US" b="1" dirty="0">
                  <a:solidFill>
                    <a:srgbClr val="0432FF"/>
                  </a:solidFill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A3F3740-4F48-0E43-AFBA-DF77AC1B3643}"/>
                </a:ext>
              </a:extLst>
            </p:cNvPr>
            <p:cNvSpPr txBox="1"/>
            <p:nvPr/>
          </p:nvSpPr>
          <p:spPr>
            <a:xfrm>
              <a:off x="2532302" y="4387870"/>
              <a:ext cx="147457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/>
                <a:t>Binomial</a:t>
              </a:r>
            </a:p>
            <a:p>
              <a:pPr algn="ctr"/>
              <a:r>
                <a:rPr lang="en-US" b="1" i="1" dirty="0"/>
                <a:t>Coefficient</a:t>
              </a:r>
            </a:p>
            <a:p>
              <a:pPr algn="ctr"/>
              <a:r>
                <a:rPr lang="en-US" dirty="0"/>
                <a:t>(H=“success”)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65DCF42-6C3A-754D-A926-0E25714C31B1}"/>
                </a:ext>
              </a:extLst>
            </p:cNvPr>
            <p:cNvSpPr txBox="1"/>
            <p:nvPr/>
          </p:nvSpPr>
          <p:spPr>
            <a:xfrm>
              <a:off x="7305376" y="4426524"/>
              <a:ext cx="7264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0432FF"/>
                  </a:solidFill>
                </a:rPr>
                <a:t>(  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C79894F-AAA3-0C41-8C41-6C0E3CE11BA0}"/>
                </a:ext>
              </a:extLst>
            </p:cNvPr>
            <p:cNvSpPr txBox="1"/>
            <p:nvPr/>
          </p:nvSpPr>
          <p:spPr>
            <a:xfrm>
              <a:off x="4302075" y="4426524"/>
              <a:ext cx="7264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0432FF"/>
                  </a:solidFill>
                </a:rPr>
                <a:t>(  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7C617F0-305C-A048-AE1F-6DDE81D8BAAF}"/>
                </a:ext>
              </a:extLst>
            </p:cNvPr>
            <p:cNvSpPr txBox="1"/>
            <p:nvPr/>
          </p:nvSpPr>
          <p:spPr>
            <a:xfrm>
              <a:off x="5805766" y="4426524"/>
              <a:ext cx="7264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0432FF"/>
                  </a:solidFill>
                </a:rPr>
                <a:t>(  )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7FF9651-BFF4-EF43-991B-4B9AE6A32001}"/>
                </a:ext>
              </a:extLst>
            </p:cNvPr>
            <p:cNvGrpSpPr/>
            <p:nvPr/>
          </p:nvGrpSpPr>
          <p:grpSpPr>
            <a:xfrm>
              <a:off x="5501370" y="973786"/>
              <a:ext cx="1190618" cy="595309"/>
              <a:chOff x="5653091" y="1735792"/>
              <a:chExt cx="1190618" cy="595309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BBD0F85-1B5B-054E-9F7E-D2D17A6E6AF4}"/>
                  </a:ext>
                </a:extLst>
              </p:cNvPr>
              <p:cNvCxnSpPr/>
              <p:nvPr/>
            </p:nvCxnSpPr>
            <p:spPr>
              <a:xfrm flipH="1">
                <a:off x="5653091" y="1735792"/>
                <a:ext cx="595309" cy="5953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67C6825C-5B1D-D846-BF5B-0CB3EB141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1735792"/>
                <a:ext cx="595309" cy="5953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6592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A7FED7B-4CC6-7346-B376-F8338FE75757}"/>
              </a:ext>
            </a:extLst>
          </p:cNvPr>
          <p:cNvGrpSpPr/>
          <p:nvPr/>
        </p:nvGrpSpPr>
        <p:grpSpPr>
          <a:xfrm>
            <a:off x="2516270" y="562708"/>
            <a:ext cx="5515587" cy="4748492"/>
            <a:chOff x="2516270" y="562708"/>
            <a:chExt cx="5515587" cy="47484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B25B73-7487-5C49-8C7B-9622EF5691EC}"/>
                </a:ext>
              </a:extLst>
            </p:cNvPr>
            <p:cNvSpPr txBox="1"/>
            <p:nvPr/>
          </p:nvSpPr>
          <p:spPr>
            <a:xfrm>
              <a:off x="5191769" y="562708"/>
              <a:ext cx="1814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Transformation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575C00E-D5DA-3E41-9E84-A94A5F97DEF8}"/>
                </a:ext>
              </a:extLst>
            </p:cNvPr>
            <p:cNvGrpSpPr/>
            <p:nvPr/>
          </p:nvGrpSpPr>
          <p:grpSpPr>
            <a:xfrm>
              <a:off x="6331025" y="1911155"/>
              <a:ext cx="1190618" cy="595309"/>
              <a:chOff x="5653091" y="1735792"/>
              <a:chExt cx="1190618" cy="595309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60E3873D-E52C-3242-ADA4-EFC2F739C6C5}"/>
                  </a:ext>
                </a:extLst>
              </p:cNvPr>
              <p:cNvCxnSpPr/>
              <p:nvPr/>
            </p:nvCxnSpPr>
            <p:spPr>
              <a:xfrm flipH="1">
                <a:off x="5653091" y="1735792"/>
                <a:ext cx="595309" cy="5953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5175B1A-8E50-5C4E-B50E-CAA36DB36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1735792"/>
                <a:ext cx="595309" cy="5953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60AB69C-B3CF-2A42-BA11-5196CBEA54BB}"/>
                </a:ext>
              </a:extLst>
            </p:cNvPr>
            <p:cNvGrpSpPr/>
            <p:nvPr/>
          </p:nvGrpSpPr>
          <p:grpSpPr>
            <a:xfrm>
              <a:off x="4677827" y="1911156"/>
              <a:ext cx="1190618" cy="595309"/>
              <a:chOff x="5653091" y="1735792"/>
              <a:chExt cx="1190618" cy="595309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2A1E07E-4E70-E24C-A8A3-5246BD4233C7}"/>
                  </a:ext>
                </a:extLst>
              </p:cNvPr>
              <p:cNvCxnSpPr/>
              <p:nvPr/>
            </p:nvCxnSpPr>
            <p:spPr>
              <a:xfrm flipH="1">
                <a:off x="5653091" y="1735792"/>
                <a:ext cx="595309" cy="5953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FEFE944-C4F9-4546-AA25-BD343E237B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1735792"/>
                <a:ext cx="595309" cy="5953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588900-F18F-8E46-9DEE-CE04BCC3DE0B}"/>
                </a:ext>
              </a:extLst>
            </p:cNvPr>
            <p:cNvSpPr txBox="1"/>
            <p:nvPr/>
          </p:nvSpPr>
          <p:spPr>
            <a:xfrm>
              <a:off x="5723664" y="2503671"/>
              <a:ext cx="394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!T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7E7B25-899D-CE49-9BDC-DBD2A12D564B}"/>
                </a:ext>
              </a:extLst>
            </p:cNvPr>
            <p:cNvSpPr txBox="1"/>
            <p:nvPr/>
          </p:nvSpPr>
          <p:spPr>
            <a:xfrm>
              <a:off x="5152763" y="1532090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432FF"/>
                  </a:solidFill>
                </a:rPr>
                <a:t>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36BC18-E972-9540-8D82-0245DE75CFD5}"/>
                </a:ext>
              </a:extLst>
            </p:cNvPr>
            <p:cNvSpPr txBox="1"/>
            <p:nvPr/>
          </p:nvSpPr>
          <p:spPr>
            <a:xfrm>
              <a:off x="6735388" y="1532090"/>
              <a:ext cx="394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!T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C0B6CC-66B4-AB4F-B4F2-7D3A890FBCBA}"/>
                </a:ext>
              </a:extLst>
            </p:cNvPr>
            <p:cNvSpPr txBox="1"/>
            <p:nvPr/>
          </p:nvSpPr>
          <p:spPr>
            <a:xfrm>
              <a:off x="4500849" y="2503671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432FF"/>
                  </a:solidFill>
                </a:rPr>
                <a:t>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FF3418-DDBF-1946-B4CE-63381FDBC241}"/>
                </a:ext>
              </a:extLst>
            </p:cNvPr>
            <p:cNvSpPr txBox="1"/>
            <p:nvPr/>
          </p:nvSpPr>
          <p:spPr>
            <a:xfrm>
              <a:off x="5378604" y="96616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5B9B09-0D17-5C49-90CB-FE7AAE7B5005}"/>
                </a:ext>
              </a:extLst>
            </p:cNvPr>
            <p:cNvSpPr txBox="1"/>
            <p:nvPr/>
          </p:nvSpPr>
          <p:spPr>
            <a:xfrm>
              <a:off x="6395779" y="96616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0.8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7C5767-97EE-504E-B324-1BD9F4CC06D7}"/>
                </a:ext>
              </a:extLst>
            </p:cNvPr>
            <p:cNvSpPr txBox="1"/>
            <p:nvPr/>
          </p:nvSpPr>
          <p:spPr>
            <a:xfrm>
              <a:off x="6187351" y="192776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E34178-6445-3247-984B-7D116D227EDF}"/>
                </a:ext>
              </a:extLst>
            </p:cNvPr>
            <p:cNvSpPr txBox="1"/>
            <p:nvPr/>
          </p:nvSpPr>
          <p:spPr>
            <a:xfrm>
              <a:off x="7204526" y="192776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49EEFB-9C2D-F946-BBAD-95E0103ECB6F}"/>
                </a:ext>
              </a:extLst>
            </p:cNvPr>
            <p:cNvSpPr txBox="1"/>
            <p:nvPr/>
          </p:nvSpPr>
          <p:spPr>
            <a:xfrm>
              <a:off x="4568504" y="193583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827BEA-8B8E-9443-8F85-F8D26457FDC9}"/>
                </a:ext>
              </a:extLst>
            </p:cNvPr>
            <p:cNvSpPr txBox="1"/>
            <p:nvPr/>
          </p:nvSpPr>
          <p:spPr>
            <a:xfrm>
              <a:off x="5585679" y="193583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0.8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6B73A5-729D-8546-AB74-344F97E2D7DD}"/>
                </a:ext>
              </a:extLst>
            </p:cNvPr>
            <p:cNvSpPr txBox="1"/>
            <p:nvPr/>
          </p:nvSpPr>
          <p:spPr>
            <a:xfrm>
              <a:off x="7434451" y="2500319"/>
              <a:ext cx="394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!T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3634A9-ACE3-9947-BAB7-07DEB50E16E9}"/>
                </a:ext>
              </a:extLst>
            </p:cNvPr>
            <p:cNvSpPr txBox="1"/>
            <p:nvPr/>
          </p:nvSpPr>
          <p:spPr>
            <a:xfrm>
              <a:off x="6211636" y="2500319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432FF"/>
                  </a:solidFill>
                </a:rPr>
                <a:t>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1731E81-4129-3448-B3BB-687EE7CD1AD4}"/>
                </a:ext>
              </a:extLst>
            </p:cNvPr>
            <p:cNvSpPr txBox="1"/>
            <p:nvPr/>
          </p:nvSpPr>
          <p:spPr>
            <a:xfrm>
              <a:off x="4321408" y="2922414"/>
              <a:ext cx="687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P(</a:t>
              </a:r>
              <a:r>
                <a:rPr lang="en-US" dirty="0">
                  <a:solidFill>
                    <a:srgbClr val="0432FF"/>
                  </a:solidFill>
                </a:rPr>
                <a:t>T</a:t>
              </a:r>
              <a:r>
                <a:rPr lang="en-US" dirty="0"/>
                <a:t>,</a:t>
              </a:r>
              <a:r>
                <a:rPr lang="en-US" dirty="0">
                  <a:solidFill>
                    <a:srgbClr val="0432FF"/>
                  </a:solidFill>
                </a:rPr>
                <a:t>T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0.04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247905E-7AD5-2943-95D1-574AFB49BDB9}"/>
                </a:ext>
              </a:extLst>
            </p:cNvPr>
            <p:cNvSpPr txBox="1"/>
            <p:nvPr/>
          </p:nvSpPr>
          <p:spPr>
            <a:xfrm>
              <a:off x="5390778" y="2922414"/>
              <a:ext cx="7781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P(</a:t>
              </a:r>
              <a:r>
                <a:rPr lang="en-US" dirty="0">
                  <a:solidFill>
                    <a:srgbClr val="0432FF"/>
                  </a:solidFill>
                </a:rPr>
                <a:t>T</a:t>
              </a:r>
              <a:r>
                <a:rPr lang="en-US" dirty="0"/>
                <a:t>,</a:t>
              </a:r>
              <a:r>
                <a:rPr lang="en-US" dirty="0">
                  <a:solidFill>
                    <a:srgbClr val="FF0000"/>
                  </a:solidFill>
                </a:rPr>
                <a:t>!T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0.16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6667F89-6AEC-D144-972E-68166BBA8F0D}"/>
                </a:ext>
              </a:extLst>
            </p:cNvPr>
            <p:cNvSpPr txBox="1"/>
            <p:nvPr/>
          </p:nvSpPr>
          <p:spPr>
            <a:xfrm>
              <a:off x="6120917" y="2922414"/>
              <a:ext cx="8310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P(</a:t>
              </a:r>
              <a:r>
                <a:rPr lang="en-US" dirty="0">
                  <a:solidFill>
                    <a:srgbClr val="FF0000"/>
                  </a:solidFill>
                </a:rPr>
                <a:t>!T</a:t>
              </a:r>
              <a:r>
                <a:rPr lang="en-US" dirty="0"/>
                <a:t>,</a:t>
              </a:r>
              <a:r>
                <a:rPr lang="en-US" dirty="0">
                  <a:solidFill>
                    <a:srgbClr val="0432FF"/>
                  </a:solidFill>
                </a:rPr>
                <a:t> T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0.16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7AACA4-CF67-DB4F-84E9-3EDA8332D2C5}"/>
                </a:ext>
              </a:extLst>
            </p:cNvPr>
            <p:cNvSpPr txBox="1"/>
            <p:nvPr/>
          </p:nvSpPr>
          <p:spPr>
            <a:xfrm>
              <a:off x="7178110" y="2922414"/>
              <a:ext cx="8535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</a:t>
              </a:r>
              <a:r>
                <a:rPr lang="en-US" dirty="0">
                  <a:solidFill>
                    <a:srgbClr val="FF0000"/>
                  </a:solidFill>
                </a:rPr>
                <a:t>(!T</a:t>
              </a:r>
              <a:r>
                <a:rPr lang="en-US" dirty="0"/>
                <a:t>,</a:t>
              </a:r>
              <a:r>
                <a:rPr lang="en-US" dirty="0">
                  <a:solidFill>
                    <a:srgbClr val="FF0000"/>
                  </a:solidFill>
                </a:rPr>
                <a:t>!T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0.64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806EB7-EB39-1745-911C-0FA7B7C3F1EF}"/>
                </a:ext>
              </a:extLst>
            </p:cNvPr>
            <p:cNvSpPr txBox="1"/>
            <p:nvPr/>
          </p:nvSpPr>
          <p:spPr>
            <a:xfrm>
              <a:off x="2531274" y="3083306"/>
              <a:ext cx="1476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Permutations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EF6506-9923-6F4D-94F6-2FCBB0225AA3}"/>
                </a:ext>
              </a:extLst>
            </p:cNvPr>
            <p:cNvSpPr txBox="1"/>
            <p:nvPr/>
          </p:nvSpPr>
          <p:spPr>
            <a:xfrm>
              <a:off x="2516270" y="3811903"/>
              <a:ext cx="15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Combinations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B2BBB82-2507-6343-BC28-4773C14FC908}"/>
                </a:ext>
              </a:extLst>
            </p:cNvPr>
            <p:cNvSpPr txBox="1"/>
            <p:nvPr/>
          </p:nvSpPr>
          <p:spPr>
            <a:xfrm>
              <a:off x="5640684" y="3675812"/>
              <a:ext cx="1012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P(</a:t>
              </a:r>
              <a:r>
                <a:rPr lang="en-US" dirty="0">
                  <a:solidFill>
                    <a:srgbClr val="0432FF"/>
                  </a:solidFill>
                </a:rPr>
                <a:t>1T</a:t>
              </a:r>
              <a:r>
                <a:rPr lang="en-US" dirty="0"/>
                <a:t>,</a:t>
              </a:r>
              <a:r>
                <a:rPr lang="en-US" dirty="0">
                  <a:solidFill>
                    <a:srgbClr val="FF0000"/>
                  </a:solidFill>
                </a:rPr>
                <a:t>1!T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0.32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511E37-2CCB-DA4A-A577-EFA55B4775F7}"/>
                </a:ext>
              </a:extLst>
            </p:cNvPr>
            <p:cNvSpPr txBox="1"/>
            <p:nvPr/>
          </p:nvSpPr>
          <p:spPr>
            <a:xfrm>
              <a:off x="7247673" y="3675812"/>
              <a:ext cx="7489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P(</a:t>
              </a:r>
              <a:r>
                <a:rPr lang="en-US" dirty="0">
                  <a:solidFill>
                    <a:srgbClr val="FF0000"/>
                  </a:solidFill>
                </a:rPr>
                <a:t>2!T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0.64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9EB806-8C59-6A47-BD1C-F36DFAA2F379}"/>
                </a:ext>
              </a:extLst>
            </p:cNvPr>
            <p:cNvSpPr txBox="1"/>
            <p:nvPr/>
          </p:nvSpPr>
          <p:spPr>
            <a:xfrm>
              <a:off x="4321938" y="3675812"/>
              <a:ext cx="6735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P(</a:t>
              </a:r>
              <a:r>
                <a:rPr lang="en-US" dirty="0">
                  <a:solidFill>
                    <a:srgbClr val="0432FF"/>
                  </a:solidFill>
                </a:rPr>
                <a:t>2T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0.04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8727534-48B4-D443-887D-B4F4E5124087}"/>
                </a:ext>
              </a:extLst>
            </p:cNvPr>
            <p:cNvSpPr txBox="1"/>
            <p:nvPr/>
          </p:nvSpPr>
          <p:spPr>
            <a:xfrm>
              <a:off x="4521896" y="4488079"/>
              <a:ext cx="301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  <a:p>
              <a:r>
                <a:rPr lang="en-US" b="1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DFD32CA-3ED9-8347-A87C-4FC3AFED1A7B}"/>
                </a:ext>
              </a:extLst>
            </p:cNvPr>
            <p:cNvSpPr txBox="1"/>
            <p:nvPr/>
          </p:nvSpPr>
          <p:spPr>
            <a:xfrm>
              <a:off x="6019462" y="4488079"/>
              <a:ext cx="301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  <a:p>
              <a:r>
                <a:rPr lang="en-US" b="1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65E17AD-A8FC-FF48-92A9-E9F848BBCC98}"/>
                </a:ext>
              </a:extLst>
            </p:cNvPr>
            <p:cNvSpPr txBox="1"/>
            <p:nvPr/>
          </p:nvSpPr>
          <p:spPr>
            <a:xfrm>
              <a:off x="7517028" y="4488079"/>
              <a:ext cx="301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  <a:p>
              <a:r>
                <a:rPr lang="en-US" b="1" dirty="0"/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A3F3740-4F48-0E43-AFBA-DF77AC1B3643}"/>
                </a:ext>
              </a:extLst>
            </p:cNvPr>
            <p:cNvSpPr txBox="1"/>
            <p:nvPr/>
          </p:nvSpPr>
          <p:spPr>
            <a:xfrm>
              <a:off x="2548332" y="4387870"/>
              <a:ext cx="14425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/>
                <a:t>Binomial</a:t>
              </a:r>
            </a:p>
            <a:p>
              <a:pPr algn="ctr"/>
              <a:r>
                <a:rPr lang="en-US" b="1" i="1" dirty="0"/>
                <a:t>Coefficient</a:t>
              </a:r>
            </a:p>
            <a:p>
              <a:pPr algn="ctr"/>
              <a:r>
                <a:rPr lang="en-US" dirty="0"/>
                <a:t>(</a:t>
              </a:r>
              <a:r>
                <a:rPr lang="en-US" b="1" dirty="0">
                  <a:solidFill>
                    <a:srgbClr val="0432FF"/>
                  </a:solidFill>
                </a:rPr>
                <a:t>T</a:t>
              </a:r>
              <a:r>
                <a:rPr lang="en-US" dirty="0"/>
                <a:t>=“success”)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65DCF42-6C3A-754D-A926-0E25714C31B1}"/>
                </a:ext>
              </a:extLst>
            </p:cNvPr>
            <p:cNvSpPr txBox="1"/>
            <p:nvPr/>
          </p:nvSpPr>
          <p:spPr>
            <a:xfrm>
              <a:off x="7305376" y="4426524"/>
              <a:ext cx="7264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(  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C79894F-AAA3-0C41-8C41-6C0E3CE11BA0}"/>
                </a:ext>
              </a:extLst>
            </p:cNvPr>
            <p:cNvSpPr txBox="1"/>
            <p:nvPr/>
          </p:nvSpPr>
          <p:spPr>
            <a:xfrm>
              <a:off x="4302075" y="4426524"/>
              <a:ext cx="7264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(  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7C617F0-305C-A048-AE1F-6DDE81D8BAAF}"/>
                </a:ext>
              </a:extLst>
            </p:cNvPr>
            <p:cNvSpPr txBox="1"/>
            <p:nvPr/>
          </p:nvSpPr>
          <p:spPr>
            <a:xfrm>
              <a:off x="5805766" y="4426524"/>
              <a:ext cx="7264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(  )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7FF9651-BFF4-EF43-991B-4B9AE6A32001}"/>
                </a:ext>
              </a:extLst>
            </p:cNvPr>
            <p:cNvGrpSpPr/>
            <p:nvPr/>
          </p:nvGrpSpPr>
          <p:grpSpPr>
            <a:xfrm>
              <a:off x="5501370" y="973786"/>
              <a:ext cx="1190618" cy="595309"/>
              <a:chOff x="5653091" y="1735792"/>
              <a:chExt cx="1190618" cy="595309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BBD0F85-1B5B-054E-9F7E-D2D17A6E6AF4}"/>
                  </a:ext>
                </a:extLst>
              </p:cNvPr>
              <p:cNvCxnSpPr/>
              <p:nvPr/>
            </p:nvCxnSpPr>
            <p:spPr>
              <a:xfrm flipH="1">
                <a:off x="5653091" y="1735792"/>
                <a:ext cx="595309" cy="5953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67C6825C-5B1D-D846-BF5B-0CB3EB141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1735792"/>
                <a:ext cx="595309" cy="5953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F41E21-E705-D04C-AAD8-D2B0997787E8}"/>
                </a:ext>
              </a:extLst>
            </p:cNvPr>
            <p:cNvSpPr txBox="1"/>
            <p:nvPr/>
          </p:nvSpPr>
          <p:spPr>
            <a:xfrm>
              <a:off x="2799152" y="1558432"/>
              <a:ext cx="841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baseline="30000" dirty="0"/>
                <a:t>st</a:t>
              </a:r>
              <a:r>
                <a:rPr lang="en-US" dirty="0"/>
                <a:t> pick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52B069A-09DF-5049-A011-D9446490BB29}"/>
                </a:ext>
              </a:extLst>
            </p:cNvPr>
            <p:cNvSpPr txBox="1"/>
            <p:nvPr/>
          </p:nvSpPr>
          <p:spPr>
            <a:xfrm>
              <a:off x="2774241" y="2470013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nd</a:t>
              </a:r>
              <a:r>
                <a:rPr lang="en-US" dirty="0"/>
                <a:t> pick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630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170</Words>
  <Application>Microsoft Macintosh PowerPoint</Application>
  <PresentationFormat>Widescreen</PresentationFormat>
  <Paragraphs>84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 Gunsalus</dc:creator>
  <cp:lastModifiedBy>Kris Gunsalus</cp:lastModifiedBy>
  <cp:revision>4</cp:revision>
  <dcterms:created xsi:type="dcterms:W3CDTF">2021-09-22T15:35:27Z</dcterms:created>
  <dcterms:modified xsi:type="dcterms:W3CDTF">2021-09-22T18:44:53Z</dcterms:modified>
</cp:coreProperties>
</file>