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459" r:id="rId2"/>
    <p:sldId id="497" r:id="rId3"/>
    <p:sldId id="498" r:id="rId4"/>
    <p:sldId id="389" r:id="rId5"/>
    <p:sldId id="273" r:id="rId6"/>
    <p:sldId id="427" r:id="rId7"/>
    <p:sldId id="438" r:id="rId8"/>
    <p:sldId id="426" r:id="rId9"/>
    <p:sldId id="430" r:id="rId10"/>
    <p:sldId id="524" r:id="rId11"/>
    <p:sldId id="437" r:id="rId12"/>
    <p:sldId id="274" r:id="rId13"/>
    <p:sldId id="433" r:id="rId14"/>
    <p:sldId id="468" r:id="rId15"/>
    <p:sldId id="473" r:id="rId16"/>
    <p:sldId id="472" r:id="rId17"/>
    <p:sldId id="460" r:id="rId18"/>
    <p:sldId id="431" r:id="rId19"/>
    <p:sldId id="434" r:id="rId20"/>
    <p:sldId id="465" r:id="rId21"/>
    <p:sldId id="463" r:id="rId22"/>
    <p:sldId id="517" r:id="rId23"/>
    <p:sldId id="464" r:id="rId24"/>
    <p:sldId id="284" r:id="rId25"/>
    <p:sldId id="391" r:id="rId26"/>
    <p:sldId id="440" r:id="rId27"/>
    <p:sldId id="288" r:id="rId28"/>
    <p:sldId id="289" r:id="rId29"/>
    <p:sldId id="441" r:id="rId30"/>
    <p:sldId id="483" r:id="rId31"/>
    <p:sldId id="484" r:id="rId32"/>
    <p:sldId id="291" r:id="rId33"/>
    <p:sldId id="519" r:id="rId34"/>
    <p:sldId id="518" r:id="rId35"/>
    <p:sldId id="523" r:id="rId36"/>
    <p:sldId id="522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8000"/>
    <a:srgbClr val="000080"/>
    <a:srgbClr val="AB4114"/>
    <a:srgbClr val="0080FF"/>
    <a:srgbClr val="66CCFF"/>
    <a:srgbClr val="8000FF"/>
    <a:srgbClr val="3ED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3" autoAdjust="0"/>
    <p:restoredTop sz="87555" autoAdjust="0"/>
  </p:normalViewPr>
  <p:slideViewPr>
    <p:cSldViewPr>
      <p:cViewPr>
        <p:scale>
          <a:sx n="138" d="100"/>
          <a:sy n="138" d="100"/>
        </p:scale>
        <p:origin x="194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199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224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224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9EDB1E-89E5-F84E-B018-CF86370E252B}" type="slidenum">
              <a:rPr lang="en-US">
                <a:latin typeface="Optima" panose="02000503060000020004" pitchFamily="2" charset="0"/>
              </a:rPr>
              <a:pPr>
                <a:defRPr/>
              </a:pPr>
              <a:t>‹#›</a:t>
            </a:fld>
            <a:endParaRPr lang="en-US" dirty="0"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55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Optima" panose="02000503060000020004" pitchFamily="2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Optima" panose="02000503060000020004" pitchFamily="2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Optima" panose="02000503060000020004" pitchFamily="2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Optima" panose="02000503060000020004" pitchFamily="2" charset="0"/>
              </a:defRPr>
            </a:lvl1pPr>
          </a:lstStyle>
          <a:p>
            <a:pPr>
              <a:defRPr/>
            </a:pPr>
            <a:fld id="{83238D98-F405-FB41-B9AF-65CA50DA7D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804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Optima" panose="02000503060000020004" pitchFamily="2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Optima" panose="02000503060000020004" pitchFamily="2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Optima" panose="02000503060000020004" pitchFamily="2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Optima" panose="02000503060000020004" pitchFamily="2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Optima" panose="02000503060000020004" pitchFamily="2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7DA828F2-CD60-7E42-BAB3-54C01391F0AE}" type="slidenum">
              <a:rPr lang="en-US" sz="1200">
                <a:latin typeface="Optima" panose="02000503060000020004" pitchFamily="2" charset="0"/>
              </a:rPr>
              <a:pPr/>
              <a:t>1</a:t>
            </a:fld>
            <a:endParaRPr lang="en-US" sz="1200" dirty="0">
              <a:latin typeface="Optima" panose="02000503060000020004" pitchFamily="2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BBDDFCDB-A42A-4C47-BBA0-B16D7665293F}" type="slidenum">
              <a:rPr lang="en-US" sz="1200">
                <a:latin typeface="Optima" panose="02000503060000020004" pitchFamily="2" charset="0"/>
              </a:rPr>
              <a:pPr/>
              <a:t>10</a:t>
            </a:fld>
            <a:endParaRPr lang="en-US" sz="1200" dirty="0">
              <a:latin typeface="Optima" panose="02000503060000020004" pitchFamily="2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918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86F1358C-411C-2A4A-9E54-1EC895C6F957}" type="slidenum">
              <a:rPr lang="en-US" sz="1200">
                <a:latin typeface="Optima" panose="02000503060000020004" pitchFamily="2" charset="0"/>
              </a:rPr>
              <a:pPr/>
              <a:t>11</a:t>
            </a:fld>
            <a:endParaRPr lang="en-US" sz="1200" dirty="0">
              <a:latin typeface="Optima" panose="02000503060000020004" pitchFamily="2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3d3545d8d_1_1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65" name="Google Shape;365;g33d3545d8d_1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6" name="Google Shape;366;g33d3545d8d_1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dirty="0"/>
              <a:t>Video 3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7075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2D84105A-BEF9-8A45-9B56-4219FEA6AD2B}" type="slidenum">
              <a:rPr lang="en-US" sz="1200">
                <a:latin typeface="Optima" panose="02000503060000020004" pitchFamily="2" charset="0"/>
              </a:rPr>
              <a:pPr/>
              <a:t>13</a:t>
            </a:fld>
            <a:endParaRPr lang="en-US" sz="1200" dirty="0">
              <a:latin typeface="Optima" panose="02000503060000020004" pitchFamily="2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61DC5C17-B2CF-1840-A1EF-315F157F69F3}" type="slidenum">
              <a:rPr lang="en-US" sz="1200">
                <a:latin typeface="Optima" panose="02000503060000020004" pitchFamily="2" charset="0"/>
              </a:rPr>
              <a:pPr/>
              <a:t>14</a:t>
            </a:fld>
            <a:endParaRPr lang="en-US" sz="1200" dirty="0">
              <a:latin typeface="Optima" panose="02000503060000020004" pitchFamily="2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1AA08FD3-6644-3A41-9D37-506C328B6962}" type="slidenum">
              <a:rPr lang="en-US" sz="1200">
                <a:latin typeface="Optima" panose="02000503060000020004" pitchFamily="2" charset="0"/>
              </a:rPr>
              <a:pPr/>
              <a:t>15</a:t>
            </a:fld>
            <a:endParaRPr lang="en-US" sz="1200" dirty="0">
              <a:latin typeface="Optima" panose="02000503060000020004" pitchFamily="2" charset="0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2D0ED378-56EA-594B-AEBC-A6C32C2BE9A9}" type="slidenum">
              <a:rPr lang="en-US" sz="1200">
                <a:latin typeface="Optima" panose="02000503060000020004" pitchFamily="2" charset="0"/>
              </a:rPr>
              <a:pPr/>
              <a:t>16</a:t>
            </a:fld>
            <a:endParaRPr lang="en-US" sz="1200" dirty="0">
              <a:latin typeface="Optima" panose="02000503060000020004" pitchFamily="2" charset="0"/>
            </a:endParaRPr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344EEE1C-5E75-834F-8BE2-5C4C5217D698}" type="slidenum">
              <a:rPr lang="en-US" sz="1200">
                <a:latin typeface="Optima" panose="02000503060000020004" pitchFamily="2" charset="0"/>
              </a:rPr>
              <a:pPr/>
              <a:t>17</a:t>
            </a:fld>
            <a:endParaRPr lang="en-US" sz="1200" dirty="0">
              <a:latin typeface="Optima" panose="02000503060000020004" pitchFamily="2" charset="0"/>
            </a:endParaRPr>
          </a:p>
        </p:txBody>
      </p:sp>
      <p:sp>
        <p:nvSpPr>
          <p:cNvPr id="665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0814F665-BC27-9B47-883C-376ECD157B50}" type="slidenum">
              <a:rPr lang="en-US" sz="1200">
                <a:latin typeface="Optima" panose="02000503060000020004" pitchFamily="2" charset="0"/>
              </a:rPr>
              <a:pPr/>
              <a:t>18</a:t>
            </a:fld>
            <a:endParaRPr lang="en-US" sz="1200" dirty="0">
              <a:latin typeface="Optima" panose="02000503060000020004" pitchFamily="2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74E97C22-7028-7F4E-936F-D82C490596F6}" type="slidenum">
              <a:rPr lang="en-US" sz="1200">
                <a:latin typeface="Optima" panose="02000503060000020004" pitchFamily="2" charset="0"/>
              </a:rPr>
              <a:pPr/>
              <a:t>19</a:t>
            </a:fld>
            <a:endParaRPr lang="en-US" sz="1200" dirty="0">
              <a:latin typeface="Optima" panose="02000503060000020004" pitchFamily="2" charset="0"/>
            </a:endParaRPr>
          </a:p>
        </p:txBody>
      </p:sp>
      <p:sp>
        <p:nvSpPr>
          <p:cNvPr id="706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Arial</a:t>
            </a:r>
          </a:p>
          <a:p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61AFE7B2-E7DF-6F46-8476-65F699BB2D45}" type="slidenum">
              <a:rPr lang="en-US" sz="1200">
                <a:latin typeface="Optima" panose="02000503060000020004" pitchFamily="2" charset="0"/>
              </a:rPr>
              <a:pPr/>
              <a:t>20</a:t>
            </a:fld>
            <a:endParaRPr lang="en-US" sz="1200" dirty="0">
              <a:latin typeface="Optima" panose="02000503060000020004" pitchFamily="2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68DF0884-D2F3-6E45-80F7-A4EE416E87B2}" type="slidenum">
              <a:rPr lang="en-US" sz="1200">
                <a:latin typeface="Optima" panose="02000503060000020004" pitchFamily="2" charset="0"/>
              </a:rPr>
              <a:pPr/>
              <a:t>21</a:t>
            </a:fld>
            <a:endParaRPr lang="en-US" sz="1200" dirty="0">
              <a:latin typeface="Optima" panose="02000503060000020004" pitchFamily="2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627E0157-A69A-B440-BDAC-AC7E6119ED90}" type="slidenum">
              <a:rPr lang="en-US" sz="1200">
                <a:latin typeface="Optima" panose="02000503060000020004" pitchFamily="2" charset="0"/>
              </a:rPr>
              <a:pPr/>
              <a:t>22</a:t>
            </a:fld>
            <a:endParaRPr lang="en-US" sz="1200" dirty="0">
              <a:latin typeface="Optima" panose="02000503060000020004" pitchFamily="2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5322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627E0157-A69A-B440-BDAC-AC7E6119ED90}" type="slidenum">
              <a:rPr lang="en-US" sz="1200">
                <a:latin typeface="Optima" panose="02000503060000020004" pitchFamily="2" charset="0"/>
              </a:rPr>
              <a:pPr/>
              <a:t>23</a:t>
            </a:fld>
            <a:endParaRPr lang="en-US" sz="1200" dirty="0">
              <a:latin typeface="Optima" panose="02000503060000020004" pitchFamily="2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33d3545d8d_1_5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731" name="Google Shape;731;g33d3545d8d_1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2" name="Google Shape;732;g33d3545d8d_1_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Animations have to be fixed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1111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8ED614A9-6AF0-DC4A-80B6-557012D4CD3D}" type="slidenum">
              <a:rPr lang="en-US" sz="1200">
                <a:latin typeface="Optima" panose="02000503060000020004" pitchFamily="2" charset="0"/>
              </a:rPr>
              <a:pPr/>
              <a:t>25</a:t>
            </a:fld>
            <a:endParaRPr lang="en-US" sz="1200" dirty="0">
              <a:latin typeface="Optima" panose="02000503060000020004" pitchFamily="2" charset="0"/>
            </a:endParaRPr>
          </a:p>
        </p:txBody>
      </p:sp>
      <p:sp>
        <p:nvSpPr>
          <p:cNvPr id="788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2B490213-25B0-C54E-80FB-97506CFB0FFD}" type="slidenum">
              <a:rPr lang="en-US" sz="1200">
                <a:latin typeface="Optima" panose="02000503060000020004" pitchFamily="2" charset="0"/>
              </a:rPr>
              <a:pPr/>
              <a:t>26</a:t>
            </a:fld>
            <a:endParaRPr lang="en-US" sz="1200" dirty="0">
              <a:latin typeface="Optima" panose="02000503060000020004" pitchFamily="2" charset="0"/>
            </a:endParaRPr>
          </a:p>
        </p:txBody>
      </p:sp>
      <p:sp>
        <p:nvSpPr>
          <p:cNvPr id="829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33d3545d8d_1_7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890" name="Google Shape;890;g33d3545d8d_1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1" name="Google Shape;891;g33d3545d8d_1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Top Left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Top Right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 Bottom Left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 Bottom Right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image from the book, Ch 7 “Clustering” p. 585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6678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33d3545d8d_1_7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903" name="Google Shape;903;g33d3545d8d_1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4" name="Google Shape;904;g33d3545d8d_1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[Show the white points first, then the brown points, then show areas around red triangles and blue squares]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Take image from the book, p.586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Remake in AI, and bring in each layer at a time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Also, in Rise make an animated GIF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03732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C6F633A1-D690-004F-BB44-6DDAB53A66CD}" type="slidenum">
              <a:rPr lang="en-US" sz="1200">
                <a:latin typeface="Optima" panose="02000503060000020004" pitchFamily="2" charset="0"/>
              </a:rPr>
              <a:pPr/>
              <a:t>29</a:t>
            </a:fld>
            <a:endParaRPr lang="en-US" sz="1200" dirty="0">
              <a:latin typeface="Optima" panose="02000503060000020004" pitchFamily="2" charset="0"/>
            </a:endParaRPr>
          </a:p>
        </p:txBody>
      </p:sp>
      <p:sp>
        <p:nvSpPr>
          <p:cNvPr id="849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Arial</a:t>
            </a:r>
          </a:p>
          <a:p>
            <a:endParaRPr 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903F9330-7487-B449-B71D-FDD88EF89500}" type="slidenum">
              <a:rPr lang="en-US" sz="1200">
                <a:latin typeface="Optima" panose="02000503060000020004" pitchFamily="2" charset="0"/>
              </a:rPr>
              <a:pPr/>
              <a:t>30</a:t>
            </a:fld>
            <a:endParaRPr lang="en-US" sz="1200" dirty="0">
              <a:latin typeface="Optima" panose="02000503060000020004" pitchFamily="2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E99BF3D2-C28E-564A-BA66-794C297DF673}" type="slidenum">
              <a:rPr lang="en-US" sz="1200">
                <a:latin typeface="Optima" panose="02000503060000020004" pitchFamily="2" charset="0"/>
              </a:rPr>
              <a:pPr/>
              <a:t>31</a:t>
            </a:fld>
            <a:endParaRPr lang="en-US" sz="1200" dirty="0">
              <a:latin typeface="Optima" panose="02000503060000020004" pitchFamily="2" charset="0"/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33d3545d8d_1_7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920" name="Google Shape;920;g33d3545d8d_1_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1" name="Google Shape;921;g33d3545d8d_1_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Take image from the book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p.587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5183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238D98-F405-FB41-B9AF-65CA50DA7D25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948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E99BF3D2-C28E-564A-BA66-794C297DF673}" type="slidenum">
              <a:rPr lang="en-US" sz="1200">
                <a:latin typeface="Optima" panose="02000503060000020004" pitchFamily="2" charset="0"/>
              </a:rPr>
              <a:pPr/>
              <a:t>36</a:t>
            </a:fld>
            <a:endParaRPr lang="en-US" sz="1200" dirty="0">
              <a:latin typeface="Optima" panose="02000503060000020004" pitchFamily="2" charset="0"/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079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083E9BA9-A6F6-3642-8FE7-45676E0D529E}" type="slidenum">
              <a:rPr lang="en-US" sz="1200">
                <a:latin typeface="Optima" panose="02000503060000020004" pitchFamily="2" charset="0"/>
              </a:rPr>
              <a:pPr/>
              <a:t>4</a:t>
            </a:fld>
            <a:endParaRPr lang="en-US" sz="1200" dirty="0">
              <a:latin typeface="Optima" panose="02000503060000020004" pitchFamily="2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3d3545d8d_1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70" name="Google Shape;270;g33d3545d8d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g33d3545d8d_1_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100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9FE55C19-67D3-4240-8F23-6FB5B6ACAB84}" type="slidenum">
              <a:rPr lang="en-US" sz="1200">
                <a:latin typeface="Optima" panose="02000503060000020004" pitchFamily="2" charset="0"/>
              </a:rPr>
              <a:pPr/>
              <a:t>6</a:t>
            </a:fld>
            <a:endParaRPr lang="en-US" sz="1200" dirty="0">
              <a:latin typeface="Optima" panose="02000503060000020004" pitchFamily="2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3CCD2661-CE0A-BC4D-9C98-173DC4D5E1AB}" type="slidenum">
              <a:rPr lang="en-US" sz="1200">
                <a:latin typeface="Optima" panose="02000503060000020004" pitchFamily="2" charset="0"/>
              </a:rPr>
              <a:pPr/>
              <a:t>7</a:t>
            </a:fld>
            <a:endParaRPr lang="en-US" sz="1200" dirty="0">
              <a:latin typeface="Optima" panose="02000503060000020004" pitchFamily="2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5F0F2CD1-1452-F842-80E8-D6C60AD37312}" type="slidenum">
              <a:rPr lang="en-US" sz="1200">
                <a:latin typeface="Optima" panose="02000503060000020004" pitchFamily="2" charset="0"/>
              </a:rPr>
              <a:pPr/>
              <a:t>8</a:t>
            </a:fld>
            <a:endParaRPr lang="en-US" sz="1200" dirty="0">
              <a:latin typeface="Optima" panose="02000503060000020004" pitchFamily="2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BBDDFCDB-A42A-4C47-BBA0-B16D7665293F}" type="slidenum">
              <a:rPr lang="en-US" sz="1200">
                <a:latin typeface="Optima" panose="02000503060000020004" pitchFamily="2" charset="0"/>
              </a:rPr>
              <a:pPr/>
              <a:t>9</a:t>
            </a:fld>
            <a:endParaRPr lang="en-US" sz="1200" dirty="0">
              <a:latin typeface="Optima" panose="02000503060000020004" pitchFamily="2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CFA9A-A7AC-FA4A-879E-549ED34171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2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FC5C6-14E6-324D-AC4D-46BE78B8FE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9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33F78-24B8-8343-9E73-58DDCE9531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43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7AE61-ADD4-F346-8CF9-4CB52CDF60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50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6A3E1-7A03-054E-936C-224ACABFE4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16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ACB94-CD6A-B645-BDE0-7B728B8B1A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85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5F321-AA8C-A943-AAF5-21F054ABE0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14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421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AD813-0A11-F246-96DA-8470CBF0B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0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AE7D8-AA72-DB4F-91F2-92C27265D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7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4ED7D-E4C0-F440-90D7-5E80AACE2E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2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2B751-E0B9-4A4E-8B76-FE454F6EE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2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2CA5B-FB19-0E4B-AF03-EAD393BF03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2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72B5C-1C66-C945-9708-533B857A92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2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14024-053C-6D4D-9747-A4189A7A77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5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E9F3B-57F8-6C49-A42D-D85EED094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i="0">
                <a:latin typeface="Optima" panose="02000503060000020004" pitchFamily="2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>
                <a:latin typeface="Optima" panose="02000503060000020004" pitchFamily="2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>
                <a:latin typeface="Optima" panose="02000503060000020004" pitchFamily="2" charset="0"/>
              </a:defRPr>
            </a:lvl1pPr>
          </a:lstStyle>
          <a:p>
            <a:pPr>
              <a:defRPr/>
            </a:pPr>
            <a:fld id="{677C682E-FB12-F945-A126-B0B17FC311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0" i="0">
          <a:solidFill>
            <a:schemeClr val="tx2"/>
          </a:solidFill>
          <a:latin typeface="Optima" panose="02000503060000020004" pitchFamily="2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0" i="0">
          <a:solidFill>
            <a:schemeClr val="tx1"/>
          </a:solidFill>
          <a:latin typeface="Optima" panose="02000503060000020004" pitchFamily="2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0" i="0">
          <a:solidFill>
            <a:schemeClr val="tx1"/>
          </a:solidFill>
          <a:latin typeface="Optima" panose="02000503060000020004" pitchFamily="2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0" i="0">
          <a:solidFill>
            <a:schemeClr val="tx1"/>
          </a:solidFill>
          <a:latin typeface="Optima" panose="02000503060000020004" pitchFamily="2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Optima" panose="02000503060000020004" pitchFamily="2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Optima" panose="02000503060000020004" pitchFamily="2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Clustering Methods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XDASI Fall 2021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Kris Gunsalus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>
              <a:lnSpc>
                <a:spcPts val="4100"/>
              </a:lnSpc>
            </a:pPr>
            <a:r>
              <a:rPr lang="en-US" sz="4000" dirty="0">
                <a:ea typeface="ＭＳ Ｐゴシック" charset="0"/>
                <a:cs typeface="ＭＳ Ｐゴシック" charset="0"/>
              </a:rPr>
              <a:t>Gene expression in multiple dimensions</a:t>
            </a:r>
          </a:p>
        </p:txBody>
      </p:sp>
      <p:sp>
        <p:nvSpPr>
          <p:cNvPr id="49161" name="Text Box 10"/>
          <p:cNvSpPr txBox="1">
            <a:spLocks noChangeArrowheads="1"/>
          </p:cNvSpPr>
          <p:nvPr/>
        </p:nvSpPr>
        <p:spPr bwMode="auto">
          <a:xfrm>
            <a:off x="304800" y="4724400"/>
            <a:ext cx="85344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80"/>
                </a:solidFill>
                <a:latin typeface="Optima" panose="02000503060000020004" pitchFamily="2" charset="0"/>
              </a:rPr>
              <a:t>The expression vector for each gene can be represented as a point in 3-dimensional space, in which each axis represents a different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80"/>
                </a:solidFill>
                <a:latin typeface="Optima" panose="02000503060000020004" pitchFamily="2" charset="0"/>
              </a:rPr>
              <a:t>Genes with similar expression patterns fall nearby one another in this multi-dimensional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80"/>
                </a:solidFill>
                <a:latin typeface="Optima" panose="02000503060000020004" pitchFamily="2" charset="0"/>
                <a:cs typeface="Arial" charset="0"/>
              </a:rPr>
              <a:t>Genes with similar expression profiles are likely to have common or related functions, and possibly to be co-regulated.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80"/>
                </a:solidFill>
                <a:latin typeface="Optima" panose="02000503060000020004" pitchFamily="2" charset="0"/>
              </a:rPr>
              <a:t>Similarly, conditions can be classified into different groups based on similarities in their expression profiles (all or subsets of genes).</a:t>
            </a:r>
            <a:endParaRPr lang="en-US" sz="1600" dirty="0">
              <a:solidFill>
                <a:srgbClr val="000080"/>
              </a:solidFill>
              <a:latin typeface="Optima" panose="02000503060000020004" pitchFamily="2" charset="0"/>
              <a:cs typeface="Arial" charset="0"/>
            </a:endParaRPr>
          </a:p>
        </p:txBody>
      </p:sp>
      <p:sp>
        <p:nvSpPr>
          <p:cNvPr id="49167" name="Line 4"/>
          <p:cNvSpPr>
            <a:spLocks noChangeShapeType="1"/>
          </p:cNvSpPr>
          <p:nvPr/>
        </p:nvSpPr>
        <p:spPr bwMode="auto">
          <a:xfrm>
            <a:off x="228600" y="1293813"/>
            <a:ext cx="8610600" cy="1587"/>
          </a:xfrm>
          <a:prstGeom prst="line">
            <a:avLst/>
          </a:prstGeom>
          <a:noFill/>
          <a:ln w="28575">
            <a:solidFill>
              <a:srgbClr val="AB41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pic>
        <p:nvPicPr>
          <p:cNvPr id="23" name="Picture 3" descr="clufig">
            <a:extLst>
              <a:ext uri="{FF2B5EF4-FFF2-40B4-BE49-F238E27FC236}">
                <a16:creationId xmlns:a16="http://schemas.microsoft.com/office/drawing/2014/main" id="{A2A44CE4-FE2B-3C4A-A921-3ECBBBE9E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629" y="1600200"/>
            <a:ext cx="4134524" cy="294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8" name="TextBox 19"/>
          <p:cNvSpPr txBox="1">
            <a:spLocks noChangeArrowheads="1"/>
          </p:cNvSpPr>
          <p:nvPr/>
        </p:nvSpPr>
        <p:spPr bwMode="auto">
          <a:xfrm>
            <a:off x="377414" y="1362155"/>
            <a:ext cx="5353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80"/>
                </a:solidFill>
                <a:latin typeface="Optima" panose="02000503060000020004" pitchFamily="2" charset="0"/>
              </a:rPr>
              <a:t>Consider 3 experiments: x, y, and z</a:t>
            </a:r>
          </a:p>
        </p:txBody>
      </p:sp>
      <p:sp>
        <p:nvSpPr>
          <p:cNvPr id="24" name="Text Box 6">
            <a:extLst>
              <a:ext uri="{FF2B5EF4-FFF2-40B4-BE49-F238E27FC236}">
                <a16:creationId xmlns:a16="http://schemas.microsoft.com/office/drawing/2014/main" id="{B8F34E16-B1C8-7343-B114-9F2FC70F9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1966" y="4035619"/>
            <a:ext cx="43376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x</a:t>
            </a:r>
          </a:p>
        </p:txBody>
      </p:sp>
      <p:sp>
        <p:nvSpPr>
          <p:cNvPr id="25" name="Text Box 7">
            <a:extLst>
              <a:ext uri="{FF2B5EF4-FFF2-40B4-BE49-F238E27FC236}">
                <a16:creationId xmlns:a16="http://schemas.microsoft.com/office/drawing/2014/main" id="{2F363A9E-D875-4648-8F18-C1CFFA074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6019" y="2090121"/>
            <a:ext cx="38881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y</a:t>
            </a:r>
          </a:p>
        </p:txBody>
      </p:sp>
      <p:sp>
        <p:nvSpPr>
          <p:cNvPr id="26" name="Text Box 8">
            <a:extLst>
              <a:ext uri="{FF2B5EF4-FFF2-40B4-BE49-F238E27FC236}">
                <a16:creationId xmlns:a16="http://schemas.microsoft.com/office/drawing/2014/main" id="{33E5BCF9-6484-6242-8FFE-977BADEA0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2550" y="2381004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z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8FA343-2041-5542-928A-B5BEFAE00B43}"/>
              </a:ext>
            </a:extLst>
          </p:cNvPr>
          <p:cNvGrpSpPr/>
          <p:nvPr/>
        </p:nvGrpSpPr>
        <p:grpSpPr>
          <a:xfrm>
            <a:off x="1197765" y="2185630"/>
            <a:ext cx="2760202" cy="2452137"/>
            <a:chOff x="1197765" y="2185630"/>
            <a:chExt cx="2760202" cy="2452137"/>
          </a:xfrm>
        </p:grpSpPr>
        <p:sp>
          <p:nvSpPr>
            <p:cNvPr id="49154" name="Line 3"/>
            <p:cNvSpPr>
              <a:spLocks noChangeShapeType="1"/>
            </p:cNvSpPr>
            <p:nvPr/>
          </p:nvSpPr>
          <p:spPr bwMode="auto">
            <a:xfrm rot="1162041" flipH="1" flipV="1">
              <a:off x="1388921" y="2304992"/>
              <a:ext cx="637099" cy="17975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49155" name="Line 4"/>
            <p:cNvSpPr>
              <a:spLocks noChangeShapeType="1"/>
            </p:cNvSpPr>
            <p:nvPr/>
          </p:nvSpPr>
          <p:spPr bwMode="auto">
            <a:xfrm rot="1162041">
              <a:off x="1197765" y="3921906"/>
              <a:ext cx="2438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49156" name="Line 5"/>
            <p:cNvSpPr>
              <a:spLocks noChangeShapeType="1"/>
            </p:cNvSpPr>
            <p:nvPr/>
          </p:nvSpPr>
          <p:spPr bwMode="auto">
            <a:xfrm rot="1162041" flipV="1">
              <a:off x="1546641" y="2558395"/>
              <a:ext cx="1796841" cy="16109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49157" name="Text Box 6"/>
            <p:cNvSpPr txBox="1">
              <a:spLocks noChangeArrowheads="1"/>
            </p:cNvSpPr>
            <p:nvPr/>
          </p:nvSpPr>
          <p:spPr bwMode="auto">
            <a:xfrm>
              <a:off x="3119767" y="4180567"/>
              <a:ext cx="838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x</a:t>
              </a:r>
            </a:p>
          </p:txBody>
        </p:sp>
        <p:sp>
          <p:nvSpPr>
            <p:cNvPr id="49158" name="Text Box 7"/>
            <p:cNvSpPr txBox="1">
              <a:spLocks noChangeArrowheads="1"/>
            </p:cNvSpPr>
            <p:nvPr/>
          </p:nvSpPr>
          <p:spPr bwMode="auto">
            <a:xfrm>
              <a:off x="1318651" y="2185630"/>
              <a:ext cx="388819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latin typeface="Arial" charset="0"/>
                </a:rPr>
                <a:t>y</a:t>
              </a:r>
            </a:p>
          </p:txBody>
        </p:sp>
        <p:sp>
          <p:nvSpPr>
            <p:cNvPr id="49159" name="Text Box 8"/>
            <p:cNvSpPr txBox="1">
              <a:spLocks noChangeArrowheads="1"/>
            </p:cNvSpPr>
            <p:nvPr/>
          </p:nvSpPr>
          <p:spPr bwMode="auto">
            <a:xfrm>
              <a:off x="3575509" y="2630991"/>
              <a:ext cx="3771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latin typeface="Arial" charset="0"/>
                </a:rPr>
                <a:t>z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5770D32-B077-A54E-A9F8-A4847F6E5E14}"/>
                </a:ext>
              </a:extLst>
            </p:cNvPr>
            <p:cNvGrpSpPr/>
            <p:nvPr/>
          </p:nvGrpSpPr>
          <p:grpSpPr>
            <a:xfrm>
              <a:off x="1905000" y="2460642"/>
              <a:ext cx="317134" cy="270515"/>
              <a:chOff x="3040670" y="2694148"/>
              <a:chExt cx="317134" cy="270515"/>
            </a:xfrm>
          </p:grpSpPr>
          <p:sp>
            <p:nvSpPr>
              <p:cNvPr id="49160" name="Oval 9"/>
              <p:cNvSpPr>
                <a:spLocks noChangeArrowheads="1"/>
              </p:cNvSpPr>
              <p:nvPr/>
            </p:nvSpPr>
            <p:spPr bwMode="auto">
              <a:xfrm rot="1162041">
                <a:off x="3040670" y="2694148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49162" name="Oval 11"/>
              <p:cNvSpPr>
                <a:spLocks noChangeArrowheads="1"/>
              </p:cNvSpPr>
              <p:nvPr/>
            </p:nvSpPr>
            <p:spPr bwMode="auto">
              <a:xfrm rot="1162041">
                <a:off x="3133906" y="2888463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49164" name="Oval 13"/>
              <p:cNvSpPr>
                <a:spLocks noChangeArrowheads="1"/>
              </p:cNvSpPr>
              <p:nvPr/>
            </p:nvSpPr>
            <p:spPr bwMode="auto">
              <a:xfrm rot="1162041">
                <a:off x="3281604" y="2698069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715C8BA-3A9D-C049-A2E0-F8101031F055}"/>
                </a:ext>
              </a:extLst>
            </p:cNvPr>
            <p:cNvGrpSpPr/>
            <p:nvPr/>
          </p:nvGrpSpPr>
          <p:grpSpPr>
            <a:xfrm>
              <a:off x="2895372" y="2870070"/>
              <a:ext cx="245246" cy="291864"/>
              <a:chOff x="2632433" y="4063940"/>
              <a:chExt cx="245246" cy="291864"/>
            </a:xfrm>
          </p:grpSpPr>
          <p:sp>
            <p:nvSpPr>
              <p:cNvPr id="49163" name="Oval 12"/>
              <p:cNvSpPr>
                <a:spLocks noChangeArrowheads="1"/>
              </p:cNvSpPr>
              <p:nvPr/>
            </p:nvSpPr>
            <p:spPr bwMode="auto">
              <a:xfrm rot="1162041">
                <a:off x="2801479" y="406394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49166" name="Oval 15"/>
              <p:cNvSpPr>
                <a:spLocks noChangeArrowheads="1"/>
              </p:cNvSpPr>
              <p:nvPr/>
            </p:nvSpPr>
            <p:spPr bwMode="auto">
              <a:xfrm rot="1162041">
                <a:off x="2632433" y="4085289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49169" name="Oval 15"/>
              <p:cNvSpPr>
                <a:spLocks noChangeArrowheads="1"/>
              </p:cNvSpPr>
              <p:nvPr/>
            </p:nvSpPr>
            <p:spPr bwMode="auto">
              <a:xfrm rot="1162041">
                <a:off x="2725670" y="4279604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53F05F1-6CAE-414B-BF21-83FAC158DB64}"/>
                </a:ext>
              </a:extLst>
            </p:cNvPr>
            <p:cNvGrpSpPr/>
            <p:nvPr/>
          </p:nvGrpSpPr>
          <p:grpSpPr>
            <a:xfrm>
              <a:off x="2971486" y="3637884"/>
              <a:ext cx="281190" cy="279229"/>
              <a:chOff x="2306105" y="3202156"/>
              <a:chExt cx="281190" cy="279229"/>
            </a:xfrm>
          </p:grpSpPr>
          <p:sp>
            <p:nvSpPr>
              <p:cNvPr id="49165" name="Oval 14"/>
              <p:cNvSpPr>
                <a:spLocks noChangeArrowheads="1"/>
              </p:cNvSpPr>
              <p:nvPr/>
            </p:nvSpPr>
            <p:spPr bwMode="auto">
              <a:xfrm rot="1162041">
                <a:off x="2417859" y="3202156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49170" name="Oval 14"/>
              <p:cNvSpPr>
                <a:spLocks noChangeArrowheads="1"/>
              </p:cNvSpPr>
              <p:nvPr/>
            </p:nvSpPr>
            <p:spPr bwMode="auto">
              <a:xfrm rot="1162041">
                <a:off x="2511095" y="3396471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49171" name="Oval 14"/>
              <p:cNvSpPr>
                <a:spLocks noChangeArrowheads="1"/>
              </p:cNvSpPr>
              <p:nvPr/>
            </p:nvSpPr>
            <p:spPr bwMode="auto">
              <a:xfrm rot="1162041">
                <a:off x="2306105" y="3405185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8320BE3-E440-A342-8025-C1C352ABCDE2}"/>
                </a:ext>
              </a:extLst>
            </p:cNvPr>
            <p:cNvGrpSpPr/>
            <p:nvPr/>
          </p:nvGrpSpPr>
          <p:grpSpPr>
            <a:xfrm>
              <a:off x="3398272" y="3267738"/>
              <a:ext cx="281190" cy="279229"/>
              <a:chOff x="2306105" y="3202156"/>
              <a:chExt cx="281190" cy="279229"/>
            </a:xfrm>
          </p:grpSpPr>
          <p:sp>
            <p:nvSpPr>
              <p:cNvPr id="31" name="Oval 14">
                <a:extLst>
                  <a:ext uri="{FF2B5EF4-FFF2-40B4-BE49-F238E27FC236}">
                    <a16:creationId xmlns:a16="http://schemas.microsoft.com/office/drawing/2014/main" id="{9F20959A-DB8A-974C-B7A1-D7BA7FF3F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62041">
                <a:off x="2417859" y="3202156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AB411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32" name="Oval 14">
                <a:extLst>
                  <a:ext uri="{FF2B5EF4-FFF2-40B4-BE49-F238E27FC236}">
                    <a16:creationId xmlns:a16="http://schemas.microsoft.com/office/drawing/2014/main" id="{C45619D6-F1AF-524E-98E7-8295A61B7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62041">
                <a:off x="2511095" y="3396471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AB411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33" name="Oval 14">
                <a:extLst>
                  <a:ext uri="{FF2B5EF4-FFF2-40B4-BE49-F238E27FC236}">
                    <a16:creationId xmlns:a16="http://schemas.microsoft.com/office/drawing/2014/main" id="{308F28A9-F7D2-2340-8C35-22E0B796B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62041">
                <a:off x="2306105" y="3405185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AB411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667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Coordinated gene expression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eaLnBrk="1" hangingPunct="1">
              <a:spcAft>
                <a:spcPts val="600"/>
              </a:spcAft>
              <a:buFontTx/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Which genes are co-expressed?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>
                <a:ea typeface="ＭＳ Ｐゴシック" charset="0"/>
                <a:cs typeface="ＭＳ Ｐゴシック" charset="0"/>
              </a:rPr>
              <a:t>Hierarchal clustering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>
                <a:ea typeface="ＭＳ Ｐゴシック" charset="0"/>
                <a:cs typeface="ＭＳ Ｐゴシック" charset="0"/>
              </a:rPr>
              <a:t>K-means clustering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Self-organizing maps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Principal component analysis</a:t>
            </a:r>
          </a:p>
        </p:txBody>
      </p:sp>
      <p:sp>
        <p:nvSpPr>
          <p:cNvPr id="55299" name="Line 4"/>
          <p:cNvSpPr>
            <a:spLocks noChangeShapeType="1"/>
          </p:cNvSpPr>
          <p:nvPr/>
        </p:nvSpPr>
        <p:spPr bwMode="auto">
          <a:xfrm>
            <a:off x="228600" y="1141413"/>
            <a:ext cx="8610600" cy="1587"/>
          </a:xfrm>
          <a:prstGeom prst="line">
            <a:avLst/>
          </a:prstGeom>
          <a:noFill/>
          <a:ln w="28575">
            <a:solidFill>
              <a:srgbClr val="AB41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4"/>
          <p:cNvSpPr txBox="1"/>
          <p:nvPr/>
        </p:nvSpPr>
        <p:spPr>
          <a:xfrm>
            <a:off x="222000" y="152400"/>
            <a:ext cx="8693400" cy="98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3200" dirty="0">
                <a:solidFill>
                  <a:srgbClr val="000080"/>
                </a:solidFill>
                <a:latin typeface="Optima" panose="02000503060000020004" pitchFamily="2" charset="0"/>
                <a:ea typeface="Georgia"/>
                <a:cs typeface="Georgia"/>
                <a:sym typeface="Georgia"/>
              </a:rPr>
              <a:t>Root of clustering approaches: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3200" dirty="0">
                <a:solidFill>
                  <a:srgbClr val="000080"/>
                </a:solidFill>
                <a:latin typeface="Optima" panose="02000503060000020004" pitchFamily="2" charset="0"/>
                <a:ea typeface="Georgia"/>
                <a:cs typeface="Georgia"/>
                <a:sym typeface="Georgia"/>
              </a:rPr>
              <a:t>a pairwise matrix of distances</a:t>
            </a:r>
            <a:endParaRPr sz="2800" dirty="0">
              <a:solidFill>
                <a:srgbClr val="000080"/>
              </a:solidFill>
              <a:latin typeface="Optima" panose="02000503060000020004" pitchFamily="2" charset="0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369" name="Google Shape;369;p34"/>
          <p:cNvGraphicFramePr/>
          <p:nvPr>
            <p:extLst>
              <p:ext uri="{D42A27DB-BD31-4B8C-83A1-F6EECF244321}">
                <p14:modId xmlns:p14="http://schemas.microsoft.com/office/powerpoint/2010/main" val="2704735831"/>
              </p:ext>
            </p:extLst>
          </p:nvPr>
        </p:nvGraphicFramePr>
        <p:xfrm>
          <a:off x="2819400" y="2021570"/>
          <a:ext cx="3143175" cy="14074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Georgia"/>
                        <a:buNone/>
                      </a:pPr>
                      <a:endParaRPr sz="2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5B5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 1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gene2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 3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 1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8A0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 2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8A0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/>
                    </a:p>
                  </a:txBody>
                  <a:tcPr marL="91450" marR="91450" marT="34300" marB="3430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b="0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 3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8A0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/>
                    </a:p>
                  </a:txBody>
                  <a:tcPr marL="91450" marR="91450" marT="34300" marB="3430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/>
                    </a:p>
                  </a:txBody>
                  <a:tcPr marL="91450" marR="91450" marT="34300" marB="3430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b="0" i="0" u="none" strike="noStrike" cap="none" dirty="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46B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0" name="Google Shape;370;p34"/>
          <p:cNvSpPr txBox="1"/>
          <p:nvPr/>
        </p:nvSpPr>
        <p:spPr>
          <a:xfrm>
            <a:off x="858622" y="4171949"/>
            <a:ext cx="8056778" cy="77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2000" dirty="0">
                <a:solidFill>
                  <a:schemeClr val="dk1"/>
                </a:solidFill>
                <a:latin typeface="Optima" panose="02000503060000020004" pitchFamily="2" charset="0"/>
                <a:ea typeface="Georgia"/>
                <a:cs typeface="Arial" panose="020B0604020202020204" pitchFamily="34" charset="0"/>
                <a:sym typeface="Georgia"/>
              </a:rPr>
              <a:t>This matrix describes all the pairwise relationships (distances) between the elements you are trying to group (genes in this case)</a:t>
            </a:r>
            <a:endParaRPr sz="3200" dirty="0">
              <a:latin typeface="Optima" panose="02000503060000020004" pitchFamily="2" charset="0"/>
              <a:cs typeface="Arial" panose="020B0604020202020204" pitchFamily="34" charset="0"/>
            </a:endParaRPr>
          </a:p>
        </p:txBody>
      </p:sp>
      <p:sp>
        <p:nvSpPr>
          <p:cNvPr id="371" name="Google Shape;371;p34"/>
          <p:cNvSpPr txBox="1"/>
          <p:nvPr/>
        </p:nvSpPr>
        <p:spPr>
          <a:xfrm>
            <a:off x="847687" y="5314949"/>
            <a:ext cx="7086600" cy="542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2800" i="1" dirty="0">
                <a:solidFill>
                  <a:srgbClr val="000080"/>
                </a:solidFill>
                <a:latin typeface="Optima" panose="02000503060000020004" pitchFamily="2" charset="0"/>
                <a:ea typeface="Georgia"/>
                <a:cs typeface="Arial" panose="020B0604020202020204" pitchFamily="34" charset="0"/>
                <a:sym typeface="Georgia"/>
              </a:rPr>
              <a:t>But how to define distance?</a:t>
            </a:r>
            <a:endParaRPr sz="3600" i="1" dirty="0">
              <a:solidFill>
                <a:srgbClr val="000080"/>
              </a:solidFill>
              <a:latin typeface="Optima" panose="02000503060000020004" pitchFamily="2" charset="0"/>
              <a:cs typeface="Arial" panose="020B0604020202020204" pitchFamily="34" charset="0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A1C561C6-7CEF-4149-8621-A326ADD2D9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1293813"/>
            <a:ext cx="8610600" cy="1587"/>
          </a:xfrm>
          <a:prstGeom prst="line">
            <a:avLst/>
          </a:prstGeom>
          <a:noFill/>
          <a:ln w="28575">
            <a:solidFill>
              <a:srgbClr val="AB41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16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Calculating Distance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Distance is the most natural method for numerical data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Lower values indicate more similarity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Distance metrics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Euclidean distance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Manhattan distance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Etc.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Does not generalize well to non-numerical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What is the distance between </a:t>
            </a:r>
            <a:r>
              <a:rPr lang="ja-JP" altLang="en-US" sz="2000">
                <a:ea typeface="ＭＳ Ｐゴシック" charset="0"/>
              </a:rPr>
              <a:t>“</a:t>
            </a:r>
            <a:r>
              <a:rPr lang="en-US" altLang="ja-JP" sz="2000" dirty="0">
                <a:ea typeface="ＭＳ Ｐゴシック" charset="0"/>
              </a:rPr>
              <a:t>male</a:t>
            </a:r>
            <a:r>
              <a:rPr lang="ja-JP" altLang="en-US" sz="2000">
                <a:ea typeface="ＭＳ Ｐゴシック" charset="0"/>
              </a:rPr>
              <a:t>”</a:t>
            </a:r>
            <a:r>
              <a:rPr lang="en-US" altLang="ja-JP" sz="2000" dirty="0">
                <a:ea typeface="ＭＳ Ｐゴシック" charset="0"/>
              </a:rPr>
              <a:t> and </a:t>
            </a:r>
            <a:r>
              <a:rPr lang="ja-JP" altLang="en-US" sz="2000">
                <a:ea typeface="ＭＳ Ｐゴシック" charset="0"/>
              </a:rPr>
              <a:t>“</a:t>
            </a:r>
            <a:r>
              <a:rPr lang="en-US" altLang="ja-JP" sz="2000" dirty="0">
                <a:ea typeface="ＭＳ Ｐゴシック" charset="0"/>
              </a:rPr>
              <a:t>female</a:t>
            </a:r>
            <a:r>
              <a:rPr lang="ja-JP" altLang="en-US" sz="2000">
                <a:ea typeface="ＭＳ Ｐゴシック" charset="0"/>
              </a:rPr>
              <a:t>”</a:t>
            </a:r>
            <a:r>
              <a:rPr lang="en-US" altLang="ja-JP" sz="2000" dirty="0">
                <a:ea typeface="ＭＳ Ｐゴシック" charset="0"/>
              </a:rPr>
              <a:t>?</a:t>
            </a:r>
            <a:endParaRPr lang="en-US" sz="2000" dirty="0">
              <a:ea typeface="ＭＳ Ｐゴシック" charset="0"/>
            </a:endParaRPr>
          </a:p>
        </p:txBody>
      </p:sp>
      <p:sp>
        <p:nvSpPr>
          <p:cNvPr id="57347" name="Line 4"/>
          <p:cNvSpPr>
            <a:spLocks noChangeShapeType="1"/>
          </p:cNvSpPr>
          <p:nvPr/>
        </p:nvSpPr>
        <p:spPr bwMode="auto">
          <a:xfrm>
            <a:off x="228600" y="1141413"/>
            <a:ext cx="8610600" cy="1587"/>
          </a:xfrm>
          <a:prstGeom prst="line">
            <a:avLst/>
          </a:prstGeom>
          <a:noFill/>
          <a:ln w="28575">
            <a:solidFill>
              <a:srgbClr val="AB41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61060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  <a:ea typeface="ＭＳ Ｐゴシック" charset="0"/>
                <a:cs typeface="ＭＳ Ｐゴシック" charset="0"/>
              </a:rPr>
              <a:t>Euclidian distance metric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Distance Measures</a:t>
            </a: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990600" y="1371600"/>
            <a:ext cx="68357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Optima" panose="02000503060000020004" pitchFamily="2" charset="0"/>
              </a:rPr>
              <a:t>Pythagorean theorem: a</a:t>
            </a:r>
            <a:r>
              <a:rPr lang="en-US" sz="2000" baseline="30000" dirty="0">
                <a:latin typeface="Optima" panose="02000503060000020004" pitchFamily="2" charset="0"/>
              </a:rPr>
              <a:t>2</a:t>
            </a:r>
            <a:r>
              <a:rPr lang="en-US" sz="2000" dirty="0">
                <a:latin typeface="Optima" panose="02000503060000020004" pitchFamily="2" charset="0"/>
              </a:rPr>
              <a:t> = b</a:t>
            </a:r>
            <a:r>
              <a:rPr lang="en-US" sz="2000" baseline="30000" dirty="0">
                <a:latin typeface="Optima" panose="02000503060000020004" pitchFamily="2" charset="0"/>
              </a:rPr>
              <a:t>2</a:t>
            </a:r>
            <a:r>
              <a:rPr lang="en-US" sz="2000" dirty="0">
                <a:latin typeface="Optima" panose="02000503060000020004" pitchFamily="2" charset="0"/>
              </a:rPr>
              <a:t> + c</a:t>
            </a:r>
            <a:r>
              <a:rPr lang="en-US" sz="2000" baseline="30000" dirty="0">
                <a:latin typeface="Optima" panose="02000503060000020004" pitchFamily="2" charset="0"/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Optima" panose="02000503060000020004" pitchFamily="2" charset="0"/>
              </a:rPr>
              <a:t>Euclidian distance in 3 dimensions between two points, x=(x</a:t>
            </a:r>
            <a:r>
              <a:rPr lang="en-US" sz="2000" baseline="-25000" dirty="0">
                <a:latin typeface="Optima" panose="02000503060000020004" pitchFamily="2" charset="0"/>
              </a:rPr>
              <a:t>1</a:t>
            </a:r>
            <a:r>
              <a:rPr lang="en-US" sz="2000" dirty="0">
                <a:latin typeface="Optima" panose="02000503060000020004" pitchFamily="2" charset="0"/>
              </a:rPr>
              <a:t>,x</a:t>
            </a:r>
            <a:r>
              <a:rPr lang="en-US" sz="2000" baseline="-25000" dirty="0">
                <a:latin typeface="Optima" panose="02000503060000020004" pitchFamily="2" charset="0"/>
              </a:rPr>
              <a:t>2</a:t>
            </a:r>
            <a:r>
              <a:rPr lang="en-US" sz="2000" dirty="0">
                <a:latin typeface="Optima" panose="02000503060000020004" pitchFamily="2" charset="0"/>
              </a:rPr>
              <a:t>,x</a:t>
            </a:r>
            <a:r>
              <a:rPr lang="en-US" sz="2000" baseline="-25000" dirty="0">
                <a:latin typeface="Optima" panose="02000503060000020004" pitchFamily="2" charset="0"/>
              </a:rPr>
              <a:t>3</a:t>
            </a:r>
            <a:r>
              <a:rPr lang="en-US" sz="2000" dirty="0">
                <a:latin typeface="Optima" panose="02000503060000020004" pitchFamily="2" charset="0"/>
              </a:rPr>
              <a:t>) and y=(y</a:t>
            </a:r>
            <a:r>
              <a:rPr lang="en-US" sz="2000" baseline="-25000" dirty="0">
                <a:latin typeface="Optima" panose="02000503060000020004" pitchFamily="2" charset="0"/>
              </a:rPr>
              <a:t>1</a:t>
            </a:r>
            <a:r>
              <a:rPr lang="en-US" sz="2000" dirty="0">
                <a:latin typeface="Optima" panose="02000503060000020004" pitchFamily="2" charset="0"/>
              </a:rPr>
              <a:t>,y</a:t>
            </a:r>
            <a:r>
              <a:rPr lang="en-US" sz="2000" baseline="-25000" dirty="0">
                <a:latin typeface="Optima" panose="02000503060000020004" pitchFamily="2" charset="0"/>
              </a:rPr>
              <a:t>2</a:t>
            </a:r>
            <a:r>
              <a:rPr lang="en-US" sz="2000" dirty="0">
                <a:latin typeface="Optima" panose="02000503060000020004" pitchFamily="2" charset="0"/>
              </a:rPr>
              <a:t>,y</a:t>
            </a:r>
            <a:r>
              <a:rPr lang="en-US" sz="2000" baseline="-25000" dirty="0">
                <a:latin typeface="Optima" panose="02000503060000020004" pitchFamily="2" charset="0"/>
              </a:rPr>
              <a:t>3</a:t>
            </a:r>
            <a:r>
              <a:rPr lang="en-US" sz="2000" dirty="0">
                <a:latin typeface="Optima" panose="02000503060000020004" pitchFamily="2" charset="0"/>
              </a:rPr>
              <a:t>):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Optima" panose="02000503060000020004" pitchFamily="2" charset="0"/>
              </a:rPr>
              <a:t>     d</a:t>
            </a:r>
            <a:r>
              <a:rPr lang="en-US" sz="2000" baseline="-25000" dirty="0">
                <a:latin typeface="Optima" panose="02000503060000020004" pitchFamily="2" charset="0"/>
              </a:rPr>
              <a:t>12</a:t>
            </a:r>
            <a:r>
              <a:rPr lang="en-US" sz="2000" dirty="0">
                <a:latin typeface="Optima" panose="02000503060000020004" pitchFamily="2" charset="0"/>
              </a:rPr>
              <a:t> =  (x</a:t>
            </a:r>
            <a:r>
              <a:rPr lang="en-US" sz="2000" baseline="-25000" dirty="0">
                <a:latin typeface="Optima" panose="02000503060000020004" pitchFamily="2" charset="0"/>
              </a:rPr>
              <a:t>1</a:t>
            </a:r>
            <a:r>
              <a:rPr lang="en-US" sz="2000" dirty="0">
                <a:latin typeface="Optima" panose="02000503060000020004" pitchFamily="2" charset="0"/>
              </a:rPr>
              <a:t>-y</a:t>
            </a:r>
            <a:r>
              <a:rPr lang="en-US" sz="2000" baseline="-25000" dirty="0">
                <a:latin typeface="Optima" panose="02000503060000020004" pitchFamily="2" charset="0"/>
              </a:rPr>
              <a:t>1</a:t>
            </a:r>
            <a:r>
              <a:rPr lang="en-US" sz="2000" dirty="0">
                <a:latin typeface="Optima" panose="02000503060000020004" pitchFamily="2" charset="0"/>
              </a:rPr>
              <a:t>)</a:t>
            </a:r>
            <a:r>
              <a:rPr lang="en-US" sz="2000" baseline="30000" dirty="0">
                <a:latin typeface="Optima" panose="02000503060000020004" pitchFamily="2" charset="0"/>
              </a:rPr>
              <a:t>2</a:t>
            </a:r>
            <a:r>
              <a:rPr lang="en-US" sz="2000" dirty="0">
                <a:latin typeface="Optima" panose="02000503060000020004" pitchFamily="2" charset="0"/>
              </a:rPr>
              <a:t> + (x</a:t>
            </a:r>
            <a:r>
              <a:rPr lang="en-US" sz="2000" baseline="-25000" dirty="0">
                <a:latin typeface="Optima" panose="02000503060000020004" pitchFamily="2" charset="0"/>
              </a:rPr>
              <a:t>2</a:t>
            </a:r>
            <a:r>
              <a:rPr lang="en-US" sz="2000" dirty="0">
                <a:latin typeface="Optima" panose="02000503060000020004" pitchFamily="2" charset="0"/>
              </a:rPr>
              <a:t>-y</a:t>
            </a:r>
            <a:r>
              <a:rPr lang="en-US" sz="2000" baseline="-25000" dirty="0">
                <a:latin typeface="Optima" panose="02000503060000020004" pitchFamily="2" charset="0"/>
              </a:rPr>
              <a:t>2</a:t>
            </a:r>
            <a:r>
              <a:rPr lang="en-US" sz="2000" dirty="0">
                <a:latin typeface="Optima" panose="02000503060000020004" pitchFamily="2" charset="0"/>
              </a:rPr>
              <a:t>)</a:t>
            </a:r>
            <a:r>
              <a:rPr lang="en-US" sz="2000" baseline="30000" dirty="0">
                <a:latin typeface="Optima" panose="02000503060000020004" pitchFamily="2" charset="0"/>
              </a:rPr>
              <a:t>2</a:t>
            </a:r>
            <a:r>
              <a:rPr lang="en-US" sz="2000" dirty="0">
                <a:latin typeface="Optima" panose="02000503060000020004" pitchFamily="2" charset="0"/>
              </a:rPr>
              <a:t> + (x</a:t>
            </a:r>
            <a:r>
              <a:rPr lang="en-US" sz="2000" baseline="-25000" dirty="0">
                <a:latin typeface="Optima" panose="02000503060000020004" pitchFamily="2" charset="0"/>
              </a:rPr>
              <a:t>3</a:t>
            </a:r>
            <a:r>
              <a:rPr lang="en-US" sz="2000" dirty="0">
                <a:latin typeface="Optima" panose="02000503060000020004" pitchFamily="2" charset="0"/>
              </a:rPr>
              <a:t>-y</a:t>
            </a:r>
            <a:r>
              <a:rPr lang="en-US" sz="2000" baseline="-25000" dirty="0">
                <a:latin typeface="Optima" panose="02000503060000020004" pitchFamily="2" charset="0"/>
              </a:rPr>
              <a:t>3</a:t>
            </a:r>
            <a:r>
              <a:rPr lang="en-US" sz="2000" dirty="0">
                <a:latin typeface="Optima" panose="02000503060000020004" pitchFamily="2" charset="0"/>
              </a:rPr>
              <a:t>)</a:t>
            </a:r>
            <a:r>
              <a:rPr lang="en-US" sz="2000" baseline="30000" dirty="0">
                <a:latin typeface="Optima" panose="02000503060000020004" pitchFamily="2" charset="0"/>
              </a:rPr>
              <a:t>2</a:t>
            </a:r>
            <a:endParaRPr lang="en-US" sz="2000" dirty="0">
              <a:latin typeface="Optima" panose="02000503060000020004" pitchFamily="2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Optima" panose="02000503060000020004" pitchFamily="2" charset="0"/>
              </a:rPr>
              <a:t>In n-dimensions:</a:t>
            </a:r>
          </a:p>
          <a:p>
            <a:r>
              <a:rPr lang="en-US" sz="1800" dirty="0">
                <a:latin typeface="Optima" panose="02000503060000020004" pitchFamily="2" charset="0"/>
              </a:rPr>
              <a:t>     </a:t>
            </a:r>
            <a:r>
              <a:rPr lang="en-US" sz="2000" dirty="0">
                <a:latin typeface="Optima" panose="02000503060000020004" pitchFamily="2" charset="0"/>
              </a:rPr>
              <a:t>d =  </a:t>
            </a:r>
            <a:r>
              <a:rPr lang="en-US" dirty="0">
                <a:latin typeface="Optima" panose="02000503060000020004" pitchFamily="2" charset="0"/>
              </a:rPr>
              <a:t>∑(</a:t>
            </a:r>
            <a:r>
              <a:rPr lang="en-US" sz="2000" dirty="0">
                <a:latin typeface="Optima" panose="02000503060000020004" pitchFamily="2" charset="0"/>
              </a:rPr>
              <a:t>x</a:t>
            </a:r>
            <a:r>
              <a:rPr lang="en-US" sz="2000" baseline="-25000" dirty="0">
                <a:latin typeface="Optima" panose="02000503060000020004" pitchFamily="2" charset="0"/>
              </a:rPr>
              <a:t>i</a:t>
            </a:r>
            <a:r>
              <a:rPr lang="en-US" sz="2000" dirty="0">
                <a:latin typeface="Optima" panose="02000503060000020004" pitchFamily="2" charset="0"/>
              </a:rPr>
              <a:t> - </a:t>
            </a:r>
            <a:r>
              <a:rPr lang="en-US" sz="2000" dirty="0" err="1">
                <a:latin typeface="Optima" panose="02000503060000020004" pitchFamily="2" charset="0"/>
              </a:rPr>
              <a:t>y</a:t>
            </a:r>
            <a:r>
              <a:rPr lang="en-US" sz="2000" baseline="-25000" dirty="0" err="1">
                <a:latin typeface="Optima" panose="02000503060000020004" pitchFamily="2" charset="0"/>
              </a:rPr>
              <a:t>i</a:t>
            </a:r>
            <a:r>
              <a:rPr lang="en-US" sz="2000" dirty="0">
                <a:latin typeface="Optima" panose="02000503060000020004" pitchFamily="2" charset="0"/>
              </a:rPr>
              <a:t>)</a:t>
            </a:r>
            <a:r>
              <a:rPr lang="en-US" sz="2000" baseline="30000" dirty="0">
                <a:latin typeface="Optima" panose="02000503060000020004" pitchFamily="2" charset="0"/>
              </a:rPr>
              <a:t>2</a:t>
            </a:r>
            <a:endParaRPr lang="en-US" sz="2000" dirty="0">
              <a:latin typeface="Optima" panose="02000503060000020004" pitchFamily="2" charset="0"/>
            </a:endParaRPr>
          </a:p>
        </p:txBody>
      </p:sp>
      <p:grpSp>
        <p:nvGrpSpPr>
          <p:cNvPr id="59396" name="Group 34"/>
          <p:cNvGrpSpPr>
            <a:grpSpLocks/>
          </p:cNvGrpSpPr>
          <p:nvPr/>
        </p:nvGrpSpPr>
        <p:grpSpPr bwMode="auto">
          <a:xfrm>
            <a:off x="1727200" y="3390900"/>
            <a:ext cx="1295400" cy="401638"/>
            <a:chOff x="3432" y="2448"/>
            <a:chExt cx="1272" cy="672"/>
          </a:xfrm>
        </p:grpSpPr>
        <p:sp>
          <p:nvSpPr>
            <p:cNvPr id="59425" name="Line 35"/>
            <p:cNvSpPr>
              <a:spLocks noChangeShapeType="1"/>
            </p:cNvSpPr>
            <p:nvPr/>
          </p:nvSpPr>
          <p:spPr bwMode="auto">
            <a:xfrm flipV="1">
              <a:off x="3481" y="2448"/>
              <a:ext cx="119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59426" name="Line 36"/>
            <p:cNvSpPr>
              <a:spLocks noChangeShapeType="1"/>
            </p:cNvSpPr>
            <p:nvPr/>
          </p:nvSpPr>
          <p:spPr bwMode="auto">
            <a:xfrm>
              <a:off x="3600" y="2448"/>
              <a:ext cx="1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59427" name="Line 37"/>
            <p:cNvSpPr>
              <a:spLocks noChangeShapeType="1"/>
            </p:cNvSpPr>
            <p:nvPr/>
          </p:nvSpPr>
          <p:spPr bwMode="auto">
            <a:xfrm flipH="1" flipV="1">
              <a:off x="3432" y="2976"/>
              <a:ext cx="4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</p:grpSp>
      <p:sp>
        <p:nvSpPr>
          <p:cNvPr id="59397" name="Line 39"/>
          <p:cNvSpPr>
            <a:spLocks noChangeShapeType="1"/>
          </p:cNvSpPr>
          <p:nvPr/>
        </p:nvSpPr>
        <p:spPr bwMode="auto">
          <a:xfrm flipV="1">
            <a:off x="2030413" y="2590800"/>
            <a:ext cx="122237" cy="401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59398" name="Line 40"/>
          <p:cNvSpPr>
            <a:spLocks noChangeShapeType="1"/>
          </p:cNvSpPr>
          <p:nvPr/>
        </p:nvSpPr>
        <p:spPr bwMode="auto">
          <a:xfrm>
            <a:off x="2152650" y="2590800"/>
            <a:ext cx="3181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59399" name="Line 41"/>
          <p:cNvSpPr>
            <a:spLocks noChangeShapeType="1"/>
          </p:cNvSpPr>
          <p:nvPr/>
        </p:nvSpPr>
        <p:spPr bwMode="auto">
          <a:xfrm flipH="1" flipV="1">
            <a:off x="1981200" y="2906713"/>
            <a:ext cx="49213" cy="85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59405" name="Line 4"/>
          <p:cNvSpPr>
            <a:spLocks noChangeShapeType="1"/>
          </p:cNvSpPr>
          <p:nvPr/>
        </p:nvSpPr>
        <p:spPr bwMode="auto">
          <a:xfrm>
            <a:off x="228600" y="990600"/>
            <a:ext cx="8610600" cy="1588"/>
          </a:xfrm>
          <a:prstGeom prst="line">
            <a:avLst/>
          </a:prstGeom>
          <a:noFill/>
          <a:ln w="28575">
            <a:solidFill>
              <a:srgbClr val="AB41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1000" y="4038600"/>
            <a:ext cx="8610600" cy="2667000"/>
            <a:chOff x="381000" y="4038600"/>
            <a:chExt cx="8610600" cy="2667000"/>
          </a:xfrm>
        </p:grpSpPr>
        <p:grpSp>
          <p:nvGrpSpPr>
            <p:cNvPr id="59400" name="Group 46"/>
            <p:cNvGrpSpPr>
              <a:grpSpLocks/>
            </p:cNvGrpSpPr>
            <p:nvPr/>
          </p:nvGrpSpPr>
          <p:grpSpPr bwMode="auto">
            <a:xfrm>
              <a:off x="1320800" y="4295775"/>
              <a:ext cx="3810000" cy="1212850"/>
              <a:chOff x="1152" y="2946"/>
              <a:chExt cx="2400" cy="764"/>
            </a:xfrm>
          </p:grpSpPr>
          <p:sp>
            <p:nvSpPr>
              <p:cNvPr id="59406" name="Text Box 7"/>
              <p:cNvSpPr txBox="1">
                <a:spLocks noChangeArrowheads="1"/>
              </p:cNvSpPr>
              <p:nvPr/>
            </p:nvSpPr>
            <p:spPr bwMode="auto">
              <a:xfrm>
                <a:off x="1175" y="3248"/>
                <a:ext cx="3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9pPr>
              </a:lstStyle>
              <a:p>
                <a:r>
                  <a:rPr lang="en-US" i="1" dirty="0">
                    <a:latin typeface="Optima" panose="02000503060000020004" pitchFamily="2" charset="0"/>
                    <a:sym typeface="Symbol" charset="0"/>
                  </a:rPr>
                  <a:t>r</a:t>
                </a:r>
                <a:r>
                  <a:rPr lang="en-US" dirty="0">
                    <a:latin typeface="Optima" panose="02000503060000020004" pitchFamily="2" charset="0"/>
                  </a:rPr>
                  <a:t> =</a:t>
                </a:r>
                <a:endParaRPr lang="en-US" baseline="-25000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59407" name="Rectangle 11"/>
              <p:cNvSpPr>
                <a:spLocks noChangeArrowheads="1"/>
              </p:cNvSpPr>
              <p:nvPr/>
            </p:nvSpPr>
            <p:spPr bwMode="auto">
              <a:xfrm>
                <a:off x="1152" y="3008"/>
                <a:ext cx="2400" cy="7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dirty="0">
                    <a:latin typeface="Optima" panose="02000503060000020004" pitchFamily="2" charset="0"/>
                  </a:rPr>
                  <a:t>∑</a:t>
                </a:r>
                <a:r>
                  <a:rPr lang="en-US" sz="2000" dirty="0">
                    <a:latin typeface="Optima" panose="02000503060000020004" pitchFamily="2" charset="0"/>
                  </a:rPr>
                  <a:t>(x</a:t>
                </a:r>
                <a:r>
                  <a:rPr lang="en-US" sz="2000" baseline="-25000" dirty="0">
                    <a:latin typeface="Optima" panose="02000503060000020004" pitchFamily="2" charset="0"/>
                  </a:rPr>
                  <a:t>i</a:t>
                </a:r>
                <a:r>
                  <a:rPr lang="en-US" sz="2000" dirty="0">
                    <a:latin typeface="Optima" panose="02000503060000020004" pitchFamily="2" charset="0"/>
                  </a:rPr>
                  <a:t>-x)(</a:t>
                </a:r>
                <a:r>
                  <a:rPr lang="en-US" sz="2000" dirty="0" err="1">
                    <a:latin typeface="Optima" panose="02000503060000020004" pitchFamily="2" charset="0"/>
                  </a:rPr>
                  <a:t>y</a:t>
                </a:r>
                <a:r>
                  <a:rPr lang="en-US" sz="2000" baseline="-25000" dirty="0" err="1">
                    <a:latin typeface="Optima" panose="02000503060000020004" pitchFamily="2" charset="0"/>
                  </a:rPr>
                  <a:t>i</a:t>
                </a:r>
                <a:r>
                  <a:rPr lang="en-US" sz="2000" dirty="0">
                    <a:latin typeface="Optima" panose="02000503060000020004" pitchFamily="2" charset="0"/>
                  </a:rPr>
                  <a:t>-y) </a:t>
                </a:r>
                <a:endParaRPr lang="en-US" baseline="30000" dirty="0">
                  <a:latin typeface="Optima" panose="02000503060000020004" pitchFamily="2" charset="0"/>
                </a:endParaRPr>
              </a:p>
              <a:p>
                <a:pPr algn="ctr">
                  <a:lnSpc>
                    <a:spcPct val="120000"/>
                  </a:lnSpc>
                  <a:spcBef>
                    <a:spcPct val="40000"/>
                  </a:spcBef>
                </a:pPr>
                <a:r>
                  <a:rPr lang="en-US" dirty="0">
                    <a:latin typeface="Optima" panose="02000503060000020004" pitchFamily="2" charset="0"/>
                  </a:rPr>
                  <a:t>∑</a:t>
                </a:r>
                <a:r>
                  <a:rPr lang="en-US" sz="2000" dirty="0">
                    <a:latin typeface="Optima" panose="02000503060000020004" pitchFamily="2" charset="0"/>
                  </a:rPr>
                  <a:t>(x</a:t>
                </a:r>
                <a:r>
                  <a:rPr lang="en-US" sz="2000" baseline="-25000" dirty="0">
                    <a:latin typeface="Optima" panose="02000503060000020004" pitchFamily="2" charset="0"/>
                  </a:rPr>
                  <a:t>i</a:t>
                </a:r>
                <a:r>
                  <a:rPr lang="en-US" sz="2000" dirty="0">
                    <a:latin typeface="Optima" panose="02000503060000020004" pitchFamily="2" charset="0"/>
                  </a:rPr>
                  <a:t>-x</a:t>
                </a:r>
                <a:r>
                  <a:rPr lang="en-US" dirty="0">
                    <a:latin typeface="Optima" panose="02000503060000020004" pitchFamily="2" charset="0"/>
                  </a:rPr>
                  <a:t>)</a:t>
                </a:r>
                <a:r>
                  <a:rPr lang="en-US" baseline="30000" dirty="0">
                    <a:latin typeface="Optima" panose="02000503060000020004" pitchFamily="2" charset="0"/>
                  </a:rPr>
                  <a:t>2</a:t>
                </a:r>
                <a:r>
                  <a:rPr lang="en-US" dirty="0">
                    <a:latin typeface="Optima" panose="02000503060000020004" pitchFamily="2" charset="0"/>
                  </a:rPr>
                  <a:t>   ∑(</a:t>
                </a:r>
                <a:r>
                  <a:rPr lang="en-US" sz="2000" dirty="0" err="1">
                    <a:latin typeface="Optima" panose="02000503060000020004" pitchFamily="2" charset="0"/>
                  </a:rPr>
                  <a:t>y</a:t>
                </a:r>
                <a:r>
                  <a:rPr lang="en-US" sz="2000" baseline="-25000" dirty="0" err="1">
                    <a:latin typeface="Optima" panose="02000503060000020004" pitchFamily="2" charset="0"/>
                  </a:rPr>
                  <a:t>i</a:t>
                </a:r>
                <a:r>
                  <a:rPr lang="en-US" sz="2000" dirty="0">
                    <a:latin typeface="Optima" panose="02000503060000020004" pitchFamily="2" charset="0"/>
                  </a:rPr>
                  <a:t>-y</a:t>
                </a:r>
                <a:r>
                  <a:rPr lang="en-US" dirty="0">
                    <a:latin typeface="Optima" panose="02000503060000020004" pitchFamily="2" charset="0"/>
                  </a:rPr>
                  <a:t>)</a:t>
                </a:r>
                <a:r>
                  <a:rPr lang="en-US" baseline="30000" dirty="0">
                    <a:latin typeface="Optima" panose="02000503060000020004" pitchFamily="2" charset="0"/>
                  </a:rPr>
                  <a:t>2</a:t>
                </a:r>
              </a:p>
            </p:txBody>
          </p:sp>
          <p:sp>
            <p:nvSpPr>
              <p:cNvPr id="59408" name="Line 13"/>
              <p:cNvSpPr>
                <a:spLocks noChangeShapeType="1"/>
              </p:cNvSpPr>
              <p:nvPr/>
            </p:nvSpPr>
            <p:spPr bwMode="auto">
              <a:xfrm>
                <a:off x="1606" y="3408"/>
                <a:ext cx="141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grpSp>
            <p:nvGrpSpPr>
              <p:cNvPr id="59409" name="Group 15"/>
              <p:cNvGrpSpPr>
                <a:grpSpLocks/>
              </p:cNvGrpSpPr>
              <p:nvPr/>
            </p:nvGrpSpPr>
            <p:grpSpPr bwMode="auto">
              <a:xfrm>
                <a:off x="1608" y="3440"/>
                <a:ext cx="720" cy="240"/>
                <a:chOff x="3432" y="2448"/>
                <a:chExt cx="1272" cy="672"/>
              </a:xfrm>
            </p:grpSpPr>
            <p:sp>
              <p:nvSpPr>
                <p:cNvPr id="59422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3481" y="2448"/>
                  <a:ext cx="119" cy="67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Optima" panose="02000503060000020004" pitchFamily="2" charset="0"/>
                  </a:endParaRPr>
                </a:p>
              </p:txBody>
            </p:sp>
            <p:sp>
              <p:nvSpPr>
                <p:cNvPr id="59423" name="Line 17"/>
                <p:cNvSpPr>
                  <a:spLocks noChangeShapeType="1"/>
                </p:cNvSpPr>
                <p:nvPr/>
              </p:nvSpPr>
              <p:spPr bwMode="auto">
                <a:xfrm>
                  <a:off x="3600" y="2448"/>
                  <a:ext cx="110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Optima" panose="02000503060000020004" pitchFamily="2" charset="0"/>
                  </a:endParaRPr>
                </a:p>
              </p:txBody>
            </p:sp>
            <p:sp>
              <p:nvSpPr>
                <p:cNvPr id="59424" name="Line 18"/>
                <p:cNvSpPr>
                  <a:spLocks noChangeShapeType="1"/>
                </p:cNvSpPr>
                <p:nvPr/>
              </p:nvSpPr>
              <p:spPr bwMode="auto">
                <a:xfrm flipH="1" flipV="1">
                  <a:off x="3432" y="2976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Optima" panose="02000503060000020004" pitchFamily="2" charset="0"/>
                  </a:endParaRPr>
                </a:p>
              </p:txBody>
            </p:sp>
          </p:grpSp>
          <p:sp>
            <p:nvSpPr>
              <p:cNvPr id="59410" name="Line 25"/>
              <p:cNvSpPr>
                <a:spLocks noChangeShapeType="1"/>
              </p:cNvSpPr>
              <p:nvPr/>
            </p:nvSpPr>
            <p:spPr bwMode="auto">
              <a:xfrm>
                <a:off x="2088" y="3504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59411" name="Line 26"/>
              <p:cNvSpPr>
                <a:spLocks noChangeShapeType="1"/>
              </p:cNvSpPr>
              <p:nvPr/>
            </p:nvSpPr>
            <p:spPr bwMode="auto">
              <a:xfrm>
                <a:off x="2720" y="3504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grpSp>
            <p:nvGrpSpPr>
              <p:cNvPr id="59412" name="Group 29"/>
              <p:cNvGrpSpPr>
                <a:grpSpLocks/>
              </p:cNvGrpSpPr>
              <p:nvPr/>
            </p:nvGrpSpPr>
            <p:grpSpPr bwMode="auto">
              <a:xfrm>
                <a:off x="1903" y="2946"/>
                <a:ext cx="785" cy="495"/>
                <a:chOff x="1903" y="2946"/>
                <a:chExt cx="785" cy="495"/>
              </a:xfrm>
            </p:grpSpPr>
            <p:sp>
              <p:nvSpPr>
                <p:cNvPr id="59417" name="Rectangle 9"/>
                <p:cNvSpPr>
                  <a:spLocks noChangeArrowheads="1"/>
                </p:cNvSpPr>
                <p:nvPr/>
              </p:nvSpPr>
              <p:spPr bwMode="auto">
                <a:xfrm>
                  <a:off x="2119" y="3252"/>
                  <a:ext cx="268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rgbClr val="FFFFFF"/>
                      </a:solidFill>
                      <a:latin typeface="Optima" panose="02000503060000020004" pitchFamily="2" charset="0"/>
                    </a:rPr>
                    <a:t>60000</a:t>
                  </a:r>
                  <a:endParaRPr lang="en-US" dirty="0">
                    <a:latin typeface="Times New Roman" charset="0"/>
                  </a:endParaRPr>
                </a:p>
              </p:txBody>
            </p:sp>
            <p:sp>
              <p:nvSpPr>
                <p:cNvPr id="5941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926" y="2946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rebuchet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rebuchet MS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rebuchet MS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rebuchet MS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rebuchet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rebuchet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rebuchet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rebuchet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rebuchet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400" dirty="0">
                      <a:latin typeface="Optima" panose="02000503060000020004" pitchFamily="2" charset="0"/>
                    </a:rPr>
                    <a:t>n</a:t>
                  </a:r>
                </a:p>
              </p:txBody>
            </p:sp>
            <p:sp>
              <p:nvSpPr>
                <p:cNvPr id="59419" name="Line 12"/>
                <p:cNvSpPr>
                  <a:spLocks noChangeShapeType="1"/>
                </p:cNvSpPr>
                <p:nvPr/>
              </p:nvSpPr>
              <p:spPr bwMode="auto">
                <a:xfrm>
                  <a:off x="2240" y="3144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Optima" panose="02000503060000020004" pitchFamily="2" charset="0"/>
                  </a:endParaRPr>
                </a:p>
              </p:txBody>
            </p:sp>
            <p:sp>
              <p:nvSpPr>
                <p:cNvPr id="5942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903" y="3247"/>
                  <a:ext cx="279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rebuchet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rebuchet MS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rebuchet MS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rebuchet MS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rebuchet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rebuchet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rebuchet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rebuchet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rebuchet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400" dirty="0" err="1">
                      <a:latin typeface="Optima" panose="02000503060000020004" pitchFamily="2" charset="0"/>
                    </a:rPr>
                    <a:t>i</a:t>
                  </a:r>
                  <a:r>
                    <a:rPr lang="en-US" sz="1400" dirty="0">
                      <a:latin typeface="Optima" panose="02000503060000020004" pitchFamily="2" charset="0"/>
                    </a:rPr>
                    <a:t>=1</a:t>
                  </a:r>
                </a:p>
              </p:txBody>
            </p:sp>
            <p:sp>
              <p:nvSpPr>
                <p:cNvPr id="59421" name="Line 28"/>
                <p:cNvSpPr>
                  <a:spLocks noChangeShapeType="1"/>
                </p:cNvSpPr>
                <p:nvPr/>
              </p:nvSpPr>
              <p:spPr bwMode="auto">
                <a:xfrm>
                  <a:off x="2592" y="3144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Optima" panose="02000503060000020004" pitchFamily="2" charset="0"/>
                  </a:endParaRPr>
                </a:p>
              </p:txBody>
            </p:sp>
          </p:grpSp>
          <p:grpSp>
            <p:nvGrpSpPr>
              <p:cNvPr id="59413" name="Group 42"/>
              <p:cNvGrpSpPr>
                <a:grpSpLocks/>
              </p:cNvGrpSpPr>
              <p:nvPr/>
            </p:nvGrpSpPr>
            <p:grpSpPr bwMode="auto">
              <a:xfrm>
                <a:off x="2304" y="3440"/>
                <a:ext cx="720" cy="240"/>
                <a:chOff x="3432" y="2448"/>
                <a:chExt cx="1272" cy="672"/>
              </a:xfrm>
            </p:grpSpPr>
            <p:sp>
              <p:nvSpPr>
                <p:cNvPr id="59414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3481" y="2448"/>
                  <a:ext cx="119" cy="67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Optima" panose="02000503060000020004" pitchFamily="2" charset="0"/>
                  </a:endParaRPr>
                </a:p>
              </p:txBody>
            </p:sp>
            <p:sp>
              <p:nvSpPr>
                <p:cNvPr id="59415" name="Line 44"/>
                <p:cNvSpPr>
                  <a:spLocks noChangeShapeType="1"/>
                </p:cNvSpPr>
                <p:nvPr/>
              </p:nvSpPr>
              <p:spPr bwMode="auto">
                <a:xfrm>
                  <a:off x="3600" y="2448"/>
                  <a:ext cx="110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Optima" panose="02000503060000020004" pitchFamily="2" charset="0"/>
                  </a:endParaRPr>
                </a:p>
              </p:txBody>
            </p:sp>
            <p:sp>
              <p:nvSpPr>
                <p:cNvPr id="59416" name="Line 45"/>
                <p:cNvSpPr>
                  <a:spLocks noChangeShapeType="1"/>
                </p:cNvSpPr>
                <p:nvPr/>
              </p:nvSpPr>
              <p:spPr bwMode="auto">
                <a:xfrm flipH="1" flipV="1">
                  <a:off x="3432" y="2976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Optima" panose="02000503060000020004" pitchFamily="2" charset="0"/>
                  </a:endParaRPr>
                </a:p>
              </p:txBody>
            </p:sp>
          </p:grpSp>
        </p:grpSp>
        <p:sp>
          <p:nvSpPr>
            <p:cNvPr id="59401" name="Text Box 47"/>
            <p:cNvSpPr txBox="1">
              <a:spLocks noChangeArrowheads="1"/>
            </p:cNvSpPr>
            <p:nvPr/>
          </p:nvSpPr>
          <p:spPr bwMode="auto">
            <a:xfrm>
              <a:off x="1320800" y="5715000"/>
              <a:ext cx="14255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 dirty="0">
                  <a:latin typeface="Optima" panose="02000503060000020004" pitchFamily="2" charset="0"/>
                </a:rPr>
                <a:t>d</a:t>
              </a:r>
              <a:r>
                <a:rPr lang="en-US" dirty="0">
                  <a:latin typeface="Optima" panose="02000503060000020004" pitchFamily="2" charset="0"/>
                </a:rPr>
                <a:t> = 1 - </a:t>
              </a:r>
              <a:r>
                <a:rPr lang="en-US" i="1" dirty="0">
                  <a:latin typeface="Optima" panose="02000503060000020004" pitchFamily="2" charset="0"/>
                </a:rPr>
                <a:t>r</a:t>
              </a:r>
            </a:p>
          </p:txBody>
        </p:sp>
        <p:sp>
          <p:nvSpPr>
            <p:cNvPr id="59402" name="Text Box 48"/>
            <p:cNvSpPr txBox="1">
              <a:spLocks noChangeArrowheads="1"/>
            </p:cNvSpPr>
            <p:nvPr/>
          </p:nvSpPr>
          <p:spPr bwMode="auto">
            <a:xfrm>
              <a:off x="5105400" y="4800600"/>
              <a:ext cx="14255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latin typeface="Optima" panose="02000503060000020004" pitchFamily="2" charset="0"/>
                </a:rPr>
                <a:t>-1 ≤ </a:t>
              </a:r>
              <a:r>
                <a:rPr lang="en-US" i="1" dirty="0">
                  <a:latin typeface="Optima" panose="02000503060000020004" pitchFamily="2" charset="0"/>
                </a:rPr>
                <a:t>r</a:t>
              </a:r>
              <a:r>
                <a:rPr lang="en-US" dirty="0">
                  <a:latin typeface="Optima" panose="02000503060000020004" pitchFamily="2" charset="0"/>
                </a:rPr>
                <a:t> ≤ 1</a:t>
              </a:r>
            </a:p>
          </p:txBody>
        </p:sp>
        <p:sp>
          <p:nvSpPr>
            <p:cNvPr id="59403" name="Text Box 49"/>
            <p:cNvSpPr txBox="1">
              <a:spLocks noChangeArrowheads="1"/>
            </p:cNvSpPr>
            <p:nvPr/>
          </p:nvSpPr>
          <p:spPr bwMode="auto">
            <a:xfrm>
              <a:off x="5203825" y="5715000"/>
              <a:ext cx="14255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latin typeface="Optima" panose="02000503060000020004" pitchFamily="2" charset="0"/>
                </a:rPr>
                <a:t>0 ≤ </a:t>
              </a:r>
              <a:r>
                <a:rPr lang="en-US" i="1" dirty="0">
                  <a:latin typeface="Optima" panose="02000503060000020004" pitchFamily="2" charset="0"/>
                </a:rPr>
                <a:t>d</a:t>
              </a:r>
              <a:r>
                <a:rPr lang="en-US" dirty="0">
                  <a:latin typeface="Optima" panose="02000503060000020004" pitchFamily="2" charset="0"/>
                </a:rPr>
                <a:t> ≤ 2</a:t>
              </a:r>
            </a:p>
          </p:txBody>
        </p:sp>
        <p:sp>
          <p:nvSpPr>
            <p:cNvPr id="59404" name="Text Box 50"/>
            <p:cNvSpPr txBox="1">
              <a:spLocks noChangeArrowheads="1"/>
            </p:cNvSpPr>
            <p:nvPr/>
          </p:nvSpPr>
          <p:spPr bwMode="auto">
            <a:xfrm>
              <a:off x="990600" y="6305490"/>
              <a:ext cx="724121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Optima" panose="02000503060000020004" pitchFamily="2" charset="0"/>
                </a:rPr>
                <a:t>High degree of similarity implies a small distance and vice versa</a:t>
              </a:r>
            </a:p>
          </p:txBody>
        </p:sp>
        <p:sp>
          <p:nvSpPr>
            <p:cNvPr id="38" name="Rectangle 3"/>
            <p:cNvSpPr txBox="1">
              <a:spLocks noChangeArrowheads="1"/>
            </p:cNvSpPr>
            <p:nvPr/>
          </p:nvSpPr>
          <p:spPr bwMode="auto">
            <a:xfrm>
              <a:off x="381000" y="4038600"/>
              <a:ext cx="86106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sz="2400" dirty="0">
                  <a:solidFill>
                    <a:schemeClr val="tx2"/>
                  </a:solidFill>
                  <a:latin typeface="Optima" panose="02000503060000020004" pitchFamily="2" charset="0"/>
                  <a:ea typeface="ＭＳ Ｐゴシック" charset="0"/>
                  <a:cs typeface="ＭＳ Ｐゴシック" charset="0"/>
                </a:rPr>
                <a:t>Pearson correlation and Pearson distance (semi-metric)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Euclidean distance</a:t>
            </a:r>
          </a:p>
        </p:txBody>
      </p:sp>
      <p:sp>
        <p:nvSpPr>
          <p:cNvPr id="61443" name="Text Box 7"/>
          <p:cNvSpPr txBox="1">
            <a:spLocks noChangeArrowheads="1"/>
          </p:cNvSpPr>
          <p:nvPr/>
        </p:nvSpPr>
        <p:spPr bwMode="auto">
          <a:xfrm>
            <a:off x="467810" y="5542136"/>
            <a:ext cx="8229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80"/>
                </a:solidFill>
                <a:latin typeface="Optima" panose="02000503060000020004" pitchFamily="2" charset="0"/>
              </a:rPr>
              <a:t>Implication for gene expression: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80"/>
                </a:solidFill>
                <a:latin typeface="Optima" panose="02000503060000020004" pitchFamily="2" charset="0"/>
              </a:rPr>
              <a:t>the </a:t>
            </a:r>
            <a:r>
              <a:rPr lang="en-US" b="1" i="1" dirty="0">
                <a:solidFill>
                  <a:srgbClr val="000080"/>
                </a:solidFill>
                <a:latin typeface="Optima" panose="02000503060000020004" pitchFamily="2" charset="0"/>
              </a:rPr>
              <a:t>magnitude</a:t>
            </a:r>
            <a:r>
              <a:rPr lang="en-US" dirty="0">
                <a:solidFill>
                  <a:srgbClr val="000080"/>
                </a:solidFill>
                <a:latin typeface="Optima" panose="02000503060000020004" pitchFamily="2" charset="0"/>
              </a:rPr>
              <a:t> of expression values will determine distances</a:t>
            </a:r>
          </a:p>
        </p:txBody>
      </p:sp>
      <p:graphicFrame>
        <p:nvGraphicFramePr>
          <p:cNvPr id="6144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912256"/>
              </p:ext>
            </p:extLst>
          </p:nvPr>
        </p:nvGraphicFramePr>
        <p:xfrm>
          <a:off x="4564385" y="1760335"/>
          <a:ext cx="4097337" cy="303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0" name="Worksheet" r:id="rId4" imgW="3149600" imgH="2336800" progId="Excel.Sheet.8">
                  <p:embed/>
                </p:oleObj>
              </mc:Choice>
              <mc:Fallback>
                <p:oleObj name="Worksheet" r:id="rId4" imgW="3149600" imgH="23368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385" y="1760335"/>
                        <a:ext cx="4097337" cy="303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5" name="Text Box 9"/>
          <p:cNvSpPr txBox="1">
            <a:spLocks noChangeArrowheads="1"/>
          </p:cNvSpPr>
          <p:nvPr/>
        </p:nvSpPr>
        <p:spPr bwMode="auto">
          <a:xfrm>
            <a:off x="6035997" y="4641647"/>
            <a:ext cx="1920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Calibri" charset="0"/>
              </a:rPr>
              <a:t>experiments</a:t>
            </a:r>
          </a:p>
        </p:txBody>
      </p:sp>
      <p:sp>
        <p:nvSpPr>
          <p:cNvPr id="61446" name="Text Box 10"/>
          <p:cNvSpPr txBox="1">
            <a:spLocks noChangeArrowheads="1"/>
          </p:cNvSpPr>
          <p:nvPr/>
        </p:nvSpPr>
        <p:spPr bwMode="auto">
          <a:xfrm rot="16200000">
            <a:off x="3117378" y="2985091"/>
            <a:ext cx="2524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Calibri" charset="0"/>
              </a:rPr>
              <a:t>Gene expression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137472" y="2390572"/>
            <a:ext cx="2362200" cy="1600200"/>
            <a:chOff x="3996" y="2640"/>
            <a:chExt cx="684" cy="617"/>
          </a:xfrm>
        </p:grpSpPr>
        <p:grpSp>
          <p:nvGrpSpPr>
            <p:cNvPr id="61449" name="Group 15"/>
            <p:cNvGrpSpPr>
              <a:grpSpLocks/>
            </p:cNvGrpSpPr>
            <p:nvPr/>
          </p:nvGrpSpPr>
          <p:grpSpPr bwMode="auto">
            <a:xfrm>
              <a:off x="3996" y="2640"/>
              <a:ext cx="432" cy="240"/>
              <a:chOff x="3996" y="2640"/>
              <a:chExt cx="432" cy="240"/>
            </a:xfrm>
          </p:grpSpPr>
          <p:sp>
            <p:nvSpPr>
              <p:cNvPr id="61453" name="Line 11"/>
              <p:cNvSpPr>
                <a:spLocks noChangeShapeType="1"/>
              </p:cNvSpPr>
              <p:nvPr/>
            </p:nvSpPr>
            <p:spPr bwMode="auto">
              <a:xfrm>
                <a:off x="4176" y="26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61454" name="Text Box 13"/>
              <p:cNvSpPr txBox="1">
                <a:spLocks noChangeArrowheads="1"/>
              </p:cNvSpPr>
              <p:nvPr/>
            </p:nvSpPr>
            <p:spPr bwMode="auto">
              <a:xfrm>
                <a:off x="3996" y="2669"/>
                <a:ext cx="432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>
                    <a:latin typeface="Calibri" charset="0"/>
                  </a:rPr>
                  <a:t>520</a:t>
                </a:r>
              </a:p>
            </p:txBody>
          </p:sp>
        </p:grpSp>
        <p:grpSp>
          <p:nvGrpSpPr>
            <p:cNvPr id="61450" name="Group 16"/>
            <p:cNvGrpSpPr>
              <a:grpSpLocks/>
            </p:cNvGrpSpPr>
            <p:nvPr/>
          </p:nvGrpSpPr>
          <p:grpSpPr bwMode="auto">
            <a:xfrm>
              <a:off x="4104" y="2825"/>
              <a:ext cx="576" cy="432"/>
              <a:chOff x="4104" y="2825"/>
              <a:chExt cx="576" cy="432"/>
            </a:xfrm>
          </p:grpSpPr>
          <p:sp>
            <p:nvSpPr>
              <p:cNvPr id="61451" name="Line 12"/>
              <p:cNvSpPr>
                <a:spLocks noChangeShapeType="1"/>
              </p:cNvSpPr>
              <p:nvPr/>
            </p:nvSpPr>
            <p:spPr bwMode="auto">
              <a:xfrm>
                <a:off x="4478" y="2825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61452" name="Text Box 14"/>
              <p:cNvSpPr txBox="1">
                <a:spLocks noChangeArrowheads="1"/>
              </p:cNvSpPr>
              <p:nvPr/>
            </p:nvSpPr>
            <p:spPr bwMode="auto">
              <a:xfrm>
                <a:off x="4104" y="2976"/>
                <a:ext cx="576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>
                    <a:latin typeface="Calibri" charset="0"/>
                  </a:rPr>
                  <a:t>1090</a:t>
                </a:r>
              </a:p>
            </p:txBody>
          </p:sp>
        </p:grpSp>
      </p:grpSp>
      <p:sp>
        <p:nvSpPr>
          <p:cNvPr id="61448" name="Line 4"/>
          <p:cNvSpPr>
            <a:spLocks noChangeShapeType="1"/>
          </p:cNvSpPr>
          <p:nvPr/>
        </p:nvSpPr>
        <p:spPr bwMode="auto">
          <a:xfrm>
            <a:off x="228600" y="1141413"/>
            <a:ext cx="8610600" cy="1587"/>
          </a:xfrm>
          <a:prstGeom prst="line">
            <a:avLst/>
          </a:prstGeom>
          <a:noFill/>
          <a:ln w="28575">
            <a:solidFill>
              <a:srgbClr val="AB41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pic>
        <p:nvPicPr>
          <p:cNvPr id="16" name="Google Shape;389;p35">
            <a:extLst>
              <a:ext uri="{FF2B5EF4-FFF2-40B4-BE49-F238E27FC236}">
                <a16:creationId xmlns:a16="http://schemas.microsoft.com/office/drawing/2014/main" id="{4C520BA8-41C5-6841-9B77-061530CBF5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963" y="2667000"/>
            <a:ext cx="3377550" cy="1006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175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Covariance and Correlation</a:t>
            </a:r>
          </a:p>
        </p:txBody>
      </p:sp>
      <p:graphicFrame>
        <p:nvGraphicFramePr>
          <p:cNvPr id="634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795086"/>
              </p:ext>
            </p:extLst>
          </p:nvPr>
        </p:nvGraphicFramePr>
        <p:xfrm>
          <a:off x="5475876" y="1531609"/>
          <a:ext cx="314325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2" name="Worksheet" r:id="rId4" imgW="3149600" imgH="2336800" progId="Excel.Sheet.8">
                  <p:embed/>
                </p:oleObj>
              </mc:Choice>
              <mc:Fallback>
                <p:oleObj name="Worksheet" r:id="rId4" imgW="3149600" imgH="23368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876" y="1531609"/>
                        <a:ext cx="3143250" cy="232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1" name="Text Box 6"/>
          <p:cNvSpPr txBox="1">
            <a:spLocks noChangeArrowheads="1"/>
          </p:cNvSpPr>
          <p:nvPr/>
        </p:nvSpPr>
        <p:spPr bwMode="auto">
          <a:xfrm>
            <a:off x="6390276" y="3817609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alibri" charset="0"/>
              </a:rPr>
              <a:t>experiments</a:t>
            </a:r>
          </a:p>
        </p:txBody>
      </p:sp>
      <p:sp>
        <p:nvSpPr>
          <p:cNvPr id="63520" name="Text Box 8"/>
          <p:cNvSpPr txBox="1">
            <a:spLocks noChangeArrowheads="1"/>
          </p:cNvSpPr>
          <p:nvPr/>
        </p:nvSpPr>
        <p:spPr bwMode="auto">
          <a:xfrm>
            <a:off x="533400" y="1447800"/>
            <a:ext cx="5257800" cy="911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Calibri" charset="0"/>
              </a:rPr>
              <a:t>Start with the concept of covariance: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1800" dirty="0" err="1">
                <a:latin typeface="Calibri" charset="0"/>
              </a:rPr>
              <a:t>Cov</a:t>
            </a:r>
            <a:r>
              <a:rPr lang="en-US" sz="1800" baseline="-25000" dirty="0" err="1">
                <a:latin typeface="Calibri" charset="0"/>
              </a:rPr>
              <a:t>xy</a:t>
            </a:r>
            <a:r>
              <a:rPr lang="en-US" sz="1800" baseline="-25000" dirty="0">
                <a:latin typeface="Calibri" charset="0"/>
              </a:rPr>
              <a:t>   </a:t>
            </a:r>
            <a:r>
              <a:rPr lang="en-US" sz="1800" dirty="0">
                <a:latin typeface="Calibri" charset="0"/>
              </a:rPr>
              <a:t>=</a:t>
            </a:r>
            <a:endParaRPr lang="en-US" sz="1800" baseline="-25000" dirty="0">
              <a:latin typeface="Calibri" charset="0"/>
            </a:endParaRPr>
          </a:p>
        </p:txBody>
      </p:sp>
      <p:grpSp>
        <p:nvGrpSpPr>
          <p:cNvPr id="63521" name="Group 17"/>
          <p:cNvGrpSpPr>
            <a:grpSpLocks/>
          </p:cNvGrpSpPr>
          <p:nvPr/>
        </p:nvGrpSpPr>
        <p:grpSpPr bwMode="auto">
          <a:xfrm>
            <a:off x="1385888" y="1807445"/>
            <a:ext cx="1676400" cy="719138"/>
            <a:chOff x="906" y="1356"/>
            <a:chExt cx="1056" cy="453"/>
          </a:xfrm>
        </p:grpSpPr>
        <p:sp>
          <p:nvSpPr>
            <p:cNvPr id="63522" name="Text Box 9"/>
            <p:cNvSpPr txBox="1">
              <a:spLocks noChangeArrowheads="1"/>
            </p:cNvSpPr>
            <p:nvPr/>
          </p:nvSpPr>
          <p:spPr bwMode="auto">
            <a:xfrm>
              <a:off x="906" y="1356"/>
              <a:ext cx="10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dirty="0">
                  <a:latin typeface="Calibri" charset="0"/>
                  <a:sym typeface="Symbol" charset="0"/>
                </a:rPr>
                <a:t>   (x</a:t>
              </a:r>
              <a:r>
                <a:rPr lang="en-US" sz="1800" baseline="-25000" dirty="0">
                  <a:latin typeface="Calibri" charset="0"/>
                  <a:sym typeface="Symbol" charset="0"/>
                </a:rPr>
                <a:t>i</a:t>
              </a:r>
              <a:r>
                <a:rPr lang="en-US" sz="1800" dirty="0">
                  <a:latin typeface="Calibri" charset="0"/>
                  <a:sym typeface="Symbol" charset="0"/>
                </a:rPr>
                <a:t>-x)(</a:t>
              </a:r>
              <a:r>
                <a:rPr lang="en-US" sz="1800" dirty="0" err="1">
                  <a:latin typeface="Calibri" charset="0"/>
                  <a:sym typeface="Symbol" charset="0"/>
                </a:rPr>
                <a:t>y</a:t>
              </a:r>
              <a:r>
                <a:rPr lang="en-US" sz="1800" baseline="-25000" dirty="0" err="1">
                  <a:latin typeface="Calibri" charset="0"/>
                  <a:sym typeface="Symbol" charset="0"/>
                </a:rPr>
                <a:t>i</a:t>
              </a:r>
              <a:r>
                <a:rPr lang="en-US" sz="1800" dirty="0">
                  <a:latin typeface="Calibri" charset="0"/>
                  <a:sym typeface="Symbol" charset="0"/>
                </a:rPr>
                <a:t>-y)</a:t>
              </a:r>
            </a:p>
          </p:txBody>
        </p:sp>
        <p:sp>
          <p:nvSpPr>
            <p:cNvPr id="63523" name="Line 10"/>
            <p:cNvSpPr>
              <a:spLocks noChangeShapeType="1"/>
            </p:cNvSpPr>
            <p:nvPr/>
          </p:nvSpPr>
          <p:spPr bwMode="auto">
            <a:xfrm>
              <a:off x="1326" y="1428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63524" name="Line 11"/>
            <p:cNvSpPr>
              <a:spLocks noChangeShapeType="1"/>
            </p:cNvSpPr>
            <p:nvPr/>
          </p:nvSpPr>
          <p:spPr bwMode="auto">
            <a:xfrm>
              <a:off x="1617" y="1428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63525" name="Line 12"/>
            <p:cNvSpPr>
              <a:spLocks noChangeShapeType="1"/>
            </p:cNvSpPr>
            <p:nvPr/>
          </p:nvSpPr>
          <p:spPr bwMode="auto">
            <a:xfrm>
              <a:off x="930" y="1596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63526" name="Text Box 13"/>
            <p:cNvSpPr txBox="1">
              <a:spLocks noChangeArrowheads="1"/>
            </p:cNvSpPr>
            <p:nvPr/>
          </p:nvSpPr>
          <p:spPr bwMode="auto">
            <a:xfrm>
              <a:off x="1140" y="1578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 charset="0"/>
                </a:rPr>
                <a:t>n</a:t>
              </a:r>
            </a:p>
          </p:txBody>
        </p:sp>
        <p:sp>
          <p:nvSpPr>
            <p:cNvPr id="63527" name="Text Box 14"/>
            <p:cNvSpPr txBox="1">
              <a:spLocks noChangeArrowheads="1"/>
            </p:cNvSpPr>
            <p:nvPr/>
          </p:nvSpPr>
          <p:spPr bwMode="auto">
            <a:xfrm>
              <a:off x="1002" y="1356"/>
              <a:ext cx="14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800">
                  <a:latin typeface="Calibri" charset="0"/>
                </a:rPr>
                <a:t>n</a:t>
              </a:r>
            </a:p>
          </p:txBody>
        </p:sp>
        <p:sp>
          <p:nvSpPr>
            <p:cNvPr id="63528" name="Text Box 15"/>
            <p:cNvSpPr txBox="1">
              <a:spLocks noChangeArrowheads="1"/>
            </p:cNvSpPr>
            <p:nvPr/>
          </p:nvSpPr>
          <p:spPr bwMode="auto">
            <a:xfrm>
              <a:off x="1002" y="1452"/>
              <a:ext cx="28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800">
                  <a:latin typeface="Calibri" charset="0"/>
                </a:rPr>
                <a:t>i=1</a:t>
              </a:r>
            </a:p>
          </p:txBody>
        </p:sp>
      </p:grpSp>
      <p:sp>
        <p:nvSpPr>
          <p:cNvPr id="63503" name="Text Box 7"/>
          <p:cNvSpPr txBox="1">
            <a:spLocks noChangeArrowheads="1"/>
          </p:cNvSpPr>
          <p:nvPr/>
        </p:nvSpPr>
        <p:spPr bwMode="auto">
          <a:xfrm rot="16200000">
            <a:off x="4361451" y="2576184"/>
            <a:ext cx="193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alibri" charset="0"/>
              </a:rPr>
              <a:t>Gene expression</a:t>
            </a:r>
          </a:p>
        </p:txBody>
      </p:sp>
      <p:sp>
        <p:nvSpPr>
          <p:cNvPr id="63504" name="Text Box 20"/>
          <p:cNvSpPr txBox="1">
            <a:spLocks noChangeArrowheads="1"/>
          </p:cNvSpPr>
          <p:nvPr/>
        </p:nvSpPr>
        <p:spPr bwMode="auto">
          <a:xfrm>
            <a:off x="503547" y="3096349"/>
            <a:ext cx="347949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 dirty="0">
                <a:latin typeface="Calibri" charset="0"/>
              </a:rPr>
              <a:t>Normalize</a:t>
            </a:r>
            <a:r>
              <a:rPr lang="en-US" sz="1800" dirty="0">
                <a:latin typeface="Calibri" charset="0"/>
              </a:rPr>
              <a:t> the measure using the variance of two measurements, </a:t>
            </a:r>
            <a:r>
              <a:rPr lang="en-US" sz="1800" dirty="0" err="1">
                <a:latin typeface="Calibri" charset="0"/>
              </a:rPr>
              <a:t>VarX</a:t>
            </a:r>
            <a:r>
              <a:rPr lang="en-US" sz="1800" dirty="0">
                <a:latin typeface="Calibri" charset="0"/>
              </a:rPr>
              <a:t> and </a:t>
            </a:r>
            <a:r>
              <a:rPr lang="en-US" sz="1800" dirty="0" err="1">
                <a:latin typeface="Calibri" charset="0"/>
              </a:rPr>
              <a:t>VarY</a:t>
            </a:r>
            <a:endParaRPr lang="en-US" sz="1800" dirty="0">
              <a:latin typeface="Calibri" charset="0"/>
            </a:endParaRPr>
          </a:p>
        </p:txBody>
      </p:sp>
      <p:grpSp>
        <p:nvGrpSpPr>
          <p:cNvPr id="63506" name="Group 22"/>
          <p:cNvGrpSpPr>
            <a:grpSpLocks/>
          </p:cNvGrpSpPr>
          <p:nvPr/>
        </p:nvGrpSpPr>
        <p:grpSpPr bwMode="auto">
          <a:xfrm>
            <a:off x="2525216" y="4191000"/>
            <a:ext cx="1676400" cy="719138"/>
            <a:chOff x="906" y="1356"/>
            <a:chExt cx="1056" cy="453"/>
          </a:xfrm>
        </p:grpSpPr>
        <p:sp>
          <p:nvSpPr>
            <p:cNvPr id="63513" name="Text Box 23"/>
            <p:cNvSpPr txBox="1">
              <a:spLocks noChangeArrowheads="1"/>
            </p:cNvSpPr>
            <p:nvPr/>
          </p:nvSpPr>
          <p:spPr bwMode="auto">
            <a:xfrm>
              <a:off x="906" y="1356"/>
              <a:ext cx="10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dirty="0">
                  <a:latin typeface="Calibri" charset="0"/>
                  <a:sym typeface="Symbol" charset="0"/>
                </a:rPr>
                <a:t>   (x</a:t>
              </a:r>
              <a:r>
                <a:rPr lang="en-US" sz="1800" baseline="-25000" dirty="0">
                  <a:latin typeface="Calibri" charset="0"/>
                  <a:sym typeface="Symbol" charset="0"/>
                </a:rPr>
                <a:t>i</a:t>
              </a:r>
              <a:r>
                <a:rPr lang="en-US" sz="1800" dirty="0">
                  <a:latin typeface="Calibri" charset="0"/>
                  <a:sym typeface="Symbol" charset="0"/>
                </a:rPr>
                <a:t>-x)(</a:t>
              </a:r>
              <a:r>
                <a:rPr lang="en-US" sz="1800" dirty="0" err="1">
                  <a:latin typeface="Calibri" charset="0"/>
                  <a:sym typeface="Symbol" charset="0"/>
                </a:rPr>
                <a:t>y</a:t>
              </a:r>
              <a:r>
                <a:rPr lang="en-US" sz="1800" baseline="-25000" dirty="0" err="1">
                  <a:latin typeface="Calibri" charset="0"/>
                  <a:sym typeface="Symbol" charset="0"/>
                </a:rPr>
                <a:t>i</a:t>
              </a:r>
              <a:r>
                <a:rPr lang="en-US" sz="1800" dirty="0">
                  <a:latin typeface="Calibri" charset="0"/>
                  <a:sym typeface="Symbol" charset="0"/>
                </a:rPr>
                <a:t>-y)</a:t>
              </a:r>
            </a:p>
          </p:txBody>
        </p:sp>
        <p:sp>
          <p:nvSpPr>
            <p:cNvPr id="63514" name="Line 24"/>
            <p:cNvSpPr>
              <a:spLocks noChangeShapeType="1"/>
            </p:cNvSpPr>
            <p:nvPr/>
          </p:nvSpPr>
          <p:spPr bwMode="auto">
            <a:xfrm>
              <a:off x="1319" y="1428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63515" name="Line 25"/>
            <p:cNvSpPr>
              <a:spLocks noChangeShapeType="1"/>
            </p:cNvSpPr>
            <p:nvPr/>
          </p:nvSpPr>
          <p:spPr bwMode="auto">
            <a:xfrm>
              <a:off x="1603" y="1428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63516" name="Line 26"/>
            <p:cNvSpPr>
              <a:spLocks noChangeShapeType="1"/>
            </p:cNvSpPr>
            <p:nvPr/>
          </p:nvSpPr>
          <p:spPr bwMode="auto">
            <a:xfrm>
              <a:off x="930" y="1596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63517" name="Text Box 27"/>
            <p:cNvSpPr txBox="1">
              <a:spLocks noChangeArrowheads="1"/>
            </p:cNvSpPr>
            <p:nvPr/>
          </p:nvSpPr>
          <p:spPr bwMode="auto">
            <a:xfrm>
              <a:off x="1140" y="1578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 charset="0"/>
                </a:rPr>
                <a:t>n</a:t>
              </a:r>
            </a:p>
          </p:txBody>
        </p:sp>
        <p:sp>
          <p:nvSpPr>
            <p:cNvPr id="63518" name="Text Box 28"/>
            <p:cNvSpPr txBox="1">
              <a:spLocks noChangeArrowheads="1"/>
            </p:cNvSpPr>
            <p:nvPr/>
          </p:nvSpPr>
          <p:spPr bwMode="auto">
            <a:xfrm>
              <a:off x="1002" y="1356"/>
              <a:ext cx="14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800">
                  <a:latin typeface="Calibri" charset="0"/>
                </a:rPr>
                <a:t>n</a:t>
              </a:r>
            </a:p>
          </p:txBody>
        </p:sp>
        <p:sp>
          <p:nvSpPr>
            <p:cNvPr id="63519" name="Text Box 29"/>
            <p:cNvSpPr txBox="1">
              <a:spLocks noChangeArrowheads="1"/>
            </p:cNvSpPr>
            <p:nvPr/>
          </p:nvSpPr>
          <p:spPr bwMode="auto">
            <a:xfrm>
              <a:off x="1002" y="1452"/>
              <a:ext cx="28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800">
                  <a:latin typeface="Calibri" charset="0"/>
                </a:rPr>
                <a:t>i=1</a:t>
              </a:r>
            </a:p>
          </p:txBody>
        </p:sp>
      </p:grpSp>
      <p:sp>
        <p:nvSpPr>
          <p:cNvPr id="63508" name="Line 33"/>
          <p:cNvSpPr>
            <a:spLocks noChangeShapeType="1"/>
          </p:cNvSpPr>
          <p:nvPr/>
        </p:nvSpPr>
        <p:spPr bwMode="auto">
          <a:xfrm>
            <a:off x="2308919" y="4906994"/>
            <a:ext cx="1841103" cy="3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63510" name="Text Box 35"/>
          <p:cNvSpPr txBox="1">
            <a:spLocks noChangeArrowheads="1"/>
          </p:cNvSpPr>
          <p:nvPr/>
        </p:nvSpPr>
        <p:spPr bwMode="auto">
          <a:xfrm>
            <a:off x="533400" y="4469606"/>
            <a:ext cx="1295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dirty="0">
                <a:latin typeface="Calibri" charset="0"/>
              </a:rPr>
              <a:t>Pearson correlation coefficient</a:t>
            </a:r>
          </a:p>
        </p:txBody>
      </p:sp>
      <p:sp>
        <p:nvSpPr>
          <p:cNvPr id="71716" name="Line 36"/>
          <p:cNvSpPr>
            <a:spLocks noChangeShapeType="1"/>
          </p:cNvSpPr>
          <p:nvPr/>
        </p:nvSpPr>
        <p:spPr bwMode="auto">
          <a:xfrm>
            <a:off x="6999876" y="2350759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71717" name="Text Box 37"/>
          <p:cNvSpPr txBox="1">
            <a:spLocks noChangeArrowheads="1"/>
          </p:cNvSpPr>
          <p:nvPr/>
        </p:nvSpPr>
        <p:spPr bwMode="auto">
          <a:xfrm>
            <a:off x="6694283" y="2544004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Calibri" charset="0"/>
              </a:rPr>
              <a:t>1</a:t>
            </a:r>
          </a:p>
        </p:txBody>
      </p: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5990227" y="1918959"/>
            <a:ext cx="457200" cy="473075"/>
            <a:chOff x="2519" y="2456"/>
            <a:chExt cx="288" cy="298"/>
          </a:xfrm>
        </p:grpSpPr>
        <p:sp>
          <p:nvSpPr>
            <p:cNvPr id="63501" name="Line 38"/>
            <p:cNvSpPr>
              <a:spLocks noChangeShapeType="1"/>
            </p:cNvSpPr>
            <p:nvPr/>
          </p:nvSpPr>
          <p:spPr bwMode="auto">
            <a:xfrm>
              <a:off x="2754" y="246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63502" name="Text Box 39"/>
            <p:cNvSpPr txBox="1">
              <a:spLocks noChangeArrowheads="1"/>
            </p:cNvSpPr>
            <p:nvPr/>
          </p:nvSpPr>
          <p:spPr bwMode="auto">
            <a:xfrm>
              <a:off x="2519" y="2456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latin typeface="Calibri" charset="0"/>
                </a:rPr>
                <a:t>-1</a:t>
              </a:r>
            </a:p>
          </p:txBody>
        </p:sp>
      </p:grpSp>
      <p:sp>
        <p:nvSpPr>
          <p:cNvPr id="71725" name="Text Box 45"/>
          <p:cNvSpPr txBox="1">
            <a:spLocks noChangeArrowheads="1"/>
          </p:cNvSpPr>
          <p:nvPr/>
        </p:nvSpPr>
        <p:spPr bwMode="auto">
          <a:xfrm>
            <a:off x="5513183" y="4491578"/>
            <a:ext cx="3021217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i="1" dirty="0">
                <a:solidFill>
                  <a:srgbClr val="000080"/>
                </a:solidFill>
                <a:latin typeface="Optima" panose="02000503060000020004" pitchFamily="2" charset="0"/>
              </a:rPr>
              <a:t>Pearson correlation has the nice property of varying between -1 and 1</a:t>
            </a:r>
          </a:p>
        </p:txBody>
      </p:sp>
      <p:sp>
        <p:nvSpPr>
          <p:cNvPr id="63500" name="Line 4"/>
          <p:cNvSpPr>
            <a:spLocks noChangeShapeType="1"/>
          </p:cNvSpPr>
          <p:nvPr/>
        </p:nvSpPr>
        <p:spPr bwMode="auto">
          <a:xfrm>
            <a:off x="228600" y="1141413"/>
            <a:ext cx="8610600" cy="1587"/>
          </a:xfrm>
          <a:prstGeom prst="line">
            <a:avLst/>
          </a:prstGeom>
          <a:noFill/>
          <a:ln w="28575">
            <a:solidFill>
              <a:srgbClr val="AB41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6A23A6-6763-174D-B324-79D168D56E8B}"/>
              </a:ext>
            </a:extLst>
          </p:cNvPr>
          <p:cNvSpPr txBox="1"/>
          <p:nvPr/>
        </p:nvSpPr>
        <p:spPr>
          <a:xfrm>
            <a:off x="457200" y="2482502"/>
            <a:ext cx="463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But … covariance ranges from -∞ to +∞ 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E69505-F2D8-664E-8821-2BE29D050E15}"/>
              </a:ext>
            </a:extLst>
          </p:cNvPr>
          <p:cNvGrpSpPr/>
          <p:nvPr/>
        </p:nvGrpSpPr>
        <p:grpSpPr>
          <a:xfrm>
            <a:off x="2461319" y="5001418"/>
            <a:ext cx="1805881" cy="366713"/>
            <a:chOff x="2209800" y="5043487"/>
            <a:chExt cx="1805881" cy="366713"/>
          </a:xfrm>
        </p:grpSpPr>
        <p:sp>
          <p:nvSpPr>
            <p:cNvPr id="63511" name="Text Box 30"/>
            <p:cNvSpPr txBox="1">
              <a:spLocks noChangeArrowheads="1"/>
            </p:cNvSpPr>
            <p:nvPr/>
          </p:nvSpPr>
          <p:spPr bwMode="auto">
            <a:xfrm>
              <a:off x="2209800" y="5043487"/>
              <a:ext cx="1805881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dirty="0">
                  <a:latin typeface="Calibri" charset="0"/>
                  <a:sym typeface="Symbol" charset="0"/>
                </a:rPr>
                <a:t> (</a:t>
              </a:r>
              <a:r>
                <a:rPr lang="en-US" sz="1800" dirty="0" err="1">
                  <a:latin typeface="Calibri" charset="0"/>
                </a:rPr>
                <a:t>VarX</a:t>
              </a:r>
              <a:r>
                <a:rPr lang="en-US" sz="1800" dirty="0">
                  <a:latin typeface="Calibri" charset="0"/>
                </a:rPr>
                <a:t>)(</a:t>
              </a:r>
              <a:r>
                <a:rPr lang="en-US" sz="1800" dirty="0" err="1">
                  <a:latin typeface="Calibri" charset="0"/>
                </a:rPr>
                <a:t>VarY</a:t>
              </a:r>
              <a:r>
                <a:rPr lang="en-US" sz="1800" dirty="0">
                  <a:latin typeface="Calibri" charset="0"/>
                </a:rPr>
                <a:t>)</a:t>
              </a:r>
            </a:p>
          </p:txBody>
        </p:sp>
        <p:sp>
          <p:nvSpPr>
            <p:cNvPr id="46" name="Line 31">
              <a:extLst>
                <a:ext uri="{FF2B5EF4-FFF2-40B4-BE49-F238E27FC236}">
                  <a16:creationId xmlns:a16="http://schemas.microsoft.com/office/drawing/2014/main" id="{B630EAAD-B920-6B48-A8B3-4FD3AE0332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7763" y="5095875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B2A6512-98EB-AB44-92E8-37CD8B8F7AC3}"/>
              </a:ext>
            </a:extLst>
          </p:cNvPr>
          <p:cNvSpPr txBox="1"/>
          <p:nvPr/>
        </p:nvSpPr>
        <p:spPr>
          <a:xfrm>
            <a:off x="1775650" y="4676161"/>
            <a:ext cx="66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dirty="0"/>
              <a:t> = </a:t>
            </a:r>
          </a:p>
        </p:txBody>
      </p:sp>
      <p:sp>
        <p:nvSpPr>
          <p:cNvPr id="52" name="Line 18">
            <a:extLst>
              <a:ext uri="{FF2B5EF4-FFF2-40B4-BE49-F238E27FC236}">
                <a16:creationId xmlns:a16="http://schemas.microsoft.com/office/drawing/2014/main" id="{0F75E346-E8F7-264A-B9FC-2D488AD2A2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4013" y="2186094"/>
            <a:ext cx="1752600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54" name="Text Box 40">
            <a:extLst>
              <a:ext uri="{FF2B5EF4-FFF2-40B4-BE49-F238E27FC236}">
                <a16:creationId xmlns:a16="http://schemas.microsoft.com/office/drawing/2014/main" id="{1C6B5089-3224-5948-B506-15F3F7C20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793234"/>
            <a:ext cx="86105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80"/>
                </a:solidFill>
                <a:latin typeface="Optima" panose="02000503060000020004" pitchFamily="2" charset="0"/>
              </a:rPr>
              <a:t>Implication for gene expression:</a:t>
            </a:r>
          </a:p>
          <a:p>
            <a:pPr>
              <a:spcBef>
                <a:spcPts val="0"/>
              </a:spcBef>
            </a:pPr>
            <a:r>
              <a:rPr lang="en-US" i="1" dirty="0">
                <a:solidFill>
                  <a:srgbClr val="000080"/>
                </a:solidFill>
                <a:latin typeface="Optima" panose="02000503060000020004" pitchFamily="2" charset="0"/>
              </a:rPr>
              <a:t>the </a:t>
            </a:r>
            <a:r>
              <a:rPr lang="en-US" b="1" i="1" dirty="0">
                <a:solidFill>
                  <a:srgbClr val="000080"/>
                </a:solidFill>
                <a:latin typeface="Optima" panose="02000503060000020004" pitchFamily="2" charset="0"/>
              </a:rPr>
              <a:t>shape</a:t>
            </a:r>
            <a:r>
              <a:rPr lang="en-US" i="1" dirty="0">
                <a:solidFill>
                  <a:srgbClr val="000080"/>
                </a:solidFill>
                <a:latin typeface="Optima" panose="02000503060000020004" pitchFamily="2" charset="0"/>
              </a:rPr>
              <a:t> of gene expression responses will determine similarity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6" grpId="0" animBg="1"/>
      <p:bldP spid="71717" grpId="0"/>
      <p:bldP spid="71725" grpId="0" animBg="1"/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2895600"/>
            <a:ext cx="6858000" cy="29718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>
                <a:ea typeface="ＭＳ Ｐゴシック" charset="0"/>
                <a:cs typeface="ＭＳ Ｐゴシック" charset="0"/>
              </a:rPr>
              <a:t>Grouping complex entities such as expression data can be a fuzzy problem.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ea typeface="ＭＳ Ｐゴシック" charset="0"/>
                <a:cs typeface="ＭＳ Ｐゴシック" charset="0"/>
              </a:rPr>
              <a:t>Expression data are complex because each gene can have a value for many experiments (</a:t>
            </a:r>
            <a:r>
              <a:rPr lang="ja-JP" altLang="en-US" sz="2400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high dimensionality</a:t>
            </a:r>
            <a:r>
              <a:rPr lang="ja-JP" altLang="en-US" sz="2400" dirty="0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)</a:t>
            </a: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13383" name="Text Box 7"/>
          <p:cNvSpPr txBox="1">
            <a:spLocks noChangeArrowheads="1"/>
          </p:cNvSpPr>
          <p:nvPr/>
        </p:nvSpPr>
        <p:spPr bwMode="auto">
          <a:xfrm>
            <a:off x="0" y="152400"/>
            <a:ext cx="9144000" cy="762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Optima" panose="02000503060000020004" pitchFamily="2" charset="0"/>
              </a:rPr>
              <a:t>Grouping Objects: Clustering</a:t>
            </a:r>
          </a:p>
        </p:txBody>
      </p:sp>
      <p:sp>
        <p:nvSpPr>
          <p:cNvPr id="613386" name="Text Box 10"/>
          <p:cNvSpPr txBox="1">
            <a:spLocks noChangeArrowheads="1"/>
          </p:cNvSpPr>
          <p:nvPr/>
        </p:nvSpPr>
        <p:spPr bwMode="auto">
          <a:xfrm>
            <a:off x="571500" y="1501775"/>
            <a:ext cx="8001000" cy="8604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85000"/>
              <a:buFont typeface="Wingdings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DDDDDD"/>
                  </a:outerShdw>
                </a:effectLst>
                <a:latin typeface="Optima" panose="02000503060000020004" pitchFamily="2" charset="0"/>
              </a:rPr>
              <a:t>Given a collection of objects, put objects into groups based on similarity.</a:t>
            </a:r>
            <a:endParaRPr lang="en-US" sz="2800" dirty="0">
              <a:latin typeface="Times New Roman" charset="0"/>
            </a:endParaRPr>
          </a:p>
        </p:txBody>
      </p:sp>
      <p:sp>
        <p:nvSpPr>
          <p:cNvPr id="65540" name="Line 15"/>
          <p:cNvSpPr>
            <a:spLocks noChangeShapeType="1"/>
          </p:cNvSpPr>
          <p:nvPr/>
        </p:nvSpPr>
        <p:spPr bwMode="auto">
          <a:xfrm>
            <a:off x="228600" y="1066800"/>
            <a:ext cx="8610600" cy="1588"/>
          </a:xfrm>
          <a:prstGeom prst="line">
            <a:avLst/>
          </a:prstGeom>
          <a:noFill/>
          <a:ln w="28575">
            <a:solidFill>
              <a:srgbClr val="AB41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3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3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78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Clustering approaches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23031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Agglomerative: hierarchical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Divisive: partitioning methods</a:t>
            </a:r>
          </a:p>
        </p:txBody>
      </p:sp>
      <p:sp>
        <p:nvSpPr>
          <p:cNvPr id="67587" name="Line 4"/>
          <p:cNvSpPr>
            <a:spLocks noChangeShapeType="1"/>
          </p:cNvSpPr>
          <p:nvPr/>
        </p:nvSpPr>
        <p:spPr bwMode="auto">
          <a:xfrm>
            <a:off x="228600" y="1141413"/>
            <a:ext cx="8610600" cy="1587"/>
          </a:xfrm>
          <a:prstGeom prst="line">
            <a:avLst/>
          </a:prstGeom>
          <a:noFill/>
          <a:ln w="28575">
            <a:solidFill>
              <a:srgbClr val="AB41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>
                <a:ea typeface="ＭＳ Ｐゴシック" charset="0"/>
                <a:cs typeface="ＭＳ Ｐゴシック" charset="0"/>
              </a:rPr>
              <a:t>Hierarchical Clustering</a:t>
            </a:r>
          </a:p>
        </p:txBody>
      </p:sp>
      <p:sp>
        <p:nvSpPr>
          <p:cNvPr id="69635" name="Line 4"/>
          <p:cNvSpPr>
            <a:spLocks noChangeShapeType="1"/>
          </p:cNvSpPr>
          <p:nvPr/>
        </p:nvSpPr>
        <p:spPr bwMode="auto">
          <a:xfrm>
            <a:off x="228600" y="1141413"/>
            <a:ext cx="8610600" cy="1587"/>
          </a:xfrm>
          <a:prstGeom prst="line">
            <a:avLst/>
          </a:prstGeom>
          <a:noFill/>
          <a:ln w="28575">
            <a:solidFill>
              <a:srgbClr val="AB41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69636" name="TextBox 40"/>
          <p:cNvSpPr txBox="1">
            <a:spLocks noChangeArrowheads="1"/>
          </p:cNvSpPr>
          <p:nvPr/>
        </p:nvSpPr>
        <p:spPr bwMode="auto">
          <a:xfrm>
            <a:off x="609600" y="1371600"/>
            <a:ext cx="8001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sz="2000" dirty="0">
                <a:latin typeface="Optima" panose="02000503060000020004" pitchFamily="2" charset="0"/>
              </a:rPr>
              <a:t>Find the pair(s) with the highest pairwise similarity (</a:t>
            </a:r>
            <a:r>
              <a:rPr lang="en-US" sz="2000" b="1" i="1" dirty="0">
                <a:latin typeface="Optima" panose="02000503060000020004" pitchFamily="2" charset="0"/>
              </a:rPr>
              <a:t>distance </a:t>
            </a:r>
            <a:r>
              <a:rPr lang="en-US" sz="2000" i="1" dirty="0">
                <a:latin typeface="Optima" panose="02000503060000020004" pitchFamily="2" charset="0"/>
              </a:rPr>
              <a:t>measure</a:t>
            </a:r>
            <a:r>
              <a:rPr lang="en-US" sz="2000" dirty="0">
                <a:latin typeface="Optima" panose="02000503060000020004" pitchFamily="2" charset="0"/>
              </a:rPr>
              <a:t>)</a:t>
            </a:r>
          </a:p>
          <a:p>
            <a:pPr>
              <a:buFont typeface="Arial" charset="0"/>
              <a:buChar char="•"/>
            </a:pPr>
            <a:r>
              <a:rPr lang="en-US" sz="2000" b="1" i="1" dirty="0">
                <a:latin typeface="Optima" panose="02000503060000020004" pitchFamily="2" charset="0"/>
              </a:rPr>
              <a:t>Join </a:t>
            </a:r>
            <a:r>
              <a:rPr lang="en-US" sz="2000" dirty="0">
                <a:latin typeface="Optima" panose="02000503060000020004" pitchFamily="2" charset="0"/>
              </a:rPr>
              <a:t>these as a group and calculate an </a:t>
            </a:r>
            <a:r>
              <a:rPr lang="ja-JP" altLang="en-US" sz="2000">
                <a:latin typeface="Optima" panose="02000503060000020004" pitchFamily="2" charset="0"/>
              </a:rPr>
              <a:t>“</a:t>
            </a:r>
            <a:r>
              <a:rPr lang="en-US" altLang="ja-JP" sz="2000" dirty="0">
                <a:latin typeface="Optima" panose="02000503060000020004" pitchFamily="2" charset="0"/>
              </a:rPr>
              <a:t>average</a:t>
            </a:r>
            <a:r>
              <a:rPr lang="ja-JP" altLang="en-US" sz="2000">
                <a:latin typeface="Optima" panose="02000503060000020004" pitchFamily="2" charset="0"/>
              </a:rPr>
              <a:t>”</a:t>
            </a:r>
            <a:r>
              <a:rPr lang="en-US" altLang="ja-JP" sz="2000" dirty="0">
                <a:latin typeface="Optima" panose="02000503060000020004" pitchFamily="2" charset="0"/>
              </a:rPr>
              <a:t> profile</a:t>
            </a:r>
          </a:p>
          <a:p>
            <a:r>
              <a:rPr lang="en-US" sz="2000" dirty="0">
                <a:latin typeface="Optima" panose="02000503060000020004" pitchFamily="2" charset="0"/>
              </a:rPr>
              <a:t>   (single, average, or complete linkage)</a:t>
            </a:r>
          </a:p>
          <a:p>
            <a:pPr>
              <a:buFont typeface="Arial" charset="0"/>
              <a:buChar char="•"/>
            </a:pPr>
            <a:r>
              <a:rPr lang="en-US" sz="2000" dirty="0">
                <a:latin typeface="Optima" panose="02000503060000020004" pitchFamily="2" charset="0"/>
              </a:rPr>
              <a:t>Iteratively join groups until all are </a:t>
            </a:r>
            <a:r>
              <a:rPr lang="en-US" sz="2000" b="1" i="1" dirty="0">
                <a:latin typeface="Optima" panose="02000503060000020004" pitchFamily="2" charset="0"/>
              </a:rPr>
              <a:t>linked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990600" y="2924175"/>
            <a:ext cx="3124200" cy="3048000"/>
            <a:chOff x="2895600" y="2743200"/>
            <a:chExt cx="3124200" cy="3048000"/>
          </a:xfrm>
        </p:grpSpPr>
        <p:sp>
          <p:nvSpPr>
            <p:cNvPr id="69657" name="Rectangle 4"/>
            <p:cNvSpPr>
              <a:spLocks noChangeArrowheads="1"/>
            </p:cNvSpPr>
            <p:nvPr/>
          </p:nvSpPr>
          <p:spPr bwMode="auto">
            <a:xfrm>
              <a:off x="2895600" y="2743200"/>
              <a:ext cx="3124200" cy="3048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69658" name="Oval 20"/>
            <p:cNvSpPr>
              <a:spLocks noChangeArrowheads="1"/>
            </p:cNvSpPr>
            <p:nvPr/>
          </p:nvSpPr>
          <p:spPr bwMode="auto">
            <a:xfrm>
              <a:off x="3733800" y="3962400"/>
              <a:ext cx="609600" cy="838200"/>
            </a:xfrm>
            <a:prstGeom prst="ellipse">
              <a:avLst/>
            </a:prstGeom>
            <a:noFill/>
            <a:ln w="19050" cap="rnd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69659" name="Oval 24"/>
            <p:cNvSpPr>
              <a:spLocks noChangeArrowheads="1"/>
            </p:cNvSpPr>
            <p:nvPr/>
          </p:nvSpPr>
          <p:spPr bwMode="auto">
            <a:xfrm>
              <a:off x="4572000" y="3048000"/>
              <a:ext cx="762000" cy="685800"/>
            </a:xfrm>
            <a:prstGeom prst="ellipse">
              <a:avLst/>
            </a:prstGeom>
            <a:noFill/>
            <a:ln w="19050" cap="rnd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69660" name="Oval 28"/>
            <p:cNvSpPr>
              <a:spLocks noChangeArrowheads="1"/>
            </p:cNvSpPr>
            <p:nvPr/>
          </p:nvSpPr>
          <p:spPr bwMode="auto">
            <a:xfrm>
              <a:off x="3352800" y="3810000"/>
              <a:ext cx="1143000" cy="1524000"/>
            </a:xfrm>
            <a:prstGeom prst="ellipse">
              <a:avLst/>
            </a:prstGeom>
            <a:noFill/>
            <a:ln w="19050" cap="rnd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69661" name="Oval 32"/>
            <p:cNvSpPr>
              <a:spLocks noChangeArrowheads="1"/>
            </p:cNvSpPr>
            <p:nvPr/>
          </p:nvSpPr>
          <p:spPr bwMode="auto">
            <a:xfrm>
              <a:off x="3276600" y="3657600"/>
              <a:ext cx="1676400" cy="1905000"/>
            </a:xfrm>
            <a:prstGeom prst="ellipse">
              <a:avLst/>
            </a:prstGeom>
            <a:noFill/>
            <a:ln w="19050" cap="rnd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69662" name="Oval 37"/>
            <p:cNvSpPr>
              <a:spLocks noChangeArrowheads="1"/>
            </p:cNvSpPr>
            <p:nvPr/>
          </p:nvSpPr>
          <p:spPr bwMode="auto">
            <a:xfrm>
              <a:off x="3048000" y="2819400"/>
              <a:ext cx="2743200" cy="2895600"/>
            </a:xfrm>
            <a:prstGeom prst="ellipse">
              <a:avLst/>
            </a:prstGeom>
            <a:noFill/>
            <a:ln w="19050" cap="rnd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69663" name="TextBox 45"/>
            <p:cNvSpPr txBox="1">
              <a:spLocks noChangeArrowheads="1"/>
            </p:cNvSpPr>
            <p:nvPr/>
          </p:nvSpPr>
          <p:spPr bwMode="auto">
            <a:xfrm>
              <a:off x="3733800" y="3962400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Optima" panose="02000503060000020004" pitchFamily="2" charset="0"/>
                </a:rPr>
                <a:t>A</a:t>
              </a:r>
            </a:p>
          </p:txBody>
        </p:sp>
        <p:sp>
          <p:nvSpPr>
            <p:cNvPr id="69664" name="TextBox 46"/>
            <p:cNvSpPr txBox="1">
              <a:spLocks noChangeArrowheads="1"/>
            </p:cNvSpPr>
            <p:nvPr/>
          </p:nvSpPr>
          <p:spPr bwMode="auto">
            <a:xfrm>
              <a:off x="3886200" y="4262735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Optima" panose="02000503060000020004" pitchFamily="2" charset="0"/>
                </a:rPr>
                <a:t>B</a:t>
              </a:r>
            </a:p>
          </p:txBody>
        </p:sp>
        <p:sp>
          <p:nvSpPr>
            <p:cNvPr id="69665" name="TextBox 47"/>
            <p:cNvSpPr txBox="1">
              <a:spLocks noChangeArrowheads="1"/>
            </p:cNvSpPr>
            <p:nvPr/>
          </p:nvSpPr>
          <p:spPr bwMode="auto">
            <a:xfrm flipH="1">
              <a:off x="3581400" y="4724400"/>
              <a:ext cx="381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Optima" panose="02000503060000020004" pitchFamily="2" charset="0"/>
                </a:rPr>
                <a:t>C</a:t>
              </a:r>
            </a:p>
          </p:txBody>
        </p:sp>
        <p:sp>
          <p:nvSpPr>
            <p:cNvPr id="69666" name="TextBox 48"/>
            <p:cNvSpPr txBox="1">
              <a:spLocks noChangeArrowheads="1"/>
            </p:cNvSpPr>
            <p:nvPr/>
          </p:nvSpPr>
          <p:spPr bwMode="auto">
            <a:xfrm flipH="1">
              <a:off x="4343400" y="4953000"/>
              <a:ext cx="381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Optima" panose="02000503060000020004" pitchFamily="2" charset="0"/>
                </a:rPr>
                <a:t>D</a:t>
              </a:r>
            </a:p>
          </p:txBody>
        </p:sp>
        <p:sp>
          <p:nvSpPr>
            <p:cNvPr id="69667" name="TextBox 49"/>
            <p:cNvSpPr txBox="1">
              <a:spLocks noChangeArrowheads="1"/>
            </p:cNvSpPr>
            <p:nvPr/>
          </p:nvSpPr>
          <p:spPr bwMode="auto">
            <a:xfrm flipH="1">
              <a:off x="4572000" y="3124200"/>
              <a:ext cx="381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Optima" panose="02000503060000020004" pitchFamily="2" charset="0"/>
                </a:rPr>
                <a:t>E</a:t>
              </a:r>
            </a:p>
          </p:txBody>
        </p:sp>
        <p:sp>
          <p:nvSpPr>
            <p:cNvPr id="69668" name="TextBox 50"/>
            <p:cNvSpPr txBox="1">
              <a:spLocks noChangeArrowheads="1"/>
            </p:cNvSpPr>
            <p:nvPr/>
          </p:nvSpPr>
          <p:spPr bwMode="auto">
            <a:xfrm flipH="1">
              <a:off x="4953000" y="3200400"/>
              <a:ext cx="381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Optima" panose="02000503060000020004" pitchFamily="2" charset="0"/>
                </a:rPr>
                <a:t>F</a:t>
              </a:r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5248235" y="2974155"/>
            <a:ext cx="2844800" cy="2938463"/>
            <a:chOff x="6070600" y="2971800"/>
            <a:chExt cx="2844800" cy="2938165"/>
          </a:xfrm>
        </p:grpSpPr>
        <p:sp>
          <p:nvSpPr>
            <p:cNvPr id="69640" name="Line 17"/>
            <p:cNvSpPr>
              <a:spLocks noChangeShapeType="1"/>
            </p:cNvSpPr>
            <p:nvPr/>
          </p:nvSpPr>
          <p:spPr bwMode="auto">
            <a:xfrm flipV="1">
              <a:off x="6216650" y="5257800"/>
              <a:ext cx="0" cy="1524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69641" name="Line 18"/>
            <p:cNvSpPr>
              <a:spLocks noChangeShapeType="1"/>
            </p:cNvSpPr>
            <p:nvPr/>
          </p:nvSpPr>
          <p:spPr bwMode="auto">
            <a:xfrm flipV="1">
              <a:off x="6673850" y="5257800"/>
              <a:ext cx="0" cy="1524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69642" name="Line 19"/>
            <p:cNvSpPr>
              <a:spLocks noChangeShapeType="1"/>
            </p:cNvSpPr>
            <p:nvPr/>
          </p:nvSpPr>
          <p:spPr bwMode="auto">
            <a:xfrm flipV="1">
              <a:off x="6216650" y="5257800"/>
              <a:ext cx="4572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69643" name="Line 21"/>
            <p:cNvSpPr>
              <a:spLocks noChangeShapeType="1"/>
            </p:cNvSpPr>
            <p:nvPr/>
          </p:nvSpPr>
          <p:spPr bwMode="auto">
            <a:xfrm flipV="1">
              <a:off x="8121650" y="5257800"/>
              <a:ext cx="0" cy="1524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69644" name="Line 22"/>
            <p:cNvSpPr>
              <a:spLocks noChangeShapeType="1"/>
            </p:cNvSpPr>
            <p:nvPr/>
          </p:nvSpPr>
          <p:spPr bwMode="auto">
            <a:xfrm flipV="1">
              <a:off x="8578850" y="5257800"/>
              <a:ext cx="0" cy="1524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69645" name="Line 23"/>
            <p:cNvSpPr>
              <a:spLocks noChangeShapeType="1"/>
            </p:cNvSpPr>
            <p:nvPr/>
          </p:nvSpPr>
          <p:spPr bwMode="auto">
            <a:xfrm flipV="1">
              <a:off x="8121650" y="5257800"/>
              <a:ext cx="4572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69646" name="Line 25"/>
            <p:cNvSpPr>
              <a:spLocks noChangeShapeType="1"/>
            </p:cNvSpPr>
            <p:nvPr/>
          </p:nvSpPr>
          <p:spPr bwMode="auto">
            <a:xfrm flipV="1">
              <a:off x="7131050" y="4800600"/>
              <a:ext cx="0" cy="609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69647" name="Line 26"/>
            <p:cNvSpPr>
              <a:spLocks noChangeShapeType="1"/>
            </p:cNvSpPr>
            <p:nvPr/>
          </p:nvSpPr>
          <p:spPr bwMode="auto">
            <a:xfrm flipV="1">
              <a:off x="6445250" y="4800600"/>
              <a:ext cx="0" cy="4572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69648" name="Line 27"/>
            <p:cNvSpPr>
              <a:spLocks noChangeShapeType="1"/>
            </p:cNvSpPr>
            <p:nvPr/>
          </p:nvSpPr>
          <p:spPr bwMode="auto">
            <a:xfrm flipV="1">
              <a:off x="6445250" y="4800600"/>
              <a:ext cx="6858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69649" name="Line 29"/>
            <p:cNvSpPr>
              <a:spLocks noChangeShapeType="1"/>
            </p:cNvSpPr>
            <p:nvPr/>
          </p:nvSpPr>
          <p:spPr bwMode="auto">
            <a:xfrm flipV="1">
              <a:off x="7588250" y="4114800"/>
              <a:ext cx="0" cy="12954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69650" name="Line 30"/>
            <p:cNvSpPr>
              <a:spLocks noChangeShapeType="1"/>
            </p:cNvSpPr>
            <p:nvPr/>
          </p:nvSpPr>
          <p:spPr bwMode="auto">
            <a:xfrm flipV="1">
              <a:off x="6826250" y="4114800"/>
              <a:ext cx="0" cy="6858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69651" name="Line 31"/>
            <p:cNvSpPr>
              <a:spLocks noChangeShapeType="1"/>
            </p:cNvSpPr>
            <p:nvPr/>
          </p:nvSpPr>
          <p:spPr bwMode="auto">
            <a:xfrm flipV="1">
              <a:off x="6826250" y="4114800"/>
              <a:ext cx="7620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69652" name="Line 33"/>
            <p:cNvSpPr>
              <a:spLocks noChangeShapeType="1"/>
            </p:cNvSpPr>
            <p:nvPr/>
          </p:nvSpPr>
          <p:spPr bwMode="auto">
            <a:xfrm flipV="1">
              <a:off x="8350250" y="3124200"/>
              <a:ext cx="0" cy="2133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69653" name="Line 34"/>
            <p:cNvSpPr>
              <a:spLocks noChangeShapeType="1"/>
            </p:cNvSpPr>
            <p:nvPr/>
          </p:nvSpPr>
          <p:spPr bwMode="auto">
            <a:xfrm flipV="1">
              <a:off x="7207250" y="3124200"/>
              <a:ext cx="0" cy="990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69654" name="Line 35"/>
            <p:cNvSpPr>
              <a:spLocks noChangeShapeType="1"/>
            </p:cNvSpPr>
            <p:nvPr/>
          </p:nvSpPr>
          <p:spPr bwMode="auto">
            <a:xfrm flipV="1">
              <a:off x="7207250" y="3124200"/>
              <a:ext cx="11430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69655" name="Line 36"/>
            <p:cNvSpPr>
              <a:spLocks noChangeShapeType="1"/>
            </p:cNvSpPr>
            <p:nvPr/>
          </p:nvSpPr>
          <p:spPr bwMode="auto">
            <a:xfrm flipV="1">
              <a:off x="7740650" y="2971800"/>
              <a:ext cx="0" cy="1524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69656" name="TextBox 51"/>
            <p:cNvSpPr txBox="1">
              <a:spLocks noChangeArrowheads="1"/>
            </p:cNvSpPr>
            <p:nvPr/>
          </p:nvSpPr>
          <p:spPr bwMode="auto">
            <a:xfrm>
              <a:off x="6070600" y="5448300"/>
              <a:ext cx="2844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Optima" panose="02000503060000020004" pitchFamily="2" charset="0"/>
                </a:rPr>
                <a:t>A   B   C   D    E   F</a:t>
              </a:r>
            </a:p>
          </p:txBody>
        </p:sp>
      </p:grpSp>
      <p:sp>
        <p:nvSpPr>
          <p:cNvPr id="4" name="Right Arrow 3">
            <a:extLst>
              <a:ext uri="{FF2B5EF4-FFF2-40B4-BE49-F238E27FC236}">
                <a16:creationId xmlns:a16="http://schemas.microsoft.com/office/drawing/2014/main" id="{55216299-AAD2-C64B-BE0A-4B0F550C43EC}"/>
              </a:ext>
            </a:extLst>
          </p:cNvPr>
          <p:cNvSpPr/>
          <p:nvPr/>
        </p:nvSpPr>
        <p:spPr bwMode="auto">
          <a:xfrm>
            <a:off x="4343400" y="4162426"/>
            <a:ext cx="609600" cy="40004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pPr eaLnBrk="1" hangingPunct="1"/>
            <a:r>
              <a:rPr lang="en-US" sz="4000" dirty="0">
                <a:ea typeface="ＭＳ Ｐゴシック" charset="0"/>
                <a:cs typeface="ＭＳ Ｐゴシック" charset="0"/>
              </a:rPr>
              <a:t>Outline</a:t>
            </a:r>
            <a:endParaRPr lang="en-US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193800"/>
            <a:ext cx="8462962" cy="5283200"/>
          </a:xfrm>
        </p:spPr>
        <p:txBody>
          <a:bodyPr/>
          <a:lstStyle/>
          <a:p>
            <a:pPr marL="571500" indent="-57150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  <a:p>
            <a:pPr marL="571500" indent="-57150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Clustering</a:t>
            </a:r>
          </a:p>
          <a:p>
            <a:pPr marL="971550" lvl="1" indent="-57150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Distance measures</a:t>
            </a:r>
          </a:p>
          <a:p>
            <a:pPr marL="971550" lvl="1" indent="-57150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Hierarchical</a:t>
            </a:r>
          </a:p>
          <a:p>
            <a:pPr marL="971550" lvl="1" indent="-57150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K-means</a:t>
            </a:r>
          </a:p>
          <a:p>
            <a:pPr marL="971550" lvl="1" indent="-57150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Evaluating cluster quality</a:t>
            </a:r>
          </a:p>
        </p:txBody>
      </p:sp>
    </p:spTree>
    <p:extLst>
      <p:ext uri="{BB962C8B-B14F-4D97-AF65-F5344CB8AC3E}">
        <p14:creationId xmlns:p14="http://schemas.microsoft.com/office/powerpoint/2010/main" val="1342384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Linkage Methods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3805239"/>
          </a:xfrm>
        </p:spPr>
        <p:txBody>
          <a:bodyPr/>
          <a:lstStyle/>
          <a:p>
            <a:pPr marL="0" indent="0" eaLnBrk="1" hangingPunct="1">
              <a:buNone/>
            </a:pPr>
            <a:endParaRPr lang="en-US" sz="2400" dirty="0">
              <a:ea typeface="ＭＳ Ｐゴシック" charset="0"/>
            </a:endParaRPr>
          </a:p>
          <a:p>
            <a:pPr marL="0" indent="0" eaLnBrk="1" hangingPunct="1">
              <a:buNone/>
            </a:pPr>
            <a:endParaRPr lang="en-US" sz="2400" dirty="0">
              <a:ea typeface="ＭＳ Ｐゴシック" charset="0"/>
            </a:endParaRPr>
          </a:p>
          <a:p>
            <a:pPr marL="0" indent="0" eaLnBrk="1" hangingPunct="1">
              <a:buNone/>
            </a:pPr>
            <a:r>
              <a:rPr lang="en-US" dirty="0">
                <a:ea typeface="ＭＳ Ｐゴシック" charset="0"/>
              </a:rPr>
              <a:t>Single linkage:</a:t>
            </a:r>
          </a:p>
          <a:p>
            <a:pPr marL="0" indent="0" eaLnBrk="1" hangingPunct="1">
              <a:buNone/>
            </a:pPr>
            <a:r>
              <a:rPr lang="en-US" sz="2000" dirty="0">
                <a:ea typeface="ＭＳ Ｐゴシック" charset="0"/>
              </a:rPr>
              <a:t>Use the distance between</a:t>
            </a:r>
          </a:p>
          <a:p>
            <a:pPr marL="0" indent="0" eaLnBrk="1" hangingPunct="1">
              <a:buNone/>
            </a:pPr>
            <a:r>
              <a:rPr lang="en-US" sz="2000" dirty="0">
                <a:ea typeface="ＭＳ Ｐゴシック" charset="0"/>
              </a:rPr>
              <a:t>the closest two points </a:t>
            </a:r>
          </a:p>
          <a:p>
            <a:pPr marL="0" indent="0" eaLnBrk="1" hangingPunct="1">
              <a:buNone/>
            </a:pPr>
            <a:r>
              <a:rPr lang="en-US" sz="2000" dirty="0">
                <a:ea typeface="ＭＳ Ｐゴシック" charset="0"/>
              </a:rPr>
              <a:t>between each pair of clusters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22888" y="2698750"/>
            <a:ext cx="1895475" cy="1839913"/>
            <a:chOff x="714" y="549"/>
            <a:chExt cx="1194" cy="1159"/>
          </a:xfrm>
        </p:grpSpPr>
        <p:sp>
          <p:nvSpPr>
            <p:cNvPr id="71712" name="Rectangle 5"/>
            <p:cNvSpPr>
              <a:spLocks noChangeArrowheads="1"/>
            </p:cNvSpPr>
            <p:nvPr/>
          </p:nvSpPr>
          <p:spPr bwMode="auto">
            <a:xfrm>
              <a:off x="800" y="740"/>
              <a:ext cx="67" cy="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71713" name="Rectangle 6"/>
            <p:cNvSpPr>
              <a:spLocks noChangeArrowheads="1"/>
            </p:cNvSpPr>
            <p:nvPr/>
          </p:nvSpPr>
          <p:spPr bwMode="auto">
            <a:xfrm>
              <a:off x="926" y="709"/>
              <a:ext cx="67" cy="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71714" name="Rectangle 7"/>
            <p:cNvSpPr>
              <a:spLocks noChangeArrowheads="1"/>
            </p:cNvSpPr>
            <p:nvPr/>
          </p:nvSpPr>
          <p:spPr bwMode="auto">
            <a:xfrm>
              <a:off x="895" y="827"/>
              <a:ext cx="67" cy="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71715" name="Rectangle 8"/>
            <p:cNvSpPr>
              <a:spLocks noChangeArrowheads="1"/>
            </p:cNvSpPr>
            <p:nvPr/>
          </p:nvSpPr>
          <p:spPr bwMode="auto">
            <a:xfrm>
              <a:off x="714" y="864"/>
              <a:ext cx="67" cy="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71716" name="Rectangle 9"/>
            <p:cNvSpPr>
              <a:spLocks noChangeArrowheads="1"/>
            </p:cNvSpPr>
            <p:nvPr/>
          </p:nvSpPr>
          <p:spPr bwMode="auto">
            <a:xfrm>
              <a:off x="833" y="937"/>
              <a:ext cx="67" cy="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71717" name="Rectangle 10"/>
            <p:cNvSpPr>
              <a:spLocks noChangeArrowheads="1"/>
            </p:cNvSpPr>
            <p:nvPr/>
          </p:nvSpPr>
          <p:spPr bwMode="auto">
            <a:xfrm>
              <a:off x="1019" y="786"/>
              <a:ext cx="67" cy="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71718" name="Rectangle 11"/>
            <p:cNvSpPr>
              <a:spLocks noChangeArrowheads="1"/>
            </p:cNvSpPr>
            <p:nvPr/>
          </p:nvSpPr>
          <p:spPr bwMode="auto">
            <a:xfrm>
              <a:off x="972" y="949"/>
              <a:ext cx="67" cy="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71719" name="Rectangle 12"/>
            <p:cNvSpPr>
              <a:spLocks noChangeArrowheads="1"/>
            </p:cNvSpPr>
            <p:nvPr/>
          </p:nvSpPr>
          <p:spPr bwMode="auto">
            <a:xfrm>
              <a:off x="963" y="881"/>
              <a:ext cx="67" cy="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grpSp>
          <p:nvGrpSpPr>
            <p:cNvPr id="71720" name="Group 13"/>
            <p:cNvGrpSpPr>
              <a:grpSpLocks/>
            </p:cNvGrpSpPr>
            <p:nvPr/>
          </p:nvGrpSpPr>
          <p:grpSpPr bwMode="auto">
            <a:xfrm>
              <a:off x="1426" y="549"/>
              <a:ext cx="362" cy="257"/>
              <a:chOff x="1426" y="549"/>
              <a:chExt cx="362" cy="257"/>
            </a:xfrm>
          </p:grpSpPr>
          <p:sp>
            <p:nvSpPr>
              <p:cNvPr id="71735" name="Rectangle 14"/>
              <p:cNvSpPr>
                <a:spLocks noChangeArrowheads="1"/>
              </p:cNvSpPr>
              <p:nvPr/>
            </p:nvSpPr>
            <p:spPr bwMode="auto">
              <a:xfrm>
                <a:off x="1426" y="641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1736" name="Rectangle 15"/>
              <p:cNvSpPr>
                <a:spLocks noChangeArrowheads="1"/>
              </p:cNvSpPr>
              <p:nvPr/>
            </p:nvSpPr>
            <p:spPr bwMode="auto">
              <a:xfrm>
                <a:off x="1544" y="737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1737" name="Rectangle 16"/>
              <p:cNvSpPr>
                <a:spLocks noChangeArrowheads="1"/>
              </p:cNvSpPr>
              <p:nvPr/>
            </p:nvSpPr>
            <p:spPr bwMode="auto">
              <a:xfrm>
                <a:off x="1561" y="663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1738" name="Rectangle 17"/>
              <p:cNvSpPr>
                <a:spLocks noChangeArrowheads="1"/>
              </p:cNvSpPr>
              <p:nvPr/>
            </p:nvSpPr>
            <p:spPr bwMode="auto">
              <a:xfrm>
                <a:off x="1537" y="549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1739" name="Rectangle 18"/>
              <p:cNvSpPr>
                <a:spLocks noChangeArrowheads="1"/>
              </p:cNvSpPr>
              <p:nvPr/>
            </p:nvSpPr>
            <p:spPr bwMode="auto">
              <a:xfrm>
                <a:off x="1633" y="653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1740" name="Rectangle 19"/>
              <p:cNvSpPr>
                <a:spLocks noChangeArrowheads="1"/>
              </p:cNvSpPr>
              <p:nvPr/>
            </p:nvSpPr>
            <p:spPr bwMode="auto">
              <a:xfrm>
                <a:off x="1721" y="652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1741" name="Rectangle 20"/>
              <p:cNvSpPr>
                <a:spLocks noChangeArrowheads="1"/>
              </p:cNvSpPr>
              <p:nvPr/>
            </p:nvSpPr>
            <p:spPr bwMode="auto">
              <a:xfrm>
                <a:off x="1690" y="568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</p:grpSp>
        <p:grpSp>
          <p:nvGrpSpPr>
            <p:cNvPr id="71721" name="Group 21"/>
            <p:cNvGrpSpPr>
              <a:grpSpLocks/>
            </p:cNvGrpSpPr>
            <p:nvPr/>
          </p:nvGrpSpPr>
          <p:grpSpPr bwMode="auto">
            <a:xfrm flipV="1">
              <a:off x="1310" y="1206"/>
              <a:ext cx="598" cy="502"/>
              <a:chOff x="1310" y="1206"/>
              <a:chExt cx="598" cy="502"/>
            </a:xfrm>
          </p:grpSpPr>
          <p:sp>
            <p:nvSpPr>
              <p:cNvPr id="71725" name="Rectangle 22"/>
              <p:cNvSpPr>
                <a:spLocks noChangeArrowheads="1"/>
              </p:cNvSpPr>
              <p:nvPr/>
            </p:nvSpPr>
            <p:spPr bwMode="auto">
              <a:xfrm flipV="1">
                <a:off x="1401" y="1206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1726" name="Rectangle 23"/>
              <p:cNvSpPr>
                <a:spLocks noChangeArrowheads="1"/>
              </p:cNvSpPr>
              <p:nvPr/>
            </p:nvSpPr>
            <p:spPr bwMode="auto">
              <a:xfrm flipV="1">
                <a:off x="1310" y="1280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1727" name="Rectangle 24"/>
              <p:cNvSpPr>
                <a:spLocks noChangeArrowheads="1"/>
              </p:cNvSpPr>
              <p:nvPr/>
            </p:nvSpPr>
            <p:spPr bwMode="auto">
              <a:xfrm flipV="1">
                <a:off x="1414" y="1346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1728" name="Rectangle 25"/>
              <p:cNvSpPr>
                <a:spLocks noChangeArrowheads="1"/>
              </p:cNvSpPr>
              <p:nvPr/>
            </p:nvSpPr>
            <p:spPr bwMode="auto">
              <a:xfrm flipV="1">
                <a:off x="1525" y="1278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1729" name="Rectangle 26"/>
              <p:cNvSpPr>
                <a:spLocks noChangeArrowheads="1"/>
              </p:cNvSpPr>
              <p:nvPr/>
            </p:nvSpPr>
            <p:spPr bwMode="auto">
              <a:xfrm flipV="1">
                <a:off x="1404" y="1456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1730" name="Rectangle 27"/>
              <p:cNvSpPr>
                <a:spLocks noChangeArrowheads="1"/>
              </p:cNvSpPr>
              <p:nvPr/>
            </p:nvSpPr>
            <p:spPr bwMode="auto">
              <a:xfrm flipV="1">
                <a:off x="1507" y="1373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1731" name="Rectangle 28"/>
              <p:cNvSpPr>
                <a:spLocks noChangeArrowheads="1"/>
              </p:cNvSpPr>
              <p:nvPr/>
            </p:nvSpPr>
            <p:spPr bwMode="auto">
              <a:xfrm flipV="1">
                <a:off x="1596" y="1483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1732" name="Rectangle 29"/>
              <p:cNvSpPr>
                <a:spLocks noChangeArrowheads="1"/>
              </p:cNvSpPr>
              <p:nvPr/>
            </p:nvSpPr>
            <p:spPr bwMode="auto">
              <a:xfrm flipV="1">
                <a:off x="1841" y="1639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1733" name="Rectangle 30"/>
              <p:cNvSpPr>
                <a:spLocks noChangeArrowheads="1"/>
              </p:cNvSpPr>
              <p:nvPr/>
            </p:nvSpPr>
            <p:spPr bwMode="auto">
              <a:xfrm flipV="1">
                <a:off x="1568" y="1508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1734" name="Rectangle 31"/>
              <p:cNvSpPr>
                <a:spLocks noChangeArrowheads="1"/>
              </p:cNvSpPr>
              <p:nvPr/>
            </p:nvSpPr>
            <p:spPr bwMode="auto">
              <a:xfrm flipV="1">
                <a:off x="1664" y="1604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</p:grpSp>
        <p:sp>
          <p:nvSpPr>
            <p:cNvPr id="71722" name="Rectangle 32"/>
            <p:cNvSpPr>
              <a:spLocks noChangeArrowheads="1"/>
            </p:cNvSpPr>
            <p:nvPr/>
          </p:nvSpPr>
          <p:spPr bwMode="auto">
            <a:xfrm>
              <a:off x="1568" y="1508"/>
              <a:ext cx="67" cy="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71723" name="Rectangle 33"/>
            <p:cNvSpPr>
              <a:spLocks noChangeArrowheads="1"/>
            </p:cNvSpPr>
            <p:nvPr/>
          </p:nvSpPr>
          <p:spPr bwMode="auto">
            <a:xfrm>
              <a:off x="1813" y="1334"/>
              <a:ext cx="67" cy="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71724" name="Rectangle 34"/>
            <p:cNvSpPr>
              <a:spLocks noChangeArrowheads="1"/>
            </p:cNvSpPr>
            <p:nvPr/>
          </p:nvSpPr>
          <p:spPr bwMode="auto">
            <a:xfrm>
              <a:off x="1664" y="1604"/>
              <a:ext cx="67" cy="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5386388" y="2760663"/>
            <a:ext cx="1779587" cy="1687512"/>
            <a:chOff x="3393" y="1739"/>
            <a:chExt cx="1121" cy="1063"/>
          </a:xfrm>
        </p:grpSpPr>
        <p:grpSp>
          <p:nvGrpSpPr>
            <p:cNvPr id="71692" name="Group 36"/>
            <p:cNvGrpSpPr>
              <a:grpSpLocks/>
            </p:cNvGrpSpPr>
            <p:nvPr/>
          </p:nvGrpSpPr>
          <p:grpSpPr bwMode="auto">
            <a:xfrm>
              <a:off x="3393" y="1739"/>
              <a:ext cx="999" cy="414"/>
              <a:chOff x="3393" y="1739"/>
              <a:chExt cx="999" cy="414"/>
            </a:xfrm>
          </p:grpSpPr>
          <p:sp>
            <p:nvSpPr>
              <p:cNvPr id="71703" name="Line 37"/>
              <p:cNvSpPr>
                <a:spLocks noChangeShapeType="1"/>
              </p:cNvSpPr>
              <p:nvPr/>
            </p:nvSpPr>
            <p:spPr bwMode="auto">
              <a:xfrm flipH="1">
                <a:off x="3431" y="1929"/>
                <a:ext cx="29" cy="12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1704" name="Line 38"/>
              <p:cNvSpPr>
                <a:spLocks noChangeShapeType="1"/>
              </p:cNvSpPr>
              <p:nvPr/>
            </p:nvSpPr>
            <p:spPr bwMode="auto">
              <a:xfrm>
                <a:off x="3393" y="2049"/>
                <a:ext cx="90" cy="104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1705" name="Line 39"/>
              <p:cNvSpPr>
                <a:spLocks noChangeShapeType="1"/>
              </p:cNvSpPr>
              <p:nvPr/>
            </p:nvSpPr>
            <p:spPr bwMode="auto">
              <a:xfrm flipH="1">
                <a:off x="3527" y="2025"/>
                <a:ext cx="29" cy="12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1706" name="Line 40"/>
              <p:cNvSpPr>
                <a:spLocks noChangeShapeType="1"/>
              </p:cNvSpPr>
              <p:nvPr/>
            </p:nvSpPr>
            <p:spPr bwMode="auto">
              <a:xfrm flipV="1">
                <a:off x="3652" y="1964"/>
                <a:ext cx="31" cy="15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1707" name="Line 41"/>
              <p:cNvSpPr>
                <a:spLocks noChangeShapeType="1"/>
              </p:cNvSpPr>
              <p:nvPr/>
            </p:nvSpPr>
            <p:spPr bwMode="auto">
              <a:xfrm>
                <a:off x="3607" y="1882"/>
                <a:ext cx="76" cy="89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1708" name="Line 42"/>
              <p:cNvSpPr>
                <a:spLocks noChangeShapeType="1"/>
              </p:cNvSpPr>
              <p:nvPr/>
            </p:nvSpPr>
            <p:spPr bwMode="auto">
              <a:xfrm flipH="1">
                <a:off x="4102" y="1747"/>
                <a:ext cx="74" cy="6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1709" name="Line 43"/>
              <p:cNvSpPr>
                <a:spLocks noChangeShapeType="1"/>
              </p:cNvSpPr>
              <p:nvPr/>
            </p:nvSpPr>
            <p:spPr bwMode="auto">
              <a:xfrm>
                <a:off x="4212" y="1739"/>
                <a:ext cx="15" cy="82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1710" name="Line 44"/>
              <p:cNvSpPr>
                <a:spLocks noChangeShapeType="1"/>
              </p:cNvSpPr>
              <p:nvPr/>
            </p:nvSpPr>
            <p:spPr bwMode="auto">
              <a:xfrm>
                <a:off x="4355" y="1755"/>
                <a:ext cx="23" cy="74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1711" name="Line 45"/>
              <p:cNvSpPr>
                <a:spLocks noChangeShapeType="1"/>
              </p:cNvSpPr>
              <p:nvPr/>
            </p:nvSpPr>
            <p:spPr bwMode="auto">
              <a:xfrm flipH="1" flipV="1">
                <a:off x="4318" y="1814"/>
                <a:ext cx="74" cy="8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</p:grpSp>
        <p:grpSp>
          <p:nvGrpSpPr>
            <p:cNvPr id="71693" name="Group 46"/>
            <p:cNvGrpSpPr>
              <a:grpSpLocks/>
            </p:cNvGrpSpPr>
            <p:nvPr/>
          </p:nvGrpSpPr>
          <p:grpSpPr bwMode="auto">
            <a:xfrm>
              <a:off x="3998" y="2400"/>
              <a:ext cx="516" cy="402"/>
              <a:chOff x="3998" y="2400"/>
              <a:chExt cx="516" cy="402"/>
            </a:xfrm>
          </p:grpSpPr>
          <p:sp>
            <p:nvSpPr>
              <p:cNvPr id="71694" name="Line 47"/>
              <p:cNvSpPr>
                <a:spLocks noChangeShapeType="1"/>
              </p:cNvSpPr>
              <p:nvPr/>
            </p:nvSpPr>
            <p:spPr bwMode="auto">
              <a:xfrm flipH="1">
                <a:off x="4291" y="2484"/>
                <a:ext cx="30" cy="14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1695" name="Line 48"/>
              <p:cNvSpPr>
                <a:spLocks noChangeShapeType="1"/>
              </p:cNvSpPr>
              <p:nvPr/>
            </p:nvSpPr>
            <p:spPr bwMode="auto">
              <a:xfrm flipH="1" flipV="1">
                <a:off x="4373" y="2400"/>
                <a:ext cx="89" cy="8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1696" name="Line 49"/>
              <p:cNvSpPr>
                <a:spLocks noChangeShapeType="1"/>
              </p:cNvSpPr>
              <p:nvPr/>
            </p:nvSpPr>
            <p:spPr bwMode="auto">
              <a:xfrm flipH="1">
                <a:off x="4469" y="2407"/>
                <a:ext cx="45" cy="89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1697" name="Line 50"/>
              <p:cNvSpPr>
                <a:spLocks noChangeShapeType="1"/>
              </p:cNvSpPr>
              <p:nvPr/>
            </p:nvSpPr>
            <p:spPr bwMode="auto">
              <a:xfrm flipV="1">
                <a:off x="4117" y="2541"/>
                <a:ext cx="90" cy="2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1698" name="Line 51"/>
              <p:cNvSpPr>
                <a:spLocks noChangeShapeType="1"/>
              </p:cNvSpPr>
              <p:nvPr/>
            </p:nvSpPr>
            <p:spPr bwMode="auto">
              <a:xfrm flipV="1">
                <a:off x="4252" y="2549"/>
                <a:ext cx="15" cy="119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1699" name="Line 52"/>
              <p:cNvSpPr>
                <a:spLocks noChangeShapeType="1"/>
              </p:cNvSpPr>
              <p:nvPr/>
            </p:nvSpPr>
            <p:spPr bwMode="auto">
              <a:xfrm flipH="1" flipV="1">
                <a:off x="4267" y="2698"/>
                <a:ext cx="67" cy="7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1700" name="Line 53"/>
              <p:cNvSpPr>
                <a:spLocks noChangeShapeType="1"/>
              </p:cNvSpPr>
              <p:nvPr/>
            </p:nvSpPr>
            <p:spPr bwMode="auto">
              <a:xfrm flipH="1" flipV="1">
                <a:off x="4057" y="2615"/>
                <a:ext cx="60" cy="1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1701" name="Line 54"/>
              <p:cNvSpPr>
                <a:spLocks noChangeShapeType="1"/>
              </p:cNvSpPr>
              <p:nvPr/>
            </p:nvSpPr>
            <p:spPr bwMode="auto">
              <a:xfrm flipH="1">
                <a:off x="4073" y="2735"/>
                <a:ext cx="74" cy="6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1702" name="Line 55"/>
              <p:cNvSpPr>
                <a:spLocks noChangeShapeType="1"/>
              </p:cNvSpPr>
              <p:nvPr/>
            </p:nvSpPr>
            <p:spPr bwMode="auto">
              <a:xfrm flipH="1">
                <a:off x="3998" y="2689"/>
                <a:ext cx="74" cy="6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</p:grpSp>
      </p:grpSp>
      <p:sp>
        <p:nvSpPr>
          <p:cNvPr id="627768" name="Line 56"/>
          <p:cNvSpPr>
            <a:spLocks noChangeShapeType="1"/>
          </p:cNvSpPr>
          <p:nvPr/>
        </p:nvSpPr>
        <p:spPr bwMode="auto">
          <a:xfrm flipH="1">
            <a:off x="5883275" y="2941638"/>
            <a:ext cx="568325" cy="11747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627769" name="Line 57"/>
          <p:cNvSpPr>
            <a:spLocks noChangeShapeType="1"/>
          </p:cNvSpPr>
          <p:nvPr/>
        </p:nvSpPr>
        <p:spPr bwMode="auto">
          <a:xfrm>
            <a:off x="6745288" y="3094038"/>
            <a:ext cx="346075" cy="6159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71687" name="Line 4"/>
          <p:cNvSpPr>
            <a:spLocks noChangeShapeType="1"/>
          </p:cNvSpPr>
          <p:nvPr/>
        </p:nvSpPr>
        <p:spPr bwMode="auto">
          <a:xfrm>
            <a:off x="228600" y="1141413"/>
            <a:ext cx="8610600" cy="1587"/>
          </a:xfrm>
          <a:prstGeom prst="line">
            <a:avLst/>
          </a:prstGeom>
          <a:noFill/>
          <a:ln w="28575">
            <a:solidFill>
              <a:srgbClr val="AB41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grpSp>
        <p:nvGrpSpPr>
          <p:cNvPr id="8" name="Group 63"/>
          <p:cNvGrpSpPr>
            <a:grpSpLocks/>
          </p:cNvGrpSpPr>
          <p:nvPr/>
        </p:nvGrpSpPr>
        <p:grpSpPr bwMode="auto">
          <a:xfrm>
            <a:off x="5257800" y="2527300"/>
            <a:ext cx="2286000" cy="2197100"/>
            <a:chOff x="5257800" y="2527300"/>
            <a:chExt cx="2286000" cy="2197100"/>
          </a:xfrm>
        </p:grpSpPr>
        <p:sp>
          <p:nvSpPr>
            <p:cNvPr id="71689" name="Oval 60"/>
            <p:cNvSpPr>
              <a:spLocks noChangeArrowheads="1"/>
            </p:cNvSpPr>
            <p:nvPr/>
          </p:nvSpPr>
          <p:spPr bwMode="auto">
            <a:xfrm>
              <a:off x="5257800" y="2819400"/>
              <a:ext cx="7620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71690" name="Oval 61"/>
            <p:cNvSpPr>
              <a:spLocks noChangeArrowheads="1"/>
            </p:cNvSpPr>
            <p:nvPr/>
          </p:nvSpPr>
          <p:spPr bwMode="auto">
            <a:xfrm>
              <a:off x="6375400" y="2527300"/>
              <a:ext cx="7620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71691" name="Oval 62"/>
            <p:cNvSpPr>
              <a:spLocks noChangeArrowheads="1"/>
            </p:cNvSpPr>
            <p:nvPr/>
          </p:nvSpPr>
          <p:spPr bwMode="auto">
            <a:xfrm>
              <a:off x="6096000" y="3581400"/>
              <a:ext cx="1447800" cy="1143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68" grpId="0" animBg="1"/>
      <p:bldP spid="62776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3">
            <a:extLst>
              <a:ext uri="{FF2B5EF4-FFF2-40B4-BE49-F238E27FC236}">
                <a16:creationId xmlns:a16="http://schemas.microsoft.com/office/drawing/2014/main" id="{4E81C476-B280-1244-A859-32D7212B9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76400"/>
            <a:ext cx="7772400" cy="3805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</a:pPr>
            <a:endParaRPr lang="en-US" sz="2400" kern="0" dirty="0">
              <a:latin typeface="Optima" panose="02000503060000020004" pitchFamily="2" charset="0"/>
              <a:ea typeface="ＭＳ Ｐゴシック" charset="0"/>
            </a:endParaRPr>
          </a:p>
          <a:p>
            <a:pPr marL="0" indent="0" eaLnBrk="1" hangingPunct="1">
              <a:buFontTx/>
              <a:buNone/>
            </a:pPr>
            <a:endParaRPr lang="en-US" sz="2400" kern="0" dirty="0">
              <a:latin typeface="Optima" panose="02000503060000020004" pitchFamily="2" charset="0"/>
              <a:ea typeface="ＭＳ Ｐゴシック" charset="0"/>
            </a:endParaRPr>
          </a:p>
          <a:p>
            <a:pPr marL="0" indent="0" eaLnBrk="1" hangingPunct="1">
              <a:buFontTx/>
              <a:buNone/>
            </a:pPr>
            <a:r>
              <a:rPr lang="en-US" kern="0" dirty="0">
                <a:latin typeface="Optima" panose="02000503060000020004" pitchFamily="2" charset="0"/>
                <a:ea typeface="ＭＳ Ｐゴシック" charset="0"/>
              </a:rPr>
              <a:t>Complete linkage:</a:t>
            </a:r>
          </a:p>
          <a:p>
            <a:pPr marL="0" indent="0" eaLnBrk="1" hangingPunct="1">
              <a:buFontTx/>
              <a:buNone/>
            </a:pPr>
            <a:r>
              <a:rPr lang="en-US" sz="2000" kern="0" dirty="0">
                <a:latin typeface="Optima" panose="02000503060000020004" pitchFamily="2" charset="0"/>
                <a:ea typeface="ＭＳ Ｐゴシック" charset="0"/>
              </a:rPr>
              <a:t>Use the distance between</a:t>
            </a:r>
          </a:p>
          <a:p>
            <a:pPr marL="0" indent="0" eaLnBrk="1" hangingPunct="1">
              <a:buFontTx/>
              <a:buNone/>
            </a:pPr>
            <a:r>
              <a:rPr lang="en-US" sz="2000" kern="0" dirty="0">
                <a:latin typeface="Optima" panose="02000503060000020004" pitchFamily="2" charset="0"/>
                <a:ea typeface="ＭＳ Ｐゴシック" charset="0"/>
              </a:rPr>
              <a:t>the furthest two points </a:t>
            </a:r>
          </a:p>
          <a:p>
            <a:pPr marL="0" indent="0" eaLnBrk="1" hangingPunct="1">
              <a:buFontTx/>
              <a:buNone/>
            </a:pPr>
            <a:r>
              <a:rPr lang="en-US" sz="2000" kern="0" dirty="0">
                <a:latin typeface="Optima" panose="02000503060000020004" pitchFamily="2" charset="0"/>
                <a:ea typeface="ＭＳ Ｐゴシック" charset="0"/>
              </a:rPr>
              <a:t>between each pair of clusters</a:t>
            </a:r>
          </a:p>
        </p:txBody>
      </p:sp>
      <p:grpSp>
        <p:nvGrpSpPr>
          <p:cNvPr id="75779" name="Group 4"/>
          <p:cNvGrpSpPr>
            <a:grpSpLocks/>
          </p:cNvGrpSpPr>
          <p:nvPr/>
        </p:nvGrpSpPr>
        <p:grpSpPr bwMode="auto">
          <a:xfrm>
            <a:off x="5322888" y="2698750"/>
            <a:ext cx="1895475" cy="1839913"/>
            <a:chOff x="714" y="549"/>
            <a:chExt cx="1194" cy="1159"/>
          </a:xfrm>
        </p:grpSpPr>
        <p:sp>
          <p:nvSpPr>
            <p:cNvPr id="75809" name="Rectangle 5"/>
            <p:cNvSpPr>
              <a:spLocks noChangeArrowheads="1"/>
            </p:cNvSpPr>
            <p:nvPr/>
          </p:nvSpPr>
          <p:spPr bwMode="auto">
            <a:xfrm>
              <a:off x="800" y="740"/>
              <a:ext cx="67" cy="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75810" name="Rectangle 6"/>
            <p:cNvSpPr>
              <a:spLocks noChangeArrowheads="1"/>
            </p:cNvSpPr>
            <p:nvPr/>
          </p:nvSpPr>
          <p:spPr bwMode="auto">
            <a:xfrm>
              <a:off x="926" y="709"/>
              <a:ext cx="67" cy="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75811" name="Rectangle 7"/>
            <p:cNvSpPr>
              <a:spLocks noChangeArrowheads="1"/>
            </p:cNvSpPr>
            <p:nvPr/>
          </p:nvSpPr>
          <p:spPr bwMode="auto">
            <a:xfrm>
              <a:off x="895" y="827"/>
              <a:ext cx="67" cy="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75812" name="Rectangle 8"/>
            <p:cNvSpPr>
              <a:spLocks noChangeArrowheads="1"/>
            </p:cNvSpPr>
            <p:nvPr/>
          </p:nvSpPr>
          <p:spPr bwMode="auto">
            <a:xfrm>
              <a:off x="714" y="864"/>
              <a:ext cx="67" cy="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75813" name="Rectangle 9"/>
            <p:cNvSpPr>
              <a:spLocks noChangeArrowheads="1"/>
            </p:cNvSpPr>
            <p:nvPr/>
          </p:nvSpPr>
          <p:spPr bwMode="auto">
            <a:xfrm>
              <a:off x="833" y="937"/>
              <a:ext cx="67" cy="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75814" name="Rectangle 10"/>
            <p:cNvSpPr>
              <a:spLocks noChangeArrowheads="1"/>
            </p:cNvSpPr>
            <p:nvPr/>
          </p:nvSpPr>
          <p:spPr bwMode="auto">
            <a:xfrm>
              <a:off x="1019" y="786"/>
              <a:ext cx="67" cy="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75815" name="Rectangle 11"/>
            <p:cNvSpPr>
              <a:spLocks noChangeArrowheads="1"/>
            </p:cNvSpPr>
            <p:nvPr/>
          </p:nvSpPr>
          <p:spPr bwMode="auto">
            <a:xfrm>
              <a:off x="972" y="949"/>
              <a:ext cx="67" cy="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75816" name="Rectangle 12"/>
            <p:cNvSpPr>
              <a:spLocks noChangeArrowheads="1"/>
            </p:cNvSpPr>
            <p:nvPr/>
          </p:nvSpPr>
          <p:spPr bwMode="auto">
            <a:xfrm>
              <a:off x="963" y="881"/>
              <a:ext cx="67" cy="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grpSp>
          <p:nvGrpSpPr>
            <p:cNvPr id="75817" name="Group 13"/>
            <p:cNvGrpSpPr>
              <a:grpSpLocks/>
            </p:cNvGrpSpPr>
            <p:nvPr/>
          </p:nvGrpSpPr>
          <p:grpSpPr bwMode="auto">
            <a:xfrm>
              <a:off x="1426" y="549"/>
              <a:ext cx="362" cy="257"/>
              <a:chOff x="1426" y="549"/>
              <a:chExt cx="362" cy="257"/>
            </a:xfrm>
          </p:grpSpPr>
          <p:sp>
            <p:nvSpPr>
              <p:cNvPr id="75832" name="Rectangle 14"/>
              <p:cNvSpPr>
                <a:spLocks noChangeArrowheads="1"/>
              </p:cNvSpPr>
              <p:nvPr/>
            </p:nvSpPr>
            <p:spPr bwMode="auto">
              <a:xfrm>
                <a:off x="1426" y="641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5833" name="Rectangle 15"/>
              <p:cNvSpPr>
                <a:spLocks noChangeArrowheads="1"/>
              </p:cNvSpPr>
              <p:nvPr/>
            </p:nvSpPr>
            <p:spPr bwMode="auto">
              <a:xfrm>
                <a:off x="1544" y="737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5834" name="Rectangle 16"/>
              <p:cNvSpPr>
                <a:spLocks noChangeArrowheads="1"/>
              </p:cNvSpPr>
              <p:nvPr/>
            </p:nvSpPr>
            <p:spPr bwMode="auto">
              <a:xfrm>
                <a:off x="1561" y="663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5835" name="Rectangle 17"/>
              <p:cNvSpPr>
                <a:spLocks noChangeArrowheads="1"/>
              </p:cNvSpPr>
              <p:nvPr/>
            </p:nvSpPr>
            <p:spPr bwMode="auto">
              <a:xfrm>
                <a:off x="1537" y="549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5836" name="Rectangle 18"/>
              <p:cNvSpPr>
                <a:spLocks noChangeArrowheads="1"/>
              </p:cNvSpPr>
              <p:nvPr/>
            </p:nvSpPr>
            <p:spPr bwMode="auto">
              <a:xfrm>
                <a:off x="1633" y="653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5837" name="Rectangle 19"/>
              <p:cNvSpPr>
                <a:spLocks noChangeArrowheads="1"/>
              </p:cNvSpPr>
              <p:nvPr/>
            </p:nvSpPr>
            <p:spPr bwMode="auto">
              <a:xfrm>
                <a:off x="1721" y="652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5838" name="Rectangle 20"/>
              <p:cNvSpPr>
                <a:spLocks noChangeArrowheads="1"/>
              </p:cNvSpPr>
              <p:nvPr/>
            </p:nvSpPr>
            <p:spPr bwMode="auto">
              <a:xfrm>
                <a:off x="1690" y="568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</p:grpSp>
        <p:grpSp>
          <p:nvGrpSpPr>
            <p:cNvPr id="75818" name="Group 21"/>
            <p:cNvGrpSpPr>
              <a:grpSpLocks/>
            </p:cNvGrpSpPr>
            <p:nvPr/>
          </p:nvGrpSpPr>
          <p:grpSpPr bwMode="auto">
            <a:xfrm flipV="1">
              <a:off x="1310" y="1206"/>
              <a:ext cx="598" cy="502"/>
              <a:chOff x="1310" y="1206"/>
              <a:chExt cx="598" cy="502"/>
            </a:xfrm>
          </p:grpSpPr>
          <p:sp>
            <p:nvSpPr>
              <p:cNvPr id="75822" name="Rectangle 22"/>
              <p:cNvSpPr>
                <a:spLocks noChangeArrowheads="1"/>
              </p:cNvSpPr>
              <p:nvPr/>
            </p:nvSpPr>
            <p:spPr bwMode="auto">
              <a:xfrm flipV="1">
                <a:off x="1401" y="1206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5823" name="Rectangle 23"/>
              <p:cNvSpPr>
                <a:spLocks noChangeArrowheads="1"/>
              </p:cNvSpPr>
              <p:nvPr/>
            </p:nvSpPr>
            <p:spPr bwMode="auto">
              <a:xfrm flipV="1">
                <a:off x="1310" y="1280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5824" name="Rectangle 24"/>
              <p:cNvSpPr>
                <a:spLocks noChangeArrowheads="1"/>
              </p:cNvSpPr>
              <p:nvPr/>
            </p:nvSpPr>
            <p:spPr bwMode="auto">
              <a:xfrm flipV="1">
                <a:off x="1414" y="1346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5825" name="Rectangle 25"/>
              <p:cNvSpPr>
                <a:spLocks noChangeArrowheads="1"/>
              </p:cNvSpPr>
              <p:nvPr/>
            </p:nvSpPr>
            <p:spPr bwMode="auto">
              <a:xfrm flipV="1">
                <a:off x="1525" y="1278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5826" name="Rectangle 26"/>
              <p:cNvSpPr>
                <a:spLocks noChangeArrowheads="1"/>
              </p:cNvSpPr>
              <p:nvPr/>
            </p:nvSpPr>
            <p:spPr bwMode="auto">
              <a:xfrm flipV="1">
                <a:off x="1404" y="1456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5827" name="Rectangle 27"/>
              <p:cNvSpPr>
                <a:spLocks noChangeArrowheads="1"/>
              </p:cNvSpPr>
              <p:nvPr/>
            </p:nvSpPr>
            <p:spPr bwMode="auto">
              <a:xfrm flipV="1">
                <a:off x="1507" y="1373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5828" name="Rectangle 28"/>
              <p:cNvSpPr>
                <a:spLocks noChangeArrowheads="1"/>
              </p:cNvSpPr>
              <p:nvPr/>
            </p:nvSpPr>
            <p:spPr bwMode="auto">
              <a:xfrm flipV="1">
                <a:off x="1596" y="1483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5829" name="Rectangle 29"/>
              <p:cNvSpPr>
                <a:spLocks noChangeArrowheads="1"/>
              </p:cNvSpPr>
              <p:nvPr/>
            </p:nvSpPr>
            <p:spPr bwMode="auto">
              <a:xfrm flipV="1">
                <a:off x="1841" y="1639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5830" name="Rectangle 30"/>
              <p:cNvSpPr>
                <a:spLocks noChangeArrowheads="1"/>
              </p:cNvSpPr>
              <p:nvPr/>
            </p:nvSpPr>
            <p:spPr bwMode="auto">
              <a:xfrm flipV="1">
                <a:off x="1568" y="1508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5831" name="Rectangle 31"/>
              <p:cNvSpPr>
                <a:spLocks noChangeArrowheads="1"/>
              </p:cNvSpPr>
              <p:nvPr/>
            </p:nvSpPr>
            <p:spPr bwMode="auto">
              <a:xfrm flipV="1">
                <a:off x="1664" y="1604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</p:grpSp>
        <p:sp>
          <p:nvSpPr>
            <p:cNvPr id="75819" name="Rectangle 32"/>
            <p:cNvSpPr>
              <a:spLocks noChangeArrowheads="1"/>
            </p:cNvSpPr>
            <p:nvPr/>
          </p:nvSpPr>
          <p:spPr bwMode="auto">
            <a:xfrm>
              <a:off x="1568" y="1508"/>
              <a:ext cx="67" cy="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75820" name="Rectangle 33"/>
            <p:cNvSpPr>
              <a:spLocks noChangeArrowheads="1"/>
            </p:cNvSpPr>
            <p:nvPr/>
          </p:nvSpPr>
          <p:spPr bwMode="auto">
            <a:xfrm>
              <a:off x="1813" y="1334"/>
              <a:ext cx="67" cy="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75821" name="Rectangle 34"/>
            <p:cNvSpPr>
              <a:spLocks noChangeArrowheads="1"/>
            </p:cNvSpPr>
            <p:nvPr/>
          </p:nvSpPr>
          <p:spPr bwMode="auto">
            <a:xfrm>
              <a:off x="1664" y="1604"/>
              <a:ext cx="67" cy="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</p:grpSp>
      <p:grpSp>
        <p:nvGrpSpPr>
          <p:cNvPr id="75780" name="Group 35"/>
          <p:cNvGrpSpPr>
            <a:grpSpLocks/>
          </p:cNvGrpSpPr>
          <p:nvPr/>
        </p:nvGrpSpPr>
        <p:grpSpPr bwMode="auto">
          <a:xfrm>
            <a:off x="5386388" y="2760663"/>
            <a:ext cx="1779587" cy="1687512"/>
            <a:chOff x="3393" y="1739"/>
            <a:chExt cx="1121" cy="1063"/>
          </a:xfrm>
        </p:grpSpPr>
        <p:grpSp>
          <p:nvGrpSpPr>
            <p:cNvPr id="75789" name="Group 36"/>
            <p:cNvGrpSpPr>
              <a:grpSpLocks/>
            </p:cNvGrpSpPr>
            <p:nvPr/>
          </p:nvGrpSpPr>
          <p:grpSpPr bwMode="auto">
            <a:xfrm>
              <a:off x="3393" y="1739"/>
              <a:ext cx="999" cy="414"/>
              <a:chOff x="3393" y="1739"/>
              <a:chExt cx="999" cy="414"/>
            </a:xfrm>
          </p:grpSpPr>
          <p:sp>
            <p:nvSpPr>
              <p:cNvPr id="75800" name="Line 37"/>
              <p:cNvSpPr>
                <a:spLocks noChangeShapeType="1"/>
              </p:cNvSpPr>
              <p:nvPr/>
            </p:nvSpPr>
            <p:spPr bwMode="auto">
              <a:xfrm flipH="1">
                <a:off x="3431" y="1929"/>
                <a:ext cx="29" cy="12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5801" name="Line 38"/>
              <p:cNvSpPr>
                <a:spLocks noChangeShapeType="1"/>
              </p:cNvSpPr>
              <p:nvPr/>
            </p:nvSpPr>
            <p:spPr bwMode="auto">
              <a:xfrm>
                <a:off x="3393" y="2049"/>
                <a:ext cx="90" cy="104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5802" name="Line 39"/>
              <p:cNvSpPr>
                <a:spLocks noChangeShapeType="1"/>
              </p:cNvSpPr>
              <p:nvPr/>
            </p:nvSpPr>
            <p:spPr bwMode="auto">
              <a:xfrm flipH="1">
                <a:off x="3527" y="2025"/>
                <a:ext cx="29" cy="12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5803" name="Line 40"/>
              <p:cNvSpPr>
                <a:spLocks noChangeShapeType="1"/>
              </p:cNvSpPr>
              <p:nvPr/>
            </p:nvSpPr>
            <p:spPr bwMode="auto">
              <a:xfrm flipV="1">
                <a:off x="3652" y="1964"/>
                <a:ext cx="31" cy="15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5804" name="Line 41"/>
              <p:cNvSpPr>
                <a:spLocks noChangeShapeType="1"/>
              </p:cNvSpPr>
              <p:nvPr/>
            </p:nvSpPr>
            <p:spPr bwMode="auto">
              <a:xfrm>
                <a:off x="3607" y="1882"/>
                <a:ext cx="76" cy="89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5805" name="Line 42"/>
              <p:cNvSpPr>
                <a:spLocks noChangeShapeType="1"/>
              </p:cNvSpPr>
              <p:nvPr/>
            </p:nvSpPr>
            <p:spPr bwMode="auto">
              <a:xfrm flipH="1">
                <a:off x="4102" y="1747"/>
                <a:ext cx="74" cy="6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5806" name="Line 43"/>
              <p:cNvSpPr>
                <a:spLocks noChangeShapeType="1"/>
              </p:cNvSpPr>
              <p:nvPr/>
            </p:nvSpPr>
            <p:spPr bwMode="auto">
              <a:xfrm>
                <a:off x="4212" y="1739"/>
                <a:ext cx="15" cy="82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5807" name="Line 44"/>
              <p:cNvSpPr>
                <a:spLocks noChangeShapeType="1"/>
              </p:cNvSpPr>
              <p:nvPr/>
            </p:nvSpPr>
            <p:spPr bwMode="auto">
              <a:xfrm>
                <a:off x="4355" y="1755"/>
                <a:ext cx="23" cy="74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5808" name="Line 45"/>
              <p:cNvSpPr>
                <a:spLocks noChangeShapeType="1"/>
              </p:cNvSpPr>
              <p:nvPr/>
            </p:nvSpPr>
            <p:spPr bwMode="auto">
              <a:xfrm flipH="1" flipV="1">
                <a:off x="4318" y="1814"/>
                <a:ext cx="74" cy="8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</p:grpSp>
        <p:grpSp>
          <p:nvGrpSpPr>
            <p:cNvPr id="75790" name="Group 46"/>
            <p:cNvGrpSpPr>
              <a:grpSpLocks/>
            </p:cNvGrpSpPr>
            <p:nvPr/>
          </p:nvGrpSpPr>
          <p:grpSpPr bwMode="auto">
            <a:xfrm>
              <a:off x="3998" y="2400"/>
              <a:ext cx="516" cy="402"/>
              <a:chOff x="3998" y="2400"/>
              <a:chExt cx="516" cy="402"/>
            </a:xfrm>
          </p:grpSpPr>
          <p:sp>
            <p:nvSpPr>
              <p:cNvPr id="75791" name="Line 47"/>
              <p:cNvSpPr>
                <a:spLocks noChangeShapeType="1"/>
              </p:cNvSpPr>
              <p:nvPr/>
            </p:nvSpPr>
            <p:spPr bwMode="auto">
              <a:xfrm flipH="1">
                <a:off x="4291" y="2484"/>
                <a:ext cx="30" cy="14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5792" name="Line 48"/>
              <p:cNvSpPr>
                <a:spLocks noChangeShapeType="1"/>
              </p:cNvSpPr>
              <p:nvPr/>
            </p:nvSpPr>
            <p:spPr bwMode="auto">
              <a:xfrm flipH="1" flipV="1">
                <a:off x="4373" y="2400"/>
                <a:ext cx="89" cy="8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5793" name="Line 49"/>
              <p:cNvSpPr>
                <a:spLocks noChangeShapeType="1"/>
              </p:cNvSpPr>
              <p:nvPr/>
            </p:nvSpPr>
            <p:spPr bwMode="auto">
              <a:xfrm flipH="1">
                <a:off x="4469" y="2407"/>
                <a:ext cx="45" cy="89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5794" name="Line 50"/>
              <p:cNvSpPr>
                <a:spLocks noChangeShapeType="1"/>
              </p:cNvSpPr>
              <p:nvPr/>
            </p:nvSpPr>
            <p:spPr bwMode="auto">
              <a:xfrm flipV="1">
                <a:off x="4117" y="2541"/>
                <a:ext cx="90" cy="2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5795" name="Line 51"/>
              <p:cNvSpPr>
                <a:spLocks noChangeShapeType="1"/>
              </p:cNvSpPr>
              <p:nvPr/>
            </p:nvSpPr>
            <p:spPr bwMode="auto">
              <a:xfrm flipV="1">
                <a:off x="4252" y="2549"/>
                <a:ext cx="15" cy="119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5796" name="Line 52"/>
              <p:cNvSpPr>
                <a:spLocks noChangeShapeType="1"/>
              </p:cNvSpPr>
              <p:nvPr/>
            </p:nvSpPr>
            <p:spPr bwMode="auto">
              <a:xfrm flipH="1" flipV="1">
                <a:off x="4267" y="2698"/>
                <a:ext cx="67" cy="7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5797" name="Line 53"/>
              <p:cNvSpPr>
                <a:spLocks noChangeShapeType="1"/>
              </p:cNvSpPr>
              <p:nvPr/>
            </p:nvSpPr>
            <p:spPr bwMode="auto">
              <a:xfrm flipH="1" flipV="1">
                <a:off x="4057" y="2615"/>
                <a:ext cx="60" cy="1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5798" name="Line 54"/>
              <p:cNvSpPr>
                <a:spLocks noChangeShapeType="1"/>
              </p:cNvSpPr>
              <p:nvPr/>
            </p:nvSpPr>
            <p:spPr bwMode="auto">
              <a:xfrm flipH="1">
                <a:off x="4073" y="2735"/>
                <a:ext cx="74" cy="6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5799" name="Line 55"/>
              <p:cNvSpPr>
                <a:spLocks noChangeShapeType="1"/>
              </p:cNvSpPr>
              <p:nvPr/>
            </p:nvSpPr>
            <p:spPr bwMode="auto">
              <a:xfrm flipH="1">
                <a:off x="3998" y="2689"/>
                <a:ext cx="74" cy="6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</p:grpSp>
      </p:grpSp>
      <p:sp>
        <p:nvSpPr>
          <p:cNvPr id="75781" name="Line 56"/>
          <p:cNvSpPr>
            <a:spLocks noChangeShapeType="1"/>
          </p:cNvSpPr>
          <p:nvPr/>
        </p:nvSpPr>
        <p:spPr bwMode="auto">
          <a:xfrm flipH="1">
            <a:off x="5346700" y="2908300"/>
            <a:ext cx="1638300" cy="355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75782" name="Line 57"/>
          <p:cNvSpPr>
            <a:spLocks noChangeShapeType="1"/>
          </p:cNvSpPr>
          <p:nvPr/>
        </p:nvSpPr>
        <p:spPr bwMode="auto">
          <a:xfrm flipH="1">
            <a:off x="6477000" y="2781300"/>
            <a:ext cx="431800" cy="17145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75784" name="Line 4"/>
          <p:cNvSpPr>
            <a:spLocks noChangeShapeType="1"/>
          </p:cNvSpPr>
          <p:nvPr/>
        </p:nvSpPr>
        <p:spPr bwMode="auto">
          <a:xfrm>
            <a:off x="228600" y="1141413"/>
            <a:ext cx="8610600" cy="1587"/>
          </a:xfrm>
          <a:prstGeom prst="line">
            <a:avLst/>
          </a:prstGeom>
          <a:noFill/>
          <a:ln w="28575">
            <a:solidFill>
              <a:srgbClr val="AB41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grpSp>
        <p:nvGrpSpPr>
          <p:cNvPr id="75785" name="Group 61"/>
          <p:cNvGrpSpPr>
            <a:grpSpLocks/>
          </p:cNvGrpSpPr>
          <p:nvPr/>
        </p:nvGrpSpPr>
        <p:grpSpPr bwMode="auto">
          <a:xfrm>
            <a:off x="5257800" y="2527300"/>
            <a:ext cx="2286000" cy="2197100"/>
            <a:chOff x="5257800" y="2527300"/>
            <a:chExt cx="2286000" cy="2197100"/>
          </a:xfrm>
        </p:grpSpPr>
        <p:sp>
          <p:nvSpPr>
            <p:cNvPr id="75786" name="Oval 62"/>
            <p:cNvSpPr>
              <a:spLocks noChangeArrowheads="1"/>
            </p:cNvSpPr>
            <p:nvPr/>
          </p:nvSpPr>
          <p:spPr bwMode="auto">
            <a:xfrm>
              <a:off x="5257800" y="2819400"/>
              <a:ext cx="7620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75787" name="Oval 63"/>
            <p:cNvSpPr>
              <a:spLocks noChangeArrowheads="1"/>
            </p:cNvSpPr>
            <p:nvPr/>
          </p:nvSpPr>
          <p:spPr bwMode="auto">
            <a:xfrm>
              <a:off x="6375400" y="2527300"/>
              <a:ext cx="7620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75788" name="Oval 64"/>
            <p:cNvSpPr>
              <a:spLocks noChangeArrowheads="1"/>
            </p:cNvSpPr>
            <p:nvPr/>
          </p:nvSpPr>
          <p:spPr bwMode="auto">
            <a:xfrm>
              <a:off x="6096000" y="3581400"/>
              <a:ext cx="1447800" cy="1143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</p:grpSp>
      <p:sp>
        <p:nvSpPr>
          <p:cNvPr id="68" name="Line 59">
            <a:extLst>
              <a:ext uri="{FF2B5EF4-FFF2-40B4-BE49-F238E27FC236}">
                <a16:creationId xmlns:a16="http://schemas.microsoft.com/office/drawing/2014/main" id="{7AC3E778-E032-FD4E-8A0B-DA941D2BAE6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03863" y="3055938"/>
            <a:ext cx="1384301" cy="13763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66" name="Rectangle 2">
            <a:extLst>
              <a:ext uri="{FF2B5EF4-FFF2-40B4-BE49-F238E27FC236}">
                <a16:creationId xmlns:a16="http://schemas.microsoft.com/office/drawing/2014/main" id="{92F83FEC-D239-6D4A-BD1C-5810CBE28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0" i="0">
                <a:solidFill>
                  <a:schemeClr val="tx2"/>
                </a:solidFill>
                <a:latin typeface="Optima" panose="02000503060000020004" pitchFamily="2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9pPr>
          </a:lstStyle>
          <a:p>
            <a:pPr eaLnBrk="1" hangingPunct="1"/>
            <a:r>
              <a:rPr lang="en-US" kern="0">
                <a:ea typeface="ＭＳ Ｐゴシック" charset="0"/>
                <a:cs typeface="ＭＳ Ｐゴシック" charset="0"/>
              </a:rPr>
              <a:t>Linkage Methods</a:t>
            </a:r>
            <a:endParaRPr lang="en-US" kern="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31" name="Group 4"/>
          <p:cNvGrpSpPr>
            <a:grpSpLocks/>
          </p:cNvGrpSpPr>
          <p:nvPr/>
        </p:nvGrpSpPr>
        <p:grpSpPr bwMode="auto">
          <a:xfrm>
            <a:off x="5322888" y="2698750"/>
            <a:ext cx="1895475" cy="1839913"/>
            <a:chOff x="714" y="549"/>
            <a:chExt cx="1194" cy="1159"/>
          </a:xfrm>
        </p:grpSpPr>
        <p:sp>
          <p:nvSpPr>
            <p:cNvPr id="73760" name="Rectangle 5"/>
            <p:cNvSpPr>
              <a:spLocks noChangeArrowheads="1"/>
            </p:cNvSpPr>
            <p:nvPr/>
          </p:nvSpPr>
          <p:spPr bwMode="auto">
            <a:xfrm>
              <a:off x="800" y="740"/>
              <a:ext cx="67" cy="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73761" name="Rectangle 6"/>
            <p:cNvSpPr>
              <a:spLocks noChangeArrowheads="1"/>
            </p:cNvSpPr>
            <p:nvPr/>
          </p:nvSpPr>
          <p:spPr bwMode="auto">
            <a:xfrm>
              <a:off x="926" y="709"/>
              <a:ext cx="67" cy="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73762" name="Rectangle 7"/>
            <p:cNvSpPr>
              <a:spLocks noChangeArrowheads="1"/>
            </p:cNvSpPr>
            <p:nvPr/>
          </p:nvSpPr>
          <p:spPr bwMode="auto">
            <a:xfrm>
              <a:off x="895" y="827"/>
              <a:ext cx="67" cy="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73763" name="Rectangle 8"/>
            <p:cNvSpPr>
              <a:spLocks noChangeArrowheads="1"/>
            </p:cNvSpPr>
            <p:nvPr/>
          </p:nvSpPr>
          <p:spPr bwMode="auto">
            <a:xfrm>
              <a:off x="714" y="864"/>
              <a:ext cx="67" cy="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73764" name="Rectangle 9"/>
            <p:cNvSpPr>
              <a:spLocks noChangeArrowheads="1"/>
            </p:cNvSpPr>
            <p:nvPr/>
          </p:nvSpPr>
          <p:spPr bwMode="auto">
            <a:xfrm>
              <a:off x="833" y="937"/>
              <a:ext cx="67" cy="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73765" name="Rectangle 10"/>
            <p:cNvSpPr>
              <a:spLocks noChangeArrowheads="1"/>
            </p:cNvSpPr>
            <p:nvPr/>
          </p:nvSpPr>
          <p:spPr bwMode="auto">
            <a:xfrm>
              <a:off x="1019" y="786"/>
              <a:ext cx="67" cy="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73766" name="Rectangle 11"/>
            <p:cNvSpPr>
              <a:spLocks noChangeArrowheads="1"/>
            </p:cNvSpPr>
            <p:nvPr/>
          </p:nvSpPr>
          <p:spPr bwMode="auto">
            <a:xfrm>
              <a:off x="972" y="949"/>
              <a:ext cx="67" cy="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73767" name="Rectangle 12"/>
            <p:cNvSpPr>
              <a:spLocks noChangeArrowheads="1"/>
            </p:cNvSpPr>
            <p:nvPr/>
          </p:nvSpPr>
          <p:spPr bwMode="auto">
            <a:xfrm>
              <a:off x="963" y="881"/>
              <a:ext cx="67" cy="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grpSp>
          <p:nvGrpSpPr>
            <p:cNvPr id="73768" name="Group 13"/>
            <p:cNvGrpSpPr>
              <a:grpSpLocks/>
            </p:cNvGrpSpPr>
            <p:nvPr/>
          </p:nvGrpSpPr>
          <p:grpSpPr bwMode="auto">
            <a:xfrm>
              <a:off x="1426" y="549"/>
              <a:ext cx="362" cy="257"/>
              <a:chOff x="1426" y="549"/>
              <a:chExt cx="362" cy="257"/>
            </a:xfrm>
          </p:grpSpPr>
          <p:sp>
            <p:nvSpPr>
              <p:cNvPr id="73783" name="Rectangle 14"/>
              <p:cNvSpPr>
                <a:spLocks noChangeArrowheads="1"/>
              </p:cNvSpPr>
              <p:nvPr/>
            </p:nvSpPr>
            <p:spPr bwMode="auto">
              <a:xfrm>
                <a:off x="1426" y="641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84" name="Rectangle 15"/>
              <p:cNvSpPr>
                <a:spLocks noChangeArrowheads="1"/>
              </p:cNvSpPr>
              <p:nvPr/>
            </p:nvSpPr>
            <p:spPr bwMode="auto">
              <a:xfrm>
                <a:off x="1544" y="737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85" name="Rectangle 16"/>
              <p:cNvSpPr>
                <a:spLocks noChangeArrowheads="1"/>
              </p:cNvSpPr>
              <p:nvPr/>
            </p:nvSpPr>
            <p:spPr bwMode="auto">
              <a:xfrm>
                <a:off x="1561" y="663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86" name="Rectangle 17"/>
              <p:cNvSpPr>
                <a:spLocks noChangeArrowheads="1"/>
              </p:cNvSpPr>
              <p:nvPr/>
            </p:nvSpPr>
            <p:spPr bwMode="auto">
              <a:xfrm>
                <a:off x="1537" y="549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87" name="Rectangle 18"/>
              <p:cNvSpPr>
                <a:spLocks noChangeArrowheads="1"/>
              </p:cNvSpPr>
              <p:nvPr/>
            </p:nvSpPr>
            <p:spPr bwMode="auto">
              <a:xfrm>
                <a:off x="1633" y="653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88" name="Rectangle 19"/>
              <p:cNvSpPr>
                <a:spLocks noChangeArrowheads="1"/>
              </p:cNvSpPr>
              <p:nvPr/>
            </p:nvSpPr>
            <p:spPr bwMode="auto">
              <a:xfrm>
                <a:off x="1721" y="652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89" name="Rectangle 20"/>
              <p:cNvSpPr>
                <a:spLocks noChangeArrowheads="1"/>
              </p:cNvSpPr>
              <p:nvPr/>
            </p:nvSpPr>
            <p:spPr bwMode="auto">
              <a:xfrm>
                <a:off x="1690" y="568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</p:grpSp>
        <p:grpSp>
          <p:nvGrpSpPr>
            <p:cNvPr id="73769" name="Group 21"/>
            <p:cNvGrpSpPr>
              <a:grpSpLocks/>
            </p:cNvGrpSpPr>
            <p:nvPr/>
          </p:nvGrpSpPr>
          <p:grpSpPr bwMode="auto">
            <a:xfrm flipV="1">
              <a:off x="1310" y="1206"/>
              <a:ext cx="598" cy="502"/>
              <a:chOff x="1310" y="1206"/>
              <a:chExt cx="598" cy="502"/>
            </a:xfrm>
          </p:grpSpPr>
          <p:sp>
            <p:nvSpPr>
              <p:cNvPr id="73773" name="Rectangle 22"/>
              <p:cNvSpPr>
                <a:spLocks noChangeArrowheads="1"/>
              </p:cNvSpPr>
              <p:nvPr/>
            </p:nvSpPr>
            <p:spPr bwMode="auto">
              <a:xfrm flipV="1">
                <a:off x="1401" y="1206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74" name="Rectangle 23"/>
              <p:cNvSpPr>
                <a:spLocks noChangeArrowheads="1"/>
              </p:cNvSpPr>
              <p:nvPr/>
            </p:nvSpPr>
            <p:spPr bwMode="auto">
              <a:xfrm flipV="1">
                <a:off x="1310" y="1280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75" name="Rectangle 24"/>
              <p:cNvSpPr>
                <a:spLocks noChangeArrowheads="1"/>
              </p:cNvSpPr>
              <p:nvPr/>
            </p:nvSpPr>
            <p:spPr bwMode="auto">
              <a:xfrm flipV="1">
                <a:off x="1414" y="1346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76" name="Rectangle 25"/>
              <p:cNvSpPr>
                <a:spLocks noChangeArrowheads="1"/>
              </p:cNvSpPr>
              <p:nvPr/>
            </p:nvSpPr>
            <p:spPr bwMode="auto">
              <a:xfrm flipV="1">
                <a:off x="1525" y="1278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77" name="Rectangle 26"/>
              <p:cNvSpPr>
                <a:spLocks noChangeArrowheads="1"/>
              </p:cNvSpPr>
              <p:nvPr/>
            </p:nvSpPr>
            <p:spPr bwMode="auto">
              <a:xfrm flipV="1">
                <a:off x="1404" y="1456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78" name="Rectangle 27"/>
              <p:cNvSpPr>
                <a:spLocks noChangeArrowheads="1"/>
              </p:cNvSpPr>
              <p:nvPr/>
            </p:nvSpPr>
            <p:spPr bwMode="auto">
              <a:xfrm flipV="1">
                <a:off x="1507" y="1373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79" name="Rectangle 28"/>
              <p:cNvSpPr>
                <a:spLocks noChangeArrowheads="1"/>
              </p:cNvSpPr>
              <p:nvPr/>
            </p:nvSpPr>
            <p:spPr bwMode="auto">
              <a:xfrm flipV="1">
                <a:off x="1596" y="1483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80" name="Rectangle 29"/>
              <p:cNvSpPr>
                <a:spLocks noChangeArrowheads="1"/>
              </p:cNvSpPr>
              <p:nvPr/>
            </p:nvSpPr>
            <p:spPr bwMode="auto">
              <a:xfrm flipV="1">
                <a:off x="1841" y="1639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81" name="Rectangle 30"/>
              <p:cNvSpPr>
                <a:spLocks noChangeArrowheads="1"/>
              </p:cNvSpPr>
              <p:nvPr/>
            </p:nvSpPr>
            <p:spPr bwMode="auto">
              <a:xfrm flipV="1">
                <a:off x="1568" y="1508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82" name="Rectangle 31"/>
              <p:cNvSpPr>
                <a:spLocks noChangeArrowheads="1"/>
              </p:cNvSpPr>
              <p:nvPr/>
            </p:nvSpPr>
            <p:spPr bwMode="auto">
              <a:xfrm flipV="1">
                <a:off x="1664" y="1604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</p:grpSp>
        <p:sp>
          <p:nvSpPr>
            <p:cNvPr id="73770" name="Rectangle 32"/>
            <p:cNvSpPr>
              <a:spLocks noChangeArrowheads="1"/>
            </p:cNvSpPr>
            <p:nvPr/>
          </p:nvSpPr>
          <p:spPr bwMode="auto">
            <a:xfrm>
              <a:off x="1568" y="1508"/>
              <a:ext cx="67" cy="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73771" name="Rectangle 33"/>
            <p:cNvSpPr>
              <a:spLocks noChangeArrowheads="1"/>
            </p:cNvSpPr>
            <p:nvPr/>
          </p:nvSpPr>
          <p:spPr bwMode="auto">
            <a:xfrm>
              <a:off x="1813" y="1334"/>
              <a:ext cx="67" cy="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73772" name="Rectangle 34"/>
            <p:cNvSpPr>
              <a:spLocks noChangeArrowheads="1"/>
            </p:cNvSpPr>
            <p:nvPr/>
          </p:nvSpPr>
          <p:spPr bwMode="auto">
            <a:xfrm>
              <a:off x="1664" y="1604"/>
              <a:ext cx="67" cy="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</p:grpSp>
      <p:grpSp>
        <p:nvGrpSpPr>
          <p:cNvPr id="73732" name="Group 35"/>
          <p:cNvGrpSpPr>
            <a:grpSpLocks/>
          </p:cNvGrpSpPr>
          <p:nvPr/>
        </p:nvGrpSpPr>
        <p:grpSpPr bwMode="auto">
          <a:xfrm>
            <a:off x="5386388" y="2760663"/>
            <a:ext cx="1779587" cy="1687512"/>
            <a:chOff x="3393" y="1739"/>
            <a:chExt cx="1121" cy="1063"/>
          </a:xfrm>
        </p:grpSpPr>
        <p:grpSp>
          <p:nvGrpSpPr>
            <p:cNvPr id="73740" name="Group 36"/>
            <p:cNvGrpSpPr>
              <a:grpSpLocks/>
            </p:cNvGrpSpPr>
            <p:nvPr/>
          </p:nvGrpSpPr>
          <p:grpSpPr bwMode="auto">
            <a:xfrm>
              <a:off x="3393" y="1739"/>
              <a:ext cx="999" cy="414"/>
              <a:chOff x="3393" y="1739"/>
              <a:chExt cx="999" cy="414"/>
            </a:xfrm>
          </p:grpSpPr>
          <p:sp>
            <p:nvSpPr>
              <p:cNvPr id="73751" name="Line 37"/>
              <p:cNvSpPr>
                <a:spLocks noChangeShapeType="1"/>
              </p:cNvSpPr>
              <p:nvPr/>
            </p:nvSpPr>
            <p:spPr bwMode="auto">
              <a:xfrm flipH="1">
                <a:off x="3431" y="1929"/>
                <a:ext cx="29" cy="12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52" name="Line 38"/>
              <p:cNvSpPr>
                <a:spLocks noChangeShapeType="1"/>
              </p:cNvSpPr>
              <p:nvPr/>
            </p:nvSpPr>
            <p:spPr bwMode="auto">
              <a:xfrm>
                <a:off x="3393" y="2049"/>
                <a:ext cx="90" cy="104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53" name="Line 39"/>
              <p:cNvSpPr>
                <a:spLocks noChangeShapeType="1"/>
              </p:cNvSpPr>
              <p:nvPr/>
            </p:nvSpPr>
            <p:spPr bwMode="auto">
              <a:xfrm flipH="1">
                <a:off x="3527" y="2025"/>
                <a:ext cx="29" cy="12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54" name="Line 40"/>
              <p:cNvSpPr>
                <a:spLocks noChangeShapeType="1"/>
              </p:cNvSpPr>
              <p:nvPr/>
            </p:nvSpPr>
            <p:spPr bwMode="auto">
              <a:xfrm flipV="1">
                <a:off x="3652" y="1964"/>
                <a:ext cx="31" cy="15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55" name="Line 41"/>
              <p:cNvSpPr>
                <a:spLocks noChangeShapeType="1"/>
              </p:cNvSpPr>
              <p:nvPr/>
            </p:nvSpPr>
            <p:spPr bwMode="auto">
              <a:xfrm>
                <a:off x="3607" y="1882"/>
                <a:ext cx="76" cy="89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56" name="Line 42"/>
              <p:cNvSpPr>
                <a:spLocks noChangeShapeType="1"/>
              </p:cNvSpPr>
              <p:nvPr/>
            </p:nvSpPr>
            <p:spPr bwMode="auto">
              <a:xfrm flipH="1">
                <a:off x="4102" y="1747"/>
                <a:ext cx="74" cy="6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57" name="Line 43"/>
              <p:cNvSpPr>
                <a:spLocks noChangeShapeType="1"/>
              </p:cNvSpPr>
              <p:nvPr/>
            </p:nvSpPr>
            <p:spPr bwMode="auto">
              <a:xfrm>
                <a:off x="4212" y="1739"/>
                <a:ext cx="15" cy="82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58" name="Line 44"/>
              <p:cNvSpPr>
                <a:spLocks noChangeShapeType="1"/>
              </p:cNvSpPr>
              <p:nvPr/>
            </p:nvSpPr>
            <p:spPr bwMode="auto">
              <a:xfrm>
                <a:off x="4355" y="1755"/>
                <a:ext cx="23" cy="74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59" name="Line 45"/>
              <p:cNvSpPr>
                <a:spLocks noChangeShapeType="1"/>
              </p:cNvSpPr>
              <p:nvPr/>
            </p:nvSpPr>
            <p:spPr bwMode="auto">
              <a:xfrm flipH="1" flipV="1">
                <a:off x="4318" y="1814"/>
                <a:ext cx="74" cy="8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</p:grpSp>
        <p:grpSp>
          <p:nvGrpSpPr>
            <p:cNvPr id="73741" name="Group 46"/>
            <p:cNvGrpSpPr>
              <a:grpSpLocks/>
            </p:cNvGrpSpPr>
            <p:nvPr/>
          </p:nvGrpSpPr>
          <p:grpSpPr bwMode="auto">
            <a:xfrm>
              <a:off x="3998" y="2400"/>
              <a:ext cx="516" cy="402"/>
              <a:chOff x="3998" y="2400"/>
              <a:chExt cx="516" cy="402"/>
            </a:xfrm>
          </p:grpSpPr>
          <p:sp>
            <p:nvSpPr>
              <p:cNvPr id="73742" name="Line 47"/>
              <p:cNvSpPr>
                <a:spLocks noChangeShapeType="1"/>
              </p:cNvSpPr>
              <p:nvPr/>
            </p:nvSpPr>
            <p:spPr bwMode="auto">
              <a:xfrm flipH="1">
                <a:off x="4291" y="2484"/>
                <a:ext cx="30" cy="14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43" name="Line 48"/>
              <p:cNvSpPr>
                <a:spLocks noChangeShapeType="1"/>
              </p:cNvSpPr>
              <p:nvPr/>
            </p:nvSpPr>
            <p:spPr bwMode="auto">
              <a:xfrm flipH="1" flipV="1">
                <a:off x="4373" y="2400"/>
                <a:ext cx="89" cy="8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44" name="Line 49"/>
              <p:cNvSpPr>
                <a:spLocks noChangeShapeType="1"/>
              </p:cNvSpPr>
              <p:nvPr/>
            </p:nvSpPr>
            <p:spPr bwMode="auto">
              <a:xfrm flipH="1">
                <a:off x="4469" y="2407"/>
                <a:ext cx="45" cy="89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45" name="Line 50"/>
              <p:cNvSpPr>
                <a:spLocks noChangeShapeType="1"/>
              </p:cNvSpPr>
              <p:nvPr/>
            </p:nvSpPr>
            <p:spPr bwMode="auto">
              <a:xfrm flipV="1">
                <a:off x="4117" y="2541"/>
                <a:ext cx="90" cy="2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46" name="Line 51"/>
              <p:cNvSpPr>
                <a:spLocks noChangeShapeType="1"/>
              </p:cNvSpPr>
              <p:nvPr/>
            </p:nvSpPr>
            <p:spPr bwMode="auto">
              <a:xfrm flipV="1">
                <a:off x="4252" y="2549"/>
                <a:ext cx="15" cy="119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47" name="Line 52"/>
              <p:cNvSpPr>
                <a:spLocks noChangeShapeType="1"/>
              </p:cNvSpPr>
              <p:nvPr/>
            </p:nvSpPr>
            <p:spPr bwMode="auto">
              <a:xfrm flipH="1" flipV="1">
                <a:off x="4267" y="2698"/>
                <a:ext cx="67" cy="7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48" name="Line 53"/>
              <p:cNvSpPr>
                <a:spLocks noChangeShapeType="1"/>
              </p:cNvSpPr>
              <p:nvPr/>
            </p:nvSpPr>
            <p:spPr bwMode="auto">
              <a:xfrm flipH="1" flipV="1">
                <a:off x="4057" y="2615"/>
                <a:ext cx="60" cy="1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49" name="Line 54"/>
              <p:cNvSpPr>
                <a:spLocks noChangeShapeType="1"/>
              </p:cNvSpPr>
              <p:nvPr/>
            </p:nvSpPr>
            <p:spPr bwMode="auto">
              <a:xfrm flipH="1">
                <a:off x="4073" y="2735"/>
                <a:ext cx="74" cy="6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50" name="Line 55"/>
              <p:cNvSpPr>
                <a:spLocks noChangeShapeType="1"/>
              </p:cNvSpPr>
              <p:nvPr/>
            </p:nvSpPr>
            <p:spPr bwMode="auto">
              <a:xfrm flipH="1">
                <a:off x="3998" y="2689"/>
                <a:ext cx="74" cy="6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</p:grpSp>
      </p:grpSp>
      <p:sp>
        <p:nvSpPr>
          <p:cNvPr id="73733" name="Line 56"/>
          <p:cNvSpPr>
            <a:spLocks noChangeShapeType="1"/>
          </p:cNvSpPr>
          <p:nvPr/>
        </p:nvSpPr>
        <p:spPr bwMode="auto">
          <a:xfrm flipH="1">
            <a:off x="5638800" y="2895600"/>
            <a:ext cx="1114425" cy="26987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73734" name="Line 57"/>
          <p:cNvSpPr>
            <a:spLocks noChangeShapeType="1"/>
          </p:cNvSpPr>
          <p:nvPr/>
        </p:nvSpPr>
        <p:spPr bwMode="auto">
          <a:xfrm flipH="1">
            <a:off x="6634163" y="2903538"/>
            <a:ext cx="111125" cy="13017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73735" name="Line 4"/>
          <p:cNvSpPr>
            <a:spLocks noChangeShapeType="1"/>
          </p:cNvSpPr>
          <p:nvPr/>
        </p:nvSpPr>
        <p:spPr bwMode="auto">
          <a:xfrm>
            <a:off x="228600" y="1141413"/>
            <a:ext cx="8610600" cy="1587"/>
          </a:xfrm>
          <a:prstGeom prst="line">
            <a:avLst/>
          </a:prstGeom>
          <a:noFill/>
          <a:ln w="28575">
            <a:solidFill>
              <a:srgbClr val="AB41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grpSp>
        <p:nvGrpSpPr>
          <p:cNvPr id="73736" name="Group 60"/>
          <p:cNvGrpSpPr>
            <a:grpSpLocks/>
          </p:cNvGrpSpPr>
          <p:nvPr/>
        </p:nvGrpSpPr>
        <p:grpSpPr bwMode="auto">
          <a:xfrm>
            <a:off x="5257800" y="2527300"/>
            <a:ext cx="2286000" cy="2197100"/>
            <a:chOff x="5257800" y="2527300"/>
            <a:chExt cx="2286000" cy="2197100"/>
          </a:xfrm>
        </p:grpSpPr>
        <p:sp>
          <p:nvSpPr>
            <p:cNvPr id="73737" name="Oval 61"/>
            <p:cNvSpPr>
              <a:spLocks noChangeArrowheads="1"/>
            </p:cNvSpPr>
            <p:nvPr/>
          </p:nvSpPr>
          <p:spPr bwMode="auto">
            <a:xfrm>
              <a:off x="5257800" y="2819400"/>
              <a:ext cx="7620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73738" name="Oval 62"/>
            <p:cNvSpPr>
              <a:spLocks noChangeArrowheads="1"/>
            </p:cNvSpPr>
            <p:nvPr/>
          </p:nvSpPr>
          <p:spPr bwMode="auto">
            <a:xfrm>
              <a:off x="6375400" y="2527300"/>
              <a:ext cx="7620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73739" name="Oval 63"/>
            <p:cNvSpPr>
              <a:spLocks noChangeArrowheads="1"/>
            </p:cNvSpPr>
            <p:nvPr/>
          </p:nvSpPr>
          <p:spPr bwMode="auto">
            <a:xfrm>
              <a:off x="6096000" y="3581400"/>
              <a:ext cx="1447800" cy="1143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</p:grpSp>
      <p:sp>
        <p:nvSpPr>
          <p:cNvPr id="65" name="Rectangle 3">
            <a:extLst>
              <a:ext uri="{FF2B5EF4-FFF2-40B4-BE49-F238E27FC236}">
                <a16:creationId xmlns:a16="http://schemas.microsoft.com/office/drawing/2014/main" id="{BF41A236-D9E4-8A4C-BB3D-D8BC2BFC2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76400"/>
            <a:ext cx="4564063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</a:pPr>
            <a:endParaRPr lang="en-US" sz="2400" kern="0" dirty="0">
              <a:latin typeface="Optima" panose="02000503060000020004" pitchFamily="2" charset="0"/>
              <a:ea typeface="ＭＳ Ｐゴシック" charset="0"/>
            </a:endParaRPr>
          </a:p>
          <a:p>
            <a:pPr marL="0" indent="0" eaLnBrk="1" hangingPunct="1">
              <a:buFontTx/>
              <a:buNone/>
            </a:pPr>
            <a:endParaRPr lang="en-US" sz="2400" kern="0" dirty="0">
              <a:latin typeface="Optima" panose="02000503060000020004" pitchFamily="2" charset="0"/>
              <a:ea typeface="ＭＳ Ｐゴシック" charset="0"/>
            </a:endParaRPr>
          </a:p>
          <a:p>
            <a:pPr marL="0" indent="0" eaLnBrk="1" hangingPunct="1">
              <a:buFontTx/>
              <a:buNone/>
            </a:pPr>
            <a:r>
              <a:rPr lang="en-US" kern="0" dirty="0">
                <a:latin typeface="Optima" panose="02000503060000020004" pitchFamily="2" charset="0"/>
                <a:ea typeface="ＭＳ Ｐゴシック" charset="0"/>
              </a:rPr>
              <a:t>Centroid linkage:</a:t>
            </a:r>
          </a:p>
          <a:p>
            <a:pPr eaLnBrk="1" hangingPunct="1"/>
            <a:r>
              <a:rPr lang="en-US" sz="2000" kern="0" dirty="0">
                <a:latin typeface="Optima" panose="02000503060000020004" pitchFamily="2" charset="0"/>
                <a:ea typeface="ＭＳ Ｐゴシック" charset="0"/>
              </a:rPr>
              <a:t>Find the central point within each cluster based on all pairwise differences between them</a:t>
            </a:r>
          </a:p>
          <a:p>
            <a:pPr eaLnBrk="1" hangingPunct="1">
              <a:spcBef>
                <a:spcPts val="1200"/>
              </a:spcBef>
            </a:pPr>
            <a:r>
              <a:rPr lang="en-US" sz="2000" kern="0" dirty="0">
                <a:latin typeface="Optima" panose="02000503060000020004" pitchFamily="2" charset="0"/>
                <a:ea typeface="ＭＳ Ｐゴシック" charset="0"/>
              </a:rPr>
              <a:t>Use the distance between the centroids between each pair of clusters</a:t>
            </a:r>
          </a:p>
        </p:txBody>
      </p:sp>
      <p:sp>
        <p:nvSpPr>
          <p:cNvPr id="66" name="Rectangle 2">
            <a:extLst>
              <a:ext uri="{FF2B5EF4-FFF2-40B4-BE49-F238E27FC236}">
                <a16:creationId xmlns:a16="http://schemas.microsoft.com/office/drawing/2014/main" id="{51C441D3-6A15-6E4E-9A00-DD1C4B7C3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0" i="0">
                <a:solidFill>
                  <a:schemeClr val="tx2"/>
                </a:solidFill>
                <a:latin typeface="Optima" panose="02000503060000020004" pitchFamily="2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9pPr>
          </a:lstStyle>
          <a:p>
            <a:pPr eaLnBrk="1" hangingPunct="1"/>
            <a:r>
              <a:rPr lang="en-US" kern="0">
                <a:ea typeface="ＭＳ Ｐゴシック" charset="0"/>
                <a:cs typeface="ＭＳ Ｐゴシック" charset="0"/>
              </a:rPr>
              <a:t>Linkage Methods</a:t>
            </a:r>
            <a:endParaRPr lang="en-US" kern="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585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31" name="Group 4"/>
          <p:cNvGrpSpPr>
            <a:grpSpLocks/>
          </p:cNvGrpSpPr>
          <p:nvPr/>
        </p:nvGrpSpPr>
        <p:grpSpPr bwMode="auto">
          <a:xfrm>
            <a:off x="5322888" y="2698750"/>
            <a:ext cx="1895475" cy="1839913"/>
            <a:chOff x="714" y="549"/>
            <a:chExt cx="1194" cy="1159"/>
          </a:xfrm>
        </p:grpSpPr>
        <p:sp>
          <p:nvSpPr>
            <p:cNvPr id="73760" name="Rectangle 5"/>
            <p:cNvSpPr>
              <a:spLocks noChangeArrowheads="1"/>
            </p:cNvSpPr>
            <p:nvPr/>
          </p:nvSpPr>
          <p:spPr bwMode="auto">
            <a:xfrm>
              <a:off x="800" y="740"/>
              <a:ext cx="67" cy="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73761" name="Rectangle 6"/>
            <p:cNvSpPr>
              <a:spLocks noChangeArrowheads="1"/>
            </p:cNvSpPr>
            <p:nvPr/>
          </p:nvSpPr>
          <p:spPr bwMode="auto">
            <a:xfrm>
              <a:off x="926" y="709"/>
              <a:ext cx="67" cy="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73762" name="Rectangle 7"/>
            <p:cNvSpPr>
              <a:spLocks noChangeArrowheads="1"/>
            </p:cNvSpPr>
            <p:nvPr/>
          </p:nvSpPr>
          <p:spPr bwMode="auto">
            <a:xfrm>
              <a:off x="895" y="827"/>
              <a:ext cx="67" cy="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73763" name="Rectangle 8"/>
            <p:cNvSpPr>
              <a:spLocks noChangeArrowheads="1"/>
            </p:cNvSpPr>
            <p:nvPr/>
          </p:nvSpPr>
          <p:spPr bwMode="auto">
            <a:xfrm>
              <a:off x="714" y="864"/>
              <a:ext cx="67" cy="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73764" name="Rectangle 9"/>
            <p:cNvSpPr>
              <a:spLocks noChangeArrowheads="1"/>
            </p:cNvSpPr>
            <p:nvPr/>
          </p:nvSpPr>
          <p:spPr bwMode="auto">
            <a:xfrm>
              <a:off x="833" y="937"/>
              <a:ext cx="67" cy="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73765" name="Rectangle 10"/>
            <p:cNvSpPr>
              <a:spLocks noChangeArrowheads="1"/>
            </p:cNvSpPr>
            <p:nvPr/>
          </p:nvSpPr>
          <p:spPr bwMode="auto">
            <a:xfrm>
              <a:off x="1019" y="786"/>
              <a:ext cx="67" cy="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73766" name="Rectangle 11"/>
            <p:cNvSpPr>
              <a:spLocks noChangeArrowheads="1"/>
            </p:cNvSpPr>
            <p:nvPr/>
          </p:nvSpPr>
          <p:spPr bwMode="auto">
            <a:xfrm>
              <a:off x="972" y="949"/>
              <a:ext cx="67" cy="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73767" name="Rectangle 12"/>
            <p:cNvSpPr>
              <a:spLocks noChangeArrowheads="1"/>
            </p:cNvSpPr>
            <p:nvPr/>
          </p:nvSpPr>
          <p:spPr bwMode="auto">
            <a:xfrm>
              <a:off x="963" y="881"/>
              <a:ext cx="67" cy="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grpSp>
          <p:nvGrpSpPr>
            <p:cNvPr id="73768" name="Group 13"/>
            <p:cNvGrpSpPr>
              <a:grpSpLocks/>
            </p:cNvGrpSpPr>
            <p:nvPr/>
          </p:nvGrpSpPr>
          <p:grpSpPr bwMode="auto">
            <a:xfrm>
              <a:off x="1426" y="549"/>
              <a:ext cx="362" cy="257"/>
              <a:chOff x="1426" y="549"/>
              <a:chExt cx="362" cy="257"/>
            </a:xfrm>
          </p:grpSpPr>
          <p:sp>
            <p:nvSpPr>
              <p:cNvPr id="73783" name="Rectangle 14"/>
              <p:cNvSpPr>
                <a:spLocks noChangeArrowheads="1"/>
              </p:cNvSpPr>
              <p:nvPr/>
            </p:nvSpPr>
            <p:spPr bwMode="auto">
              <a:xfrm>
                <a:off x="1426" y="641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84" name="Rectangle 15"/>
              <p:cNvSpPr>
                <a:spLocks noChangeArrowheads="1"/>
              </p:cNvSpPr>
              <p:nvPr/>
            </p:nvSpPr>
            <p:spPr bwMode="auto">
              <a:xfrm>
                <a:off x="1544" y="737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85" name="Rectangle 16"/>
              <p:cNvSpPr>
                <a:spLocks noChangeArrowheads="1"/>
              </p:cNvSpPr>
              <p:nvPr/>
            </p:nvSpPr>
            <p:spPr bwMode="auto">
              <a:xfrm>
                <a:off x="1561" y="663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86" name="Rectangle 17"/>
              <p:cNvSpPr>
                <a:spLocks noChangeArrowheads="1"/>
              </p:cNvSpPr>
              <p:nvPr/>
            </p:nvSpPr>
            <p:spPr bwMode="auto">
              <a:xfrm>
                <a:off x="1537" y="549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87" name="Rectangle 18"/>
              <p:cNvSpPr>
                <a:spLocks noChangeArrowheads="1"/>
              </p:cNvSpPr>
              <p:nvPr/>
            </p:nvSpPr>
            <p:spPr bwMode="auto">
              <a:xfrm>
                <a:off x="1633" y="653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88" name="Rectangle 19"/>
              <p:cNvSpPr>
                <a:spLocks noChangeArrowheads="1"/>
              </p:cNvSpPr>
              <p:nvPr/>
            </p:nvSpPr>
            <p:spPr bwMode="auto">
              <a:xfrm>
                <a:off x="1721" y="652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89" name="Rectangle 20"/>
              <p:cNvSpPr>
                <a:spLocks noChangeArrowheads="1"/>
              </p:cNvSpPr>
              <p:nvPr/>
            </p:nvSpPr>
            <p:spPr bwMode="auto">
              <a:xfrm>
                <a:off x="1690" y="568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</p:grpSp>
        <p:grpSp>
          <p:nvGrpSpPr>
            <p:cNvPr id="73769" name="Group 21"/>
            <p:cNvGrpSpPr>
              <a:grpSpLocks/>
            </p:cNvGrpSpPr>
            <p:nvPr/>
          </p:nvGrpSpPr>
          <p:grpSpPr bwMode="auto">
            <a:xfrm flipV="1">
              <a:off x="1310" y="1206"/>
              <a:ext cx="598" cy="502"/>
              <a:chOff x="1310" y="1206"/>
              <a:chExt cx="598" cy="502"/>
            </a:xfrm>
          </p:grpSpPr>
          <p:sp>
            <p:nvSpPr>
              <p:cNvPr id="73773" name="Rectangle 22"/>
              <p:cNvSpPr>
                <a:spLocks noChangeArrowheads="1"/>
              </p:cNvSpPr>
              <p:nvPr/>
            </p:nvSpPr>
            <p:spPr bwMode="auto">
              <a:xfrm flipV="1">
                <a:off x="1401" y="1206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74" name="Rectangle 23"/>
              <p:cNvSpPr>
                <a:spLocks noChangeArrowheads="1"/>
              </p:cNvSpPr>
              <p:nvPr/>
            </p:nvSpPr>
            <p:spPr bwMode="auto">
              <a:xfrm flipV="1">
                <a:off x="1310" y="1280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75" name="Rectangle 24"/>
              <p:cNvSpPr>
                <a:spLocks noChangeArrowheads="1"/>
              </p:cNvSpPr>
              <p:nvPr/>
            </p:nvSpPr>
            <p:spPr bwMode="auto">
              <a:xfrm flipV="1">
                <a:off x="1414" y="1346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76" name="Rectangle 25"/>
              <p:cNvSpPr>
                <a:spLocks noChangeArrowheads="1"/>
              </p:cNvSpPr>
              <p:nvPr/>
            </p:nvSpPr>
            <p:spPr bwMode="auto">
              <a:xfrm flipV="1">
                <a:off x="1525" y="1278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77" name="Rectangle 26"/>
              <p:cNvSpPr>
                <a:spLocks noChangeArrowheads="1"/>
              </p:cNvSpPr>
              <p:nvPr/>
            </p:nvSpPr>
            <p:spPr bwMode="auto">
              <a:xfrm flipV="1">
                <a:off x="1404" y="1456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78" name="Rectangle 27"/>
              <p:cNvSpPr>
                <a:spLocks noChangeArrowheads="1"/>
              </p:cNvSpPr>
              <p:nvPr/>
            </p:nvSpPr>
            <p:spPr bwMode="auto">
              <a:xfrm flipV="1">
                <a:off x="1507" y="1373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79" name="Rectangle 28"/>
              <p:cNvSpPr>
                <a:spLocks noChangeArrowheads="1"/>
              </p:cNvSpPr>
              <p:nvPr/>
            </p:nvSpPr>
            <p:spPr bwMode="auto">
              <a:xfrm flipV="1">
                <a:off x="1596" y="1483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80" name="Rectangle 29"/>
              <p:cNvSpPr>
                <a:spLocks noChangeArrowheads="1"/>
              </p:cNvSpPr>
              <p:nvPr/>
            </p:nvSpPr>
            <p:spPr bwMode="auto">
              <a:xfrm flipV="1">
                <a:off x="1841" y="1639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81" name="Rectangle 30"/>
              <p:cNvSpPr>
                <a:spLocks noChangeArrowheads="1"/>
              </p:cNvSpPr>
              <p:nvPr/>
            </p:nvSpPr>
            <p:spPr bwMode="auto">
              <a:xfrm flipV="1">
                <a:off x="1568" y="1508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82" name="Rectangle 31"/>
              <p:cNvSpPr>
                <a:spLocks noChangeArrowheads="1"/>
              </p:cNvSpPr>
              <p:nvPr/>
            </p:nvSpPr>
            <p:spPr bwMode="auto">
              <a:xfrm flipV="1">
                <a:off x="1664" y="1604"/>
                <a:ext cx="67" cy="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</p:grpSp>
        <p:sp>
          <p:nvSpPr>
            <p:cNvPr id="73770" name="Rectangle 32"/>
            <p:cNvSpPr>
              <a:spLocks noChangeArrowheads="1"/>
            </p:cNvSpPr>
            <p:nvPr/>
          </p:nvSpPr>
          <p:spPr bwMode="auto">
            <a:xfrm>
              <a:off x="1568" y="1508"/>
              <a:ext cx="67" cy="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73771" name="Rectangle 33"/>
            <p:cNvSpPr>
              <a:spLocks noChangeArrowheads="1"/>
            </p:cNvSpPr>
            <p:nvPr/>
          </p:nvSpPr>
          <p:spPr bwMode="auto">
            <a:xfrm>
              <a:off x="1813" y="1334"/>
              <a:ext cx="67" cy="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73772" name="Rectangle 34"/>
            <p:cNvSpPr>
              <a:spLocks noChangeArrowheads="1"/>
            </p:cNvSpPr>
            <p:nvPr/>
          </p:nvSpPr>
          <p:spPr bwMode="auto">
            <a:xfrm>
              <a:off x="1664" y="1604"/>
              <a:ext cx="67" cy="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</p:grpSp>
      <p:grpSp>
        <p:nvGrpSpPr>
          <p:cNvPr id="73732" name="Group 35"/>
          <p:cNvGrpSpPr>
            <a:grpSpLocks/>
          </p:cNvGrpSpPr>
          <p:nvPr/>
        </p:nvGrpSpPr>
        <p:grpSpPr bwMode="auto">
          <a:xfrm>
            <a:off x="5386388" y="2760663"/>
            <a:ext cx="1779587" cy="1687512"/>
            <a:chOff x="3393" y="1739"/>
            <a:chExt cx="1121" cy="1063"/>
          </a:xfrm>
        </p:grpSpPr>
        <p:grpSp>
          <p:nvGrpSpPr>
            <p:cNvPr id="73740" name="Group 36"/>
            <p:cNvGrpSpPr>
              <a:grpSpLocks/>
            </p:cNvGrpSpPr>
            <p:nvPr/>
          </p:nvGrpSpPr>
          <p:grpSpPr bwMode="auto">
            <a:xfrm>
              <a:off x="3393" y="1739"/>
              <a:ext cx="999" cy="414"/>
              <a:chOff x="3393" y="1739"/>
              <a:chExt cx="999" cy="414"/>
            </a:xfrm>
          </p:grpSpPr>
          <p:sp>
            <p:nvSpPr>
              <p:cNvPr id="73751" name="Line 37"/>
              <p:cNvSpPr>
                <a:spLocks noChangeShapeType="1"/>
              </p:cNvSpPr>
              <p:nvPr/>
            </p:nvSpPr>
            <p:spPr bwMode="auto">
              <a:xfrm flipH="1">
                <a:off x="3431" y="1929"/>
                <a:ext cx="29" cy="12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52" name="Line 38"/>
              <p:cNvSpPr>
                <a:spLocks noChangeShapeType="1"/>
              </p:cNvSpPr>
              <p:nvPr/>
            </p:nvSpPr>
            <p:spPr bwMode="auto">
              <a:xfrm>
                <a:off x="3393" y="2049"/>
                <a:ext cx="90" cy="104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53" name="Line 39"/>
              <p:cNvSpPr>
                <a:spLocks noChangeShapeType="1"/>
              </p:cNvSpPr>
              <p:nvPr/>
            </p:nvSpPr>
            <p:spPr bwMode="auto">
              <a:xfrm flipH="1">
                <a:off x="3527" y="2025"/>
                <a:ext cx="29" cy="12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54" name="Line 40"/>
              <p:cNvSpPr>
                <a:spLocks noChangeShapeType="1"/>
              </p:cNvSpPr>
              <p:nvPr/>
            </p:nvSpPr>
            <p:spPr bwMode="auto">
              <a:xfrm flipV="1">
                <a:off x="3652" y="1964"/>
                <a:ext cx="31" cy="15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55" name="Line 41"/>
              <p:cNvSpPr>
                <a:spLocks noChangeShapeType="1"/>
              </p:cNvSpPr>
              <p:nvPr/>
            </p:nvSpPr>
            <p:spPr bwMode="auto">
              <a:xfrm>
                <a:off x="3607" y="1882"/>
                <a:ext cx="76" cy="89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56" name="Line 42"/>
              <p:cNvSpPr>
                <a:spLocks noChangeShapeType="1"/>
              </p:cNvSpPr>
              <p:nvPr/>
            </p:nvSpPr>
            <p:spPr bwMode="auto">
              <a:xfrm flipH="1">
                <a:off x="4102" y="1747"/>
                <a:ext cx="74" cy="6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57" name="Line 43"/>
              <p:cNvSpPr>
                <a:spLocks noChangeShapeType="1"/>
              </p:cNvSpPr>
              <p:nvPr/>
            </p:nvSpPr>
            <p:spPr bwMode="auto">
              <a:xfrm>
                <a:off x="4212" y="1739"/>
                <a:ext cx="15" cy="82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58" name="Line 44"/>
              <p:cNvSpPr>
                <a:spLocks noChangeShapeType="1"/>
              </p:cNvSpPr>
              <p:nvPr/>
            </p:nvSpPr>
            <p:spPr bwMode="auto">
              <a:xfrm>
                <a:off x="4355" y="1755"/>
                <a:ext cx="23" cy="74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59" name="Line 45"/>
              <p:cNvSpPr>
                <a:spLocks noChangeShapeType="1"/>
              </p:cNvSpPr>
              <p:nvPr/>
            </p:nvSpPr>
            <p:spPr bwMode="auto">
              <a:xfrm flipH="1" flipV="1">
                <a:off x="4318" y="1814"/>
                <a:ext cx="74" cy="8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</p:grpSp>
        <p:grpSp>
          <p:nvGrpSpPr>
            <p:cNvPr id="73741" name="Group 46"/>
            <p:cNvGrpSpPr>
              <a:grpSpLocks/>
            </p:cNvGrpSpPr>
            <p:nvPr/>
          </p:nvGrpSpPr>
          <p:grpSpPr bwMode="auto">
            <a:xfrm>
              <a:off x="3998" y="2400"/>
              <a:ext cx="516" cy="402"/>
              <a:chOff x="3998" y="2400"/>
              <a:chExt cx="516" cy="402"/>
            </a:xfrm>
          </p:grpSpPr>
          <p:sp>
            <p:nvSpPr>
              <p:cNvPr id="73742" name="Line 47"/>
              <p:cNvSpPr>
                <a:spLocks noChangeShapeType="1"/>
              </p:cNvSpPr>
              <p:nvPr/>
            </p:nvSpPr>
            <p:spPr bwMode="auto">
              <a:xfrm flipH="1">
                <a:off x="4291" y="2484"/>
                <a:ext cx="30" cy="14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43" name="Line 48"/>
              <p:cNvSpPr>
                <a:spLocks noChangeShapeType="1"/>
              </p:cNvSpPr>
              <p:nvPr/>
            </p:nvSpPr>
            <p:spPr bwMode="auto">
              <a:xfrm flipH="1" flipV="1">
                <a:off x="4373" y="2400"/>
                <a:ext cx="89" cy="8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44" name="Line 49"/>
              <p:cNvSpPr>
                <a:spLocks noChangeShapeType="1"/>
              </p:cNvSpPr>
              <p:nvPr/>
            </p:nvSpPr>
            <p:spPr bwMode="auto">
              <a:xfrm flipH="1">
                <a:off x="4469" y="2407"/>
                <a:ext cx="45" cy="89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45" name="Line 50"/>
              <p:cNvSpPr>
                <a:spLocks noChangeShapeType="1"/>
              </p:cNvSpPr>
              <p:nvPr/>
            </p:nvSpPr>
            <p:spPr bwMode="auto">
              <a:xfrm flipV="1">
                <a:off x="4117" y="2541"/>
                <a:ext cx="90" cy="23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46" name="Line 51"/>
              <p:cNvSpPr>
                <a:spLocks noChangeShapeType="1"/>
              </p:cNvSpPr>
              <p:nvPr/>
            </p:nvSpPr>
            <p:spPr bwMode="auto">
              <a:xfrm flipV="1">
                <a:off x="4252" y="2549"/>
                <a:ext cx="15" cy="119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47" name="Line 52"/>
              <p:cNvSpPr>
                <a:spLocks noChangeShapeType="1"/>
              </p:cNvSpPr>
              <p:nvPr/>
            </p:nvSpPr>
            <p:spPr bwMode="auto">
              <a:xfrm flipH="1" flipV="1">
                <a:off x="4267" y="2698"/>
                <a:ext cx="67" cy="7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48" name="Line 53"/>
              <p:cNvSpPr>
                <a:spLocks noChangeShapeType="1"/>
              </p:cNvSpPr>
              <p:nvPr/>
            </p:nvSpPr>
            <p:spPr bwMode="auto">
              <a:xfrm flipH="1" flipV="1">
                <a:off x="4057" y="2615"/>
                <a:ext cx="60" cy="1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49" name="Line 54"/>
              <p:cNvSpPr>
                <a:spLocks noChangeShapeType="1"/>
              </p:cNvSpPr>
              <p:nvPr/>
            </p:nvSpPr>
            <p:spPr bwMode="auto">
              <a:xfrm flipH="1">
                <a:off x="4073" y="2735"/>
                <a:ext cx="74" cy="6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73750" name="Line 55"/>
              <p:cNvSpPr>
                <a:spLocks noChangeShapeType="1"/>
              </p:cNvSpPr>
              <p:nvPr/>
            </p:nvSpPr>
            <p:spPr bwMode="auto">
              <a:xfrm flipH="1">
                <a:off x="3998" y="2689"/>
                <a:ext cx="74" cy="6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</p:grpSp>
      </p:grpSp>
      <p:sp>
        <p:nvSpPr>
          <p:cNvPr id="73734" name="Line 57"/>
          <p:cNvSpPr>
            <a:spLocks noChangeShapeType="1"/>
          </p:cNvSpPr>
          <p:nvPr/>
        </p:nvSpPr>
        <p:spPr bwMode="auto">
          <a:xfrm flipH="1">
            <a:off x="6738940" y="2890838"/>
            <a:ext cx="33336" cy="1250949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73735" name="Line 4"/>
          <p:cNvSpPr>
            <a:spLocks noChangeShapeType="1"/>
          </p:cNvSpPr>
          <p:nvPr/>
        </p:nvSpPr>
        <p:spPr bwMode="auto">
          <a:xfrm>
            <a:off x="228600" y="1141413"/>
            <a:ext cx="8610600" cy="1587"/>
          </a:xfrm>
          <a:prstGeom prst="line">
            <a:avLst/>
          </a:prstGeom>
          <a:noFill/>
          <a:ln w="28575">
            <a:solidFill>
              <a:srgbClr val="AB41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grpSp>
        <p:nvGrpSpPr>
          <p:cNvPr id="73736" name="Group 60"/>
          <p:cNvGrpSpPr>
            <a:grpSpLocks/>
          </p:cNvGrpSpPr>
          <p:nvPr/>
        </p:nvGrpSpPr>
        <p:grpSpPr bwMode="auto">
          <a:xfrm>
            <a:off x="5257800" y="2527300"/>
            <a:ext cx="2286000" cy="2197100"/>
            <a:chOff x="5257800" y="2527300"/>
            <a:chExt cx="2286000" cy="2197100"/>
          </a:xfrm>
        </p:grpSpPr>
        <p:sp>
          <p:nvSpPr>
            <p:cNvPr id="73737" name="Oval 61"/>
            <p:cNvSpPr>
              <a:spLocks noChangeArrowheads="1"/>
            </p:cNvSpPr>
            <p:nvPr/>
          </p:nvSpPr>
          <p:spPr bwMode="auto">
            <a:xfrm>
              <a:off x="5257800" y="2819400"/>
              <a:ext cx="7620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73738" name="Oval 62"/>
            <p:cNvSpPr>
              <a:spLocks noChangeArrowheads="1"/>
            </p:cNvSpPr>
            <p:nvPr/>
          </p:nvSpPr>
          <p:spPr bwMode="auto">
            <a:xfrm>
              <a:off x="6375400" y="2527300"/>
              <a:ext cx="7620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73739" name="Oval 63"/>
            <p:cNvSpPr>
              <a:spLocks noChangeArrowheads="1"/>
            </p:cNvSpPr>
            <p:nvPr/>
          </p:nvSpPr>
          <p:spPr bwMode="auto">
            <a:xfrm>
              <a:off x="6096000" y="3581400"/>
              <a:ext cx="1447800" cy="1143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D335213-6A75-E344-835A-5572B13A59B2}"/>
              </a:ext>
            </a:extLst>
          </p:cNvPr>
          <p:cNvCxnSpPr>
            <a:stCxn id="73761" idx="0"/>
          </p:cNvCxnSpPr>
          <p:nvPr/>
        </p:nvCxnSpPr>
        <p:spPr bwMode="auto">
          <a:xfrm flipV="1">
            <a:off x="5712620" y="2903538"/>
            <a:ext cx="751680" cy="492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4B14C1A-5D3C-8D4B-BE64-2675595D15CC}"/>
              </a:ext>
            </a:extLst>
          </p:cNvPr>
          <p:cNvCxnSpPr>
            <a:cxnSpLocks/>
            <a:stCxn id="73763" idx="3"/>
          </p:cNvCxnSpPr>
          <p:nvPr/>
        </p:nvCxnSpPr>
        <p:spPr bwMode="auto">
          <a:xfrm flipV="1">
            <a:off x="5429251" y="2916240"/>
            <a:ext cx="1065212" cy="3373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DA54BAB-856C-9249-A55D-7E4434E8971F}"/>
              </a:ext>
            </a:extLst>
          </p:cNvPr>
          <p:cNvCxnSpPr>
            <a:cxnSpLocks/>
          </p:cNvCxnSpPr>
          <p:nvPr/>
        </p:nvCxnSpPr>
        <p:spPr bwMode="auto">
          <a:xfrm flipV="1">
            <a:off x="5653882" y="2901950"/>
            <a:ext cx="850503" cy="2944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2D57A53-81DA-1745-B756-7FC2A424A174}"/>
              </a:ext>
            </a:extLst>
          </p:cNvPr>
          <p:cNvCxnSpPr>
            <a:cxnSpLocks/>
          </p:cNvCxnSpPr>
          <p:nvPr/>
        </p:nvCxnSpPr>
        <p:spPr bwMode="auto">
          <a:xfrm flipV="1">
            <a:off x="5529263" y="2897188"/>
            <a:ext cx="965200" cy="1563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1249EFB-B04C-A145-8E93-40519E50DB79}"/>
              </a:ext>
            </a:extLst>
          </p:cNvPr>
          <p:cNvCxnSpPr>
            <a:cxnSpLocks/>
          </p:cNvCxnSpPr>
          <p:nvPr/>
        </p:nvCxnSpPr>
        <p:spPr bwMode="auto">
          <a:xfrm flipV="1">
            <a:off x="5797228" y="2916239"/>
            <a:ext cx="697235" cy="467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2925B91-4754-AF40-885A-28792DB30199}"/>
              </a:ext>
            </a:extLst>
          </p:cNvPr>
          <p:cNvCxnSpPr>
            <a:cxnSpLocks/>
          </p:cNvCxnSpPr>
          <p:nvPr/>
        </p:nvCxnSpPr>
        <p:spPr bwMode="auto">
          <a:xfrm flipV="1">
            <a:off x="5581651" y="2907905"/>
            <a:ext cx="905668" cy="4980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AE1D21F-FB54-7445-AE48-37623A973F56}"/>
              </a:ext>
            </a:extLst>
          </p:cNvPr>
          <p:cNvCxnSpPr>
            <a:cxnSpLocks/>
            <a:stCxn id="73755" idx="0"/>
          </p:cNvCxnSpPr>
          <p:nvPr/>
        </p:nvCxnSpPr>
        <p:spPr bwMode="auto">
          <a:xfrm flipV="1">
            <a:off x="5726113" y="2756314"/>
            <a:ext cx="973437" cy="2313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40F0047-F42B-0947-AED9-810DBF5A6469}"/>
              </a:ext>
            </a:extLst>
          </p:cNvPr>
          <p:cNvCxnSpPr>
            <a:cxnSpLocks/>
          </p:cNvCxnSpPr>
          <p:nvPr/>
        </p:nvCxnSpPr>
        <p:spPr bwMode="auto">
          <a:xfrm flipV="1">
            <a:off x="5872887" y="2817023"/>
            <a:ext cx="1065212" cy="3373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5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8E100EB-EE5A-C04E-B4FE-9E21C3915249}"/>
              </a:ext>
            </a:extLst>
          </p:cNvPr>
          <p:cNvCxnSpPr>
            <a:cxnSpLocks/>
            <a:endCxn id="73734" idx="0"/>
          </p:cNvCxnSpPr>
          <p:nvPr/>
        </p:nvCxnSpPr>
        <p:spPr bwMode="auto">
          <a:xfrm flipV="1">
            <a:off x="5718176" y="2890838"/>
            <a:ext cx="1054100" cy="1083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DBFE128-108A-CF4B-B918-31E6BC775DFA}"/>
              </a:ext>
            </a:extLst>
          </p:cNvPr>
          <p:cNvCxnSpPr>
            <a:cxnSpLocks/>
            <a:endCxn id="73759" idx="0"/>
          </p:cNvCxnSpPr>
          <p:nvPr/>
        </p:nvCxnSpPr>
        <p:spPr bwMode="auto">
          <a:xfrm flipV="1">
            <a:off x="5748318" y="2892426"/>
            <a:ext cx="1223982" cy="1011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863325E-6650-CE48-B680-BB20A4772E3A}"/>
              </a:ext>
            </a:extLst>
          </p:cNvPr>
          <p:cNvCxnSpPr>
            <a:cxnSpLocks/>
            <a:stCxn id="73755" idx="0"/>
            <a:endCxn id="73758" idx="0"/>
          </p:cNvCxnSpPr>
          <p:nvPr/>
        </p:nvCxnSpPr>
        <p:spPr bwMode="auto">
          <a:xfrm flipV="1">
            <a:off x="5726113" y="2786063"/>
            <a:ext cx="1187450" cy="201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8F9CC17-F410-0543-B072-744840A7C098}"/>
              </a:ext>
            </a:extLst>
          </p:cNvPr>
          <p:cNvCxnSpPr>
            <a:cxnSpLocks/>
            <a:endCxn id="73784" idx="1"/>
          </p:cNvCxnSpPr>
          <p:nvPr/>
        </p:nvCxnSpPr>
        <p:spPr bwMode="auto">
          <a:xfrm>
            <a:off x="5742219" y="2989662"/>
            <a:ext cx="898294" cy="623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3733" name="Line 56"/>
          <p:cNvSpPr>
            <a:spLocks noChangeShapeType="1"/>
          </p:cNvSpPr>
          <p:nvPr/>
        </p:nvSpPr>
        <p:spPr bwMode="auto">
          <a:xfrm flipH="1">
            <a:off x="5632449" y="2890838"/>
            <a:ext cx="1139826" cy="31156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A2207E5-69B8-784F-BD51-EBF2D4CB5B60}"/>
              </a:ext>
            </a:extLst>
          </p:cNvPr>
          <p:cNvCxnSpPr>
            <a:cxnSpLocks/>
            <a:endCxn id="73733" idx="0"/>
          </p:cNvCxnSpPr>
          <p:nvPr/>
        </p:nvCxnSpPr>
        <p:spPr bwMode="auto">
          <a:xfrm flipV="1">
            <a:off x="5715000" y="2890838"/>
            <a:ext cx="1057275" cy="809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Rectangle 3">
            <a:extLst>
              <a:ext uri="{FF2B5EF4-FFF2-40B4-BE49-F238E27FC236}">
                <a16:creationId xmlns:a16="http://schemas.microsoft.com/office/drawing/2014/main" id="{A22E016A-A69A-7242-B1B4-0FA658D0A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76400"/>
            <a:ext cx="7772400" cy="4264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</a:pPr>
            <a:endParaRPr lang="en-US" kern="0" dirty="0">
              <a:latin typeface="Optima" panose="02000503060000020004" pitchFamily="2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FontTx/>
              <a:buNone/>
            </a:pPr>
            <a:endParaRPr lang="en-US" sz="2400" kern="0" dirty="0">
              <a:latin typeface="Optima" panose="02000503060000020004" pitchFamily="2" charset="0"/>
              <a:ea typeface="ＭＳ Ｐゴシック" charset="0"/>
            </a:endParaRPr>
          </a:p>
          <a:p>
            <a:pPr marL="0" indent="0" eaLnBrk="1" hangingPunct="1">
              <a:buFontTx/>
              <a:buNone/>
            </a:pPr>
            <a:r>
              <a:rPr lang="en-US" kern="0" dirty="0">
                <a:latin typeface="Optima" panose="02000503060000020004" pitchFamily="2" charset="0"/>
                <a:ea typeface="ＭＳ Ｐゴシック" charset="0"/>
              </a:rPr>
              <a:t>Average linkage:</a:t>
            </a:r>
          </a:p>
          <a:p>
            <a:pPr marL="0" indent="0" eaLnBrk="1" hangingPunct="1">
              <a:buFontTx/>
              <a:buNone/>
            </a:pPr>
            <a:r>
              <a:rPr lang="en-US" sz="2000" kern="0" dirty="0">
                <a:latin typeface="Optima" panose="02000503060000020004" pitchFamily="2" charset="0"/>
                <a:ea typeface="ＭＳ Ｐゴシック" charset="0"/>
              </a:rPr>
              <a:t>Use the average distance between</a:t>
            </a:r>
          </a:p>
          <a:p>
            <a:pPr marL="0" indent="0" eaLnBrk="1" hangingPunct="1">
              <a:buFontTx/>
              <a:buNone/>
            </a:pPr>
            <a:r>
              <a:rPr lang="en-US" sz="2000" kern="0" dirty="0">
                <a:latin typeface="Optima" panose="02000503060000020004" pitchFamily="2" charset="0"/>
                <a:ea typeface="ＭＳ Ｐゴシック" charset="0"/>
              </a:rPr>
              <a:t>each pair of points </a:t>
            </a:r>
          </a:p>
          <a:p>
            <a:pPr marL="0" indent="0" eaLnBrk="1" hangingPunct="1">
              <a:buFontTx/>
              <a:buNone/>
            </a:pPr>
            <a:r>
              <a:rPr lang="en-US" sz="2000" kern="0" dirty="0">
                <a:latin typeface="Optima" panose="02000503060000020004" pitchFamily="2" charset="0"/>
                <a:ea typeface="ＭＳ Ｐゴシック" charset="0"/>
              </a:rPr>
              <a:t>between each pair of clusters</a:t>
            </a:r>
          </a:p>
        </p:txBody>
      </p:sp>
      <p:sp>
        <p:nvSpPr>
          <p:cNvPr id="83" name="Rectangle 2">
            <a:extLst>
              <a:ext uri="{FF2B5EF4-FFF2-40B4-BE49-F238E27FC236}">
                <a16:creationId xmlns:a16="http://schemas.microsoft.com/office/drawing/2014/main" id="{A35BF580-290D-2447-A56C-1A3E1CB82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0" i="0">
                <a:solidFill>
                  <a:schemeClr val="tx2"/>
                </a:solidFill>
                <a:latin typeface="Optima" panose="02000503060000020004" pitchFamily="2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9pPr>
          </a:lstStyle>
          <a:p>
            <a:pPr eaLnBrk="1" hangingPunct="1"/>
            <a:r>
              <a:rPr lang="en-US" kern="0">
                <a:ea typeface="ＭＳ Ｐゴシック" charset="0"/>
                <a:cs typeface="ＭＳ Ｐゴシック" charset="0"/>
              </a:rPr>
              <a:t>Linkage Methods</a:t>
            </a:r>
            <a:endParaRPr lang="en-US" kern="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4B6A2-1BFC-AA4A-95D9-37352831A83D}"/>
              </a:ext>
            </a:extLst>
          </p:cNvPr>
          <p:cNvSpPr txBox="1"/>
          <p:nvPr/>
        </p:nvSpPr>
        <p:spPr>
          <a:xfrm>
            <a:off x="671332" y="5919928"/>
            <a:ext cx="8010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Optima" panose="02000503060000020004" pitchFamily="2" charset="0"/>
              </a:rPr>
              <a:t>In phylogenetics, UPGMA (unweighted pair-group method with arithmetic means) uses average linking.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44"/>
          <p:cNvSpPr txBox="1"/>
          <p:nvPr/>
        </p:nvSpPr>
        <p:spPr>
          <a:xfrm>
            <a:off x="990600" y="3932634"/>
            <a:ext cx="1524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Single linkage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35" name="Google Shape;735;p44"/>
          <p:cNvSpPr txBox="1"/>
          <p:nvPr/>
        </p:nvSpPr>
        <p:spPr>
          <a:xfrm>
            <a:off x="2613025" y="3937396"/>
            <a:ext cx="1752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Complete linkage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36" name="Google Shape;736;p44"/>
          <p:cNvSpPr txBox="1"/>
          <p:nvPr/>
        </p:nvSpPr>
        <p:spPr>
          <a:xfrm>
            <a:off x="6477000" y="3961209"/>
            <a:ext cx="1524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Average linkage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37" name="Google Shape;737;p44"/>
          <p:cNvSpPr txBox="1"/>
          <p:nvPr/>
        </p:nvSpPr>
        <p:spPr>
          <a:xfrm>
            <a:off x="4572000" y="3961209"/>
            <a:ext cx="1524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Centroid linkage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739" name="Google Shape;739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1575" y="3013472"/>
            <a:ext cx="12954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0050" y="3030140"/>
            <a:ext cx="12954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02175" y="3048000"/>
            <a:ext cx="12954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3046809"/>
            <a:ext cx="1295400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44"/>
          <p:cNvSpPr/>
          <p:nvPr/>
        </p:nvSpPr>
        <p:spPr>
          <a:xfrm>
            <a:off x="1781175" y="2818208"/>
            <a:ext cx="152400" cy="11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744" name="Google Shape;744;p44"/>
          <p:cNvCxnSpPr/>
          <p:nvPr/>
        </p:nvCxnSpPr>
        <p:spPr>
          <a:xfrm rot="10800000" flipH="1">
            <a:off x="1651000" y="2875358"/>
            <a:ext cx="228600" cy="342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45" name="Google Shape;745;p44"/>
          <p:cNvSpPr/>
          <p:nvPr/>
        </p:nvSpPr>
        <p:spPr>
          <a:xfrm>
            <a:off x="3570288" y="2834877"/>
            <a:ext cx="152400" cy="11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8" name="Google Shape;748;p44"/>
          <p:cNvSpPr/>
          <p:nvPr/>
        </p:nvSpPr>
        <p:spPr>
          <a:xfrm>
            <a:off x="5257800" y="2875358"/>
            <a:ext cx="152400" cy="11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9" name="Google Shape;749;p44"/>
          <p:cNvSpPr/>
          <p:nvPr/>
        </p:nvSpPr>
        <p:spPr>
          <a:xfrm>
            <a:off x="7162800" y="2875358"/>
            <a:ext cx="152400" cy="11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750" name="Google Shape;750;p44"/>
          <p:cNvCxnSpPr/>
          <p:nvPr/>
        </p:nvCxnSpPr>
        <p:spPr>
          <a:xfrm rot="10800000" flipH="1">
            <a:off x="7162800" y="2932508"/>
            <a:ext cx="76200" cy="80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1" name="Google Shape;751;p44"/>
          <p:cNvCxnSpPr/>
          <p:nvPr/>
        </p:nvCxnSpPr>
        <p:spPr>
          <a:xfrm rot="10800000">
            <a:off x="7239000" y="2932508"/>
            <a:ext cx="0" cy="6286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2" name="Google Shape;752;p44"/>
          <p:cNvCxnSpPr>
            <a:cxnSpLocks/>
          </p:cNvCxnSpPr>
          <p:nvPr/>
        </p:nvCxnSpPr>
        <p:spPr>
          <a:xfrm flipV="1">
            <a:off x="7010400" y="2931695"/>
            <a:ext cx="224589" cy="34371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3" name="Google Shape;753;p44"/>
          <p:cNvCxnSpPr>
            <a:cxnSpLocks/>
          </p:cNvCxnSpPr>
          <p:nvPr/>
        </p:nvCxnSpPr>
        <p:spPr>
          <a:xfrm flipH="1" flipV="1">
            <a:off x="7239000" y="2931695"/>
            <a:ext cx="76200" cy="40086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4" name="Google Shape;754;p44"/>
          <p:cNvCxnSpPr>
            <a:cxnSpLocks/>
          </p:cNvCxnSpPr>
          <p:nvPr/>
        </p:nvCxnSpPr>
        <p:spPr>
          <a:xfrm flipH="1" flipV="1">
            <a:off x="7239000" y="2935706"/>
            <a:ext cx="242808" cy="6643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5" name="Google Shape;755;p44"/>
          <p:cNvCxnSpPr/>
          <p:nvPr/>
        </p:nvCxnSpPr>
        <p:spPr>
          <a:xfrm rot="10800000" flipH="1">
            <a:off x="6934200" y="2932508"/>
            <a:ext cx="304800" cy="57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7" name="Google Shape;757;p44"/>
          <p:cNvSpPr/>
          <p:nvPr/>
        </p:nvSpPr>
        <p:spPr>
          <a:xfrm>
            <a:off x="1894931" y="2564655"/>
            <a:ext cx="152400" cy="11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8" name="Google Shape;758;p44"/>
          <p:cNvSpPr/>
          <p:nvPr/>
        </p:nvSpPr>
        <p:spPr>
          <a:xfrm>
            <a:off x="3298825" y="2589608"/>
            <a:ext cx="152400" cy="11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9" name="Google Shape;759;p44"/>
          <p:cNvSpPr/>
          <p:nvPr/>
        </p:nvSpPr>
        <p:spPr>
          <a:xfrm>
            <a:off x="5638800" y="2589608"/>
            <a:ext cx="152400" cy="11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0" name="Google Shape;760;p44"/>
          <p:cNvSpPr/>
          <p:nvPr/>
        </p:nvSpPr>
        <p:spPr>
          <a:xfrm>
            <a:off x="5029200" y="2589608"/>
            <a:ext cx="152400" cy="11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1" name="Google Shape;761;p44"/>
          <p:cNvSpPr/>
          <p:nvPr/>
        </p:nvSpPr>
        <p:spPr>
          <a:xfrm>
            <a:off x="7620000" y="2646758"/>
            <a:ext cx="152400" cy="11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762" name="Google Shape;762;p44"/>
          <p:cNvCxnSpPr>
            <a:cxnSpLocks/>
          </p:cNvCxnSpPr>
          <p:nvPr/>
        </p:nvCxnSpPr>
        <p:spPr>
          <a:xfrm flipH="1">
            <a:off x="7016931" y="2703908"/>
            <a:ext cx="679269" cy="58878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3" name="Google Shape;763;p44"/>
          <p:cNvCxnSpPr>
            <a:cxnSpLocks/>
          </p:cNvCxnSpPr>
          <p:nvPr/>
        </p:nvCxnSpPr>
        <p:spPr>
          <a:xfrm flipH="1">
            <a:off x="6905678" y="2703908"/>
            <a:ext cx="790522" cy="80248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4" name="Google Shape;764;p44"/>
          <p:cNvCxnSpPr>
            <a:cxnSpLocks/>
          </p:cNvCxnSpPr>
          <p:nvPr/>
        </p:nvCxnSpPr>
        <p:spPr>
          <a:xfrm flipH="1">
            <a:off x="7239000" y="2703095"/>
            <a:ext cx="461211" cy="85806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5" name="Google Shape;765;p44"/>
          <p:cNvCxnSpPr>
            <a:cxnSpLocks/>
          </p:cNvCxnSpPr>
          <p:nvPr/>
        </p:nvCxnSpPr>
        <p:spPr>
          <a:xfrm flipH="1">
            <a:off x="7315200" y="2707105"/>
            <a:ext cx="376989" cy="62545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6" name="Google Shape;766;p44"/>
          <p:cNvCxnSpPr>
            <a:cxnSpLocks/>
          </p:cNvCxnSpPr>
          <p:nvPr/>
        </p:nvCxnSpPr>
        <p:spPr>
          <a:xfrm flipH="1">
            <a:off x="7507013" y="2699084"/>
            <a:ext cx="193199" cy="90094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7" name="Google Shape;767;p44"/>
          <p:cNvCxnSpPr/>
          <p:nvPr/>
        </p:nvCxnSpPr>
        <p:spPr>
          <a:xfrm flipH="1">
            <a:off x="7239000" y="2703908"/>
            <a:ext cx="457200" cy="102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8" name="Google Shape;768;p44"/>
          <p:cNvSpPr/>
          <p:nvPr/>
        </p:nvSpPr>
        <p:spPr>
          <a:xfrm>
            <a:off x="1476375" y="2418158"/>
            <a:ext cx="914400" cy="62865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9" name="Google Shape;769;p44"/>
          <p:cNvSpPr/>
          <p:nvPr/>
        </p:nvSpPr>
        <p:spPr>
          <a:xfrm>
            <a:off x="3070225" y="2418158"/>
            <a:ext cx="914400" cy="62865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0" name="Google Shape;770;p44"/>
          <p:cNvSpPr/>
          <p:nvPr/>
        </p:nvSpPr>
        <p:spPr>
          <a:xfrm>
            <a:off x="4876800" y="2418158"/>
            <a:ext cx="11430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1" name="Google Shape;771;p44"/>
          <p:cNvSpPr/>
          <p:nvPr/>
        </p:nvSpPr>
        <p:spPr>
          <a:xfrm>
            <a:off x="6799400" y="2419349"/>
            <a:ext cx="1066800" cy="62865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" name="Line 4">
            <a:extLst>
              <a:ext uri="{FF2B5EF4-FFF2-40B4-BE49-F238E27FC236}">
                <a16:creationId xmlns:a16="http://schemas.microsoft.com/office/drawing/2014/main" id="{FCDA83F0-4F66-5441-94E3-EF96D6C89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1141413"/>
            <a:ext cx="8610600" cy="1587"/>
          </a:xfrm>
          <a:prstGeom prst="line">
            <a:avLst/>
          </a:prstGeom>
          <a:noFill/>
          <a:ln w="28575">
            <a:solidFill>
              <a:srgbClr val="AB41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44" name="Rectangle 2">
            <a:extLst>
              <a:ext uri="{FF2B5EF4-FFF2-40B4-BE49-F238E27FC236}">
                <a16:creationId xmlns:a16="http://schemas.microsoft.com/office/drawing/2014/main" id="{2A4F8BA9-20A5-714B-B290-C3B6B4EB1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0" i="0">
                <a:solidFill>
                  <a:schemeClr val="tx2"/>
                </a:solidFill>
                <a:latin typeface="Optima" panose="02000503060000020004" pitchFamily="2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9pPr>
          </a:lstStyle>
          <a:p>
            <a:pPr eaLnBrk="1" hangingPunct="1"/>
            <a:r>
              <a:rPr lang="en-US" kern="0" dirty="0">
                <a:ea typeface="ＭＳ Ｐゴシック" charset="0"/>
                <a:cs typeface="ＭＳ Ｐゴシック" charset="0"/>
              </a:rPr>
              <a:t>Summary: Linkage Methods</a:t>
            </a:r>
          </a:p>
        </p:txBody>
      </p:sp>
      <p:sp>
        <p:nvSpPr>
          <p:cNvPr id="47" name="Google Shape;760;p44">
            <a:extLst>
              <a:ext uri="{FF2B5EF4-FFF2-40B4-BE49-F238E27FC236}">
                <a16:creationId xmlns:a16="http://schemas.microsoft.com/office/drawing/2014/main" id="{1E160928-F018-1F4B-86B1-A311FC73F191}"/>
              </a:ext>
            </a:extLst>
          </p:cNvPr>
          <p:cNvSpPr/>
          <p:nvPr/>
        </p:nvSpPr>
        <p:spPr>
          <a:xfrm>
            <a:off x="7016931" y="2585169"/>
            <a:ext cx="152400" cy="11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" name="Google Shape;760;p44">
            <a:extLst>
              <a:ext uri="{FF2B5EF4-FFF2-40B4-BE49-F238E27FC236}">
                <a16:creationId xmlns:a16="http://schemas.microsoft.com/office/drawing/2014/main" id="{6206A837-F895-A047-A9F6-F7801F9EBD67}"/>
              </a:ext>
            </a:extLst>
          </p:cNvPr>
          <p:cNvSpPr/>
          <p:nvPr/>
        </p:nvSpPr>
        <p:spPr>
          <a:xfrm>
            <a:off x="3657600" y="2618183"/>
            <a:ext cx="152400" cy="11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" name="Google Shape;760;p44">
            <a:extLst>
              <a:ext uri="{FF2B5EF4-FFF2-40B4-BE49-F238E27FC236}">
                <a16:creationId xmlns:a16="http://schemas.microsoft.com/office/drawing/2014/main" id="{70515D71-9811-1D44-91D6-4A8F99951F09}"/>
              </a:ext>
            </a:extLst>
          </p:cNvPr>
          <p:cNvSpPr/>
          <p:nvPr/>
        </p:nvSpPr>
        <p:spPr>
          <a:xfrm>
            <a:off x="2047331" y="2801540"/>
            <a:ext cx="152400" cy="11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746" name="Google Shape;746;p44"/>
          <p:cNvCxnSpPr/>
          <p:nvPr/>
        </p:nvCxnSpPr>
        <p:spPr>
          <a:xfrm rot="10800000">
            <a:off x="3375025" y="2646758"/>
            <a:ext cx="228600" cy="108585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747" name="Google Shape;747;p44"/>
          <p:cNvCxnSpPr/>
          <p:nvPr/>
        </p:nvCxnSpPr>
        <p:spPr>
          <a:xfrm rot="10800000" flipH="1">
            <a:off x="5334000" y="2761058"/>
            <a:ext cx="76200" cy="74295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5" name="Google Shape;747;p44">
            <a:extLst>
              <a:ext uri="{FF2B5EF4-FFF2-40B4-BE49-F238E27FC236}">
                <a16:creationId xmlns:a16="http://schemas.microsoft.com/office/drawing/2014/main" id="{03F0379C-DB09-574B-B37F-EEB18F07CA5F}"/>
              </a:ext>
            </a:extLst>
          </p:cNvPr>
          <p:cNvCxnSpPr>
            <a:cxnSpLocks/>
          </p:cNvCxnSpPr>
          <p:nvPr/>
        </p:nvCxnSpPr>
        <p:spPr>
          <a:xfrm flipV="1">
            <a:off x="7192100" y="2761058"/>
            <a:ext cx="170000" cy="75727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0C6263F-1E27-5849-AAEE-CBBA7E42DB13}"/>
              </a:ext>
            </a:extLst>
          </p:cNvPr>
          <p:cNvSpPr txBox="1"/>
          <p:nvPr/>
        </p:nvSpPr>
        <p:spPr>
          <a:xfrm>
            <a:off x="1183753" y="5058137"/>
            <a:ext cx="1123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80"/>
                </a:solidFill>
                <a:latin typeface="Optima" panose="02000503060000020004" pitchFamily="2" charset="0"/>
              </a:rPr>
              <a:t>Minimum distance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656633-34D2-674E-8B27-D8185D4B0AFB}"/>
              </a:ext>
            </a:extLst>
          </p:cNvPr>
          <p:cNvSpPr txBox="1"/>
          <p:nvPr/>
        </p:nvSpPr>
        <p:spPr>
          <a:xfrm>
            <a:off x="2889582" y="5058137"/>
            <a:ext cx="1345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80"/>
                </a:solidFill>
                <a:latin typeface="Optima" panose="02000503060000020004" pitchFamily="2" charset="0"/>
              </a:rPr>
              <a:t>Maximum distance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909AB27-2B25-F945-A104-682C78AB7C1F}"/>
              </a:ext>
            </a:extLst>
          </p:cNvPr>
          <p:cNvSpPr txBox="1"/>
          <p:nvPr/>
        </p:nvSpPr>
        <p:spPr>
          <a:xfrm>
            <a:off x="4820315" y="5060611"/>
            <a:ext cx="1123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80"/>
                </a:solidFill>
                <a:latin typeface="Optima" panose="02000503060000020004" pitchFamily="2" charset="0"/>
              </a:rPr>
              <a:t>Mean distance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F78EC6-871C-384D-9001-86397FFDA383}"/>
              </a:ext>
            </a:extLst>
          </p:cNvPr>
          <p:cNvSpPr txBox="1"/>
          <p:nvPr/>
        </p:nvSpPr>
        <p:spPr>
          <a:xfrm>
            <a:off x="6725315" y="4932163"/>
            <a:ext cx="1123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80"/>
                </a:solidFill>
                <a:latin typeface="Optima" panose="02000503060000020004" pitchFamily="2" charset="0"/>
              </a:rPr>
              <a:t>Average pair-wise distance</a:t>
            </a:r>
          </a:p>
        </p:txBody>
      </p:sp>
      <p:cxnSp>
        <p:nvCxnSpPr>
          <p:cNvPr id="54" name="Google Shape;750;p44">
            <a:extLst>
              <a:ext uri="{FF2B5EF4-FFF2-40B4-BE49-F238E27FC236}">
                <a16:creationId xmlns:a16="http://schemas.microsoft.com/office/drawing/2014/main" id="{5140EB06-F913-334A-81B7-B72AA5801919}"/>
              </a:ext>
            </a:extLst>
          </p:cNvPr>
          <p:cNvCxnSpPr>
            <a:cxnSpLocks/>
          </p:cNvCxnSpPr>
          <p:nvPr/>
        </p:nvCxnSpPr>
        <p:spPr>
          <a:xfrm flipV="1">
            <a:off x="7004939" y="2635258"/>
            <a:ext cx="99261" cy="6401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751;p44">
            <a:extLst>
              <a:ext uri="{FF2B5EF4-FFF2-40B4-BE49-F238E27FC236}">
                <a16:creationId xmlns:a16="http://schemas.microsoft.com/office/drawing/2014/main" id="{4F0C0F49-2FF1-134D-8B5A-E5E9469B7886}"/>
              </a:ext>
            </a:extLst>
          </p:cNvPr>
          <p:cNvCxnSpPr>
            <a:cxnSpLocks/>
          </p:cNvCxnSpPr>
          <p:nvPr/>
        </p:nvCxnSpPr>
        <p:spPr>
          <a:xfrm flipH="1" flipV="1">
            <a:off x="7104200" y="2635258"/>
            <a:ext cx="182757" cy="69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752;p44">
            <a:extLst>
              <a:ext uri="{FF2B5EF4-FFF2-40B4-BE49-F238E27FC236}">
                <a16:creationId xmlns:a16="http://schemas.microsoft.com/office/drawing/2014/main" id="{A2857783-6BF0-A145-927E-7894EF26F743}"/>
              </a:ext>
            </a:extLst>
          </p:cNvPr>
          <p:cNvCxnSpPr>
            <a:cxnSpLocks/>
          </p:cNvCxnSpPr>
          <p:nvPr/>
        </p:nvCxnSpPr>
        <p:spPr>
          <a:xfrm flipV="1">
            <a:off x="6909689" y="2634446"/>
            <a:ext cx="190500" cy="86874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753;p44">
            <a:extLst>
              <a:ext uri="{FF2B5EF4-FFF2-40B4-BE49-F238E27FC236}">
                <a16:creationId xmlns:a16="http://schemas.microsoft.com/office/drawing/2014/main" id="{13A731E3-391C-1048-8AB5-51C3A52AC340}"/>
              </a:ext>
            </a:extLst>
          </p:cNvPr>
          <p:cNvCxnSpPr>
            <a:cxnSpLocks/>
          </p:cNvCxnSpPr>
          <p:nvPr/>
        </p:nvCxnSpPr>
        <p:spPr>
          <a:xfrm flipH="1" flipV="1">
            <a:off x="7104200" y="2634445"/>
            <a:ext cx="76200" cy="40086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754;p44">
            <a:extLst>
              <a:ext uri="{FF2B5EF4-FFF2-40B4-BE49-F238E27FC236}">
                <a16:creationId xmlns:a16="http://schemas.microsoft.com/office/drawing/2014/main" id="{B19E745B-DE02-1C41-B884-2B5108EC2725}"/>
              </a:ext>
            </a:extLst>
          </p:cNvPr>
          <p:cNvCxnSpPr>
            <a:cxnSpLocks/>
          </p:cNvCxnSpPr>
          <p:nvPr/>
        </p:nvCxnSpPr>
        <p:spPr>
          <a:xfrm flipH="1" flipV="1">
            <a:off x="7104200" y="2638456"/>
            <a:ext cx="117200" cy="93678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755;p44">
            <a:extLst>
              <a:ext uri="{FF2B5EF4-FFF2-40B4-BE49-F238E27FC236}">
                <a16:creationId xmlns:a16="http://schemas.microsoft.com/office/drawing/2014/main" id="{ABE17F08-F57D-1641-8B09-578241A0EBD9}"/>
              </a:ext>
            </a:extLst>
          </p:cNvPr>
          <p:cNvCxnSpPr>
            <a:cxnSpLocks/>
          </p:cNvCxnSpPr>
          <p:nvPr/>
        </p:nvCxnSpPr>
        <p:spPr>
          <a:xfrm flipH="1" flipV="1">
            <a:off x="7104200" y="2635258"/>
            <a:ext cx="92689" cy="112472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52;p44">
            <a:extLst>
              <a:ext uri="{FF2B5EF4-FFF2-40B4-BE49-F238E27FC236}">
                <a16:creationId xmlns:a16="http://schemas.microsoft.com/office/drawing/2014/main" id="{A25E0124-190A-AE4D-B23E-A7796B6B9B87}"/>
              </a:ext>
            </a:extLst>
          </p:cNvPr>
          <p:cNvCxnSpPr>
            <a:cxnSpLocks/>
            <a:endCxn id="47" idx="4"/>
          </p:cNvCxnSpPr>
          <p:nvPr/>
        </p:nvCxnSpPr>
        <p:spPr>
          <a:xfrm flipH="1" flipV="1">
            <a:off x="7093131" y="2699469"/>
            <a:ext cx="381956" cy="88312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1962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5" name="Picture 2" descr="eisen-fig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925" y="533400"/>
            <a:ext cx="3216275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411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38100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0"/>
                <a:cs typeface="ＭＳ Ｐゴシック" charset="0"/>
              </a:rPr>
              <a:t>End Result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7827" name="Text Box 4"/>
          <p:cNvSpPr txBox="1">
            <a:spLocks noChangeArrowheads="1"/>
          </p:cNvSpPr>
          <p:nvPr/>
        </p:nvSpPr>
        <p:spPr bwMode="auto">
          <a:xfrm>
            <a:off x="351311" y="4264026"/>
            <a:ext cx="3733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r>
              <a:rPr lang="en-US" dirty="0">
                <a:latin typeface="Optima" panose="02000503060000020004" pitchFamily="2" charset="0"/>
              </a:rPr>
              <a:t>Genes are grouped according to similarities in their expression levels across a variety of conditions.</a:t>
            </a:r>
          </a:p>
          <a:p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77828" name="Line 5"/>
          <p:cNvSpPr>
            <a:spLocks noChangeShapeType="1"/>
          </p:cNvSpPr>
          <p:nvPr/>
        </p:nvSpPr>
        <p:spPr bwMode="auto">
          <a:xfrm>
            <a:off x="228600" y="1141413"/>
            <a:ext cx="4572000" cy="1587"/>
          </a:xfrm>
          <a:prstGeom prst="line">
            <a:avLst/>
          </a:prstGeom>
          <a:noFill/>
          <a:ln w="28575">
            <a:solidFill>
              <a:srgbClr val="AB41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77829" name="Text Box 6"/>
          <p:cNvSpPr txBox="1">
            <a:spLocks noChangeArrowheads="1"/>
          </p:cNvSpPr>
          <p:nvPr/>
        </p:nvSpPr>
        <p:spPr bwMode="auto">
          <a:xfrm>
            <a:off x="6767513" y="76200"/>
            <a:ext cx="1614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r>
              <a:rPr lang="en-US" dirty="0">
                <a:latin typeface="Optima" panose="02000503060000020004" pitchFamily="2" charset="0"/>
              </a:rPr>
              <a:t>Conditions</a:t>
            </a:r>
          </a:p>
        </p:txBody>
      </p:sp>
      <p:sp>
        <p:nvSpPr>
          <p:cNvPr id="77830" name="Text Box 7"/>
          <p:cNvSpPr txBox="1">
            <a:spLocks noChangeArrowheads="1"/>
          </p:cNvSpPr>
          <p:nvPr/>
        </p:nvSpPr>
        <p:spPr bwMode="auto">
          <a:xfrm rot="-5400000">
            <a:off x="4114006" y="2053432"/>
            <a:ext cx="335438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r>
              <a:rPr lang="en-US" dirty="0">
                <a:latin typeface="Optima" panose="02000503060000020004" pitchFamily="2" charset="0"/>
              </a:rPr>
              <a:t>Genes</a:t>
            </a:r>
          </a:p>
          <a:p>
            <a:pPr algn="ctr"/>
            <a:r>
              <a:rPr lang="en-US" sz="2000" dirty="0">
                <a:latin typeface="Optima" panose="02000503060000020004" pitchFamily="2" charset="0"/>
              </a:rPr>
              <a:t>(clustered by similarity in expression profiles)</a:t>
            </a:r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77831" name="Line 8"/>
          <p:cNvSpPr>
            <a:spLocks noChangeShapeType="1"/>
          </p:cNvSpPr>
          <p:nvPr/>
        </p:nvSpPr>
        <p:spPr bwMode="auto">
          <a:xfrm>
            <a:off x="5486400" y="4343400"/>
            <a:ext cx="0" cy="228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77832" name="Line 9"/>
          <p:cNvSpPr>
            <a:spLocks noChangeShapeType="1"/>
          </p:cNvSpPr>
          <p:nvPr/>
        </p:nvSpPr>
        <p:spPr bwMode="auto">
          <a:xfrm flipV="1">
            <a:off x="5486400" y="914400"/>
            <a:ext cx="0" cy="228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77833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339436" y="1978953"/>
            <a:ext cx="4419600" cy="1822452"/>
          </a:xfrm>
          <a:noFill/>
        </p:spPr>
        <p:txBody>
          <a:bodyPr/>
          <a:lstStyle/>
          <a:p>
            <a:pPr eaLnBrk="1" hangingPunct="1"/>
            <a:r>
              <a:rPr lang="en-US" sz="2200" dirty="0">
                <a:ea typeface="ＭＳ Ｐゴシック" charset="0"/>
                <a:cs typeface="ＭＳ Ｐゴシック" charset="0"/>
              </a:rPr>
              <a:t>Place genes with similar expression profiles into clusters.</a:t>
            </a:r>
          </a:p>
          <a:p>
            <a:pPr eaLnBrk="1" hangingPunct="1"/>
            <a:r>
              <a:rPr lang="en-US" sz="2200" dirty="0">
                <a:ea typeface="ＭＳ Ｐゴシック" charset="0"/>
                <a:cs typeface="ＭＳ Ｐゴシック" charset="0"/>
              </a:rPr>
              <a:t>Similarity is defined by Pearson correlation.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661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K-means: Example, k = 3</a:t>
            </a:r>
          </a:p>
        </p:txBody>
      </p:sp>
      <p:sp>
        <p:nvSpPr>
          <p:cNvPr id="81925" name="Line 4"/>
          <p:cNvSpPr>
            <a:spLocks noChangeShapeType="1"/>
          </p:cNvSpPr>
          <p:nvPr/>
        </p:nvSpPr>
        <p:spPr bwMode="auto">
          <a:xfrm>
            <a:off x="228600" y="838200"/>
            <a:ext cx="8610600" cy="1587"/>
          </a:xfrm>
          <a:prstGeom prst="line">
            <a:avLst/>
          </a:prstGeom>
          <a:noFill/>
          <a:ln w="28575">
            <a:solidFill>
              <a:srgbClr val="AB41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B91FE5A-C311-5B44-8BF9-BDCF39FBCBD7}"/>
              </a:ext>
            </a:extLst>
          </p:cNvPr>
          <p:cNvGrpSpPr/>
          <p:nvPr/>
        </p:nvGrpSpPr>
        <p:grpSpPr>
          <a:xfrm>
            <a:off x="472786" y="990600"/>
            <a:ext cx="7126699" cy="2139253"/>
            <a:chOff x="472786" y="1337144"/>
            <a:chExt cx="7126699" cy="2139253"/>
          </a:xfrm>
        </p:grpSpPr>
        <p:sp>
          <p:nvSpPr>
            <p:cNvPr id="573462" name="Text Box 22"/>
            <p:cNvSpPr txBox="1">
              <a:spLocks noChangeArrowheads="1"/>
            </p:cNvSpPr>
            <p:nvPr/>
          </p:nvSpPr>
          <p:spPr bwMode="auto">
            <a:xfrm>
              <a:off x="3408485" y="1795608"/>
              <a:ext cx="41910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800" b="1" u="sng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</a:rPr>
                <a:t>Step 1:</a:t>
              </a:r>
              <a:r>
                <a:rPr lang="en-US" sz="1800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</a:rPr>
                <a:t>  Choose k and assign points randomly to different groups.</a:t>
              </a:r>
              <a:endParaRPr lang="en-US" sz="1800" b="1" u="sng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30EA8FE-3E6E-4A45-867B-8473AD99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786" y="1337144"/>
              <a:ext cx="3067050" cy="2139253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892173-50ED-EA4A-841A-484352D27FF9}"/>
              </a:ext>
            </a:extLst>
          </p:cNvPr>
          <p:cNvGrpSpPr/>
          <p:nvPr/>
        </p:nvGrpSpPr>
        <p:grpSpPr>
          <a:xfrm>
            <a:off x="1198685" y="2743200"/>
            <a:ext cx="7399359" cy="2184394"/>
            <a:chOff x="1198685" y="2997206"/>
            <a:chExt cx="7399359" cy="2184394"/>
          </a:xfrm>
        </p:grpSpPr>
        <p:sp>
          <p:nvSpPr>
            <p:cNvPr id="573483" name="Text Box 43"/>
            <p:cNvSpPr txBox="1">
              <a:spLocks noChangeArrowheads="1"/>
            </p:cNvSpPr>
            <p:nvPr/>
          </p:nvSpPr>
          <p:spPr bwMode="auto">
            <a:xfrm>
              <a:off x="1198685" y="3801846"/>
              <a:ext cx="44196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800" b="1" u="sng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</a:rPr>
                <a:t>Step 2:</a:t>
              </a:r>
              <a:r>
                <a:rPr lang="en-US" sz="1800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</a:rPr>
                <a:t>   Compute centroids (big dots) and reassign points to nearest centroids</a:t>
              </a:r>
              <a:endParaRPr lang="en-US" sz="1800" b="1" u="sng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E4C1279-3A9B-A04A-A463-B3863D732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03985" y="2997206"/>
              <a:ext cx="3094059" cy="2184394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F6673B-2B65-0E41-854D-1BBE544CABC7}"/>
              </a:ext>
            </a:extLst>
          </p:cNvPr>
          <p:cNvGrpSpPr/>
          <p:nvPr/>
        </p:nvGrpSpPr>
        <p:grpSpPr>
          <a:xfrm>
            <a:off x="434054" y="4495800"/>
            <a:ext cx="7338346" cy="2189642"/>
            <a:chOff x="434054" y="4617689"/>
            <a:chExt cx="7338346" cy="2189642"/>
          </a:xfrm>
        </p:grpSpPr>
        <p:sp>
          <p:nvSpPr>
            <p:cNvPr id="573503" name="Text Box 63"/>
            <p:cNvSpPr txBox="1">
              <a:spLocks noChangeArrowheads="1"/>
            </p:cNvSpPr>
            <p:nvPr/>
          </p:nvSpPr>
          <p:spPr bwMode="auto">
            <a:xfrm>
              <a:off x="3581400" y="5525869"/>
              <a:ext cx="41910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800" b="1" u="sng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</a:rPr>
                <a:t>Step 3:</a:t>
              </a:r>
              <a:r>
                <a:rPr lang="en-US" sz="1800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</a:rPr>
                <a:t>  Re-compute centroids, repeat until stable (right: after 10 iterations)</a:t>
              </a:r>
              <a:endParaRPr lang="en-US" sz="1800" b="1" u="sng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662132D-0B61-1E48-AECD-F82B819F2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4054" y="4617689"/>
              <a:ext cx="3094059" cy="218964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4" name="Google Shape;89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369" y="4095089"/>
            <a:ext cx="3241200" cy="2077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5" name="Google Shape;89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1550" y="1369026"/>
            <a:ext cx="3123555" cy="2188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6" name="Google Shape;89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369" y="1378310"/>
            <a:ext cx="3241201" cy="2188764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48"/>
          <p:cNvSpPr txBox="1"/>
          <p:nvPr/>
        </p:nvSpPr>
        <p:spPr>
          <a:xfrm>
            <a:off x="470972" y="36422"/>
            <a:ext cx="8244900" cy="141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4000" dirty="0">
                <a:solidFill>
                  <a:srgbClr val="000080"/>
                </a:solidFill>
                <a:latin typeface="Optima" panose="02000503060000020004" pitchFamily="2" charset="0"/>
                <a:ea typeface="Georgia"/>
                <a:cs typeface="Georgia"/>
                <a:sym typeface="Georgia"/>
              </a:rPr>
              <a:t>K-means in action: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2800" dirty="0">
                <a:solidFill>
                  <a:srgbClr val="000080"/>
                </a:solidFill>
                <a:latin typeface="Optima" panose="02000503060000020004" pitchFamily="2" charset="0"/>
                <a:ea typeface="Georgia"/>
                <a:cs typeface="Georgia"/>
                <a:sym typeface="Georgia"/>
              </a:rPr>
              <a:t>tends to create round clouds</a:t>
            </a:r>
            <a:endParaRPr sz="2800" dirty="0">
              <a:solidFill>
                <a:srgbClr val="000080"/>
              </a:solidFill>
              <a:latin typeface="Optima" panose="02000503060000020004" pitchFamily="2" charset="0"/>
              <a:ea typeface="Georgia"/>
              <a:cs typeface="Georgia"/>
              <a:sym typeface="Georgia"/>
            </a:endParaRPr>
          </a:p>
        </p:txBody>
      </p:sp>
      <p:sp>
        <p:nvSpPr>
          <p:cNvPr id="899" name="Google Shape;899;p48"/>
          <p:cNvSpPr txBox="1"/>
          <p:nvPr/>
        </p:nvSpPr>
        <p:spPr>
          <a:xfrm>
            <a:off x="1412562" y="2096711"/>
            <a:ext cx="34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00" name="Google Shape;900;p48"/>
          <p:cNvSpPr txBox="1"/>
          <p:nvPr/>
        </p:nvSpPr>
        <p:spPr>
          <a:xfrm>
            <a:off x="0" y="6332774"/>
            <a:ext cx="776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" sz="11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Source: Sorin, </a:t>
            </a:r>
            <a:r>
              <a:rPr lang="en" sz="1100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Drăghici</a:t>
            </a:r>
            <a:r>
              <a:rPr lang="en" sz="11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  Statistics and Data Analysis for Microarrays Using R and Bioconductor, Second Edition by Chapman and Hall/CRC  Series: Chapman &amp; Hall/CRC Mathematical and Computational Biology, 2016</a:t>
            </a:r>
            <a:endParaRPr dirty="0">
              <a:latin typeface="Optima" panose="02000503060000020004" pitchFamily="2" charset="0"/>
            </a:endParaRPr>
          </a:p>
        </p:txBody>
      </p:sp>
      <p:pic>
        <p:nvPicPr>
          <p:cNvPr id="10" name="Google Shape;893;p48">
            <a:extLst>
              <a:ext uri="{FF2B5EF4-FFF2-40B4-BE49-F238E27FC236}">
                <a16:creationId xmlns:a16="http://schemas.microsoft.com/office/drawing/2014/main" id="{F2FD5108-57EC-E840-8810-449534638C4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3839" y="4090735"/>
            <a:ext cx="3018976" cy="20052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E6C28BAD-F6C8-9549-B766-4BBA1DCC2F70}"/>
              </a:ext>
            </a:extLst>
          </p:cNvPr>
          <p:cNvSpPr/>
          <p:nvPr/>
        </p:nvSpPr>
        <p:spPr bwMode="auto">
          <a:xfrm>
            <a:off x="4140301" y="2466011"/>
            <a:ext cx="565751" cy="30300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01B71956-453A-074E-889E-B9B49BD17FD2}"/>
              </a:ext>
            </a:extLst>
          </p:cNvPr>
          <p:cNvSpPr/>
          <p:nvPr/>
        </p:nvSpPr>
        <p:spPr bwMode="auto">
          <a:xfrm rot="10800000">
            <a:off x="4246753" y="4878769"/>
            <a:ext cx="565751" cy="30300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A3068F84-EBE2-5E49-9B5B-FCD3B682B7D8}"/>
              </a:ext>
            </a:extLst>
          </p:cNvPr>
          <p:cNvSpPr/>
          <p:nvPr/>
        </p:nvSpPr>
        <p:spPr bwMode="auto">
          <a:xfrm rot="5400000">
            <a:off x="6300451" y="3528023"/>
            <a:ext cx="565751" cy="30300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641867-56E1-4745-B2F4-7A4E8EFC163F}"/>
              </a:ext>
            </a:extLst>
          </p:cNvPr>
          <p:cNvSpPr txBox="1"/>
          <p:nvPr/>
        </p:nvSpPr>
        <p:spPr>
          <a:xfrm>
            <a:off x="4227616" y="2057400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B9E586-432D-234E-B51B-FD1F01DB564F}"/>
              </a:ext>
            </a:extLst>
          </p:cNvPr>
          <p:cNvSpPr txBox="1"/>
          <p:nvPr/>
        </p:nvSpPr>
        <p:spPr>
          <a:xfrm>
            <a:off x="6734828" y="3396648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6D5CD8-B2DB-C44D-AE6A-5F273FD00498}"/>
              </a:ext>
            </a:extLst>
          </p:cNvPr>
          <p:cNvSpPr txBox="1"/>
          <p:nvPr/>
        </p:nvSpPr>
        <p:spPr>
          <a:xfrm>
            <a:off x="4413160" y="4483623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3</a:t>
            </a:r>
          </a:p>
        </p:txBody>
      </p:sp>
      <p:sp>
        <p:nvSpPr>
          <p:cNvPr id="17" name="Line 4">
            <a:extLst>
              <a:ext uri="{FF2B5EF4-FFF2-40B4-BE49-F238E27FC236}">
                <a16:creationId xmlns:a16="http://schemas.microsoft.com/office/drawing/2014/main" id="{9B386C25-24FE-E04B-9BB0-D86229FEE8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1141413"/>
            <a:ext cx="8610600" cy="1587"/>
          </a:xfrm>
          <a:prstGeom prst="line">
            <a:avLst/>
          </a:prstGeom>
          <a:noFill/>
          <a:ln w="28575">
            <a:solidFill>
              <a:srgbClr val="AB41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49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6" name="Google Shape;90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012" y="1864638"/>
            <a:ext cx="3022925" cy="190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7" name="Google Shape;90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8188" y="1752600"/>
            <a:ext cx="3082762" cy="190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3313" y="4178375"/>
            <a:ext cx="3040299" cy="19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8201" y="4152981"/>
            <a:ext cx="3188999" cy="2019219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p49"/>
          <p:cNvSpPr txBox="1"/>
          <p:nvPr/>
        </p:nvSpPr>
        <p:spPr>
          <a:xfrm flipH="1">
            <a:off x="26719" y="6372263"/>
            <a:ext cx="73539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" sz="11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Source: Sorin, </a:t>
            </a:r>
            <a:r>
              <a:rPr lang="en" sz="1100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Drăghici</a:t>
            </a:r>
            <a:r>
              <a:rPr lang="en" sz="11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  Statistics and Data Analysis for Microarrays Using R and Bioconductor, Second Edition by Chapman and Hall/CRC  Series: Chapman &amp; Hall/CRC Mathematical and Computational Biology, 2016</a:t>
            </a:r>
            <a:endParaRPr dirty="0">
              <a:latin typeface="Optima" panose="02000503060000020004" pitchFamily="2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D961B242-035D-2F42-A1E3-1311E3BC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524000"/>
          </a:xfrm>
        </p:spPr>
        <p:txBody>
          <a:bodyPr/>
          <a:lstStyle/>
          <a:p>
            <a:r>
              <a:rPr lang="en-US" sz="4000" dirty="0">
                <a:latin typeface="Optima" panose="02000503060000020004" pitchFamily="2" charset="0"/>
              </a:rPr>
              <a:t>K-means: Weaknesses</a:t>
            </a:r>
            <a:br>
              <a:rPr lang="en-US" sz="2800" dirty="0">
                <a:latin typeface="Optima" panose="02000503060000020004" pitchFamily="2" charset="0"/>
              </a:rPr>
            </a:br>
            <a:r>
              <a:rPr lang="en-US" sz="2400" i="1" dirty="0">
                <a:latin typeface="Optima" panose="02000503060000020004" pitchFamily="2" charset="0"/>
              </a:rPr>
              <a:t>Can give you a different result each time</a:t>
            </a:r>
            <a:br>
              <a:rPr lang="en-US" sz="2400" i="1" dirty="0">
                <a:latin typeface="Optima" panose="02000503060000020004" pitchFamily="2" charset="0"/>
              </a:rPr>
            </a:br>
            <a:r>
              <a:rPr lang="en-US" sz="2400" i="1" dirty="0">
                <a:latin typeface="Optima" panose="02000503060000020004" pitchFamily="2" charset="0"/>
              </a:rPr>
              <a:t>with exactly the same data </a:t>
            </a:r>
            <a:endParaRPr lang="en-US" sz="2800" i="1" dirty="0">
              <a:latin typeface="Optima" panose="0200050306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75B311-920D-3548-A1D3-7BED43D69CFC}"/>
              </a:ext>
            </a:extLst>
          </p:cNvPr>
          <p:cNvSpPr txBox="1"/>
          <p:nvPr/>
        </p:nvSpPr>
        <p:spPr>
          <a:xfrm>
            <a:off x="382177" y="2438400"/>
            <a:ext cx="1497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Initial centroids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172ECA-B87A-F841-AA2F-BE2C7A885328}"/>
              </a:ext>
            </a:extLst>
          </p:cNvPr>
          <p:cNvSpPr txBox="1"/>
          <p:nvPr/>
        </p:nvSpPr>
        <p:spPr>
          <a:xfrm>
            <a:off x="318159" y="4572000"/>
            <a:ext cx="1497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Initial centroids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42BA450-3822-CE4B-BE54-81F792F4F49F}"/>
              </a:ext>
            </a:extLst>
          </p:cNvPr>
          <p:cNvCxnSpPr>
            <a:stCxn id="2" idx="3"/>
          </p:cNvCxnSpPr>
          <p:nvPr/>
        </p:nvCxnSpPr>
        <p:spPr bwMode="auto">
          <a:xfrm>
            <a:off x="1879458" y="2853899"/>
            <a:ext cx="863742" cy="19410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C7518F-4347-D844-9017-846003E7D712}"/>
              </a:ext>
            </a:extLst>
          </p:cNvPr>
          <p:cNvCxnSpPr>
            <a:cxnSpLocks/>
            <a:stCxn id="2" idx="3"/>
          </p:cNvCxnSpPr>
          <p:nvPr/>
        </p:nvCxnSpPr>
        <p:spPr bwMode="auto">
          <a:xfrm>
            <a:off x="1879458" y="2853899"/>
            <a:ext cx="1625742" cy="19410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4331A7-559D-184A-A0EF-BB9E0B3A0549}"/>
              </a:ext>
            </a:extLst>
          </p:cNvPr>
          <p:cNvCxnSpPr>
            <a:cxnSpLocks/>
          </p:cNvCxnSpPr>
          <p:nvPr/>
        </p:nvCxnSpPr>
        <p:spPr bwMode="auto">
          <a:xfrm>
            <a:off x="1815440" y="4973015"/>
            <a:ext cx="1384960" cy="8175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25941C-55B8-FB4A-A992-8077285C5730}"/>
              </a:ext>
            </a:extLst>
          </p:cNvPr>
          <p:cNvCxnSpPr>
            <a:cxnSpLocks/>
          </p:cNvCxnSpPr>
          <p:nvPr/>
        </p:nvCxnSpPr>
        <p:spPr bwMode="auto">
          <a:xfrm flipV="1">
            <a:off x="1815440" y="4572000"/>
            <a:ext cx="1384960" cy="4010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Line 4">
            <a:extLst>
              <a:ext uri="{FF2B5EF4-FFF2-40B4-BE49-F238E27FC236}">
                <a16:creationId xmlns:a16="http://schemas.microsoft.com/office/drawing/2014/main" id="{9F1E96F1-25EC-6E45-ADA1-B70206B22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1522413"/>
            <a:ext cx="8610600" cy="1587"/>
          </a:xfrm>
          <a:prstGeom prst="line">
            <a:avLst/>
          </a:prstGeom>
          <a:noFill/>
          <a:ln w="28575">
            <a:solidFill>
              <a:srgbClr val="AB41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K-means: Weaknesses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495800"/>
          </a:xfrm>
        </p:spPr>
        <p:txBody>
          <a:bodyPr/>
          <a:lstStyle/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Must choose parameter k in advance, or try many values.</a:t>
            </a: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Data must be numerical and must be compared via Euclidean distance (there is a variant called the k-medians algorithm to address these concerns)</a:t>
            </a: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The algorithm works best on data which contains spherical clusters; clusters with other geometry may not be found.</a:t>
            </a: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The algorithm is sensitive to outliers -- points which do not belong in any cluster.  These can distort the centroid positions and ruin the clustering.</a:t>
            </a:r>
          </a:p>
        </p:txBody>
      </p:sp>
      <p:sp>
        <p:nvSpPr>
          <p:cNvPr id="83971" name="Line 4"/>
          <p:cNvSpPr>
            <a:spLocks noChangeShapeType="1"/>
          </p:cNvSpPr>
          <p:nvPr/>
        </p:nvSpPr>
        <p:spPr bwMode="auto">
          <a:xfrm>
            <a:off x="228600" y="1141413"/>
            <a:ext cx="8610600" cy="1587"/>
          </a:xfrm>
          <a:prstGeom prst="line">
            <a:avLst/>
          </a:prstGeom>
          <a:noFill/>
          <a:ln w="28575">
            <a:solidFill>
              <a:srgbClr val="AB41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914400"/>
          </a:xfrm>
        </p:spPr>
        <p:txBody>
          <a:bodyPr/>
          <a:lstStyle/>
          <a:p>
            <a:pPr eaLnBrk="1" hangingPunct="1"/>
            <a:r>
              <a:rPr lang="en-US" sz="3600" dirty="0">
                <a:ea typeface="ＭＳ Ｐゴシック" charset="0"/>
                <a:cs typeface="ＭＳ Ｐゴシック" charset="0"/>
              </a:rPr>
              <a:t>Genome-wide expression analysis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1630362"/>
            <a:ext cx="8540750" cy="4770438"/>
          </a:xfrm>
        </p:spPr>
        <p:txBody>
          <a:bodyPr/>
          <a:lstStyle/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Goal: to measure RNA levels of all genes in a genome under various experimental conditions</a:t>
            </a:r>
          </a:p>
          <a:p>
            <a:pPr eaLnBrk="1" hangingPunct="1">
              <a:buFont typeface="Symbol" charset="0"/>
              <a:buNone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RNA levels vary with: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Cell type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Developmental stage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External stimuli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Disease state</a:t>
            </a:r>
          </a:p>
          <a:p>
            <a:pPr lvl="1" eaLnBrk="1" hangingPunct="1">
              <a:buFont typeface="Symbol" charset="0"/>
              <a:buNone/>
            </a:pPr>
            <a:endParaRPr lang="en-US" sz="2000" dirty="0">
              <a:ea typeface="ＭＳ Ｐゴシック" charset="0"/>
            </a:endParaRP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Time and location of expression provide information on genes</a:t>
            </a:r>
            <a:r>
              <a:rPr lang="ja-JP" altLang="en-US" sz="20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function and interactions, and can be useful for many purposes, including disease diagnostics and medical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54092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Clustering has no one answer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1"/>
            <a:ext cx="7772400" cy="3424242"/>
          </a:xfrm>
        </p:spPr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Given a collection of objects, put objects into groups based on similarity.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It really depends on how you measure similarity/dissimilarity</a:t>
            </a:r>
          </a:p>
          <a:p>
            <a:pPr eaLnBrk="1" hangingPunct="1"/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None/>
            </a:pPr>
            <a:r>
              <a:rPr lang="en-US" sz="2400" i="1" dirty="0">
                <a:solidFill>
                  <a:srgbClr val="000080"/>
                </a:solidFill>
                <a:ea typeface="ＭＳ Ｐゴシック" charset="0"/>
                <a:cs typeface="ＭＳ Ｐゴシック" charset="0"/>
              </a:rPr>
              <a:t>Problem: Sometimes genes with pretty similar expression can end up in different clusters!</a:t>
            </a:r>
          </a:p>
        </p:txBody>
      </p:sp>
      <p:sp>
        <p:nvSpPr>
          <p:cNvPr id="88067" name="Line 4"/>
          <p:cNvSpPr>
            <a:spLocks noChangeShapeType="1"/>
          </p:cNvSpPr>
          <p:nvPr/>
        </p:nvSpPr>
        <p:spPr bwMode="auto">
          <a:xfrm>
            <a:off x="228600" y="1141413"/>
            <a:ext cx="8610600" cy="1587"/>
          </a:xfrm>
          <a:prstGeom prst="line">
            <a:avLst/>
          </a:prstGeom>
          <a:noFill/>
          <a:ln w="28575">
            <a:solidFill>
              <a:srgbClr val="AB41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C1D9DAF9-A7CE-364B-BEDF-9896DDA22B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695726"/>
              </p:ext>
            </p:extLst>
          </p:nvPr>
        </p:nvGraphicFramePr>
        <p:xfrm>
          <a:off x="3124200" y="4770266"/>
          <a:ext cx="2721514" cy="1892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0" name="Image" r:id="rId4" imgW="2752381" imgH="1914286" progId="">
                  <p:embed/>
                </p:oleObj>
              </mc:Choice>
              <mc:Fallback>
                <p:oleObj name="Image" r:id="rId4" imgW="2752381" imgH="1914286" progId="">
                  <p:embed/>
                  <p:pic>
                    <p:nvPicPr>
                      <p:cNvPr id="9216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770266"/>
                        <a:ext cx="2721514" cy="18926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Text Box 9"/>
          <p:cNvSpPr txBox="1">
            <a:spLocks noChangeArrowheads="1"/>
          </p:cNvSpPr>
          <p:nvPr/>
        </p:nvSpPr>
        <p:spPr bwMode="auto">
          <a:xfrm>
            <a:off x="762000" y="304800"/>
            <a:ext cx="7772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rgbClr val="000080"/>
                </a:solidFill>
                <a:latin typeface="Optima" panose="02000503060000020004" pitchFamily="2" charset="0"/>
              </a:rPr>
              <a:t>Measuring the Quality of Clusters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39F73B-4EC0-6344-B0EA-356797C82D7E}"/>
              </a:ext>
            </a:extLst>
          </p:cNvPr>
          <p:cNvGrpSpPr/>
          <p:nvPr/>
        </p:nvGrpSpPr>
        <p:grpSpPr>
          <a:xfrm>
            <a:off x="1288741" y="1524000"/>
            <a:ext cx="6490317" cy="4529337"/>
            <a:chOff x="1227353" y="1639240"/>
            <a:chExt cx="6490317" cy="4529337"/>
          </a:xfrm>
        </p:grpSpPr>
        <p:pic>
          <p:nvPicPr>
            <p:cNvPr id="17" name="Google Shape;932;p52">
              <a:extLst>
                <a:ext uri="{FF2B5EF4-FFF2-40B4-BE49-F238E27FC236}">
                  <a16:creationId xmlns:a16="http://schemas.microsoft.com/office/drawing/2014/main" id="{63C24BD2-88C9-364C-8F45-604E4028F62A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86000" y="2133600"/>
              <a:ext cx="5431670" cy="37194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120" name="Text Box 15"/>
            <p:cNvSpPr txBox="1">
              <a:spLocks noChangeArrowheads="1"/>
            </p:cNvSpPr>
            <p:nvPr/>
          </p:nvSpPr>
          <p:spPr bwMode="auto">
            <a:xfrm>
              <a:off x="1227353" y="5091359"/>
              <a:ext cx="1600200" cy="1077218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" charset="0"/>
                </a:rPr>
                <a:t>These points have a low a</a:t>
              </a:r>
              <a:r>
                <a:rPr lang="en-US" sz="1600" baseline="-25000" dirty="0">
                  <a:latin typeface="Calibri" charset="0"/>
                </a:rPr>
                <a:t>i</a:t>
              </a:r>
              <a:r>
                <a:rPr lang="en-US" sz="1600" dirty="0">
                  <a:latin typeface="Calibri" charset="0"/>
                </a:rPr>
                <a:t> and a big b</a:t>
              </a:r>
              <a:r>
                <a:rPr lang="en-US" sz="1600" baseline="-25000" dirty="0">
                  <a:latin typeface="Calibri" charset="0"/>
                </a:rPr>
                <a:t>i</a:t>
              </a:r>
              <a:r>
                <a:rPr lang="en-US" sz="1600" dirty="0">
                  <a:latin typeface="Calibri" charset="0"/>
                </a:rPr>
                <a:t> so a high Silhouette value</a:t>
              </a:r>
            </a:p>
          </p:txBody>
        </p:sp>
        <p:sp>
          <p:nvSpPr>
            <p:cNvPr id="90121" name="Line 16"/>
            <p:cNvSpPr>
              <a:spLocks noChangeShapeType="1"/>
            </p:cNvSpPr>
            <p:nvPr/>
          </p:nvSpPr>
          <p:spPr bwMode="auto">
            <a:xfrm>
              <a:off x="2827553" y="5352132"/>
              <a:ext cx="2827425" cy="1816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12" name="Text Box 15">
              <a:extLst>
                <a:ext uri="{FF2B5EF4-FFF2-40B4-BE49-F238E27FC236}">
                  <a16:creationId xmlns:a16="http://schemas.microsoft.com/office/drawing/2014/main" id="{81513B5A-8F51-5342-B935-D40B9AA90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9742" y="1639240"/>
              <a:ext cx="1600200" cy="1077218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" charset="0"/>
                </a:rPr>
                <a:t>This point has a high a</a:t>
              </a:r>
              <a:r>
                <a:rPr lang="en-US" sz="1600" baseline="-25000" dirty="0">
                  <a:latin typeface="Calibri" charset="0"/>
                </a:rPr>
                <a:t>i</a:t>
              </a:r>
              <a:r>
                <a:rPr lang="en-US" sz="1600" dirty="0">
                  <a:latin typeface="Calibri" charset="0"/>
                </a:rPr>
                <a:t> and a low b</a:t>
              </a:r>
              <a:r>
                <a:rPr lang="en-US" sz="1600" baseline="-25000" dirty="0">
                  <a:latin typeface="Calibri" charset="0"/>
                </a:rPr>
                <a:t>i</a:t>
              </a:r>
              <a:r>
                <a:rPr lang="en-US" sz="1600" dirty="0">
                  <a:latin typeface="Calibri" charset="0"/>
                </a:rPr>
                <a:t> so a low Silhouette value</a:t>
              </a:r>
            </a:p>
          </p:txBody>
        </p:sp>
        <p:sp>
          <p:nvSpPr>
            <p:cNvPr id="14" name="Line 16">
              <a:extLst>
                <a:ext uri="{FF2B5EF4-FFF2-40B4-BE49-F238E27FC236}">
                  <a16:creationId xmlns:a16="http://schemas.microsoft.com/office/drawing/2014/main" id="{B12608C3-C82E-A347-9A9B-5C06682858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6564" y="3538681"/>
              <a:ext cx="918352" cy="1548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6D45FAFC-46EA-5F45-8A2E-69D4004C58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9888" y="2716458"/>
              <a:ext cx="495182" cy="11759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</p:grpSp>
      <p:sp>
        <p:nvSpPr>
          <p:cNvPr id="13" name="Line 4">
            <a:extLst>
              <a:ext uri="{FF2B5EF4-FFF2-40B4-BE49-F238E27FC236}">
                <a16:creationId xmlns:a16="http://schemas.microsoft.com/office/drawing/2014/main" id="{61C7A2C2-193E-254C-B21F-DAA0D9D23F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1141413"/>
            <a:ext cx="8610600" cy="1587"/>
          </a:xfrm>
          <a:prstGeom prst="line">
            <a:avLst/>
          </a:prstGeom>
          <a:noFill/>
          <a:ln w="28575">
            <a:solidFill>
              <a:srgbClr val="AB41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02373F-360C-3A4B-AE7A-CC2166394CAC}"/>
              </a:ext>
            </a:extLst>
          </p:cNvPr>
          <p:cNvSpPr txBox="1"/>
          <p:nvPr/>
        </p:nvSpPr>
        <p:spPr>
          <a:xfrm>
            <a:off x="1066800" y="6300699"/>
            <a:ext cx="717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Can use bootstrapping to measure confidence in cluster assignment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6" name="Google Shape;92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849" y="2590800"/>
            <a:ext cx="5147551" cy="223491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Box 9">
            <a:extLst>
              <a:ext uri="{FF2B5EF4-FFF2-40B4-BE49-F238E27FC236}">
                <a16:creationId xmlns:a16="http://schemas.microsoft.com/office/drawing/2014/main" id="{D55F9279-05FF-FE42-B129-B29BF81B4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76200"/>
            <a:ext cx="77724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4000" dirty="0">
                <a:solidFill>
                  <a:srgbClr val="000080"/>
                </a:solidFill>
                <a:latin typeface="Optima" panose="02000503060000020004" pitchFamily="2" charset="0"/>
              </a:rPr>
              <a:t>Judging Clustering Quality:</a:t>
            </a:r>
          </a:p>
          <a:p>
            <a:pPr algn="ctr">
              <a:spcBef>
                <a:spcPts val="0"/>
              </a:spcBef>
            </a:pPr>
            <a:r>
              <a:rPr lang="en-US" sz="4000" dirty="0">
                <a:solidFill>
                  <a:srgbClr val="000080"/>
                </a:solidFill>
                <a:latin typeface="Optima" panose="02000503060000020004" pitchFamily="2" charset="0"/>
              </a:rPr>
              <a:t>Silhouette width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0C4BE59D-1FA1-7F4A-B3F3-8650905C8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9449" y="4791830"/>
            <a:ext cx="6629400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b="1" i="1" dirty="0">
                <a:latin typeface="Calibri" charset="0"/>
              </a:rPr>
              <a:t>s(</a:t>
            </a:r>
            <a:r>
              <a:rPr lang="en-US" b="1" i="1" dirty="0" err="1">
                <a:latin typeface="Calibri" charset="0"/>
              </a:rPr>
              <a:t>i</a:t>
            </a:r>
            <a:r>
              <a:rPr lang="en-US" b="1" i="1" dirty="0">
                <a:latin typeface="Calibri" charset="0"/>
              </a:rPr>
              <a:t>) </a:t>
            </a:r>
            <a:r>
              <a:rPr lang="en-US" dirty="0">
                <a:latin typeface="Calibri" charset="0"/>
              </a:rPr>
              <a:t>= (</a:t>
            </a:r>
            <a:r>
              <a:rPr lang="en-US" i="1" dirty="0">
                <a:latin typeface="Calibri" charset="0"/>
              </a:rPr>
              <a:t>b</a:t>
            </a:r>
            <a:r>
              <a:rPr lang="en-US" i="1" baseline="-25000" dirty="0">
                <a:latin typeface="Calibri" charset="0"/>
              </a:rPr>
              <a:t>i</a:t>
            </a:r>
            <a:r>
              <a:rPr lang="en-US" i="1" dirty="0">
                <a:latin typeface="Calibri" charset="0"/>
              </a:rPr>
              <a:t>-a</a:t>
            </a:r>
            <a:r>
              <a:rPr lang="en-US" i="1" baseline="-25000" dirty="0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)/max(</a:t>
            </a:r>
            <a:r>
              <a:rPr lang="en-US" i="1" dirty="0" err="1">
                <a:latin typeface="Calibri" charset="0"/>
              </a:rPr>
              <a:t>a</a:t>
            </a:r>
            <a:r>
              <a:rPr lang="en-US" i="1" baseline="-25000" dirty="0" err="1">
                <a:latin typeface="Calibri" charset="0"/>
              </a:rPr>
              <a:t>i</a:t>
            </a:r>
            <a:r>
              <a:rPr lang="en-US" i="1" dirty="0" err="1">
                <a:latin typeface="Calibri" charset="0"/>
              </a:rPr>
              <a:t>,b</a:t>
            </a:r>
            <a:r>
              <a:rPr lang="en-US" i="1" baseline="-25000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)</a:t>
            </a:r>
          </a:p>
          <a:p>
            <a:pPr>
              <a:spcBef>
                <a:spcPts val="800"/>
              </a:spcBef>
            </a:pPr>
            <a:r>
              <a:rPr lang="en-US" sz="2000" i="1" dirty="0">
                <a:latin typeface="Calibri" charset="0"/>
              </a:rPr>
              <a:t>a</a:t>
            </a:r>
            <a:r>
              <a:rPr lang="en-US" sz="2000" i="1" baseline="-25000" dirty="0">
                <a:latin typeface="Calibri" charset="0"/>
              </a:rPr>
              <a:t>i</a:t>
            </a:r>
            <a:r>
              <a:rPr lang="en-US" sz="2000" dirty="0">
                <a:latin typeface="Calibri" charset="0"/>
              </a:rPr>
              <a:t>: average within cluster distance with respect to gene </a:t>
            </a:r>
            <a:r>
              <a:rPr lang="en-US" sz="2000" i="1" dirty="0" err="1">
                <a:latin typeface="Calibri" charset="0"/>
              </a:rPr>
              <a:t>i</a:t>
            </a:r>
            <a:r>
              <a:rPr lang="en-US" sz="2000" i="1" dirty="0">
                <a:latin typeface="Calibri" charset="0"/>
              </a:rPr>
              <a:t> </a:t>
            </a:r>
            <a:r>
              <a:rPr lang="en-US" sz="2000" dirty="0">
                <a:latin typeface="Calibri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2000" i="1" dirty="0">
                <a:latin typeface="Calibri" charset="0"/>
              </a:rPr>
              <a:t>b</a:t>
            </a:r>
            <a:r>
              <a:rPr lang="en-US" sz="2000" i="1" baseline="-25000" dirty="0">
                <a:latin typeface="Calibri" charset="0"/>
              </a:rPr>
              <a:t>i</a:t>
            </a:r>
            <a:r>
              <a:rPr lang="en-US" sz="2000" dirty="0">
                <a:latin typeface="Calibri" charset="0"/>
              </a:rPr>
              <a:t>: average between cluster distance with respect to gene </a:t>
            </a:r>
            <a:r>
              <a:rPr lang="en-US" sz="2000" i="1" dirty="0" err="1">
                <a:latin typeface="Calibri" charset="0"/>
              </a:rPr>
              <a:t>i</a:t>
            </a:r>
            <a:r>
              <a:rPr lang="en-US" sz="2000" i="1" dirty="0">
                <a:latin typeface="Calibri" charset="0"/>
              </a:rPr>
              <a:t> </a:t>
            </a:r>
            <a:r>
              <a:rPr lang="en-US" sz="2000" dirty="0">
                <a:latin typeface="Calibri" charset="0"/>
              </a:rPr>
              <a:t>  </a:t>
            </a:r>
          </a:p>
        </p:txBody>
      </p:sp>
      <p:sp>
        <p:nvSpPr>
          <p:cNvPr id="923" name="Google Shape;923;p51"/>
          <p:cNvSpPr txBox="1"/>
          <p:nvPr/>
        </p:nvSpPr>
        <p:spPr>
          <a:xfrm>
            <a:off x="762000" y="1524000"/>
            <a:ext cx="7924800" cy="108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dk1"/>
                </a:solidFill>
                <a:latin typeface="Arial" panose="020B0604020202020204" pitchFamily="34" charset="0"/>
                <a:ea typeface="Georgia"/>
                <a:cs typeface="Arial" panose="020B0604020202020204" pitchFamily="34" charset="0"/>
                <a:sym typeface="Georgia"/>
              </a:rPr>
              <a:t>Ideally, we want well separated, distinct groups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2000" dirty="0">
                <a:solidFill>
                  <a:schemeClr val="dk1"/>
                </a:solidFill>
                <a:latin typeface="Arial" panose="020B0604020202020204" pitchFamily="34" charset="0"/>
                <a:ea typeface="Georgia"/>
                <a:cs typeface="Arial" panose="020B0604020202020204" pitchFamily="34" charset="0"/>
                <a:sym typeface="Georgia"/>
              </a:rPr>
              <a:t>Maximize </a:t>
            </a:r>
            <a:r>
              <a:rPr lang="en" sz="2000" b="1" i="1" dirty="0">
                <a:solidFill>
                  <a:schemeClr val="dk1"/>
                </a:solidFill>
                <a:latin typeface="Arial" panose="020B0604020202020204" pitchFamily="34" charset="0"/>
                <a:ea typeface="Georgia"/>
                <a:cs typeface="Arial" panose="020B0604020202020204" pitchFamily="34" charset="0"/>
                <a:sym typeface="Georgia"/>
              </a:rPr>
              <a:t>between</a:t>
            </a:r>
            <a:r>
              <a:rPr lang="en" sz="2000" dirty="0">
                <a:solidFill>
                  <a:schemeClr val="dk1"/>
                </a:solidFill>
                <a:latin typeface="Arial" panose="020B0604020202020204" pitchFamily="34" charset="0"/>
                <a:ea typeface="Georgia"/>
                <a:cs typeface="Arial" panose="020B0604020202020204" pitchFamily="34" charset="0"/>
                <a:sym typeface="Georgia"/>
              </a:rPr>
              <a:t>-cluster distance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2000" dirty="0">
                <a:solidFill>
                  <a:schemeClr val="dk1"/>
                </a:solidFill>
                <a:latin typeface="Arial" panose="020B0604020202020204" pitchFamily="34" charset="0"/>
                <a:ea typeface="Georgia"/>
                <a:cs typeface="Arial" panose="020B0604020202020204" pitchFamily="34" charset="0"/>
                <a:sym typeface="Georgia"/>
              </a:rPr>
              <a:t>Minimize </a:t>
            </a:r>
            <a:r>
              <a:rPr lang="en" sz="2000" b="1" i="1" dirty="0">
                <a:solidFill>
                  <a:schemeClr val="dk1"/>
                </a:solidFill>
                <a:latin typeface="Arial" panose="020B0604020202020204" pitchFamily="34" charset="0"/>
                <a:ea typeface="Georgia"/>
                <a:cs typeface="Arial" panose="020B0604020202020204" pitchFamily="34" charset="0"/>
                <a:sym typeface="Georgia"/>
              </a:rPr>
              <a:t>within</a:t>
            </a:r>
            <a:r>
              <a:rPr lang="en" sz="2000" dirty="0">
                <a:solidFill>
                  <a:schemeClr val="dk1"/>
                </a:solidFill>
                <a:latin typeface="Arial" panose="020B0604020202020204" pitchFamily="34" charset="0"/>
                <a:ea typeface="Georgia"/>
                <a:cs typeface="Arial" panose="020B0604020202020204" pitchFamily="34" charset="0"/>
                <a:sym typeface="Georgia"/>
              </a:rPr>
              <a:t>-cluster distance</a:t>
            </a:r>
          </a:p>
        </p:txBody>
      </p:sp>
      <p:sp>
        <p:nvSpPr>
          <p:cNvPr id="8" name="Line 4">
            <a:extLst>
              <a:ext uri="{FF2B5EF4-FFF2-40B4-BE49-F238E27FC236}">
                <a16:creationId xmlns:a16="http://schemas.microsoft.com/office/drawing/2014/main" id="{0B830C4D-0ED9-6C42-8978-6E5D2DD7FD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1370013"/>
            <a:ext cx="8610600" cy="1587"/>
          </a:xfrm>
          <a:prstGeom prst="line">
            <a:avLst/>
          </a:prstGeom>
          <a:noFill/>
          <a:ln w="28575">
            <a:solidFill>
              <a:srgbClr val="AB41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8AF025-35CC-6841-A88A-4ECBAE73B336}"/>
              </a:ext>
            </a:extLst>
          </p:cNvPr>
          <p:cNvSpPr txBox="1"/>
          <p:nvPr/>
        </p:nvSpPr>
        <p:spPr>
          <a:xfrm>
            <a:off x="961500" y="6135469"/>
            <a:ext cx="7365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itchFamily="2" charset="2"/>
              <a:buChar char="Þ"/>
            </a:pPr>
            <a:r>
              <a:rPr lang="en-US" sz="1800" i="1" dirty="0"/>
              <a:t>s(</a:t>
            </a:r>
            <a:r>
              <a:rPr lang="en-US" sz="1800" i="1" dirty="0" err="1"/>
              <a:t>i</a:t>
            </a:r>
            <a:r>
              <a:rPr lang="en-US" sz="1800" i="1" dirty="0"/>
              <a:t>) </a:t>
            </a:r>
            <a:r>
              <a:rPr lang="en-US" sz="1800" dirty="0"/>
              <a:t>will be negative when </a:t>
            </a:r>
            <a:r>
              <a:rPr lang="en-US" sz="1800" i="1" dirty="0" err="1"/>
              <a:t>i</a:t>
            </a:r>
            <a:r>
              <a:rPr lang="en-US" sz="1800" dirty="0"/>
              <a:t> is more more similar to points in another cluster than to points in the same cluster</a:t>
            </a:r>
          </a:p>
        </p:txBody>
      </p:sp>
    </p:spTree>
    <p:extLst>
      <p:ext uri="{BB962C8B-B14F-4D97-AF65-F5344CB8AC3E}">
        <p14:creationId xmlns:p14="http://schemas.microsoft.com/office/powerpoint/2010/main" val="381956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EBDCC1-9840-B145-BD9F-DA971F2D8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599"/>
            <a:ext cx="7772400" cy="684213"/>
          </a:xfrm>
        </p:spPr>
        <p:txBody>
          <a:bodyPr/>
          <a:lstStyle/>
          <a:p>
            <a:r>
              <a:rPr lang="en-US" dirty="0"/>
              <a:t>Silhouette plots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A0B22475-DB97-1F42-AF4B-F84C6628DD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1141413"/>
            <a:ext cx="8610600" cy="1587"/>
          </a:xfrm>
          <a:prstGeom prst="line">
            <a:avLst/>
          </a:prstGeom>
          <a:noFill/>
          <a:ln w="28575">
            <a:solidFill>
              <a:srgbClr val="AB41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1C1EB4-97CE-B94F-8430-9E209547A1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32232" r="25000" b="37523"/>
          <a:stretch/>
        </p:blipFill>
        <p:spPr>
          <a:xfrm>
            <a:off x="556260" y="1561079"/>
            <a:ext cx="3939540" cy="305037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A295B1-6950-8E42-B7C3-8743E5ABA542}"/>
              </a:ext>
            </a:extLst>
          </p:cNvPr>
          <p:cNvCxnSpPr>
            <a:cxnSpLocks/>
          </p:cNvCxnSpPr>
          <p:nvPr/>
        </p:nvCxnSpPr>
        <p:spPr bwMode="auto">
          <a:xfrm>
            <a:off x="1143000" y="2813859"/>
            <a:ext cx="2971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8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661DA0-1559-0048-8EAF-799A5B3F9DA5}"/>
              </a:ext>
            </a:extLst>
          </p:cNvPr>
          <p:cNvGrpSpPr/>
          <p:nvPr/>
        </p:nvGrpSpPr>
        <p:grpSpPr>
          <a:xfrm>
            <a:off x="4876800" y="1367884"/>
            <a:ext cx="4131173" cy="4142508"/>
            <a:chOff x="4876800" y="1367884"/>
            <a:chExt cx="4131173" cy="414250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773D8F1-2AB7-2247-B94B-39B6AB511B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00" t="62190" r="25000" b="-401"/>
            <a:stretch/>
          </p:blipFill>
          <p:spPr>
            <a:xfrm>
              <a:off x="4876800" y="1367884"/>
              <a:ext cx="3581400" cy="3503375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C2956F3-9C40-5448-B1EC-81003737E2D2}"/>
                </a:ext>
              </a:extLst>
            </p:cNvPr>
            <p:cNvSpPr txBox="1"/>
            <p:nvPr/>
          </p:nvSpPr>
          <p:spPr>
            <a:xfrm>
              <a:off x="5181600" y="4617840"/>
              <a:ext cx="3200400" cy="8925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Silhouette width, </a:t>
              </a:r>
              <a:r>
                <a:rPr 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0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en-US" sz="2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Average silhouette width: 0.6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FEDD40-0048-1E45-80FA-8051E0E63826}"/>
                </a:ext>
              </a:extLst>
            </p:cNvPr>
            <p:cNvSpPr txBox="1"/>
            <p:nvPr/>
          </p:nvSpPr>
          <p:spPr>
            <a:xfrm>
              <a:off x="7609376" y="2501493"/>
              <a:ext cx="125707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1: 99 genes</a:t>
              </a:r>
            </a:p>
            <a:p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16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avg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= 0.61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A0CDBF-DEDE-1A4E-9DA5-2E19F087E8E0}"/>
                </a:ext>
              </a:extLst>
            </p:cNvPr>
            <p:cNvSpPr txBox="1"/>
            <p:nvPr/>
          </p:nvSpPr>
          <p:spPr>
            <a:xfrm>
              <a:off x="7637085" y="3485427"/>
              <a:ext cx="1370888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2: 101 genes</a:t>
              </a:r>
            </a:p>
            <a:p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16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avg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= 0.59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230AF5E-1AB7-2F43-8C48-23F704B1E6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051963" y="2148841"/>
              <a:ext cx="0" cy="22098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8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6C41068-BD50-E74B-9D32-A8F8BF724622}"/>
              </a:ext>
            </a:extLst>
          </p:cNvPr>
          <p:cNvSpPr txBox="1"/>
          <p:nvPr/>
        </p:nvSpPr>
        <p:spPr>
          <a:xfrm>
            <a:off x="533400" y="5964433"/>
            <a:ext cx="8116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itchFamily="2" charset="2"/>
              <a:buChar char="Þ"/>
            </a:pPr>
            <a:r>
              <a:rPr lang="en-US" sz="2000" dirty="0"/>
              <a:t>Ideally we would like to maximize the average silhouette distance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1213AD-92F8-2545-ABB7-FACA42E32B94}"/>
              </a:ext>
            </a:extLst>
          </p:cNvPr>
          <p:cNvSpPr txBox="1"/>
          <p:nvPr/>
        </p:nvSpPr>
        <p:spPr>
          <a:xfrm>
            <a:off x="966425" y="4617840"/>
            <a:ext cx="3324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to cut the tree?</a:t>
            </a:r>
          </a:p>
        </p:txBody>
      </p:sp>
    </p:spTree>
    <p:extLst>
      <p:ext uri="{BB962C8B-B14F-4D97-AF65-F5344CB8AC3E}">
        <p14:creationId xmlns:p14="http://schemas.microsoft.com/office/powerpoint/2010/main" val="256791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EBDCC1-9840-B145-BD9F-DA971F2D8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599"/>
            <a:ext cx="7772400" cy="684213"/>
          </a:xfrm>
        </p:spPr>
        <p:txBody>
          <a:bodyPr/>
          <a:lstStyle/>
          <a:p>
            <a:r>
              <a:rPr lang="en-US" dirty="0"/>
              <a:t>Silhouette plots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A0B22475-DB97-1F42-AF4B-F84C6628DD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1141413"/>
            <a:ext cx="8610600" cy="1587"/>
          </a:xfrm>
          <a:prstGeom prst="line">
            <a:avLst/>
          </a:prstGeom>
          <a:noFill/>
          <a:ln w="28575">
            <a:solidFill>
              <a:srgbClr val="AB41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FF063E-1694-1640-8F94-CD7AD6703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298700"/>
            <a:ext cx="2438400" cy="226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1C1EB4-97CE-B94F-8430-9E209547A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10" y="1725168"/>
            <a:ext cx="7647977" cy="48947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B13441-67BF-394C-8701-4C66EA0A3549}"/>
              </a:ext>
            </a:extLst>
          </p:cNvPr>
          <p:cNvSpPr txBox="1"/>
          <p:nvPr/>
        </p:nvSpPr>
        <p:spPr>
          <a:xfrm>
            <a:off x="914400" y="1263503"/>
            <a:ext cx="3162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80"/>
                </a:solidFill>
                <a:latin typeface="Optima" panose="02000503060000020004" pitchFamily="2" charset="0"/>
              </a:rPr>
              <a:t>Four different datasets: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45A09A6-B7D0-314E-A7CF-3CE2843CE8D4}"/>
              </a:ext>
            </a:extLst>
          </p:cNvPr>
          <p:cNvGrpSpPr/>
          <p:nvPr/>
        </p:nvGrpSpPr>
        <p:grpSpPr>
          <a:xfrm>
            <a:off x="1936279" y="5223906"/>
            <a:ext cx="787569" cy="1105614"/>
            <a:chOff x="1936279" y="5223906"/>
            <a:chExt cx="787569" cy="110561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1C6A411-8653-A049-AEAF-C973274658F4}"/>
                </a:ext>
              </a:extLst>
            </p:cNvPr>
            <p:cNvSpPr txBox="1"/>
            <p:nvPr/>
          </p:nvSpPr>
          <p:spPr>
            <a:xfrm>
              <a:off x="2066327" y="5531908"/>
              <a:ext cx="65434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800" dirty="0" err="1"/>
                <a:t>S</a:t>
              </a:r>
              <a:r>
                <a:rPr lang="en-US" sz="800" baseline="-25000" dirty="0" err="1"/>
                <a:t>avg</a:t>
              </a:r>
              <a:r>
                <a:rPr lang="en-US" sz="800" dirty="0"/>
                <a:t> = 0.12</a:t>
              </a: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84B66287-E61B-214D-942D-8F204ECB7174}"/>
                </a:ext>
              </a:extLst>
            </p:cNvPr>
            <p:cNvSpPr/>
            <p:nvPr/>
          </p:nvSpPr>
          <p:spPr bwMode="auto">
            <a:xfrm>
              <a:off x="1936279" y="5223906"/>
              <a:ext cx="155448" cy="831449"/>
            </a:xfrm>
            <a:prstGeom prst="rightBrac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178253-82CB-6B4B-8ACE-1A4FA4247877}"/>
                </a:ext>
              </a:extLst>
            </p:cNvPr>
            <p:cNvSpPr txBox="1"/>
            <p:nvPr/>
          </p:nvSpPr>
          <p:spPr>
            <a:xfrm>
              <a:off x="2069502" y="6096555"/>
              <a:ext cx="65434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800" dirty="0" err="1"/>
                <a:t>S</a:t>
              </a:r>
              <a:r>
                <a:rPr lang="en-US" sz="800" baseline="-25000" dirty="0" err="1"/>
                <a:t>avg</a:t>
              </a:r>
              <a:r>
                <a:rPr lang="en-US" sz="800" dirty="0"/>
                <a:t> = 0.42</a:t>
              </a:r>
            </a:p>
          </p:txBody>
        </p: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CD638EE1-AF94-E94D-8615-7D9C33792BC1}"/>
                </a:ext>
              </a:extLst>
            </p:cNvPr>
            <p:cNvSpPr/>
            <p:nvPr/>
          </p:nvSpPr>
          <p:spPr bwMode="auto">
            <a:xfrm>
              <a:off x="1937205" y="6087746"/>
              <a:ext cx="155448" cy="241774"/>
            </a:xfrm>
            <a:prstGeom prst="rightBrac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F77484-3B02-5240-B806-D9DE1AA2D665}"/>
              </a:ext>
            </a:extLst>
          </p:cNvPr>
          <p:cNvGrpSpPr/>
          <p:nvPr/>
        </p:nvGrpSpPr>
        <p:grpSpPr>
          <a:xfrm>
            <a:off x="7990891" y="5223907"/>
            <a:ext cx="785982" cy="1105613"/>
            <a:chOff x="1936279" y="5223907"/>
            <a:chExt cx="785982" cy="110561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986025-CC14-5E43-A436-994934BEBCEF}"/>
                </a:ext>
              </a:extLst>
            </p:cNvPr>
            <p:cNvSpPr txBox="1"/>
            <p:nvPr/>
          </p:nvSpPr>
          <p:spPr>
            <a:xfrm>
              <a:off x="2064740" y="5389141"/>
              <a:ext cx="65434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800" dirty="0" err="1"/>
                <a:t>S</a:t>
              </a:r>
              <a:r>
                <a:rPr lang="en-US" sz="800" baseline="-25000" dirty="0" err="1"/>
                <a:t>avg</a:t>
              </a:r>
              <a:r>
                <a:rPr lang="en-US" sz="800" dirty="0"/>
                <a:t> = 0.55</a:t>
              </a:r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7AE4D72B-076E-0044-BA39-C1DC19D77487}"/>
                </a:ext>
              </a:extLst>
            </p:cNvPr>
            <p:cNvSpPr/>
            <p:nvPr/>
          </p:nvSpPr>
          <p:spPr bwMode="auto">
            <a:xfrm>
              <a:off x="1936279" y="5223907"/>
              <a:ext cx="155448" cy="555966"/>
            </a:xfrm>
            <a:prstGeom prst="rightBrac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4804F5-13BA-664A-A565-75B25646E84D}"/>
                </a:ext>
              </a:extLst>
            </p:cNvPr>
            <p:cNvSpPr txBox="1"/>
            <p:nvPr/>
          </p:nvSpPr>
          <p:spPr>
            <a:xfrm>
              <a:off x="2067915" y="5953788"/>
              <a:ext cx="65434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800" dirty="0" err="1"/>
                <a:t>S</a:t>
              </a:r>
              <a:r>
                <a:rPr lang="en-US" sz="800" baseline="-25000" dirty="0" err="1"/>
                <a:t>avg</a:t>
              </a:r>
              <a:r>
                <a:rPr lang="en-US" sz="800" dirty="0"/>
                <a:t> = 0.57</a:t>
              </a: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F0FD72B2-4CAA-1A4F-9400-CF783A5425BA}"/>
                </a:ext>
              </a:extLst>
            </p:cNvPr>
            <p:cNvSpPr/>
            <p:nvPr/>
          </p:nvSpPr>
          <p:spPr bwMode="auto">
            <a:xfrm>
              <a:off x="1937205" y="5791200"/>
              <a:ext cx="155448" cy="538320"/>
            </a:xfrm>
            <a:prstGeom prst="rightBrac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501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EBDCC1-9840-B145-BD9F-DA971F2D8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599"/>
            <a:ext cx="7772400" cy="684213"/>
          </a:xfrm>
        </p:spPr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A0B22475-DB97-1F42-AF4B-F84C6628DD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1141413"/>
            <a:ext cx="8610600" cy="1587"/>
          </a:xfrm>
          <a:prstGeom prst="line">
            <a:avLst/>
          </a:prstGeom>
          <a:noFill/>
          <a:ln w="28575">
            <a:solidFill>
              <a:srgbClr val="AB41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F54B91-9032-9946-97A7-254C50917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825903"/>
            <a:ext cx="3418379" cy="15748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9DCE9D-D5E2-5047-8D1F-CE6F497BF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112090"/>
            <a:ext cx="3259614" cy="14886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315AF5-9E7B-A947-8BF9-43F89D9171BA}"/>
              </a:ext>
            </a:extLst>
          </p:cNvPr>
          <p:cNvSpPr txBox="1"/>
          <p:nvPr/>
        </p:nvSpPr>
        <p:spPr>
          <a:xfrm>
            <a:off x="4426527" y="8312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8700AC-7C52-C648-8709-01FF128A3D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337697"/>
            <a:ext cx="3342179" cy="14986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720F5B-5C0B-C44A-8F60-008798C65233}"/>
              </a:ext>
            </a:extLst>
          </p:cNvPr>
          <p:cNvSpPr txBox="1"/>
          <p:nvPr/>
        </p:nvSpPr>
        <p:spPr>
          <a:xfrm>
            <a:off x="3996761" y="1909365"/>
            <a:ext cx="85953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 =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144649-4543-8840-A14C-7D5446C889AF}"/>
              </a:ext>
            </a:extLst>
          </p:cNvPr>
          <p:cNvSpPr txBox="1"/>
          <p:nvPr/>
        </p:nvSpPr>
        <p:spPr>
          <a:xfrm>
            <a:off x="3996760" y="3625562"/>
            <a:ext cx="77457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 =3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A10E22-A5D4-F944-99D1-723DB9202C27}"/>
              </a:ext>
            </a:extLst>
          </p:cNvPr>
          <p:cNvSpPr txBox="1"/>
          <p:nvPr/>
        </p:nvSpPr>
        <p:spPr>
          <a:xfrm>
            <a:off x="3954279" y="5318342"/>
            <a:ext cx="85953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 =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9845C0-2C05-624D-949D-D7126A1A83D4}"/>
              </a:ext>
            </a:extLst>
          </p:cNvPr>
          <p:cNvSpPr txBox="1"/>
          <p:nvPr/>
        </p:nvSpPr>
        <p:spPr>
          <a:xfrm>
            <a:off x="5344623" y="1540032"/>
            <a:ext cx="3494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partitioning with k = 2 has the highest average silhouette width, and thus provides the most distinct clusters.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B532BA-3B53-7845-8935-B502FE424DE0}"/>
              </a:ext>
            </a:extLst>
          </p:cNvPr>
          <p:cNvSpPr txBox="1"/>
          <p:nvPr/>
        </p:nvSpPr>
        <p:spPr>
          <a:xfrm>
            <a:off x="5344622" y="3406775"/>
            <a:ext cx="349457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You may have additional data, however, suggesting that there really are more than 2 groups</a:t>
            </a:r>
          </a:p>
          <a:p>
            <a:endParaRPr lang="en-US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(e.g. single-cell data in which the yellow and purple clusters can be distinguished based on coherent expression of cell-type-specific markers / gene sets)</a:t>
            </a:r>
            <a:endParaRPr lang="en-US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980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Text Box 9"/>
          <p:cNvSpPr txBox="1">
            <a:spLocks noChangeArrowheads="1"/>
          </p:cNvSpPr>
          <p:nvPr/>
        </p:nvSpPr>
        <p:spPr bwMode="auto">
          <a:xfrm>
            <a:off x="762000" y="304800"/>
            <a:ext cx="7772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>
                <a:solidFill>
                  <a:srgbClr val="000080"/>
                </a:solidFill>
                <a:latin typeface="Optima" panose="02000503060000020004" pitchFamily="2" charset="0"/>
              </a:rPr>
              <a:t>Choosing the right number of clusters</a:t>
            </a:r>
            <a:endParaRPr lang="en-US" sz="3600" dirty="0">
              <a:solidFill>
                <a:srgbClr val="000080"/>
              </a:solidFill>
              <a:latin typeface="Optima" panose="02000503060000020004" pitchFamily="2" charset="0"/>
            </a:endParaRPr>
          </a:p>
        </p:txBody>
      </p:sp>
      <p:sp>
        <p:nvSpPr>
          <p:cNvPr id="13" name="Line 4">
            <a:extLst>
              <a:ext uri="{FF2B5EF4-FFF2-40B4-BE49-F238E27FC236}">
                <a16:creationId xmlns:a16="http://schemas.microsoft.com/office/drawing/2014/main" id="{61C7A2C2-193E-254C-B21F-DAA0D9D23F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1141413"/>
            <a:ext cx="8610600" cy="1587"/>
          </a:xfrm>
          <a:prstGeom prst="line">
            <a:avLst/>
          </a:prstGeom>
          <a:noFill/>
          <a:ln w="28575">
            <a:solidFill>
              <a:srgbClr val="AB41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CFED63-B6CF-B947-9E2F-9156CD569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95400"/>
            <a:ext cx="3886200" cy="36028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C97CF5A-A39D-5048-B996-298AB22BD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1295400"/>
            <a:ext cx="3886200" cy="36028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F7BDFE-2645-0C44-A377-FD986D95A697}"/>
              </a:ext>
            </a:extLst>
          </p:cNvPr>
          <p:cNvSpPr txBox="1"/>
          <p:nvPr/>
        </p:nvSpPr>
        <p:spPr>
          <a:xfrm>
            <a:off x="5943600" y="4948232"/>
            <a:ext cx="1834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Elbow 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2F0164-68E3-484D-970E-F1206CD8FDD0}"/>
              </a:ext>
            </a:extLst>
          </p:cNvPr>
          <p:cNvSpPr txBox="1"/>
          <p:nvPr/>
        </p:nvSpPr>
        <p:spPr>
          <a:xfrm>
            <a:off x="838201" y="4930914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Maximum average silhouette width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E3C7CE-2D8F-D64D-A283-3E88614461D4}"/>
              </a:ext>
            </a:extLst>
          </p:cNvPr>
          <p:cNvSpPr txBox="1"/>
          <p:nvPr/>
        </p:nvSpPr>
        <p:spPr>
          <a:xfrm>
            <a:off x="889351" y="5715000"/>
            <a:ext cx="7365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itchFamily="2" charset="2"/>
              <a:buChar char="Þ"/>
            </a:pPr>
            <a:r>
              <a:rPr lang="en-US" sz="1800" dirty="0"/>
              <a:t>Can also use the </a:t>
            </a:r>
            <a:r>
              <a:rPr lang="en-US" sz="1800" b="1" i="1" dirty="0"/>
              <a:t>Gap statistic</a:t>
            </a:r>
            <a:r>
              <a:rPr lang="en-US" sz="1800" dirty="0"/>
              <a:t>, which measures within-cluster variation relative to expectation for a reference distribution with no clustering (want to maximize the difference between these)</a:t>
            </a:r>
          </a:p>
        </p:txBody>
      </p:sp>
    </p:spTree>
    <p:extLst>
      <p:ext uri="{BB962C8B-B14F-4D97-AF65-F5344CB8AC3E}">
        <p14:creationId xmlns:p14="http://schemas.microsoft.com/office/powerpoint/2010/main" val="384939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45795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0"/>
                <a:cs typeface="ＭＳ Ｐゴシック" charset="0"/>
              </a:rPr>
              <a:t>Common Analysis Tasks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dirty="0">
                <a:solidFill>
                  <a:schemeClr val="tx2"/>
                </a:solidFill>
                <a:ea typeface="ＭＳ Ｐゴシック" charset="0"/>
                <a:cs typeface="ＭＳ Ｐゴシック" charset="0"/>
              </a:rPr>
              <a:t>Pattern Analysis</a:t>
            </a:r>
          </a:p>
          <a:p>
            <a:pPr eaLnBrk="1" hangingPunct="1">
              <a:spcBef>
                <a:spcPct val="30000"/>
              </a:spcBef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8915" name="Line 4"/>
          <p:cNvSpPr>
            <a:spLocks noChangeShapeType="1"/>
          </p:cNvSpPr>
          <p:nvPr/>
        </p:nvSpPr>
        <p:spPr bwMode="auto">
          <a:xfrm>
            <a:off x="228600" y="1141413"/>
            <a:ext cx="8610600" cy="1587"/>
          </a:xfrm>
          <a:prstGeom prst="line">
            <a:avLst/>
          </a:prstGeom>
          <a:noFill/>
          <a:ln w="28575">
            <a:solidFill>
              <a:srgbClr val="AB41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685800" y="2514600"/>
            <a:ext cx="7772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FontTx/>
              <a:buChar char="•"/>
            </a:pPr>
            <a:r>
              <a:rPr lang="en-US" dirty="0">
                <a:latin typeface="Optima" panose="02000503060000020004" pitchFamily="2" charset="0"/>
              </a:rPr>
              <a:t>Identify up- and down-regulated genes.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FontTx/>
              <a:buChar char="•"/>
            </a:pPr>
            <a:r>
              <a:rPr lang="en-US" dirty="0">
                <a:latin typeface="Optima" panose="02000503060000020004" pitchFamily="2" charset="0"/>
              </a:rPr>
              <a:t>Find groups of genes with similar expression profiles.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FontTx/>
              <a:buChar char="•"/>
            </a:pPr>
            <a:r>
              <a:rPr lang="en-US" dirty="0">
                <a:latin typeface="Optima" panose="02000503060000020004" pitchFamily="2" charset="0"/>
              </a:rPr>
              <a:t>Find groups of experiments (tissues) with similar expression profiles.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FontTx/>
              <a:buChar char="•"/>
            </a:pPr>
            <a:r>
              <a:rPr lang="en-US" dirty="0">
                <a:latin typeface="Optima" panose="02000503060000020004" pitchFamily="2" charset="0"/>
              </a:rPr>
              <a:t>Find genes that explain observed differences among tissues (feature selection).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/>
        </p:nvSpPr>
        <p:spPr>
          <a:xfrm>
            <a:off x="1731152" y="5563903"/>
            <a:ext cx="655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i="1" dirty="0">
                <a:solidFill>
                  <a:srgbClr val="000080"/>
                </a:solidFill>
                <a:latin typeface="Optima" panose="02000503060000020004" pitchFamily="2" charset="0"/>
                <a:ea typeface="Times New Roman"/>
                <a:cs typeface="Times New Roman"/>
                <a:sym typeface="Times New Roman"/>
              </a:rPr>
              <a:t>How can we find patterns in the data?</a:t>
            </a:r>
            <a:endParaRPr i="1" dirty="0">
              <a:solidFill>
                <a:srgbClr val="000080"/>
              </a:solidFill>
              <a:latin typeface="Optima" panose="02000503060000020004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C0AF31-6303-0F48-89E2-962B20F45D13}"/>
              </a:ext>
            </a:extLst>
          </p:cNvPr>
          <p:cNvGrpSpPr/>
          <p:nvPr/>
        </p:nvGrpSpPr>
        <p:grpSpPr>
          <a:xfrm>
            <a:off x="2186375" y="2590800"/>
            <a:ext cx="4695049" cy="2177464"/>
            <a:chOff x="1177052" y="2565498"/>
            <a:chExt cx="4695049" cy="2177464"/>
          </a:xfrm>
        </p:grpSpPr>
        <p:sp>
          <p:nvSpPr>
            <p:cNvPr id="275" name="Google Shape;275;p33"/>
            <p:cNvSpPr/>
            <p:nvPr/>
          </p:nvSpPr>
          <p:spPr>
            <a:xfrm>
              <a:off x="2005728" y="3092332"/>
              <a:ext cx="238200" cy="1572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3907553" y="3092332"/>
              <a:ext cx="238200" cy="1572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2243852" y="3092332"/>
              <a:ext cx="236400" cy="1572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1767602" y="3092332"/>
              <a:ext cx="238200" cy="1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79" name="Google Shape;279;p33"/>
            <p:cNvSpPr/>
            <p:nvPr/>
          </p:nvSpPr>
          <p:spPr>
            <a:xfrm>
              <a:off x="2956641" y="3092332"/>
              <a:ext cx="238200" cy="1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80" name="Google Shape;280;p33"/>
            <p:cNvSpPr/>
            <p:nvPr/>
          </p:nvSpPr>
          <p:spPr>
            <a:xfrm>
              <a:off x="2480391" y="3092332"/>
              <a:ext cx="238200" cy="1572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81" name="Google Shape;281;p33"/>
            <p:cNvSpPr/>
            <p:nvPr/>
          </p:nvSpPr>
          <p:spPr>
            <a:xfrm>
              <a:off x="2718516" y="3092332"/>
              <a:ext cx="238200" cy="1572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82" name="Google Shape;282;p33"/>
            <p:cNvSpPr/>
            <p:nvPr/>
          </p:nvSpPr>
          <p:spPr>
            <a:xfrm>
              <a:off x="3194766" y="3092332"/>
              <a:ext cx="236400" cy="157200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83" name="Google Shape;283;p33"/>
            <p:cNvSpPr/>
            <p:nvPr/>
          </p:nvSpPr>
          <p:spPr>
            <a:xfrm>
              <a:off x="3431303" y="3092332"/>
              <a:ext cx="238200" cy="1572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2243852" y="3092332"/>
              <a:ext cx="236400" cy="1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3669428" y="3092332"/>
              <a:ext cx="238200" cy="1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86" name="Google Shape;286;p33"/>
            <p:cNvSpPr/>
            <p:nvPr/>
          </p:nvSpPr>
          <p:spPr>
            <a:xfrm>
              <a:off x="3669428" y="3092332"/>
              <a:ext cx="238200" cy="1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C353D10-D625-014B-99A8-1F7FFD6196F3}"/>
                </a:ext>
              </a:extLst>
            </p:cNvPr>
            <p:cNvGrpSpPr/>
            <p:nvPr/>
          </p:nvGrpSpPr>
          <p:grpSpPr>
            <a:xfrm>
              <a:off x="1688304" y="2565498"/>
              <a:ext cx="3186700" cy="195879"/>
              <a:chOff x="866504" y="3172436"/>
              <a:chExt cx="3186700" cy="195879"/>
            </a:xfrm>
          </p:grpSpPr>
          <p:sp>
            <p:nvSpPr>
              <p:cNvPr id="287" name="Google Shape;287;p33"/>
              <p:cNvSpPr txBox="1"/>
              <p:nvPr/>
            </p:nvSpPr>
            <p:spPr>
              <a:xfrm rot="-2700000">
                <a:off x="866504" y="3212186"/>
                <a:ext cx="950776" cy="1561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1000" b="1" dirty="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Experiment 1</a:t>
                </a:r>
                <a:endParaRPr dirty="0"/>
              </a:p>
            </p:txBody>
          </p:sp>
          <p:sp>
            <p:nvSpPr>
              <p:cNvPr id="288" name="Google Shape;288;p33"/>
              <p:cNvSpPr txBox="1"/>
              <p:nvPr/>
            </p:nvSpPr>
            <p:spPr>
              <a:xfrm rot="-2700000">
                <a:off x="1104629" y="3212186"/>
                <a:ext cx="950776" cy="1561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1000" b="1" dirty="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Experiment 2</a:t>
                </a:r>
                <a:endParaRPr dirty="0"/>
              </a:p>
            </p:txBody>
          </p:sp>
          <p:sp>
            <p:nvSpPr>
              <p:cNvPr id="289" name="Google Shape;289;p33"/>
              <p:cNvSpPr txBox="1"/>
              <p:nvPr/>
            </p:nvSpPr>
            <p:spPr>
              <a:xfrm rot="-2700000">
                <a:off x="2055540" y="3212186"/>
                <a:ext cx="950776" cy="1561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1000" b="1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Experiment 6</a:t>
                </a:r>
                <a:endParaRPr/>
              </a:p>
            </p:txBody>
          </p:sp>
          <p:sp>
            <p:nvSpPr>
              <p:cNvPr id="290" name="Google Shape;290;p33"/>
              <p:cNvSpPr txBox="1"/>
              <p:nvPr/>
            </p:nvSpPr>
            <p:spPr>
              <a:xfrm rot="-2700000">
                <a:off x="1579291" y="3212186"/>
                <a:ext cx="950776" cy="1561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1000" b="1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Experiment 4</a:t>
                </a:r>
                <a:endParaRPr/>
              </a:p>
            </p:txBody>
          </p:sp>
          <p:sp>
            <p:nvSpPr>
              <p:cNvPr id="291" name="Google Shape;291;p33"/>
              <p:cNvSpPr txBox="1"/>
              <p:nvPr/>
            </p:nvSpPr>
            <p:spPr>
              <a:xfrm rot="-2700000">
                <a:off x="1817415" y="3212186"/>
                <a:ext cx="950776" cy="1561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1000" b="1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Experiment 5</a:t>
                </a:r>
                <a:endParaRPr/>
              </a:p>
            </p:txBody>
          </p:sp>
          <p:sp>
            <p:nvSpPr>
              <p:cNvPr id="292" name="Google Shape;292;p33"/>
              <p:cNvSpPr txBox="1"/>
              <p:nvPr/>
            </p:nvSpPr>
            <p:spPr>
              <a:xfrm rot="-2700000">
                <a:off x="1342754" y="3212186"/>
                <a:ext cx="950776" cy="1561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1000" b="1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Experiment 3</a:t>
                </a:r>
                <a:endParaRPr/>
              </a:p>
            </p:txBody>
          </p:sp>
          <p:sp>
            <p:nvSpPr>
              <p:cNvPr id="293" name="Google Shape;293;p33"/>
              <p:cNvSpPr txBox="1"/>
              <p:nvPr/>
            </p:nvSpPr>
            <p:spPr>
              <a:xfrm rot="-2700000">
                <a:off x="2293665" y="3212186"/>
                <a:ext cx="950776" cy="1561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1000" b="1" dirty="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Experiment 7</a:t>
                </a:r>
                <a:endParaRPr dirty="0"/>
              </a:p>
            </p:txBody>
          </p:sp>
          <p:sp>
            <p:nvSpPr>
              <p:cNvPr id="294" name="Google Shape;294;p33"/>
              <p:cNvSpPr txBox="1"/>
              <p:nvPr/>
            </p:nvSpPr>
            <p:spPr>
              <a:xfrm rot="-2700000">
                <a:off x="2530204" y="3212186"/>
                <a:ext cx="950776" cy="1561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1000" b="1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Experiment  8</a:t>
                </a:r>
                <a:endParaRPr/>
              </a:p>
            </p:txBody>
          </p:sp>
          <p:sp>
            <p:nvSpPr>
              <p:cNvPr id="295" name="Google Shape;295;p33"/>
              <p:cNvSpPr txBox="1"/>
              <p:nvPr/>
            </p:nvSpPr>
            <p:spPr>
              <a:xfrm rot="-2700000">
                <a:off x="2768329" y="3212186"/>
                <a:ext cx="950776" cy="1561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1000" b="1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Experiment 9</a:t>
                </a:r>
                <a:endParaRPr/>
              </a:p>
            </p:txBody>
          </p:sp>
          <p:sp>
            <p:nvSpPr>
              <p:cNvPr id="296" name="Google Shape;296;p33"/>
              <p:cNvSpPr txBox="1"/>
              <p:nvPr/>
            </p:nvSpPr>
            <p:spPr>
              <a:xfrm rot="-2700000">
                <a:off x="2989998" y="3172436"/>
                <a:ext cx="1063206" cy="1561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1000" b="1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Experiment 10</a:t>
                </a:r>
                <a:endParaRPr/>
              </a:p>
            </p:txBody>
          </p:sp>
        </p:grpSp>
        <p:sp>
          <p:nvSpPr>
            <p:cNvPr id="297" name="Google Shape;297;p33"/>
            <p:cNvSpPr/>
            <p:nvPr/>
          </p:nvSpPr>
          <p:spPr>
            <a:xfrm>
              <a:off x="2243852" y="3299501"/>
              <a:ext cx="236400" cy="1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3194766" y="3300692"/>
              <a:ext cx="236400" cy="1572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2005728" y="3509051"/>
              <a:ext cx="238200" cy="1572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2956641" y="3509051"/>
              <a:ext cx="238200" cy="1572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01" name="Google Shape;301;p33"/>
            <p:cNvSpPr/>
            <p:nvPr/>
          </p:nvSpPr>
          <p:spPr>
            <a:xfrm>
              <a:off x="3194766" y="3718602"/>
              <a:ext cx="236400" cy="1560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2005728" y="3300692"/>
              <a:ext cx="238200" cy="1572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2956641" y="3718602"/>
              <a:ext cx="238200" cy="1560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3907553" y="3300692"/>
              <a:ext cx="238200" cy="1572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2480391" y="3718602"/>
              <a:ext cx="238200" cy="1560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3669428" y="3718602"/>
              <a:ext cx="238200" cy="1560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3669428" y="3509051"/>
              <a:ext cx="238200" cy="1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1767602" y="3718602"/>
              <a:ext cx="238200" cy="15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2243852" y="3509051"/>
              <a:ext cx="236400" cy="157200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1767602" y="3300692"/>
              <a:ext cx="238200" cy="1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3669428" y="3300692"/>
              <a:ext cx="238200" cy="157200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2718516" y="3718602"/>
              <a:ext cx="238200" cy="156000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2005728" y="3718602"/>
              <a:ext cx="238200" cy="156000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3431303" y="3718602"/>
              <a:ext cx="238200" cy="156000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1767602" y="3509051"/>
              <a:ext cx="238200" cy="157200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3194766" y="3509051"/>
              <a:ext cx="236400" cy="157200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2243852" y="3718602"/>
              <a:ext cx="236400" cy="1560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2718516" y="3300692"/>
              <a:ext cx="238200" cy="1572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2480391" y="3509051"/>
              <a:ext cx="238200" cy="157200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3431303" y="3300692"/>
              <a:ext cx="238200" cy="1572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2718516" y="3509051"/>
              <a:ext cx="238200" cy="1572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3907553" y="3509051"/>
              <a:ext cx="238200" cy="157200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3907553" y="3718602"/>
              <a:ext cx="238200" cy="156000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3431303" y="3509051"/>
              <a:ext cx="238200" cy="1572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2480391" y="3300692"/>
              <a:ext cx="238200" cy="1572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2956641" y="3300692"/>
              <a:ext cx="238200" cy="1572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2005728" y="3509051"/>
              <a:ext cx="238200" cy="1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2243852" y="3509051"/>
              <a:ext cx="236400" cy="1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2718516" y="3509051"/>
              <a:ext cx="238200" cy="1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30" name="Google Shape;330;p33"/>
            <p:cNvSpPr txBox="1"/>
            <p:nvPr/>
          </p:nvSpPr>
          <p:spPr>
            <a:xfrm>
              <a:off x="1177052" y="3092332"/>
              <a:ext cx="554100" cy="1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000" b="1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Gene 1</a:t>
              </a:r>
              <a:endParaRPr/>
            </a:p>
          </p:txBody>
        </p:sp>
        <p:sp>
          <p:nvSpPr>
            <p:cNvPr id="331" name="Google Shape;331;p33"/>
            <p:cNvSpPr txBox="1"/>
            <p:nvPr/>
          </p:nvSpPr>
          <p:spPr>
            <a:xfrm>
              <a:off x="1177052" y="3300692"/>
              <a:ext cx="554100" cy="1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000" b="1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Gene 2</a:t>
              </a:r>
              <a:endParaRPr/>
            </a:p>
          </p:txBody>
        </p:sp>
        <p:sp>
          <p:nvSpPr>
            <p:cNvPr id="332" name="Google Shape;332;p33"/>
            <p:cNvSpPr txBox="1"/>
            <p:nvPr/>
          </p:nvSpPr>
          <p:spPr>
            <a:xfrm>
              <a:off x="1177052" y="3509051"/>
              <a:ext cx="554100" cy="1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000" b="1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Gene 3</a:t>
              </a:r>
              <a:endParaRPr/>
            </a:p>
          </p:txBody>
        </p:sp>
        <p:sp>
          <p:nvSpPr>
            <p:cNvPr id="333" name="Google Shape;333;p33"/>
            <p:cNvSpPr txBox="1"/>
            <p:nvPr/>
          </p:nvSpPr>
          <p:spPr>
            <a:xfrm>
              <a:off x="1177052" y="3718602"/>
              <a:ext cx="554100" cy="15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000" b="1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Gene 4</a:t>
              </a: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2243852" y="3926961"/>
              <a:ext cx="236400" cy="1560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3194766" y="3926961"/>
              <a:ext cx="236400" cy="1560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2005728" y="3926961"/>
              <a:ext cx="238200" cy="1560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3907553" y="3926961"/>
              <a:ext cx="238200" cy="1560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1767602" y="3926961"/>
              <a:ext cx="238200" cy="156000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3669428" y="3926961"/>
              <a:ext cx="238200" cy="156000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2718516" y="3926961"/>
              <a:ext cx="238200" cy="1560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3431303" y="3926961"/>
              <a:ext cx="238200" cy="1560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2480391" y="3926961"/>
              <a:ext cx="238200" cy="1560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2956641" y="3926961"/>
              <a:ext cx="238200" cy="156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44" name="Google Shape;344;p33"/>
            <p:cNvSpPr txBox="1"/>
            <p:nvPr/>
          </p:nvSpPr>
          <p:spPr>
            <a:xfrm>
              <a:off x="1177052" y="3926961"/>
              <a:ext cx="554100" cy="15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000" b="1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Gene 5</a:t>
              </a: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2243852" y="3926961"/>
              <a:ext cx="236400" cy="1560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2243852" y="3926961"/>
              <a:ext cx="236400" cy="1560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3431303" y="3926961"/>
              <a:ext cx="238200" cy="156000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1767602" y="3509051"/>
              <a:ext cx="238200" cy="1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3194766" y="4343679"/>
              <a:ext cx="236400" cy="1560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2005728" y="4343679"/>
              <a:ext cx="238200" cy="1560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3907553" y="4343679"/>
              <a:ext cx="238200" cy="1560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1767602" y="4343679"/>
              <a:ext cx="238200" cy="156000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3669428" y="4343679"/>
              <a:ext cx="238200" cy="156000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2718516" y="4343679"/>
              <a:ext cx="238200" cy="1560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3431303" y="4343679"/>
              <a:ext cx="238200" cy="1560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2480391" y="4343679"/>
              <a:ext cx="238200" cy="1560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2956641" y="4343679"/>
              <a:ext cx="238200" cy="1560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58" name="Google Shape;358;p33"/>
            <p:cNvSpPr txBox="1"/>
            <p:nvPr/>
          </p:nvSpPr>
          <p:spPr>
            <a:xfrm>
              <a:off x="1177052" y="4343679"/>
              <a:ext cx="554100" cy="15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000" b="1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Gene 10,000</a:t>
              </a: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2243852" y="4343679"/>
              <a:ext cx="236400" cy="156000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60" name="Google Shape;360;p33"/>
            <p:cNvSpPr txBox="1"/>
            <p:nvPr/>
          </p:nvSpPr>
          <p:spPr>
            <a:xfrm rot="5400000">
              <a:off x="1319435" y="4060017"/>
              <a:ext cx="3297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200" b="1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…</a:t>
              </a:r>
              <a:endParaRPr/>
            </a:p>
          </p:txBody>
        </p:sp>
        <p:sp>
          <p:nvSpPr>
            <p:cNvPr id="361" name="Google Shape;361;p33"/>
            <p:cNvSpPr txBox="1"/>
            <p:nvPr/>
          </p:nvSpPr>
          <p:spPr>
            <a:xfrm rot="5400000">
              <a:off x="2781521" y="4060017"/>
              <a:ext cx="3297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200" b="1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…</a:t>
              </a:r>
              <a:endParaRPr/>
            </a:p>
          </p:txBody>
        </p:sp>
        <p:pic>
          <p:nvPicPr>
            <p:cNvPr id="362" name="Google Shape;362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99876" y="2893562"/>
              <a:ext cx="1172225" cy="184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3" name="Line 4">
            <a:extLst>
              <a:ext uri="{FF2B5EF4-FFF2-40B4-BE49-F238E27FC236}">
                <a16:creationId xmlns:a16="http://schemas.microsoft.com/office/drawing/2014/main" id="{29377F9C-6709-B046-9D8A-9C17D08F7C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1217613"/>
            <a:ext cx="8610600" cy="1587"/>
          </a:xfrm>
          <a:prstGeom prst="line">
            <a:avLst/>
          </a:prstGeom>
          <a:noFill/>
          <a:ln w="28575">
            <a:solidFill>
              <a:srgbClr val="AB41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97" name="Rectangle 2">
            <a:extLst>
              <a:ext uri="{FF2B5EF4-FFF2-40B4-BE49-F238E27FC236}">
                <a16:creationId xmlns:a16="http://schemas.microsoft.com/office/drawing/2014/main" id="{F6C4A174-6E13-0B4A-B5BA-8B2F48BC2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30634"/>
            <a:ext cx="7772400" cy="812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lvl="0" algn="ctr" rtl="0" eaLnBrk="0" fontAlgn="base" hangingPunct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4400" b="0" i="0">
                <a:solidFill>
                  <a:schemeClr val="tx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 eaLnBrk="0" fontAlgn="base" hangingPunct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2pPr>
            <a:lvl3pPr lvl="2" algn="ctr" rtl="0" eaLnBrk="0" fontAlgn="base" hangingPunct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3pPr>
            <a:lvl4pPr lvl="3" algn="ctr" rtl="0" eaLnBrk="0" fontAlgn="base" hangingPunct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4pPr>
            <a:lvl5pPr lvl="4" algn="ctr" rtl="0" eaLnBrk="0" fontAlgn="base" hangingPunct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5pPr>
            <a:lvl6pPr marL="457200" lvl="5" algn="ctr" rtl="0" fontAlgn="base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6pPr>
            <a:lvl7pPr marL="914400" lvl="6" algn="ctr" rtl="0" fontAlgn="base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7pPr>
            <a:lvl8pPr marL="1371600" lvl="7" algn="ctr" rtl="0" fontAlgn="base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8pPr>
            <a:lvl9pPr marL="1828800" lvl="8" algn="ctr" rtl="0" fontAlgn="base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9pPr>
          </a:lstStyle>
          <a:p>
            <a:pPr eaLnBrk="1" hangingPunct="1">
              <a:lnSpc>
                <a:spcPts val="4100"/>
              </a:lnSpc>
            </a:pPr>
            <a:r>
              <a:rPr lang="en-US" sz="4000" kern="0" dirty="0">
                <a:latin typeface="Optima" panose="02000503060000020004" pitchFamily="2" charset="0"/>
                <a:ea typeface="ＭＳ Ｐゴシック" charset="0"/>
                <a:cs typeface="ＭＳ Ｐゴシック" charset="0"/>
              </a:rPr>
              <a:t>Gene expression profiling</a:t>
            </a:r>
          </a:p>
        </p:txBody>
      </p:sp>
    </p:spTree>
    <p:extLst>
      <p:ext uri="{BB962C8B-B14F-4D97-AF65-F5344CB8AC3E}">
        <p14:creationId xmlns:p14="http://schemas.microsoft.com/office/powerpoint/2010/main" val="428754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Gene expression matrix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191000" y="1981200"/>
            <a:ext cx="4267200" cy="4724400"/>
          </a:xfrm>
        </p:spPr>
        <p:txBody>
          <a:bodyPr/>
          <a:lstStyle/>
          <a:p>
            <a:pPr indent="0" eaLnBrk="1" hangingPunct="1">
              <a:spcBef>
                <a:spcPct val="50000"/>
              </a:spcBef>
              <a:buFontTx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The matrix entry at (</a:t>
            </a:r>
            <a:r>
              <a:rPr lang="en-US" sz="2400" i="1" dirty="0" err="1">
                <a:ea typeface="ＭＳ Ｐゴシック" charset="0"/>
                <a:cs typeface="ＭＳ Ｐゴシック" charset="0"/>
              </a:rPr>
              <a:t>i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, j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) is the expression level of gene </a:t>
            </a:r>
            <a:r>
              <a:rPr lang="en-US" sz="2400" i="1" dirty="0" err="1">
                <a:ea typeface="ＭＳ Ｐゴシック" charset="0"/>
                <a:cs typeface="ＭＳ Ｐゴシック" charset="0"/>
              </a:rPr>
              <a:t>i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in experiment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j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.</a:t>
            </a:r>
          </a:p>
          <a:p>
            <a:pPr indent="0" eaLnBrk="1" hangingPunct="1">
              <a:spcBef>
                <a:spcPct val="50000"/>
              </a:spcBef>
              <a:buFontTx/>
              <a:buNone/>
            </a:pPr>
            <a:endParaRPr lang="en-US" sz="1800" dirty="0">
              <a:ea typeface="ＭＳ Ｐゴシック" charset="0"/>
              <a:cs typeface="ＭＳ Ｐゴシック" charset="0"/>
            </a:endParaRPr>
          </a:p>
          <a:p>
            <a:pPr indent="0" eaLnBrk="1" hangingPunct="1">
              <a:spcBef>
                <a:spcPct val="50000"/>
              </a:spcBef>
              <a:buFontTx/>
              <a:buNone/>
            </a:pPr>
            <a:r>
              <a:rPr lang="en-US" sz="2800" dirty="0">
                <a:ea typeface="ＭＳ Ｐゴシック" charset="0"/>
                <a:cs typeface="ＭＳ Ｐゴシック" charset="0"/>
              </a:rPr>
              <a:t>Experiments could be:</a:t>
            </a:r>
          </a:p>
          <a:p>
            <a:pPr marL="685800" eaLnBrk="1" hangingPunct="1">
              <a:lnSpc>
                <a:spcPts val="2875"/>
              </a:lnSpc>
              <a:spcBef>
                <a:spcPts val="600"/>
              </a:spcBef>
            </a:pPr>
            <a:r>
              <a:rPr lang="en-US" sz="2400" dirty="0">
                <a:ea typeface="ＭＳ Ｐゴシック" charset="0"/>
                <a:cs typeface="ＭＳ Ｐゴシック" charset="0"/>
              </a:rPr>
              <a:t>Time series</a:t>
            </a:r>
          </a:p>
          <a:p>
            <a:pPr marL="685800" eaLnBrk="1" hangingPunct="1">
              <a:lnSpc>
                <a:spcPts val="2875"/>
              </a:lnSpc>
              <a:spcBef>
                <a:spcPts val="600"/>
              </a:spcBef>
            </a:pPr>
            <a:r>
              <a:rPr lang="en-US" sz="2400" dirty="0">
                <a:ea typeface="ＭＳ Ｐゴシック" charset="0"/>
                <a:cs typeface="ＭＳ Ｐゴシック" charset="0"/>
              </a:rPr>
              <a:t>Different treatments</a:t>
            </a:r>
          </a:p>
          <a:p>
            <a:pPr marL="685800" eaLnBrk="1" hangingPunct="1">
              <a:lnSpc>
                <a:spcPts val="2875"/>
              </a:lnSpc>
              <a:spcBef>
                <a:spcPts val="600"/>
              </a:spcBef>
            </a:pPr>
            <a:r>
              <a:rPr lang="en-US" sz="2400" dirty="0">
                <a:ea typeface="ＭＳ Ｐゴシック" charset="0"/>
                <a:cs typeface="ＭＳ Ｐゴシック" charset="0"/>
              </a:rPr>
              <a:t>Different tissues</a:t>
            </a:r>
          </a:p>
          <a:p>
            <a:pPr marL="685800" eaLnBrk="1" hangingPunct="1">
              <a:lnSpc>
                <a:spcPts val="2875"/>
              </a:lnSpc>
              <a:spcBef>
                <a:spcPts val="600"/>
              </a:spcBef>
            </a:pPr>
            <a:r>
              <a:rPr lang="en-US" sz="2400" dirty="0">
                <a:ea typeface="ＭＳ Ｐゴシック" charset="0"/>
                <a:cs typeface="ＭＳ Ｐゴシック" charset="0"/>
              </a:rPr>
              <a:t>…</a:t>
            </a:r>
          </a:p>
        </p:txBody>
      </p:sp>
      <p:pic>
        <p:nvPicPr>
          <p:cNvPr id="45059" name="Picture 4" descr="yeastexpression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35075" y="1981200"/>
            <a:ext cx="2635250" cy="4114800"/>
          </a:xfrm>
        </p:spPr>
      </p:pic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1752600" y="1371600"/>
            <a:ext cx="210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Experiments (</a:t>
            </a:r>
            <a:r>
              <a:rPr lang="en-US" i="1">
                <a:latin typeface="Times New Roman" charset="0"/>
              </a:rPr>
              <a:t>j</a:t>
            </a:r>
            <a:r>
              <a:rPr lang="en-US">
                <a:latin typeface="Times New Roman" charset="0"/>
              </a:rPr>
              <a:t>)</a:t>
            </a:r>
          </a:p>
        </p:txBody>
      </p:sp>
      <p:sp>
        <p:nvSpPr>
          <p:cNvPr id="45061" name="Text Box 6"/>
          <p:cNvSpPr txBox="1">
            <a:spLocks noChangeArrowheads="1"/>
          </p:cNvSpPr>
          <p:nvPr/>
        </p:nvSpPr>
        <p:spPr bwMode="auto">
          <a:xfrm rot="-5400000">
            <a:off x="177801" y="3640137"/>
            <a:ext cx="1320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Genes (</a:t>
            </a:r>
            <a:r>
              <a:rPr lang="en-US" i="1">
                <a:latin typeface="Times New Roman" charset="0"/>
              </a:rPr>
              <a:t>i</a:t>
            </a:r>
            <a:r>
              <a:rPr lang="en-US">
                <a:latin typeface="Times New Roman" charset="0"/>
              </a:rPr>
              <a:t>)</a:t>
            </a:r>
          </a:p>
        </p:txBody>
      </p:sp>
      <p:sp>
        <p:nvSpPr>
          <p:cNvPr id="45062" name="Line 4"/>
          <p:cNvSpPr>
            <a:spLocks noChangeShapeType="1"/>
          </p:cNvSpPr>
          <p:nvPr/>
        </p:nvSpPr>
        <p:spPr bwMode="auto">
          <a:xfrm>
            <a:off x="228600" y="1141413"/>
            <a:ext cx="8610600" cy="1587"/>
          </a:xfrm>
          <a:prstGeom prst="line">
            <a:avLst/>
          </a:prstGeom>
          <a:noFill/>
          <a:ln w="28575">
            <a:solidFill>
              <a:srgbClr val="AB41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69BC0B-5F4D-C148-9C35-AFD883D77E54}"/>
              </a:ext>
            </a:extLst>
          </p:cNvPr>
          <p:cNvSpPr txBox="1"/>
          <p:nvPr/>
        </p:nvSpPr>
        <p:spPr>
          <a:xfrm>
            <a:off x="729441" y="6305490"/>
            <a:ext cx="7685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Note: it is possible to find patterns even in totally random data!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Types of analysis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ea typeface="ＭＳ Ｐゴシック" charset="0"/>
                <a:cs typeface="ＭＳ Ｐゴシック" charset="0"/>
              </a:rPr>
              <a:t>Unsupervised learning: learn from data only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ea typeface="ＭＳ Ｐゴシック" charset="0"/>
              </a:rPr>
              <a:t>visualization: find structure in data</a:t>
            </a:r>
          </a:p>
          <a:p>
            <a:pPr lvl="1" eaLnBrk="1" hangingPunct="1">
              <a:lnSpc>
                <a:spcPct val="90000"/>
              </a:lnSpc>
              <a:spcAft>
                <a:spcPts val="1800"/>
              </a:spcAft>
            </a:pPr>
            <a:r>
              <a:rPr lang="en-US" sz="2400" dirty="0">
                <a:ea typeface="ＭＳ Ｐゴシック" charset="0"/>
              </a:rPr>
              <a:t>clustering: find clusters/classes in data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ea typeface="ＭＳ Ｐゴシック" charset="0"/>
                <a:cs typeface="ＭＳ Ｐゴシック" charset="0"/>
              </a:rPr>
              <a:t>Supervised learning: learn from data plus prior knowledge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ea typeface="ＭＳ Ｐゴシック" charset="0"/>
              </a:rPr>
              <a:t>regression: predict a real value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ea typeface="ＭＳ Ｐゴシック" charset="0"/>
              </a:rPr>
              <a:t>classification: predict discrete classes</a:t>
            </a:r>
          </a:p>
          <a:p>
            <a:pPr lvl="2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ea typeface="ＭＳ Ｐゴシック" charset="0"/>
              </a:rPr>
              <a:t>SVM, random forests, Bayes, KNN, neural networks</a:t>
            </a:r>
          </a:p>
        </p:txBody>
      </p:sp>
      <p:sp>
        <p:nvSpPr>
          <p:cNvPr id="53251" name="Line 4"/>
          <p:cNvSpPr>
            <a:spLocks noChangeShapeType="1"/>
          </p:cNvSpPr>
          <p:nvPr/>
        </p:nvSpPr>
        <p:spPr bwMode="auto">
          <a:xfrm>
            <a:off x="228600" y="1141413"/>
            <a:ext cx="8610600" cy="1587"/>
          </a:xfrm>
          <a:prstGeom prst="line">
            <a:avLst/>
          </a:prstGeom>
          <a:noFill/>
          <a:ln w="28575">
            <a:solidFill>
              <a:srgbClr val="AB41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6731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A series of experiments</a:t>
            </a:r>
          </a:p>
        </p:txBody>
      </p:sp>
      <p:sp>
        <p:nvSpPr>
          <p:cNvPr id="544771" name="Line 3"/>
          <p:cNvSpPr>
            <a:spLocks noChangeShapeType="1"/>
          </p:cNvSpPr>
          <p:nvPr/>
        </p:nvSpPr>
        <p:spPr bwMode="auto">
          <a:xfrm flipV="1">
            <a:off x="3276600" y="2362200"/>
            <a:ext cx="3810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544772" name="Line 4"/>
          <p:cNvSpPr>
            <a:spLocks noChangeShapeType="1"/>
          </p:cNvSpPr>
          <p:nvPr/>
        </p:nvSpPr>
        <p:spPr bwMode="auto">
          <a:xfrm>
            <a:off x="3657600" y="2362200"/>
            <a:ext cx="2286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544773" name="Line 5"/>
          <p:cNvSpPr>
            <a:spLocks noChangeShapeType="1"/>
          </p:cNvSpPr>
          <p:nvPr/>
        </p:nvSpPr>
        <p:spPr bwMode="auto">
          <a:xfrm flipV="1">
            <a:off x="3886200" y="25146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544774" name="Line 6"/>
          <p:cNvSpPr>
            <a:spLocks noChangeShapeType="1"/>
          </p:cNvSpPr>
          <p:nvPr/>
        </p:nvSpPr>
        <p:spPr bwMode="auto">
          <a:xfrm>
            <a:off x="4267200" y="2514600"/>
            <a:ext cx="4572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544775" name="Line 7"/>
          <p:cNvSpPr>
            <a:spLocks noChangeShapeType="1"/>
          </p:cNvSpPr>
          <p:nvPr/>
        </p:nvSpPr>
        <p:spPr bwMode="auto">
          <a:xfrm flipV="1">
            <a:off x="4724400" y="2743200"/>
            <a:ext cx="533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544776" name="Line 8"/>
          <p:cNvSpPr>
            <a:spLocks noChangeShapeType="1"/>
          </p:cNvSpPr>
          <p:nvPr/>
        </p:nvSpPr>
        <p:spPr bwMode="auto">
          <a:xfrm>
            <a:off x="5257800" y="2743200"/>
            <a:ext cx="3048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544777" name="Line 9"/>
          <p:cNvSpPr>
            <a:spLocks noChangeShapeType="1"/>
          </p:cNvSpPr>
          <p:nvPr/>
        </p:nvSpPr>
        <p:spPr bwMode="auto">
          <a:xfrm flipV="1">
            <a:off x="5562600" y="2362200"/>
            <a:ext cx="533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47113" name="Line 11"/>
          <p:cNvSpPr>
            <a:spLocks noChangeShapeType="1"/>
          </p:cNvSpPr>
          <p:nvPr/>
        </p:nvSpPr>
        <p:spPr bwMode="auto">
          <a:xfrm>
            <a:off x="3276600" y="2209800"/>
            <a:ext cx="1588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47114" name="Line 12"/>
          <p:cNvSpPr>
            <a:spLocks noChangeShapeType="1"/>
          </p:cNvSpPr>
          <p:nvPr/>
        </p:nvSpPr>
        <p:spPr bwMode="auto">
          <a:xfrm>
            <a:off x="3276600" y="3581400"/>
            <a:ext cx="3087688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47115" name="Text Box 13"/>
          <p:cNvSpPr txBox="1">
            <a:spLocks noChangeArrowheads="1"/>
          </p:cNvSpPr>
          <p:nvPr/>
        </p:nvSpPr>
        <p:spPr bwMode="auto">
          <a:xfrm>
            <a:off x="1524000" y="2362200"/>
            <a:ext cx="1752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latin typeface="Times New Roman" charset="0"/>
              </a:rPr>
              <a:t>Expression level</a:t>
            </a:r>
          </a:p>
        </p:txBody>
      </p:sp>
      <p:sp>
        <p:nvSpPr>
          <p:cNvPr id="47116" name="Text Box 14"/>
          <p:cNvSpPr txBox="1">
            <a:spLocks noChangeArrowheads="1"/>
          </p:cNvSpPr>
          <p:nvPr/>
        </p:nvSpPr>
        <p:spPr bwMode="auto">
          <a:xfrm>
            <a:off x="3810000" y="38862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Times New Roman" charset="0"/>
              </a:rPr>
              <a:t>Experiments</a:t>
            </a:r>
          </a:p>
        </p:txBody>
      </p:sp>
      <p:sp>
        <p:nvSpPr>
          <p:cNvPr id="47118" name="TextBox 1"/>
          <p:cNvSpPr txBox="1">
            <a:spLocks noChangeArrowheads="1"/>
          </p:cNvSpPr>
          <p:nvPr/>
        </p:nvSpPr>
        <p:spPr bwMode="auto">
          <a:xfrm>
            <a:off x="1384300" y="4719452"/>
            <a:ext cx="6604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Optima" panose="02000503060000020004" pitchFamily="2" charset="0"/>
              </a:rPr>
              <a:t>A 2-D plot of expression level for a single gene in many different conditions.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latin typeface="Optima" panose="02000503060000020004" pitchFamily="2" charset="0"/>
              </a:rPr>
              <a:t>The data points are connected by lines just to help visualize the changes in level between conditions.</a:t>
            </a:r>
          </a:p>
        </p:txBody>
      </p:sp>
      <p:sp>
        <p:nvSpPr>
          <p:cNvPr id="47119" name="Oval 2"/>
          <p:cNvSpPr>
            <a:spLocks noChangeArrowheads="1"/>
          </p:cNvSpPr>
          <p:nvPr/>
        </p:nvSpPr>
        <p:spPr bwMode="auto">
          <a:xfrm>
            <a:off x="3619500" y="233203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47120" name="Oval 16"/>
          <p:cNvSpPr>
            <a:spLocks noChangeArrowheads="1"/>
          </p:cNvSpPr>
          <p:nvPr/>
        </p:nvSpPr>
        <p:spPr bwMode="auto">
          <a:xfrm>
            <a:off x="3856038" y="26971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47121" name="Oval 17"/>
          <p:cNvSpPr>
            <a:spLocks noChangeArrowheads="1"/>
          </p:cNvSpPr>
          <p:nvPr/>
        </p:nvSpPr>
        <p:spPr bwMode="auto">
          <a:xfrm>
            <a:off x="4224338" y="2489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47122" name="Oval 18"/>
          <p:cNvSpPr>
            <a:spLocks noChangeArrowheads="1"/>
          </p:cNvSpPr>
          <p:nvPr/>
        </p:nvSpPr>
        <p:spPr bwMode="auto">
          <a:xfrm>
            <a:off x="4691063" y="299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47123" name="Oval 19"/>
          <p:cNvSpPr>
            <a:spLocks noChangeArrowheads="1"/>
          </p:cNvSpPr>
          <p:nvPr/>
        </p:nvSpPr>
        <p:spPr bwMode="auto">
          <a:xfrm>
            <a:off x="5519738" y="314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47124" name="Oval 20"/>
          <p:cNvSpPr>
            <a:spLocks noChangeArrowheads="1"/>
          </p:cNvSpPr>
          <p:nvPr/>
        </p:nvSpPr>
        <p:spPr bwMode="auto">
          <a:xfrm>
            <a:off x="5214938" y="2717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47125" name="Line 11"/>
          <p:cNvSpPr>
            <a:spLocks noChangeShapeType="1"/>
          </p:cNvSpPr>
          <p:nvPr/>
        </p:nvSpPr>
        <p:spPr bwMode="auto">
          <a:xfrm>
            <a:off x="3657600" y="3581400"/>
            <a:ext cx="1588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47126" name="Line 11"/>
          <p:cNvSpPr>
            <a:spLocks noChangeShapeType="1"/>
          </p:cNvSpPr>
          <p:nvPr/>
        </p:nvSpPr>
        <p:spPr bwMode="auto">
          <a:xfrm>
            <a:off x="4038600" y="3581400"/>
            <a:ext cx="1588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47127" name="Line 11"/>
          <p:cNvSpPr>
            <a:spLocks noChangeShapeType="1"/>
          </p:cNvSpPr>
          <p:nvPr/>
        </p:nvSpPr>
        <p:spPr bwMode="auto">
          <a:xfrm>
            <a:off x="4419600" y="3581400"/>
            <a:ext cx="1588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47128" name="Line 11"/>
          <p:cNvSpPr>
            <a:spLocks noChangeShapeType="1"/>
          </p:cNvSpPr>
          <p:nvPr/>
        </p:nvSpPr>
        <p:spPr bwMode="auto">
          <a:xfrm>
            <a:off x="4800600" y="3581400"/>
            <a:ext cx="1588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47129" name="Line 11"/>
          <p:cNvSpPr>
            <a:spLocks noChangeShapeType="1"/>
          </p:cNvSpPr>
          <p:nvPr/>
        </p:nvSpPr>
        <p:spPr bwMode="auto">
          <a:xfrm>
            <a:off x="5181600" y="3581400"/>
            <a:ext cx="1588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47130" name="Line 11"/>
          <p:cNvSpPr>
            <a:spLocks noChangeShapeType="1"/>
          </p:cNvSpPr>
          <p:nvPr/>
        </p:nvSpPr>
        <p:spPr bwMode="auto">
          <a:xfrm>
            <a:off x="5562600" y="3581400"/>
            <a:ext cx="1588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28" name="Line 4">
            <a:extLst>
              <a:ext uri="{FF2B5EF4-FFF2-40B4-BE49-F238E27FC236}">
                <a16:creationId xmlns:a16="http://schemas.microsoft.com/office/drawing/2014/main" id="{6F2A8EFF-60CB-A048-B44F-30B6C12F3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1141413"/>
            <a:ext cx="8610600" cy="1587"/>
          </a:xfrm>
          <a:prstGeom prst="line">
            <a:avLst/>
          </a:prstGeom>
          <a:noFill/>
          <a:ln w="28575">
            <a:solidFill>
              <a:srgbClr val="AB41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1" grpId="0" animBg="1"/>
      <p:bldP spid="544772" grpId="0" animBg="1"/>
      <p:bldP spid="544773" grpId="0" animBg="1"/>
      <p:bldP spid="544774" grpId="0" animBg="1"/>
      <p:bldP spid="544775" grpId="0" animBg="1"/>
      <p:bldP spid="544776" grpId="0" animBg="1"/>
      <p:bldP spid="54477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>
              <a:lnSpc>
                <a:spcPts val="4100"/>
              </a:lnSpc>
            </a:pPr>
            <a:r>
              <a:rPr lang="en-US" sz="4000" dirty="0">
                <a:ea typeface="ＭＳ Ｐゴシック" charset="0"/>
                <a:cs typeface="ＭＳ Ｐゴシック" charset="0"/>
              </a:rPr>
              <a:t>Gene expression in multiple dimensions</a:t>
            </a:r>
          </a:p>
        </p:txBody>
      </p:sp>
      <p:sp>
        <p:nvSpPr>
          <p:cNvPr id="49161" name="Text Box 10"/>
          <p:cNvSpPr txBox="1">
            <a:spLocks noChangeArrowheads="1"/>
          </p:cNvSpPr>
          <p:nvPr/>
        </p:nvSpPr>
        <p:spPr bwMode="auto">
          <a:xfrm>
            <a:off x="304800" y="4724400"/>
            <a:ext cx="8534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80"/>
                </a:solidFill>
                <a:latin typeface="Optima" panose="02000503060000020004" pitchFamily="2" charset="0"/>
              </a:rPr>
              <a:t>The expression vector for each gene can be represented as a point in 3-dimensional space, in which each axis represents a different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80"/>
                </a:solidFill>
                <a:latin typeface="Optima" panose="02000503060000020004" pitchFamily="2" charset="0"/>
              </a:rPr>
              <a:t>Genes with similar expression patterns fall nearby one another in this multi-dimensional space.</a:t>
            </a:r>
            <a:endParaRPr lang="en-US" sz="1600" dirty="0">
              <a:solidFill>
                <a:srgbClr val="000080"/>
              </a:solidFill>
              <a:latin typeface="Optima" panose="02000503060000020004" pitchFamily="2" charset="0"/>
              <a:cs typeface="Arial" charset="0"/>
            </a:endParaRPr>
          </a:p>
        </p:txBody>
      </p:sp>
      <p:sp>
        <p:nvSpPr>
          <p:cNvPr id="49167" name="Line 4"/>
          <p:cNvSpPr>
            <a:spLocks noChangeShapeType="1"/>
          </p:cNvSpPr>
          <p:nvPr/>
        </p:nvSpPr>
        <p:spPr bwMode="auto">
          <a:xfrm>
            <a:off x="228600" y="1293813"/>
            <a:ext cx="8610600" cy="1587"/>
          </a:xfrm>
          <a:prstGeom prst="line">
            <a:avLst/>
          </a:prstGeom>
          <a:noFill/>
          <a:ln w="28575">
            <a:solidFill>
              <a:srgbClr val="AB41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49168" name="TextBox 19"/>
          <p:cNvSpPr txBox="1">
            <a:spLocks noChangeArrowheads="1"/>
          </p:cNvSpPr>
          <p:nvPr/>
        </p:nvSpPr>
        <p:spPr bwMode="auto">
          <a:xfrm>
            <a:off x="377414" y="1362155"/>
            <a:ext cx="5353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80"/>
                </a:solidFill>
                <a:latin typeface="Optima" panose="02000503060000020004" pitchFamily="2" charset="0"/>
              </a:rPr>
              <a:t>Consider 3 experiments: x, y, and z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8FA343-2041-5542-928A-B5BEFAE00B43}"/>
              </a:ext>
            </a:extLst>
          </p:cNvPr>
          <p:cNvGrpSpPr/>
          <p:nvPr/>
        </p:nvGrpSpPr>
        <p:grpSpPr>
          <a:xfrm>
            <a:off x="1197765" y="2185630"/>
            <a:ext cx="2760202" cy="2452137"/>
            <a:chOff x="1197765" y="2185630"/>
            <a:chExt cx="2760202" cy="2452137"/>
          </a:xfrm>
        </p:grpSpPr>
        <p:sp>
          <p:nvSpPr>
            <p:cNvPr id="49154" name="Line 3"/>
            <p:cNvSpPr>
              <a:spLocks noChangeShapeType="1"/>
            </p:cNvSpPr>
            <p:nvPr/>
          </p:nvSpPr>
          <p:spPr bwMode="auto">
            <a:xfrm rot="1162041" flipH="1" flipV="1">
              <a:off x="1388921" y="2304992"/>
              <a:ext cx="637099" cy="17975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49155" name="Line 4"/>
            <p:cNvSpPr>
              <a:spLocks noChangeShapeType="1"/>
            </p:cNvSpPr>
            <p:nvPr/>
          </p:nvSpPr>
          <p:spPr bwMode="auto">
            <a:xfrm rot="1162041">
              <a:off x="1197765" y="3921906"/>
              <a:ext cx="2438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49156" name="Line 5"/>
            <p:cNvSpPr>
              <a:spLocks noChangeShapeType="1"/>
            </p:cNvSpPr>
            <p:nvPr/>
          </p:nvSpPr>
          <p:spPr bwMode="auto">
            <a:xfrm rot="1162041" flipV="1">
              <a:off x="1546641" y="2558395"/>
              <a:ext cx="1796841" cy="16109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endParaRPr lang="en-US" dirty="0">
                <a:latin typeface="Optima" panose="02000503060000020004" pitchFamily="2" charset="0"/>
              </a:endParaRPr>
            </a:p>
          </p:txBody>
        </p:sp>
        <p:sp>
          <p:nvSpPr>
            <p:cNvPr id="49157" name="Text Box 6"/>
            <p:cNvSpPr txBox="1">
              <a:spLocks noChangeArrowheads="1"/>
            </p:cNvSpPr>
            <p:nvPr/>
          </p:nvSpPr>
          <p:spPr bwMode="auto">
            <a:xfrm>
              <a:off x="3119767" y="4180567"/>
              <a:ext cx="838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x</a:t>
              </a:r>
            </a:p>
          </p:txBody>
        </p:sp>
        <p:sp>
          <p:nvSpPr>
            <p:cNvPr id="49158" name="Text Box 7"/>
            <p:cNvSpPr txBox="1">
              <a:spLocks noChangeArrowheads="1"/>
            </p:cNvSpPr>
            <p:nvPr/>
          </p:nvSpPr>
          <p:spPr bwMode="auto">
            <a:xfrm>
              <a:off x="1318651" y="2185630"/>
              <a:ext cx="388819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latin typeface="Arial" charset="0"/>
                </a:rPr>
                <a:t>y</a:t>
              </a:r>
            </a:p>
          </p:txBody>
        </p:sp>
        <p:sp>
          <p:nvSpPr>
            <p:cNvPr id="49159" name="Text Box 8"/>
            <p:cNvSpPr txBox="1">
              <a:spLocks noChangeArrowheads="1"/>
            </p:cNvSpPr>
            <p:nvPr/>
          </p:nvSpPr>
          <p:spPr bwMode="auto">
            <a:xfrm>
              <a:off x="3575509" y="2630991"/>
              <a:ext cx="3771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latin typeface="Arial" charset="0"/>
                </a:rPr>
                <a:t>z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5770D32-B077-A54E-A9F8-A4847F6E5E14}"/>
                </a:ext>
              </a:extLst>
            </p:cNvPr>
            <p:cNvGrpSpPr/>
            <p:nvPr/>
          </p:nvGrpSpPr>
          <p:grpSpPr>
            <a:xfrm>
              <a:off x="1905000" y="2460642"/>
              <a:ext cx="317134" cy="270515"/>
              <a:chOff x="3040670" y="2694148"/>
              <a:chExt cx="317134" cy="270515"/>
            </a:xfrm>
          </p:grpSpPr>
          <p:sp>
            <p:nvSpPr>
              <p:cNvPr id="49160" name="Oval 9"/>
              <p:cNvSpPr>
                <a:spLocks noChangeArrowheads="1"/>
              </p:cNvSpPr>
              <p:nvPr/>
            </p:nvSpPr>
            <p:spPr bwMode="auto">
              <a:xfrm rot="1162041">
                <a:off x="3040670" y="2694148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49162" name="Oval 11"/>
              <p:cNvSpPr>
                <a:spLocks noChangeArrowheads="1"/>
              </p:cNvSpPr>
              <p:nvPr/>
            </p:nvSpPr>
            <p:spPr bwMode="auto">
              <a:xfrm rot="1162041">
                <a:off x="3133906" y="2888463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49164" name="Oval 13"/>
              <p:cNvSpPr>
                <a:spLocks noChangeArrowheads="1"/>
              </p:cNvSpPr>
              <p:nvPr/>
            </p:nvSpPr>
            <p:spPr bwMode="auto">
              <a:xfrm rot="1162041">
                <a:off x="3281604" y="2698069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715C8BA-3A9D-C049-A2E0-F8101031F055}"/>
                </a:ext>
              </a:extLst>
            </p:cNvPr>
            <p:cNvGrpSpPr/>
            <p:nvPr/>
          </p:nvGrpSpPr>
          <p:grpSpPr>
            <a:xfrm>
              <a:off x="2895372" y="2870070"/>
              <a:ext cx="245246" cy="291864"/>
              <a:chOff x="2632433" y="4063940"/>
              <a:chExt cx="245246" cy="291864"/>
            </a:xfrm>
          </p:grpSpPr>
          <p:sp>
            <p:nvSpPr>
              <p:cNvPr id="49163" name="Oval 12"/>
              <p:cNvSpPr>
                <a:spLocks noChangeArrowheads="1"/>
              </p:cNvSpPr>
              <p:nvPr/>
            </p:nvSpPr>
            <p:spPr bwMode="auto">
              <a:xfrm rot="1162041">
                <a:off x="2801479" y="406394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49166" name="Oval 15"/>
              <p:cNvSpPr>
                <a:spLocks noChangeArrowheads="1"/>
              </p:cNvSpPr>
              <p:nvPr/>
            </p:nvSpPr>
            <p:spPr bwMode="auto">
              <a:xfrm rot="1162041">
                <a:off x="2632433" y="4085289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49169" name="Oval 15"/>
              <p:cNvSpPr>
                <a:spLocks noChangeArrowheads="1"/>
              </p:cNvSpPr>
              <p:nvPr/>
            </p:nvSpPr>
            <p:spPr bwMode="auto">
              <a:xfrm rot="1162041">
                <a:off x="2725670" y="4279604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53F05F1-6CAE-414B-BF21-83FAC158DB64}"/>
                </a:ext>
              </a:extLst>
            </p:cNvPr>
            <p:cNvGrpSpPr/>
            <p:nvPr/>
          </p:nvGrpSpPr>
          <p:grpSpPr>
            <a:xfrm>
              <a:off x="2971486" y="3637884"/>
              <a:ext cx="281190" cy="279229"/>
              <a:chOff x="2306105" y="3202156"/>
              <a:chExt cx="281190" cy="279229"/>
            </a:xfrm>
          </p:grpSpPr>
          <p:sp>
            <p:nvSpPr>
              <p:cNvPr id="49165" name="Oval 14"/>
              <p:cNvSpPr>
                <a:spLocks noChangeArrowheads="1"/>
              </p:cNvSpPr>
              <p:nvPr/>
            </p:nvSpPr>
            <p:spPr bwMode="auto">
              <a:xfrm rot="1162041">
                <a:off x="2417859" y="3202156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49170" name="Oval 14"/>
              <p:cNvSpPr>
                <a:spLocks noChangeArrowheads="1"/>
              </p:cNvSpPr>
              <p:nvPr/>
            </p:nvSpPr>
            <p:spPr bwMode="auto">
              <a:xfrm rot="1162041">
                <a:off x="2511095" y="3396471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49171" name="Oval 14"/>
              <p:cNvSpPr>
                <a:spLocks noChangeArrowheads="1"/>
              </p:cNvSpPr>
              <p:nvPr/>
            </p:nvSpPr>
            <p:spPr bwMode="auto">
              <a:xfrm rot="1162041">
                <a:off x="2306105" y="3405185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8320BE3-E440-A342-8025-C1C352ABCDE2}"/>
                </a:ext>
              </a:extLst>
            </p:cNvPr>
            <p:cNvGrpSpPr/>
            <p:nvPr/>
          </p:nvGrpSpPr>
          <p:grpSpPr>
            <a:xfrm>
              <a:off x="3398272" y="3267738"/>
              <a:ext cx="281190" cy="279229"/>
              <a:chOff x="2306105" y="3202156"/>
              <a:chExt cx="281190" cy="279229"/>
            </a:xfrm>
          </p:grpSpPr>
          <p:sp>
            <p:nvSpPr>
              <p:cNvPr id="31" name="Oval 14">
                <a:extLst>
                  <a:ext uri="{FF2B5EF4-FFF2-40B4-BE49-F238E27FC236}">
                    <a16:creationId xmlns:a16="http://schemas.microsoft.com/office/drawing/2014/main" id="{9F20959A-DB8A-974C-B7A1-D7BA7FF3F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62041">
                <a:off x="2417859" y="3202156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AB411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32" name="Oval 14">
                <a:extLst>
                  <a:ext uri="{FF2B5EF4-FFF2-40B4-BE49-F238E27FC236}">
                    <a16:creationId xmlns:a16="http://schemas.microsoft.com/office/drawing/2014/main" id="{C45619D6-F1AF-524E-98E7-8295A61B7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62041">
                <a:off x="2511095" y="3396471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AB411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  <p:sp>
            <p:nvSpPr>
              <p:cNvPr id="33" name="Oval 14">
                <a:extLst>
                  <a:ext uri="{FF2B5EF4-FFF2-40B4-BE49-F238E27FC236}">
                    <a16:creationId xmlns:a16="http://schemas.microsoft.com/office/drawing/2014/main" id="{308F28A9-F7D2-2340-8C35-22E0B796B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62041">
                <a:off x="2306105" y="3405185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AB411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Optima" panose="02000503060000020004" pitchFamily="2" charset="0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8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rebuchet MS"/>
        <a:ea typeface="ＭＳ Ｐゴシック"/>
        <a:cs typeface="ＭＳ Ｐゴシック"/>
      </a:majorFont>
      <a:minorFont>
        <a:latin typeface="Trebuchet MS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rebuchet MS" pitchFamily="-111" charset="0"/>
            <a:ea typeface="ＭＳ Ｐゴシック" pitchFamily="-111" charset="-128"/>
            <a:cs typeface="ＭＳ Ｐゴシック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rebuchet MS" pitchFamily="-111" charset="0"/>
            <a:ea typeface="ＭＳ Ｐゴシック" pitchFamily="-111" charset="-128"/>
            <a:cs typeface="ＭＳ Ｐゴシック" pitchFamily="-11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11708</TotalTime>
  <Words>1851</Words>
  <Application>Microsoft Macintosh PowerPoint</Application>
  <PresentationFormat>On-screen Show (4:3)</PresentationFormat>
  <Paragraphs>355</Paragraphs>
  <Slides>36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Arial</vt:lpstr>
      <vt:lpstr>Calibri</vt:lpstr>
      <vt:lpstr>Georgia</vt:lpstr>
      <vt:lpstr>Optima</vt:lpstr>
      <vt:lpstr>Proxima Nova</vt:lpstr>
      <vt:lpstr>Symbol</vt:lpstr>
      <vt:lpstr>Times New Roman</vt:lpstr>
      <vt:lpstr>Trebuchet MS</vt:lpstr>
      <vt:lpstr>Wingdings</vt:lpstr>
      <vt:lpstr>Blank Presentation</vt:lpstr>
      <vt:lpstr>Worksheet</vt:lpstr>
      <vt:lpstr>Image</vt:lpstr>
      <vt:lpstr>Clustering Methods</vt:lpstr>
      <vt:lpstr>Outline</vt:lpstr>
      <vt:lpstr>Genome-wide expression analysis</vt:lpstr>
      <vt:lpstr>Common Analysis Tasks</vt:lpstr>
      <vt:lpstr>PowerPoint Presentation</vt:lpstr>
      <vt:lpstr>Gene expression matrix</vt:lpstr>
      <vt:lpstr>Types of analysis</vt:lpstr>
      <vt:lpstr>A series of experiments</vt:lpstr>
      <vt:lpstr>Gene expression in multiple dimensions</vt:lpstr>
      <vt:lpstr>Gene expression in multiple dimensions</vt:lpstr>
      <vt:lpstr>Coordinated gene expression</vt:lpstr>
      <vt:lpstr>PowerPoint Presentation</vt:lpstr>
      <vt:lpstr>Calculating Distance</vt:lpstr>
      <vt:lpstr>Distance Measures</vt:lpstr>
      <vt:lpstr>Euclidean distance</vt:lpstr>
      <vt:lpstr>Covariance and Correlation</vt:lpstr>
      <vt:lpstr>PowerPoint Presentation</vt:lpstr>
      <vt:lpstr>Clustering approaches</vt:lpstr>
      <vt:lpstr>Hierarchical Clustering</vt:lpstr>
      <vt:lpstr>Linkage Methods</vt:lpstr>
      <vt:lpstr>PowerPoint Presentation</vt:lpstr>
      <vt:lpstr>PowerPoint Presentation</vt:lpstr>
      <vt:lpstr>PowerPoint Presentation</vt:lpstr>
      <vt:lpstr>PowerPoint Presentation</vt:lpstr>
      <vt:lpstr>End Result</vt:lpstr>
      <vt:lpstr>K-means: Example, k = 3</vt:lpstr>
      <vt:lpstr>PowerPoint Presentation</vt:lpstr>
      <vt:lpstr>K-means: Weaknesses Can give you a different result each time with exactly the same data </vt:lpstr>
      <vt:lpstr>K-means: Weaknesses</vt:lpstr>
      <vt:lpstr>Clustering has no one answer</vt:lpstr>
      <vt:lpstr>PowerPoint Presentation</vt:lpstr>
      <vt:lpstr>PowerPoint Presentation</vt:lpstr>
      <vt:lpstr>Silhouette plots</vt:lpstr>
      <vt:lpstr>Silhouette plots</vt:lpstr>
      <vt:lpstr>Another example</vt:lpstr>
      <vt:lpstr>PowerPoint Presentation</vt:lpstr>
    </vt:vector>
  </TitlesOfParts>
  <Company>NYU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 Gunsalus</dc:creator>
  <cp:lastModifiedBy>Kris Gunsalus</cp:lastModifiedBy>
  <cp:revision>231</cp:revision>
  <cp:lastPrinted>2021-12-09T13:58:17Z</cp:lastPrinted>
  <dcterms:created xsi:type="dcterms:W3CDTF">2011-03-03T04:21:08Z</dcterms:created>
  <dcterms:modified xsi:type="dcterms:W3CDTF">2021-12-09T15:31:23Z</dcterms:modified>
</cp:coreProperties>
</file>