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6" r:id="rId2"/>
  </p:sldMasterIdLst>
  <p:notesMasterIdLst>
    <p:notesMasterId r:id="rId25"/>
  </p:notesMasterIdLst>
  <p:handoutMasterIdLst>
    <p:handoutMasterId r:id="rId26"/>
  </p:handoutMasterIdLst>
  <p:sldIdLst>
    <p:sldId id="349" r:id="rId3"/>
    <p:sldId id="392" r:id="rId4"/>
    <p:sldId id="388" r:id="rId5"/>
    <p:sldId id="418" r:id="rId6"/>
    <p:sldId id="320" r:id="rId7"/>
    <p:sldId id="389" r:id="rId8"/>
    <p:sldId id="390" r:id="rId9"/>
    <p:sldId id="391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352" r:id="rId23"/>
    <p:sldId id="35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orient="horz" pos="414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orient="horz" pos="1638" userDrawn="1">
          <p15:clr>
            <a:srgbClr val="A4A3A4"/>
          </p15:clr>
        </p15:guide>
        <p15:guide id="8" pos="16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ED6495"/>
    <a:srgbClr val="424172"/>
    <a:srgbClr val="0064A8"/>
    <a:srgbClr val="EAB200"/>
    <a:srgbClr val="F6C914"/>
    <a:srgbClr val="E85546"/>
    <a:srgbClr val="8AC551"/>
    <a:srgbClr val="A27729"/>
    <a:srgbClr val="14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85637" autoAdjust="0"/>
  </p:normalViewPr>
  <p:slideViewPr>
    <p:cSldViewPr snapToGrid="0" showGuides="1">
      <p:cViewPr varScale="1">
        <p:scale>
          <a:sx n="89" d="100"/>
          <a:sy n="89" d="100"/>
        </p:scale>
        <p:origin x="336" y="58"/>
      </p:cViewPr>
      <p:guideLst>
        <p:guide pos="438"/>
        <p:guide orient="horz" pos="414"/>
        <p:guide orient="horz" pos="3929"/>
        <p:guide pos="7242"/>
        <p:guide orient="horz" pos="2160"/>
        <p:guide pos="3885"/>
        <p:guide orient="horz" pos="1638"/>
        <p:guide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77B1-5A35-4015-ADFA-1027FE43420A}" type="datetimeFigureOut">
              <a:rPr lang="en-IN" smtClean="0"/>
              <a:t>21-12-2020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6B25-2D20-41A1-BB34-86A4DDDCA515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0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0A-A117-4108-9773-3B07C8C5010A}" type="datetimeFigureOut">
              <a:rPr lang="en-IN" smtClean="0"/>
              <a:t>21-12-2020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16BF-CAEE-4604-890E-226F01BB8BA8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675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62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4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4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7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5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90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47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18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5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19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5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20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20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86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in pink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  <a:endParaRPr lang="en-IN" sz="12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49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5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2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49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8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1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2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 dirty="0"/>
              <a:t>After set your image, select picture, go to format picture tool and select crop&gt;fill then click outside any 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0582275" y="6392186"/>
            <a:ext cx="1369655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SmartyDreams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0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4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1096607" y="6392186"/>
            <a:ext cx="855323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Coloura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2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032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0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1" r:id="rId3"/>
    <p:sldLayoutId id="214748368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alphaModFix amt="22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000"/>
                      </a14:imgEffect>
                      <a14:imgEffect>
                        <a14:brightnessContrast bright="-50000" contras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martydream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50800" y="1231015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sp>
        <p:nvSpPr>
          <p:cNvPr id="10" name="Subtitle 10"/>
          <p:cNvSpPr txBox="1">
            <a:spLocks/>
          </p:cNvSpPr>
          <p:nvPr/>
        </p:nvSpPr>
        <p:spPr>
          <a:xfrm>
            <a:off x="1478280" y="6176645"/>
            <a:ext cx="9144000" cy="5137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dirty="0"/>
              <a:t>Gracias por permitirnos </a:t>
            </a:r>
            <a:r>
              <a:rPr lang="es-MX" sz="1400" dirty="0" smtClean="0"/>
              <a:t>compartir algo de conocimiento</a:t>
            </a:r>
            <a:endParaRPr lang="es-MX" sz="1400" dirty="0"/>
          </a:p>
          <a:p>
            <a:pPr marL="0" indent="0" algn="ctr">
              <a:buNone/>
            </a:pP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7" y="806989"/>
            <a:ext cx="1150636" cy="146706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075739" y="4766944"/>
            <a:ext cx="394909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s-MX" sz="3600" b="1" dirty="0" smtClean="0">
                <a:solidFill>
                  <a:schemeClr val="bg1"/>
                </a:solidFill>
                <a:latin typeface="Calibri Light" panose="020F0302020204030204"/>
              </a:rPr>
              <a:t>Curso Deep Learning</a:t>
            </a:r>
            <a:endParaRPr lang="es-MX" sz="3600" b="1" dirty="0">
              <a:solidFill>
                <a:schemeClr val="bg1"/>
              </a:solidFill>
              <a:latin typeface="Calibri Light" panose="020F0302020204030204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s-MX" sz="3600" b="1" dirty="0" smtClean="0">
                <a:solidFill>
                  <a:schemeClr val="bg1"/>
                </a:solidFill>
                <a:latin typeface="Calibri Light" panose="020F0302020204030204"/>
              </a:rPr>
              <a:t>Tensorflow/Keras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87" y="2503918"/>
            <a:ext cx="9699713" cy="20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6"/>
            <a:ext cx="9736568" cy="415924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Capas más importantes</a:t>
            </a:r>
            <a:r>
              <a:rPr lang="es-MX" sz="3600" b="1" dirty="0"/>
              <a:t/>
            </a:r>
            <a:br>
              <a:rPr lang="es-MX" sz="3600" b="1" dirty="0"/>
            </a:br>
            <a:r>
              <a:rPr lang="es-MX" sz="3600" dirty="0"/>
              <a:t/>
            </a:r>
            <a:br>
              <a:rPr lang="es-MX" sz="3600" dirty="0"/>
            </a:br>
            <a:endParaRPr lang="en-IN" sz="3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726995" y="1481002"/>
            <a:ext cx="39766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dirty="0">
                <a:solidFill>
                  <a:prstClr val="white">
                    <a:lumMod val="95000"/>
                  </a:prstClr>
                </a:solidFill>
                <a:latin typeface="Segoe UI Ligh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7603" y="1481000"/>
            <a:ext cx="9736568" cy="4407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lang="es-MX" sz="1600" dirty="0">
                <a:latin typeface="DejaVu Sans"/>
                <a:cs typeface="DejaVu Sans"/>
              </a:rPr>
              <a:t>Las </a:t>
            </a:r>
            <a:r>
              <a:rPr lang="es-MX" sz="1600" spc="-5" dirty="0">
                <a:latin typeface="DejaVu Sans"/>
                <a:cs typeface="DejaVu Sans"/>
              </a:rPr>
              <a:t>funcion</a:t>
            </a:r>
            <a:r>
              <a:rPr lang="es-MX" sz="1600" spc="-5" dirty="0">
                <a:latin typeface="DejaVu Sans"/>
                <a:cs typeface="DejaVu Sans"/>
              </a:rPr>
              <a:t>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activación </a:t>
            </a:r>
            <a:r>
              <a:rPr lang="es-MX" sz="1600" spc="-25" dirty="0">
                <a:latin typeface="DejaVu Sans"/>
                <a:cs typeface="DejaVu Sans"/>
              </a:rPr>
              <a:t>Relu</a:t>
            </a:r>
            <a:r>
              <a:rPr lang="es-MX" sz="1600" spc="-25" dirty="0">
                <a:latin typeface="DejaVu Sans"/>
                <a:cs typeface="DejaVu Sans"/>
              </a:rPr>
              <a:t> </a:t>
            </a:r>
            <a:r>
              <a:rPr lang="es-MX" sz="1600" spc="-10" dirty="0">
                <a:latin typeface="DejaVu Sans"/>
                <a:cs typeface="DejaVu Sans"/>
              </a:rPr>
              <a:t>presenta </a:t>
            </a:r>
            <a:r>
              <a:rPr lang="es-MX" sz="1600" spc="-5" dirty="0">
                <a:latin typeface="DejaVu Sans"/>
                <a:cs typeface="DejaVu Sans"/>
              </a:rPr>
              <a:t>una serie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ventajas </a:t>
            </a:r>
            <a:r>
              <a:rPr lang="es-MX" sz="1600" spc="-10" dirty="0">
                <a:latin typeface="DejaVu Sans"/>
                <a:cs typeface="DejaVu Sans"/>
              </a:rPr>
              <a:t>frente </a:t>
            </a:r>
            <a:r>
              <a:rPr lang="es-MX" sz="1600" dirty="0">
                <a:latin typeface="DejaVu Sans"/>
                <a:cs typeface="DejaVu Sans"/>
              </a:rPr>
              <a:t>a  </a:t>
            </a:r>
            <a:r>
              <a:rPr lang="es-MX" sz="1600" spc="-15" dirty="0">
                <a:latin typeface="DejaVu Sans"/>
                <a:cs typeface="DejaVu Sans"/>
              </a:rPr>
              <a:t>otro </a:t>
            </a:r>
            <a:r>
              <a:rPr lang="es-MX" sz="1600" spc="-5" dirty="0">
                <a:latin typeface="DejaVu Sans"/>
                <a:cs typeface="DejaVu Sans"/>
              </a:rPr>
              <a:t>tipo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función </a:t>
            </a:r>
            <a:r>
              <a:rPr lang="es-MX" sz="1600" dirty="0">
                <a:latin typeface="DejaVu Sans"/>
                <a:cs typeface="DejaVu Sans"/>
              </a:rPr>
              <a:t>de</a:t>
            </a:r>
            <a:r>
              <a:rPr lang="es-MX" sz="1600" spc="-5" dirty="0">
                <a:latin typeface="DejaVu Sans"/>
                <a:cs typeface="DejaVu Sans"/>
              </a:rPr>
              <a:t> activación:</a:t>
            </a:r>
            <a:endParaRPr lang="es-MX"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s-MX" sz="2000" dirty="0">
              <a:latin typeface="DejaVu Sans"/>
              <a:cs typeface="DejaVu Sans"/>
            </a:endParaRPr>
          </a:p>
          <a:p>
            <a:pPr marL="297815" marR="177165" indent="-285750">
              <a:lnSpc>
                <a:spcPts val="1939"/>
              </a:lnSpc>
              <a:buFont typeface="DejaVu Sans"/>
              <a:buChar char="•"/>
              <a:tabLst>
                <a:tab pos="370205" algn="l"/>
                <a:tab pos="370840" algn="l"/>
              </a:tabLst>
            </a:pPr>
            <a:r>
              <a:rPr lang="es-MX" sz="1600" dirty="0"/>
              <a:t>	</a:t>
            </a:r>
            <a:r>
              <a:rPr lang="es-MX" sz="1600" spc="-15" dirty="0">
                <a:latin typeface="DejaVu Sans"/>
                <a:cs typeface="DejaVu Sans"/>
              </a:rPr>
              <a:t>Tiene </a:t>
            </a:r>
            <a:r>
              <a:rPr lang="es-MX" sz="1600" spc="-5" dirty="0">
                <a:latin typeface="DejaVu Sans"/>
                <a:cs typeface="DejaVu Sans"/>
              </a:rPr>
              <a:t>menor </a:t>
            </a:r>
            <a:r>
              <a:rPr lang="es-MX" sz="1600" spc="-10" dirty="0">
                <a:latin typeface="DejaVu Sans"/>
                <a:cs typeface="DejaVu Sans"/>
              </a:rPr>
              <a:t>numero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10" dirty="0">
                <a:latin typeface="DejaVu Sans"/>
                <a:cs typeface="DejaVu Sans"/>
              </a:rPr>
              <a:t>problemas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desvanecimiento </a:t>
            </a:r>
            <a:r>
              <a:rPr lang="es-MX" sz="1600" dirty="0">
                <a:latin typeface="DejaVu Sans"/>
                <a:cs typeface="DejaVu Sans"/>
              </a:rPr>
              <a:t>de  </a:t>
            </a:r>
            <a:r>
              <a:rPr lang="es-MX" sz="1600" spc="-5" dirty="0">
                <a:latin typeface="DejaVu Sans"/>
                <a:cs typeface="DejaVu Sans"/>
              </a:rPr>
              <a:t>gradiente: la ausencia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saturaciones en la función </a:t>
            </a:r>
            <a:r>
              <a:rPr lang="es-MX" sz="1600" spc="-25" dirty="0">
                <a:latin typeface="DejaVu Sans"/>
                <a:cs typeface="DejaVu Sans"/>
              </a:rPr>
              <a:t>Relu</a:t>
            </a:r>
            <a:r>
              <a:rPr lang="es-MX" sz="1600" spc="-25" dirty="0">
                <a:latin typeface="DejaVu Sans"/>
                <a:cs typeface="DejaVu Sans"/>
              </a:rPr>
              <a:t> </a:t>
            </a:r>
            <a:r>
              <a:rPr lang="es-MX" sz="1600" spc="-10" dirty="0">
                <a:latin typeface="DejaVu Sans"/>
                <a:cs typeface="DejaVu Sans"/>
              </a:rPr>
              <a:t>permite  </a:t>
            </a:r>
            <a:r>
              <a:rPr lang="es-MX" sz="1600" spc="-5" dirty="0">
                <a:latin typeface="DejaVu Sans"/>
                <a:cs typeface="DejaVu Sans"/>
              </a:rPr>
              <a:t>mitigar el </a:t>
            </a:r>
            <a:r>
              <a:rPr lang="es-MX" sz="1600" spc="-10" dirty="0">
                <a:latin typeface="DejaVu Sans"/>
                <a:cs typeface="DejaVu Sans"/>
              </a:rPr>
              <a:t>problema </a:t>
            </a:r>
            <a:r>
              <a:rPr lang="es-MX" sz="1600" spc="-5" dirty="0">
                <a:latin typeface="DejaVu Sans"/>
                <a:cs typeface="DejaVu Sans"/>
              </a:rPr>
              <a:t>del desvanecimiento del gradiente que tienen  otras funciones (por ejemplo la activación</a:t>
            </a:r>
            <a:r>
              <a:rPr lang="es-MX" sz="1600" spc="5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sigmoidal</a:t>
            </a:r>
            <a:r>
              <a:rPr lang="es-MX" sz="1600" spc="-5" dirty="0">
                <a:latin typeface="DejaVu Sans"/>
                <a:cs typeface="DejaVu Sans"/>
              </a:rPr>
              <a:t>).</a:t>
            </a:r>
            <a:endParaRPr lang="es-MX"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•"/>
            </a:pPr>
            <a:endParaRPr lang="es-MX" sz="2000" dirty="0">
              <a:latin typeface="DejaVu Sans"/>
              <a:cs typeface="DejaVu Sans"/>
            </a:endParaRPr>
          </a:p>
          <a:p>
            <a:pPr marL="297815" marR="666115" indent="-285750">
              <a:lnSpc>
                <a:spcPts val="1939"/>
              </a:lnSpc>
              <a:buChar char="•"/>
              <a:tabLst>
                <a:tab pos="297815" algn="l"/>
                <a:tab pos="298450" algn="l"/>
              </a:tabLst>
            </a:pPr>
            <a:r>
              <a:rPr lang="es-MX" sz="1600" spc="-15" dirty="0">
                <a:latin typeface="DejaVu Sans"/>
                <a:cs typeface="DejaVu Sans"/>
              </a:rPr>
              <a:t>Tiene </a:t>
            </a:r>
            <a:r>
              <a:rPr lang="es-MX" sz="1600" spc="-5" dirty="0">
                <a:latin typeface="DejaVu Sans"/>
                <a:cs typeface="DejaVu Sans"/>
              </a:rPr>
              <a:t>una mayor eficiencia computacional: Esto es debido  principalmente </a:t>
            </a:r>
            <a:r>
              <a:rPr lang="es-MX" sz="1600" dirty="0">
                <a:latin typeface="DejaVu Sans"/>
                <a:cs typeface="DejaVu Sans"/>
              </a:rPr>
              <a:t>a </a:t>
            </a:r>
            <a:r>
              <a:rPr lang="es-MX" sz="1600" spc="-5" dirty="0">
                <a:latin typeface="DejaVu Sans"/>
                <a:cs typeface="DejaVu Sans"/>
              </a:rPr>
              <a:t>que no </a:t>
            </a:r>
            <a:r>
              <a:rPr lang="es-MX" sz="1600" spc="-15" dirty="0">
                <a:latin typeface="DejaVu Sans"/>
                <a:cs typeface="DejaVu Sans"/>
              </a:rPr>
              <a:t>requiere </a:t>
            </a:r>
            <a:r>
              <a:rPr lang="es-MX" sz="1600" spc="-5" dirty="0">
                <a:latin typeface="DejaVu Sans"/>
                <a:cs typeface="DejaVu Sans"/>
              </a:rPr>
              <a:t>operaciones complejas </a:t>
            </a:r>
            <a:r>
              <a:rPr lang="es-MX" sz="1600" dirty="0">
                <a:latin typeface="DejaVu Sans"/>
                <a:cs typeface="DejaVu Sans"/>
              </a:rPr>
              <a:t>para  </a:t>
            </a:r>
            <a:r>
              <a:rPr lang="es-MX" sz="1600" spc="-5" dirty="0">
                <a:latin typeface="DejaVu Sans"/>
                <a:cs typeface="DejaVu Sans"/>
              </a:rPr>
              <a:t>calcular la función </a:t>
            </a:r>
            <a:r>
              <a:rPr lang="es-MX" sz="1600" dirty="0">
                <a:latin typeface="DejaVu Sans"/>
                <a:cs typeface="DejaVu Sans"/>
              </a:rPr>
              <a:t>y </a:t>
            </a:r>
            <a:r>
              <a:rPr lang="es-MX" sz="1600" spc="-5" dirty="0">
                <a:latin typeface="DejaVu Sans"/>
                <a:cs typeface="DejaVu Sans"/>
              </a:rPr>
              <a:t>sus</a:t>
            </a:r>
            <a:r>
              <a:rPr lang="es-MX" sz="1600" spc="-1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derivadas.</a:t>
            </a:r>
            <a:endParaRPr lang="es-MX"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DejaVu Sans"/>
              <a:buChar char="•"/>
            </a:pPr>
            <a:endParaRPr lang="es-MX" sz="2000" dirty="0">
              <a:latin typeface="DejaVu Sans"/>
              <a:cs typeface="DejaVu Sans"/>
            </a:endParaRPr>
          </a:p>
          <a:p>
            <a:pPr marL="297815" marR="358140" indent="-285750">
              <a:lnSpc>
                <a:spcPts val="1939"/>
              </a:lnSpc>
              <a:buFont typeface="DejaVu Sans"/>
              <a:buChar char="•"/>
              <a:tabLst>
                <a:tab pos="370205" algn="l"/>
                <a:tab pos="370840" algn="l"/>
              </a:tabLst>
            </a:pPr>
            <a:r>
              <a:rPr lang="es-MX" sz="1600" dirty="0"/>
              <a:t>	</a:t>
            </a:r>
            <a:r>
              <a:rPr lang="es-MX" sz="1600" spc="-5" dirty="0">
                <a:latin typeface="DejaVu Sans"/>
                <a:cs typeface="DejaVu Sans"/>
              </a:rPr>
              <a:t>Invariante </a:t>
            </a:r>
            <a:r>
              <a:rPr lang="es-MX" sz="1600" dirty="0">
                <a:latin typeface="DejaVu Sans"/>
                <a:cs typeface="DejaVu Sans"/>
              </a:rPr>
              <a:t>a </a:t>
            </a:r>
            <a:r>
              <a:rPr lang="es-MX" sz="1600" spc="-5" dirty="0">
                <a:latin typeface="DejaVu Sans"/>
                <a:cs typeface="DejaVu Sans"/>
              </a:rPr>
              <a:t>escala: Un cambio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escala en la entrada </a:t>
            </a:r>
            <a:r>
              <a:rPr lang="es-MX" sz="1600" dirty="0">
                <a:latin typeface="DejaVu Sans"/>
                <a:cs typeface="DejaVu Sans"/>
              </a:rPr>
              <a:t>se </a:t>
            </a:r>
            <a:r>
              <a:rPr lang="es-MX" sz="1600" spc="-5" dirty="0">
                <a:latin typeface="DejaVu Sans"/>
                <a:cs typeface="DejaVu Sans"/>
              </a:rPr>
              <a:t>ve  </a:t>
            </a:r>
            <a:r>
              <a:rPr lang="es-MX" sz="1600" spc="-10" dirty="0">
                <a:latin typeface="DejaVu Sans"/>
                <a:cs typeface="DejaVu Sans"/>
              </a:rPr>
              <a:t>reflejado </a:t>
            </a:r>
            <a:r>
              <a:rPr lang="es-MX" sz="1600" spc="-5" dirty="0">
                <a:latin typeface="DejaVu Sans"/>
                <a:cs typeface="DejaVu Sans"/>
              </a:rPr>
              <a:t>en un cambio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escala en la parte lineal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la</a:t>
            </a:r>
            <a:r>
              <a:rPr lang="es-MX" sz="1600" spc="3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función.</a:t>
            </a:r>
            <a:endParaRPr lang="es-MX" sz="1600" dirty="0">
              <a:latin typeface="DejaVu Sans"/>
              <a:cs typeface="DejaVu Sans"/>
            </a:endParaRPr>
          </a:p>
          <a:p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641619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Capas más importantes</a:t>
            </a:r>
            <a:r>
              <a:rPr lang="es-MX" sz="3600" b="1" dirty="0"/>
              <a:t/>
            </a:r>
            <a:br>
              <a:rPr lang="es-MX" sz="3600" b="1" dirty="0"/>
            </a:br>
            <a:r>
              <a:rPr lang="es-MX" sz="3600" dirty="0"/>
              <a:t/>
            </a:r>
            <a:br>
              <a:rPr lang="es-MX" sz="3600" dirty="0"/>
            </a:br>
            <a:endParaRPr lang="en-IN" sz="3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726995" y="1481002"/>
            <a:ext cx="39766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dirty="0">
                <a:solidFill>
                  <a:prstClr val="white">
                    <a:lumMod val="95000"/>
                  </a:prstClr>
                </a:solidFill>
                <a:latin typeface="Segoe UI Ligh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7603" y="1481000"/>
            <a:ext cx="9736568" cy="4407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spc="-40" dirty="0">
                <a:solidFill>
                  <a:srgbClr val="5B9BD4"/>
                </a:solidFill>
                <a:latin typeface="DejaVu Sans"/>
                <a:cs typeface="DejaVu Sans"/>
              </a:rPr>
              <a:t>Tangente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Hiperbólica</a:t>
            </a:r>
            <a:r>
              <a:rPr lang="es-MX" sz="1600" spc="-5" dirty="0">
                <a:latin typeface="DejaVu Sans"/>
                <a:cs typeface="DejaVu Sans"/>
              </a:rPr>
              <a:t>: </a:t>
            </a:r>
            <a:r>
              <a:rPr lang="es-MX" sz="1600" dirty="0">
                <a:latin typeface="DejaVu Sans"/>
                <a:cs typeface="DejaVu Sans"/>
              </a:rPr>
              <a:t>La </a:t>
            </a:r>
            <a:r>
              <a:rPr lang="es-MX" sz="1600" spc="-5" dirty="0">
                <a:latin typeface="DejaVu Sans"/>
                <a:cs typeface="DejaVu Sans"/>
              </a:rPr>
              <a:t>tangente hiperbólica es bastante </a:t>
            </a:r>
            <a:r>
              <a:rPr lang="es-MX" sz="1600" spc="-10" dirty="0">
                <a:latin typeface="DejaVu Sans"/>
                <a:cs typeface="DejaVu Sans"/>
              </a:rPr>
              <a:t>parecida </a:t>
            </a:r>
            <a:r>
              <a:rPr lang="es-MX" sz="1600" dirty="0">
                <a:latin typeface="DejaVu Sans"/>
                <a:cs typeface="DejaVu Sans"/>
              </a:rPr>
              <a:t>a  </a:t>
            </a:r>
            <a:r>
              <a:rPr lang="es-MX" sz="1600" spc="-5" dirty="0">
                <a:latin typeface="DejaVu Sans"/>
                <a:cs typeface="DejaVu Sans"/>
              </a:rPr>
              <a:t>la </a:t>
            </a:r>
            <a:r>
              <a:rPr lang="es-MX" sz="1600" spc="-5" dirty="0" smtClean="0">
                <a:latin typeface="DejaVu Sans"/>
                <a:cs typeface="DejaVu Sans"/>
              </a:rPr>
              <a:t>función </a:t>
            </a:r>
            <a:r>
              <a:rPr lang="es-MX" sz="1600" spc="-5" dirty="0">
                <a:latin typeface="DejaVu Sans"/>
                <a:cs typeface="DejaVu Sans"/>
              </a:rPr>
              <a:t>sigmoidal</a:t>
            </a:r>
            <a:r>
              <a:rPr lang="es-MX" sz="1600" spc="-5" dirty="0">
                <a:latin typeface="DejaVu Sans"/>
                <a:cs typeface="DejaVu Sans"/>
              </a:rPr>
              <a:t> </a:t>
            </a:r>
            <a:r>
              <a:rPr lang="es-MX" sz="1600" spc="-15" dirty="0">
                <a:latin typeface="DejaVu Sans"/>
                <a:cs typeface="DejaVu Sans"/>
              </a:rPr>
              <a:t>pero </a:t>
            </a:r>
            <a:r>
              <a:rPr lang="es-MX" sz="1600" spc="-10" dirty="0">
                <a:latin typeface="DejaVu Sans"/>
                <a:cs typeface="DejaVu Sans"/>
              </a:rPr>
              <a:t>permite </a:t>
            </a:r>
            <a:r>
              <a:rPr lang="es-MX" sz="1600" spc="-5" dirty="0">
                <a:latin typeface="DejaVu Sans"/>
                <a:cs typeface="DejaVu Sans"/>
              </a:rPr>
              <a:t>activaciones en el rango </a:t>
            </a:r>
            <a:r>
              <a:rPr lang="es-MX" sz="1600" dirty="0">
                <a:latin typeface="DejaVu Sans"/>
                <a:cs typeface="DejaVu Sans"/>
              </a:rPr>
              <a:t>-1 y </a:t>
            </a:r>
            <a:r>
              <a:rPr lang="es-MX" sz="1600" spc="-5" dirty="0">
                <a:latin typeface="DejaVu Sans"/>
                <a:cs typeface="DejaVu Sans"/>
              </a:rPr>
              <a:t>1. Es  una </a:t>
            </a:r>
            <a:r>
              <a:rPr lang="es-MX" sz="1600" spc="-5" dirty="0" smtClean="0">
                <a:latin typeface="DejaVu Sans"/>
                <a:cs typeface="DejaVu Sans"/>
              </a:rPr>
              <a:t>función </a:t>
            </a:r>
            <a:r>
              <a:rPr lang="es-MX" sz="1600" spc="-10" dirty="0">
                <a:latin typeface="DejaVu Sans"/>
                <a:cs typeface="DejaVu Sans"/>
              </a:rPr>
              <a:t>diferenciable </a:t>
            </a:r>
            <a:r>
              <a:rPr lang="es-MX" sz="1600" dirty="0">
                <a:latin typeface="DejaVu Sans"/>
                <a:cs typeface="DejaVu Sans"/>
              </a:rPr>
              <a:t>y</a:t>
            </a:r>
            <a:r>
              <a:rPr lang="es-MX" sz="1600" spc="-5" dirty="0">
                <a:latin typeface="DejaVu Sans"/>
                <a:cs typeface="DejaVu Sans"/>
              </a:rPr>
              <a:t> </a:t>
            </a:r>
            <a:r>
              <a:rPr lang="es-MX" sz="1600" spc="-5" dirty="0" smtClean="0">
                <a:latin typeface="DejaVu Sans"/>
                <a:cs typeface="DejaVu Sans"/>
              </a:rPr>
              <a:t>monótona.</a:t>
            </a:r>
            <a:endParaRPr lang="es-MX" sz="1600" dirty="0">
              <a:latin typeface="DejaVu Sans"/>
              <a:cs typeface="DejaVu Sans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3680302" y="2504843"/>
            <a:ext cx="4017264" cy="3247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5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 txBox="1">
            <a:spLocks/>
          </p:cNvSpPr>
          <p:nvPr/>
        </p:nvSpPr>
        <p:spPr>
          <a:xfrm>
            <a:off x="726996" y="1481002"/>
            <a:ext cx="9607176" cy="1920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1600" spc="-10" dirty="0" smtClean="0">
                <a:solidFill>
                  <a:srgbClr val="5B9BD4"/>
                </a:solidFill>
                <a:latin typeface="DejaVu Sans"/>
                <a:cs typeface="DejaVu Sans"/>
              </a:rPr>
              <a:t>Max-Pauling</a:t>
            </a:r>
            <a:r>
              <a:rPr lang="es-MX" sz="1600" spc="-10" dirty="0" smtClean="0">
                <a:latin typeface="DejaVu Sans"/>
                <a:cs typeface="DejaVu Sans"/>
              </a:rPr>
              <a:t>: </a:t>
            </a:r>
            <a:r>
              <a:rPr lang="es-MX" sz="1600" spc="-5" dirty="0">
                <a:latin typeface="DejaVu Sans"/>
                <a:cs typeface="DejaVu Sans"/>
              </a:rPr>
              <a:t>El </a:t>
            </a:r>
            <a:r>
              <a:rPr lang="es-MX" sz="1600" spc="-10" dirty="0">
                <a:latin typeface="DejaVu Sans"/>
                <a:cs typeface="DejaVu Sans"/>
              </a:rPr>
              <a:t>filtro </a:t>
            </a:r>
            <a:r>
              <a:rPr lang="es-MX" sz="1600" spc="-5" dirty="0">
                <a:latin typeface="DejaVu Sans"/>
                <a:cs typeface="DejaVu Sans"/>
              </a:rPr>
              <a:t>max-pooling</a:t>
            </a:r>
            <a:r>
              <a:rPr lang="es-MX" sz="1600" spc="-5" dirty="0">
                <a:latin typeface="DejaVu Sans"/>
                <a:cs typeface="DejaVu Sans"/>
              </a:rPr>
              <a:t> es una </a:t>
            </a:r>
            <a:r>
              <a:rPr lang="es-MX" sz="1600" spc="-10" dirty="0">
                <a:latin typeface="DejaVu Sans"/>
                <a:cs typeface="DejaVu Sans"/>
              </a:rPr>
              <a:t>forma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10" dirty="0">
                <a:latin typeface="DejaVu Sans"/>
                <a:cs typeface="DejaVu Sans"/>
              </a:rPr>
              <a:t>reducción </a:t>
            </a:r>
            <a:r>
              <a:rPr lang="es-MX" sz="1600" spc="-5" dirty="0">
                <a:latin typeface="DejaVu Sans"/>
                <a:cs typeface="DejaVu Sans"/>
              </a:rPr>
              <a:t>del  volumen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salida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las </a:t>
            </a:r>
            <a:r>
              <a:rPr lang="es-MX" sz="1600" dirty="0">
                <a:latin typeface="DejaVu Sans"/>
                <a:cs typeface="DejaVu Sans"/>
              </a:rPr>
              <a:t>capas </a:t>
            </a:r>
            <a:r>
              <a:rPr lang="es-MX" sz="1600" spc="-5" dirty="0">
                <a:latin typeface="DejaVu Sans"/>
                <a:cs typeface="DejaVu Sans"/>
              </a:rPr>
              <a:t>convolucionales</a:t>
            </a:r>
            <a:r>
              <a:rPr lang="es-MX" sz="1600" spc="-5" dirty="0">
                <a:latin typeface="DejaVu Sans"/>
                <a:cs typeface="DejaVu Sans"/>
              </a:rPr>
              <a:t>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la CNN </a:t>
            </a:r>
            <a:r>
              <a:rPr lang="es-MX" sz="1600" dirty="0">
                <a:latin typeface="DejaVu Sans"/>
                <a:cs typeface="DejaVu Sans"/>
              </a:rPr>
              <a:t>y </a:t>
            </a:r>
            <a:r>
              <a:rPr lang="es-MX" sz="1600" spc="-5" dirty="0">
                <a:latin typeface="DejaVu Sans"/>
                <a:cs typeface="DejaVu Sans"/>
              </a:rPr>
              <a:t>que  </a:t>
            </a:r>
            <a:r>
              <a:rPr lang="es-MX" sz="1600" spc="-10" dirty="0">
                <a:latin typeface="DejaVu Sans"/>
                <a:cs typeface="DejaVu Sans"/>
              </a:rPr>
              <a:t>permite </a:t>
            </a:r>
            <a:r>
              <a:rPr lang="es-MX" sz="1600" spc="-5" dirty="0">
                <a:latin typeface="DejaVu Sans"/>
                <a:cs typeface="DejaVu Sans"/>
              </a:rPr>
              <a:t>además </a:t>
            </a:r>
            <a:r>
              <a:rPr lang="es-MX" sz="1600" spc="-10" dirty="0">
                <a:latin typeface="DejaVu Sans"/>
                <a:cs typeface="DejaVu Sans"/>
              </a:rPr>
              <a:t>incrementar </a:t>
            </a:r>
            <a:r>
              <a:rPr lang="es-MX" sz="1600" spc="-5" dirty="0">
                <a:latin typeface="DejaVu Sans"/>
                <a:cs typeface="DejaVu Sans"/>
              </a:rPr>
              <a:t>el </a:t>
            </a:r>
            <a:r>
              <a:rPr lang="es-MX" sz="1600" dirty="0">
                <a:latin typeface="DejaVu Sans"/>
                <a:cs typeface="DejaVu Sans"/>
              </a:rPr>
              <a:t>campo de </a:t>
            </a:r>
            <a:r>
              <a:rPr lang="es-MX" sz="1600" spc="-10" dirty="0">
                <a:latin typeface="DejaVu Sans"/>
                <a:cs typeface="DejaVu Sans"/>
              </a:rPr>
              <a:t>percepción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la </a:t>
            </a:r>
            <a:r>
              <a:rPr lang="es-MX" sz="1600" spc="-15" dirty="0">
                <a:latin typeface="DejaVu Sans"/>
                <a:cs typeface="DejaVu Sans"/>
              </a:rPr>
              <a:t>red. </a:t>
            </a:r>
            <a:r>
              <a:rPr lang="es-MX" sz="1600" dirty="0">
                <a:latin typeface="DejaVu Sans"/>
                <a:cs typeface="DejaVu Sans"/>
              </a:rPr>
              <a:t>Su  </a:t>
            </a:r>
            <a:r>
              <a:rPr lang="es-MX" sz="1600" spc="-5" dirty="0">
                <a:latin typeface="DejaVu Sans"/>
                <a:cs typeface="DejaVu Sans"/>
              </a:rPr>
              <a:t>acción </a:t>
            </a:r>
            <a:r>
              <a:rPr lang="es-MX" sz="1600" spc="-10" dirty="0">
                <a:latin typeface="DejaVu Sans"/>
                <a:cs typeface="DejaVu Sans"/>
              </a:rPr>
              <a:t>sobre </a:t>
            </a:r>
            <a:r>
              <a:rPr lang="es-MX" sz="1600" spc="-5" dirty="0">
                <a:latin typeface="DejaVu Sans"/>
                <a:cs typeface="DejaVu Sans"/>
              </a:rPr>
              <a:t>el </a:t>
            </a:r>
            <a:r>
              <a:rPr lang="es-MX" sz="1600" spc="-10" dirty="0">
                <a:latin typeface="DejaVu Sans"/>
                <a:cs typeface="DejaVu Sans"/>
              </a:rPr>
              <a:t>resultado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las </a:t>
            </a:r>
            <a:r>
              <a:rPr lang="es-MX" sz="1600" dirty="0">
                <a:latin typeface="DejaVu Sans"/>
                <a:cs typeface="DejaVu Sans"/>
              </a:rPr>
              <a:t>capas </a:t>
            </a:r>
            <a:r>
              <a:rPr lang="es-MX" sz="1600" spc="-5" dirty="0">
                <a:latin typeface="DejaVu Sans"/>
                <a:cs typeface="DejaVu Sans"/>
              </a:rPr>
              <a:t>convolucionales</a:t>
            </a:r>
            <a:r>
              <a:rPr lang="es-MX" sz="1600" spc="-5" dirty="0">
                <a:latin typeface="DejaVu Sans"/>
                <a:cs typeface="DejaVu Sans"/>
              </a:rPr>
              <a:t> </a:t>
            </a:r>
            <a:r>
              <a:rPr lang="es-MX" sz="1600" dirty="0">
                <a:latin typeface="DejaVu Sans"/>
                <a:cs typeface="DejaVu Sans"/>
              </a:rPr>
              <a:t>se </a:t>
            </a:r>
            <a:r>
              <a:rPr lang="es-MX" sz="1600" spc="-5" dirty="0">
                <a:latin typeface="DejaVu Sans"/>
                <a:cs typeface="DejaVu Sans"/>
              </a:rPr>
              <a:t>observa en  las figuras</a:t>
            </a:r>
            <a:r>
              <a:rPr lang="es-MX" sz="160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siguiente</a:t>
            </a:r>
            <a:r>
              <a:rPr lang="es-MX" sz="1600" spc="-5" dirty="0" smtClean="0">
                <a:latin typeface="DejaVu Sans"/>
                <a:cs typeface="DejaVu Sans"/>
              </a:rPr>
              <a:t>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MX" sz="1600" spc="-5" dirty="0">
              <a:latin typeface="DejaVu Sans"/>
              <a:cs typeface="DejaVu San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MX" sz="1600" dirty="0">
              <a:latin typeface="DejaVu Sans"/>
              <a:cs typeface="DejaVu San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dirty="0">
                <a:solidFill>
                  <a:prstClr val="white">
                    <a:lumMod val="95000"/>
                  </a:prstClr>
                </a:solidFill>
                <a:latin typeface="Segoe UI Ligh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7603" y="1481000"/>
            <a:ext cx="9736568" cy="4407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798486" y="1807474"/>
            <a:ext cx="457462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 smtClean="0"/>
              <a:t/>
            </a:r>
            <a:br>
              <a:rPr lang="es-MX" sz="3600" b="1" dirty="0" smtClean="0"/>
            </a:br>
            <a:r>
              <a:rPr lang="es-MX" sz="3600" dirty="0" smtClean="0"/>
              <a:t/>
            </a:r>
            <a:br>
              <a:rPr lang="es-MX" sz="3600" dirty="0" smtClean="0"/>
            </a:br>
            <a:endParaRPr lang="en-IN" sz="36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738665" y="3378205"/>
            <a:ext cx="457462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 smtClean="0"/>
              <a:t/>
            </a:r>
            <a:br>
              <a:rPr lang="es-MX" sz="3600" b="1" dirty="0" smtClean="0"/>
            </a:br>
            <a:r>
              <a:rPr lang="es-MX" sz="3600" dirty="0" smtClean="0"/>
              <a:t/>
            </a:r>
            <a:br>
              <a:rPr lang="es-MX" sz="3600" dirty="0" smtClean="0"/>
            </a:br>
            <a:endParaRPr lang="en-IN" sz="3600" dirty="0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798486" y="4876042"/>
            <a:ext cx="457462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/>
              <a:t/>
            </a:r>
            <a:br>
              <a:rPr lang="es-MX" sz="3600" dirty="0" smtClean="0"/>
            </a:br>
            <a:endParaRPr lang="en-IN" sz="36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939611" y="2310931"/>
            <a:ext cx="239282" cy="4577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/>
              <a:t/>
            </a:r>
            <a:br>
              <a:rPr lang="es-MX" sz="3600" dirty="0" smtClean="0"/>
            </a:br>
            <a:endParaRPr lang="en-IN" sz="36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653589" y="3261962"/>
            <a:ext cx="457462" cy="5450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/>
              <a:t/>
            </a:r>
            <a:br>
              <a:rPr lang="es-MX" sz="3600" dirty="0" smtClean="0"/>
            </a:br>
            <a:endParaRPr lang="en-IN" sz="3600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591673" y="4247941"/>
            <a:ext cx="457462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/>
              <a:t/>
            </a:r>
            <a:br>
              <a:rPr lang="es-MX" sz="3600" dirty="0" smtClean="0"/>
            </a:br>
            <a:endParaRPr lang="en-IN" sz="3600" dirty="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8351828" y="4989717"/>
            <a:ext cx="1860396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/>
              <a:t/>
            </a:r>
            <a:br>
              <a:rPr lang="es-MX" sz="3600" dirty="0" smtClean="0"/>
            </a:br>
            <a:endParaRPr lang="en-IN" sz="36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025806" y="2375902"/>
            <a:ext cx="1860396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/>
              <a:t/>
            </a:r>
            <a:br>
              <a:rPr lang="es-MX" sz="3600" dirty="0" smtClean="0"/>
            </a:br>
            <a:endParaRPr lang="en-IN" sz="3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pc="-30" dirty="0"/>
              <a:t>Redes </a:t>
            </a:r>
            <a:r>
              <a:rPr lang="es-MX" spc="-10" dirty="0"/>
              <a:t>Neuronales </a:t>
            </a:r>
            <a:r>
              <a:rPr lang="es-MX" spc="-5" dirty="0"/>
              <a:t>Convolucionales</a:t>
            </a:r>
            <a:r>
              <a:rPr lang="es-MX" spc="-5" dirty="0"/>
              <a:t>:  Capas más importantes</a:t>
            </a:r>
            <a:endParaRPr lang="es-MX" dirty="0"/>
          </a:p>
        </p:txBody>
      </p:sp>
      <p:sp>
        <p:nvSpPr>
          <p:cNvPr id="25" name="object 5"/>
          <p:cNvSpPr/>
          <p:nvPr/>
        </p:nvSpPr>
        <p:spPr>
          <a:xfrm>
            <a:off x="2443795" y="2951253"/>
            <a:ext cx="6044184" cy="2456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5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641619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Capas más importantes</a:t>
            </a:r>
            <a:r>
              <a:rPr lang="es-MX" sz="3600" b="1" dirty="0"/>
              <a:t/>
            </a:r>
            <a:br>
              <a:rPr lang="es-MX" sz="3600" b="1" dirty="0"/>
            </a:br>
            <a:r>
              <a:rPr lang="es-MX" sz="3600" dirty="0"/>
              <a:t/>
            </a:r>
            <a:br>
              <a:rPr lang="es-MX" sz="3600" dirty="0"/>
            </a:br>
            <a:endParaRPr lang="en-IN" sz="3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726995" y="1481002"/>
            <a:ext cx="39766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dirty="0">
                <a:solidFill>
                  <a:prstClr val="white">
                    <a:lumMod val="95000"/>
                  </a:prstClr>
                </a:solidFill>
                <a:latin typeface="Segoe UI Ligh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7603" y="1481000"/>
            <a:ext cx="9736568" cy="4407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97603" y="1667484"/>
            <a:ext cx="7556430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4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4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4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/>
            <a:endParaRPr lang="es-MX" sz="14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>
            <a:off x="4375818" y="1480999"/>
            <a:ext cx="5644896" cy="448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641619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Capas más importantes</a:t>
            </a:r>
            <a:r>
              <a:rPr lang="es-MX" sz="3600" b="1" dirty="0"/>
              <a:t/>
            </a:r>
            <a:br>
              <a:rPr lang="es-MX" sz="3600" b="1" dirty="0"/>
            </a:br>
            <a:r>
              <a:rPr lang="es-MX" sz="3600" dirty="0"/>
              <a:t/>
            </a:r>
            <a:br>
              <a:rPr lang="es-MX" sz="3600" dirty="0"/>
            </a:br>
            <a:endParaRPr lang="en-IN" sz="3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675118" y="1481002"/>
            <a:ext cx="9161091" cy="18097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s-MX" sz="14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s-MX" sz="14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MX" sz="1400" spc="-10" dirty="0">
                <a:solidFill>
                  <a:srgbClr val="5B9BD4"/>
                </a:solidFill>
              </a:rPr>
              <a:t>Dropout</a:t>
            </a:r>
            <a:r>
              <a:rPr lang="es-MX" sz="1400" spc="-10" dirty="0"/>
              <a:t>: </a:t>
            </a:r>
            <a:r>
              <a:rPr lang="es-MX" sz="1400" dirty="0"/>
              <a:t>La capa de </a:t>
            </a:r>
            <a:r>
              <a:rPr lang="es-MX" sz="1400" spc="-10" dirty="0"/>
              <a:t>Dropout</a:t>
            </a:r>
            <a:r>
              <a:rPr lang="es-MX" sz="1400" spc="-10" dirty="0"/>
              <a:t> </a:t>
            </a:r>
            <a:r>
              <a:rPr lang="es-MX" sz="1400" spc="-5" dirty="0"/>
              <a:t>es una </a:t>
            </a:r>
            <a:r>
              <a:rPr lang="es-MX" sz="1400" dirty="0"/>
              <a:t>capa de </a:t>
            </a:r>
            <a:r>
              <a:rPr lang="es-MX" sz="1400" spc="-5" dirty="0"/>
              <a:t>regularización muy  empleada </a:t>
            </a:r>
            <a:r>
              <a:rPr lang="es-MX" sz="1400" dirty="0"/>
              <a:t>para </a:t>
            </a:r>
            <a:r>
              <a:rPr lang="es-MX" sz="1400" spc="-5" dirty="0"/>
              <a:t>evitar el </a:t>
            </a:r>
            <a:r>
              <a:rPr lang="es-MX" sz="1400" spc="-5" dirty="0"/>
              <a:t>overfitting</a:t>
            </a:r>
            <a:r>
              <a:rPr lang="es-MX" sz="1400" spc="-5" dirty="0"/>
              <a:t> </a:t>
            </a:r>
            <a:r>
              <a:rPr lang="es-MX" sz="1400" dirty="0"/>
              <a:t>o </a:t>
            </a:r>
            <a:r>
              <a:rPr lang="es-MX" sz="1400" spc="-10" dirty="0"/>
              <a:t>sobreentrenamiento</a:t>
            </a:r>
            <a:r>
              <a:rPr lang="es-MX" sz="1400" spc="-10" dirty="0"/>
              <a:t> </a:t>
            </a:r>
            <a:r>
              <a:rPr lang="es-MX" sz="1400" spc="-5" dirty="0"/>
              <a:t>en las CNN.  Este </a:t>
            </a:r>
            <a:r>
              <a:rPr lang="es-MX" sz="1400" spc="-10" dirty="0"/>
              <a:t>termino </a:t>
            </a:r>
            <a:r>
              <a:rPr lang="es-MX" sz="1400" dirty="0"/>
              <a:t>se </a:t>
            </a:r>
            <a:r>
              <a:rPr lang="es-MX" sz="1400" spc="-15" dirty="0"/>
              <a:t>refiere </a:t>
            </a:r>
            <a:r>
              <a:rPr lang="es-MX" sz="1400" dirty="0"/>
              <a:t>a </a:t>
            </a:r>
            <a:r>
              <a:rPr lang="es-MX" sz="1400" spc="-5" dirty="0"/>
              <a:t>la eliminación </a:t>
            </a:r>
            <a:r>
              <a:rPr lang="es-MX" sz="1400" dirty="0"/>
              <a:t>de </a:t>
            </a:r>
            <a:r>
              <a:rPr lang="es-MX" sz="1400" spc="-5" dirty="0"/>
              <a:t>las contribuciones </a:t>
            </a:r>
            <a:r>
              <a:rPr lang="es-MX" sz="1400" dirty="0"/>
              <a:t>de  </a:t>
            </a:r>
            <a:r>
              <a:rPr lang="es-MX" sz="1400" spc="-5" dirty="0"/>
              <a:t>ciertas </a:t>
            </a:r>
            <a:r>
              <a:rPr lang="es-MX" sz="1400" spc="-10" dirty="0"/>
              <a:t>neuronas </a:t>
            </a:r>
            <a:r>
              <a:rPr lang="es-MX" sz="1400" spc="-5" dirty="0"/>
              <a:t>junto </a:t>
            </a:r>
            <a:r>
              <a:rPr lang="es-MX" sz="1400" dirty="0"/>
              <a:t>a </a:t>
            </a:r>
            <a:r>
              <a:rPr lang="es-MX" sz="1400" spc="-5" dirty="0"/>
              <a:t>sus </a:t>
            </a:r>
            <a:r>
              <a:rPr lang="es-MX" sz="1400" spc="-10" dirty="0"/>
              <a:t>conexiones </a:t>
            </a:r>
            <a:r>
              <a:rPr lang="es-MX" sz="1400" dirty="0"/>
              <a:t>de </a:t>
            </a:r>
            <a:r>
              <a:rPr lang="es-MX" sz="1400" spc="-5" dirty="0"/>
              <a:t>entrada </a:t>
            </a:r>
            <a:r>
              <a:rPr lang="es-MX" sz="1400" dirty="0"/>
              <a:t>y </a:t>
            </a:r>
            <a:r>
              <a:rPr lang="es-MX" sz="1400" spc="-5" dirty="0"/>
              <a:t>salida. Dicha  eliminación </a:t>
            </a:r>
            <a:r>
              <a:rPr lang="es-MX" sz="1400" dirty="0"/>
              <a:t>se </a:t>
            </a:r>
            <a:r>
              <a:rPr lang="es-MX" sz="1400" spc="-10" dirty="0"/>
              <a:t>realiza </a:t>
            </a:r>
            <a:r>
              <a:rPr lang="es-MX" sz="1400" dirty="0"/>
              <a:t>de </a:t>
            </a:r>
            <a:r>
              <a:rPr lang="es-MX" sz="1400" spc="-10" dirty="0"/>
              <a:t>forma </a:t>
            </a:r>
            <a:r>
              <a:rPr lang="es-MX" sz="1400" spc="-5" dirty="0"/>
              <a:t>aleatoria con una probabilidad </a:t>
            </a:r>
            <a:r>
              <a:rPr lang="es-MX" sz="1400" dirty="0"/>
              <a:t>de  </a:t>
            </a:r>
            <a:r>
              <a:rPr lang="es-MX" sz="1400" spc="-5" dirty="0"/>
              <a:t>eliminación definida </a:t>
            </a:r>
            <a:r>
              <a:rPr lang="es-MX" sz="1400" spc="-10" dirty="0"/>
              <a:t>previamente.En</a:t>
            </a:r>
            <a:r>
              <a:rPr lang="es-MX" sz="1400" spc="-10" dirty="0"/>
              <a:t> </a:t>
            </a:r>
            <a:r>
              <a:rPr lang="es-MX" sz="1400" spc="-5" dirty="0"/>
              <a:t>la figura </a:t>
            </a:r>
            <a:r>
              <a:rPr lang="es-MX" sz="1400" dirty="0"/>
              <a:t>se </a:t>
            </a:r>
            <a:r>
              <a:rPr lang="es-MX" sz="1400" spc="-5" dirty="0"/>
              <a:t>muestra el  funcionamiento del</a:t>
            </a:r>
            <a:r>
              <a:rPr lang="es-MX" sz="1400" spc="-10" dirty="0"/>
              <a:t> </a:t>
            </a:r>
            <a:r>
              <a:rPr lang="es-MX" sz="1400" spc="-5" dirty="0"/>
              <a:t>mismo: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MX" sz="14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7603" y="1481000"/>
            <a:ext cx="9736568" cy="4407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97603" y="1667484"/>
            <a:ext cx="7556430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endParaRPr lang="en-IN" sz="3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object 5"/>
          <p:cNvSpPr/>
          <p:nvPr/>
        </p:nvSpPr>
        <p:spPr>
          <a:xfrm>
            <a:off x="2558954" y="3570702"/>
            <a:ext cx="6372088" cy="2037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5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641619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Capas más importantes</a:t>
            </a:r>
            <a:endParaRPr lang="en-IN" sz="3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675118" y="1481002"/>
            <a:ext cx="9161091" cy="2570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MX" sz="14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MX" sz="14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18745">
              <a:lnSpc>
                <a:spcPts val="1939"/>
              </a:lnSpc>
              <a:spcBef>
                <a:spcPts val="345"/>
              </a:spcBef>
            </a:pPr>
            <a:r>
              <a:rPr lang="es-MX" sz="1400" spc="-5" dirty="0">
                <a:solidFill>
                  <a:srgbClr val="5B9BD4"/>
                </a:solidFill>
                <a:latin typeface="DejaVu Sans"/>
                <a:cs typeface="DejaVu Sans"/>
              </a:rPr>
              <a:t>Batch</a:t>
            </a:r>
            <a:r>
              <a:rPr lang="es-MX" sz="1400" spc="-5" dirty="0">
                <a:solidFill>
                  <a:srgbClr val="5B9BD4"/>
                </a:solidFill>
                <a:latin typeface="DejaVu Sans"/>
                <a:cs typeface="DejaVu Sans"/>
              </a:rPr>
              <a:t> </a:t>
            </a:r>
            <a:r>
              <a:rPr lang="es-MX" sz="1400" spc="-10" dirty="0">
                <a:solidFill>
                  <a:srgbClr val="5B9BD4"/>
                </a:solidFill>
                <a:latin typeface="DejaVu Sans"/>
                <a:cs typeface="DejaVu Sans"/>
              </a:rPr>
              <a:t>Normalization</a:t>
            </a:r>
            <a:r>
              <a:rPr lang="es-MX" sz="1400" spc="-10" dirty="0">
                <a:latin typeface="DejaVu Sans"/>
                <a:cs typeface="DejaVu Sans"/>
              </a:rPr>
              <a:t>: </a:t>
            </a:r>
            <a:r>
              <a:rPr lang="es-MX" sz="1400" dirty="0">
                <a:latin typeface="DejaVu Sans"/>
                <a:cs typeface="DejaVu Sans"/>
              </a:rPr>
              <a:t>La capa de </a:t>
            </a:r>
            <a:r>
              <a:rPr lang="es-MX" sz="1400" spc="-5" dirty="0">
                <a:latin typeface="DejaVu Sans"/>
                <a:cs typeface="DejaVu Sans"/>
              </a:rPr>
              <a:t>normalización </a:t>
            </a:r>
            <a:r>
              <a:rPr lang="es-MX" sz="1400" dirty="0">
                <a:latin typeface="DejaVu Sans"/>
                <a:cs typeface="DejaVu Sans"/>
              </a:rPr>
              <a:t>de </a:t>
            </a:r>
            <a:r>
              <a:rPr lang="es-MX" sz="1400" spc="-5" dirty="0">
                <a:latin typeface="DejaVu Sans"/>
                <a:cs typeface="DejaVu Sans"/>
              </a:rPr>
              <a:t>batch</a:t>
            </a:r>
            <a:r>
              <a:rPr lang="es-MX" sz="1400" spc="-5" dirty="0">
                <a:latin typeface="DejaVu Sans"/>
                <a:cs typeface="DejaVu Sans"/>
              </a:rPr>
              <a:t> tiene por  objetivo aumentar la estabilidad del </a:t>
            </a:r>
            <a:r>
              <a:rPr lang="es-MX" sz="1400" spc="-10" dirty="0">
                <a:latin typeface="DejaVu Sans"/>
                <a:cs typeface="DejaVu Sans"/>
              </a:rPr>
              <a:t>entrenamiento </a:t>
            </a:r>
            <a:r>
              <a:rPr lang="es-MX" sz="1400" dirty="0">
                <a:latin typeface="DejaVu Sans"/>
                <a:cs typeface="DejaVu Sans"/>
              </a:rPr>
              <a:t>de </a:t>
            </a:r>
            <a:r>
              <a:rPr lang="es-MX" sz="1400" spc="-5" dirty="0">
                <a:latin typeface="DejaVu Sans"/>
                <a:cs typeface="DejaVu Sans"/>
              </a:rPr>
              <a:t>la CNN. Esta  </a:t>
            </a:r>
            <a:r>
              <a:rPr lang="es-MX" sz="1400" dirty="0">
                <a:latin typeface="DejaVu Sans"/>
                <a:cs typeface="DejaVu Sans"/>
              </a:rPr>
              <a:t>capa </a:t>
            </a:r>
            <a:r>
              <a:rPr lang="es-MX" sz="1400" spc="-5" dirty="0">
                <a:latin typeface="DejaVu Sans"/>
                <a:cs typeface="DejaVu Sans"/>
              </a:rPr>
              <a:t>tiene un efecto </a:t>
            </a:r>
            <a:r>
              <a:rPr lang="es-MX" sz="1400" dirty="0">
                <a:latin typeface="DejaVu Sans"/>
                <a:cs typeface="DejaVu Sans"/>
              </a:rPr>
              <a:t>de </a:t>
            </a:r>
            <a:r>
              <a:rPr lang="es-MX" sz="1400" spc="-5" dirty="0">
                <a:latin typeface="DejaVu Sans"/>
                <a:cs typeface="DejaVu Sans"/>
              </a:rPr>
              <a:t>regularización en la </a:t>
            </a:r>
            <a:r>
              <a:rPr lang="es-MX" sz="1400" spc="-15" dirty="0">
                <a:latin typeface="DejaVu Sans"/>
                <a:cs typeface="DejaVu Sans"/>
              </a:rPr>
              <a:t>red </a:t>
            </a:r>
            <a:r>
              <a:rPr lang="es-MX" sz="1400" spc="-5" dirty="0">
                <a:latin typeface="DejaVu Sans"/>
                <a:cs typeface="DejaVu Sans"/>
              </a:rPr>
              <a:t>mediante la  normalización </a:t>
            </a:r>
            <a:r>
              <a:rPr lang="es-MX" sz="1400" dirty="0">
                <a:latin typeface="DejaVu Sans"/>
                <a:cs typeface="DejaVu Sans"/>
              </a:rPr>
              <a:t>de </a:t>
            </a:r>
            <a:r>
              <a:rPr lang="es-MX" sz="1400" spc="-5" dirty="0">
                <a:latin typeface="DejaVu Sans"/>
                <a:cs typeface="DejaVu Sans"/>
              </a:rPr>
              <a:t>las salidas </a:t>
            </a:r>
            <a:r>
              <a:rPr lang="es-MX" sz="1400" dirty="0">
                <a:latin typeface="DejaVu Sans"/>
                <a:cs typeface="DejaVu Sans"/>
              </a:rPr>
              <a:t>de </a:t>
            </a:r>
            <a:r>
              <a:rPr lang="es-MX" sz="1400" spc="-5" dirty="0">
                <a:latin typeface="DejaVu Sans"/>
                <a:cs typeface="DejaVu Sans"/>
              </a:rPr>
              <a:t>las </a:t>
            </a:r>
            <a:r>
              <a:rPr lang="es-MX" sz="1400" dirty="0">
                <a:latin typeface="DejaVu Sans"/>
                <a:cs typeface="DejaVu Sans"/>
              </a:rPr>
              <a:t>capas de </a:t>
            </a:r>
            <a:r>
              <a:rPr lang="es-MX" sz="1400" spc="-5" dirty="0">
                <a:latin typeface="DejaVu Sans"/>
                <a:cs typeface="DejaVu Sans"/>
              </a:rPr>
              <a:t>activación </a:t>
            </a:r>
            <a:r>
              <a:rPr lang="es-MX" sz="1400" spc="-10" dirty="0">
                <a:latin typeface="DejaVu Sans"/>
                <a:cs typeface="DejaVu Sans"/>
              </a:rPr>
              <a:t>anteriores.  Actúa restando </a:t>
            </a:r>
            <a:r>
              <a:rPr lang="es-MX" sz="1400" dirty="0">
                <a:latin typeface="DejaVu Sans"/>
                <a:cs typeface="DejaVu Sans"/>
              </a:rPr>
              <a:t>a </a:t>
            </a:r>
            <a:r>
              <a:rPr lang="es-MX" sz="1400" spc="-5" dirty="0">
                <a:latin typeface="DejaVu Sans"/>
                <a:cs typeface="DejaVu Sans"/>
              </a:rPr>
              <a:t>estas la media del </a:t>
            </a:r>
            <a:r>
              <a:rPr lang="es-MX" sz="1400" spc="-5" dirty="0">
                <a:latin typeface="DejaVu Sans"/>
                <a:cs typeface="DejaVu Sans"/>
              </a:rPr>
              <a:t>batch</a:t>
            </a:r>
            <a:r>
              <a:rPr lang="es-MX" sz="1400" spc="-5" dirty="0">
                <a:latin typeface="DejaVu Sans"/>
                <a:cs typeface="DejaVu Sans"/>
              </a:rPr>
              <a:t> </a:t>
            </a:r>
            <a:r>
              <a:rPr lang="es-MX" sz="1400" dirty="0">
                <a:latin typeface="DejaVu Sans"/>
                <a:cs typeface="DejaVu Sans"/>
              </a:rPr>
              <a:t>y </a:t>
            </a:r>
            <a:r>
              <a:rPr lang="es-MX" sz="1400" spc="-5" dirty="0">
                <a:latin typeface="DejaVu Sans"/>
                <a:cs typeface="DejaVu Sans"/>
              </a:rPr>
              <a:t>dividiendo por </a:t>
            </a:r>
            <a:r>
              <a:rPr lang="es-MX" sz="1400" dirty="0">
                <a:latin typeface="DejaVu Sans"/>
                <a:cs typeface="DejaVu Sans"/>
              </a:rPr>
              <a:t>su  </a:t>
            </a:r>
            <a:r>
              <a:rPr lang="es-MX" sz="1400" spc="-5" dirty="0">
                <a:latin typeface="DejaVu Sans"/>
                <a:cs typeface="DejaVu Sans"/>
              </a:rPr>
              <a:t>desviación típica. Esta </a:t>
            </a:r>
            <a:r>
              <a:rPr lang="es-MX" sz="1400" dirty="0">
                <a:latin typeface="DejaVu Sans"/>
                <a:cs typeface="DejaVu Sans"/>
              </a:rPr>
              <a:t>capa </a:t>
            </a:r>
            <a:r>
              <a:rPr lang="es-MX" sz="1400" spc="-15" dirty="0">
                <a:latin typeface="DejaVu Sans"/>
                <a:cs typeface="DejaVu Sans"/>
              </a:rPr>
              <a:t>requiere </a:t>
            </a:r>
            <a:r>
              <a:rPr lang="es-MX" sz="1400" dirty="0">
                <a:latin typeface="DejaVu Sans"/>
                <a:cs typeface="DejaVu Sans"/>
              </a:rPr>
              <a:t>de </a:t>
            </a:r>
            <a:r>
              <a:rPr lang="es-MX" sz="1400" spc="-5" dirty="0">
                <a:latin typeface="DejaVu Sans"/>
                <a:cs typeface="DejaVu Sans"/>
              </a:rPr>
              <a:t>dos </a:t>
            </a:r>
            <a:r>
              <a:rPr lang="es-MX" sz="1400" spc="-10" dirty="0">
                <a:latin typeface="DejaVu Sans"/>
                <a:cs typeface="DejaVu Sans"/>
              </a:rPr>
              <a:t>parámetros</a:t>
            </a:r>
            <a:r>
              <a:rPr lang="es-MX" sz="1400" spc="75" dirty="0">
                <a:latin typeface="DejaVu Sans"/>
                <a:cs typeface="DejaVu Sans"/>
              </a:rPr>
              <a:t> </a:t>
            </a:r>
            <a:r>
              <a:rPr lang="es-MX" sz="1400" spc="-10" dirty="0">
                <a:latin typeface="DejaVu Sans"/>
                <a:cs typeface="DejaVu Sans"/>
              </a:rPr>
              <a:t>entrenables</a:t>
            </a:r>
            <a:r>
              <a:rPr lang="es-MX" sz="1400" spc="-10" dirty="0">
                <a:latin typeface="DejaVu Sans"/>
                <a:cs typeface="DejaVu Sans"/>
              </a:rPr>
              <a:t>,</a:t>
            </a:r>
            <a:endParaRPr lang="es-MX" sz="1400" dirty="0">
              <a:latin typeface="DejaVu Sans"/>
              <a:cs typeface="DejaVu Sans"/>
            </a:endParaRPr>
          </a:p>
          <a:p>
            <a:pPr marL="12700" marR="5080">
              <a:lnSpc>
                <a:spcPts val="1939"/>
              </a:lnSpc>
              <a:spcBef>
                <a:spcPts val="375"/>
              </a:spcBef>
            </a:pPr>
            <a:r>
              <a:rPr lang="es-MX" sz="1400" dirty="0">
                <a:latin typeface="DejaVu Sans"/>
                <a:cs typeface="DejaVu Sans"/>
              </a:rPr>
              <a:t>de </a:t>
            </a:r>
            <a:r>
              <a:rPr lang="es-MX" sz="1400" spc="-5" dirty="0">
                <a:latin typeface="DejaVu Sans"/>
                <a:cs typeface="DejaVu Sans"/>
              </a:rPr>
              <a:t>tal manera que los datos normalizados son multiplicados por un  </a:t>
            </a:r>
            <a:r>
              <a:rPr lang="es-MX" sz="1400" spc="-10" dirty="0">
                <a:latin typeface="DejaVu Sans"/>
                <a:cs typeface="DejaVu Sans"/>
              </a:rPr>
              <a:t>parámetro </a:t>
            </a:r>
            <a:r>
              <a:rPr lang="es-MX" sz="1400" dirty="0">
                <a:latin typeface="DejaVu Sans"/>
                <a:cs typeface="DejaVu Sans"/>
              </a:rPr>
              <a:t>de </a:t>
            </a:r>
            <a:r>
              <a:rPr lang="es-MX" sz="1400" spc="-5" dirty="0">
                <a:latin typeface="DejaVu Sans"/>
                <a:cs typeface="DejaVu Sans"/>
              </a:rPr>
              <a:t>desviación típica </a:t>
            </a:r>
            <a:r>
              <a:rPr lang="es-MX" sz="1400" dirty="0">
                <a:latin typeface="DejaVu Sans"/>
                <a:cs typeface="DejaVu Sans"/>
              </a:rPr>
              <a:t>y </a:t>
            </a:r>
            <a:r>
              <a:rPr lang="es-MX" sz="1400" spc="-5" dirty="0">
                <a:latin typeface="DejaVu Sans"/>
                <a:cs typeface="DejaVu Sans"/>
              </a:rPr>
              <a:t>un </a:t>
            </a:r>
            <a:r>
              <a:rPr lang="es-MX" sz="1400" spc="-10" dirty="0">
                <a:latin typeface="DejaVu Sans"/>
                <a:cs typeface="DejaVu Sans"/>
              </a:rPr>
              <a:t>parámetro </a:t>
            </a:r>
            <a:r>
              <a:rPr lang="es-MX" sz="1400" dirty="0">
                <a:latin typeface="DejaVu Sans"/>
                <a:cs typeface="DejaVu Sans"/>
              </a:rPr>
              <a:t>de </a:t>
            </a:r>
            <a:r>
              <a:rPr lang="es-MX" sz="1400" spc="-5" dirty="0">
                <a:latin typeface="DejaVu Sans"/>
                <a:cs typeface="DejaVu Sans"/>
              </a:rPr>
              <a:t>media. De esta  manera, el optimizador puede deshacer la normalización </a:t>
            </a:r>
            <a:r>
              <a:rPr lang="es-MX" sz="1400" spc="-10" dirty="0">
                <a:latin typeface="DejaVu Sans"/>
                <a:cs typeface="DejaVu Sans"/>
              </a:rPr>
              <a:t>previamente  </a:t>
            </a:r>
            <a:r>
              <a:rPr lang="es-MX" sz="1400" spc="-5" dirty="0">
                <a:latin typeface="DejaVu Sans"/>
                <a:cs typeface="DejaVu Sans"/>
              </a:rPr>
              <a:t>comentada </a:t>
            </a:r>
            <a:r>
              <a:rPr lang="es-MX" sz="1400" dirty="0">
                <a:latin typeface="DejaVu Sans"/>
                <a:cs typeface="DejaVu Sans"/>
              </a:rPr>
              <a:t>para así </a:t>
            </a:r>
            <a:r>
              <a:rPr lang="es-MX" sz="1400" spc="-5" dirty="0">
                <a:latin typeface="DejaVu Sans"/>
                <a:cs typeface="DejaVu Sans"/>
              </a:rPr>
              <a:t>asegurar la estabilidad del </a:t>
            </a:r>
            <a:r>
              <a:rPr lang="es-MX" sz="1400" spc="-10" dirty="0">
                <a:latin typeface="DejaVu Sans"/>
                <a:cs typeface="DejaVu Sans"/>
              </a:rPr>
              <a:t>entrenamiento </a:t>
            </a:r>
            <a:r>
              <a:rPr lang="es-MX" sz="1400" spc="-5" dirty="0">
                <a:latin typeface="DejaVu Sans"/>
                <a:cs typeface="DejaVu Sans"/>
              </a:rPr>
              <a:t>del  sistema.</a:t>
            </a:r>
            <a:endParaRPr lang="es-MX" sz="1400" dirty="0">
              <a:latin typeface="DejaVu Sans"/>
              <a:cs typeface="DejaVu San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MX" sz="14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7603" y="1481000"/>
            <a:ext cx="9736568" cy="4407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97603" y="1667484"/>
            <a:ext cx="7556430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endParaRPr lang="en-IN" sz="3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05951" y="5246433"/>
            <a:ext cx="6958057" cy="641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 smtClean="0"/>
              <a:t/>
            </a:r>
            <a:br>
              <a:rPr lang="es-MX" sz="3600" b="1" dirty="0" smtClean="0"/>
            </a:br>
            <a:r>
              <a:rPr lang="es-MX" sz="3600" dirty="0" smtClean="0"/>
              <a:t/>
            </a:r>
            <a:br>
              <a:rPr lang="es-MX" sz="3600" dirty="0" smtClean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850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1245793"/>
          </a:xfrm>
        </p:spPr>
        <p:txBody>
          <a:bodyPr/>
          <a:lstStyle/>
          <a:p>
            <a:pPr marL="12700" marR="5080">
              <a:lnSpc>
                <a:spcPts val="1290"/>
              </a:lnSpc>
              <a:spcBef>
                <a:spcPts val="265"/>
              </a:spcBef>
            </a:pPr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</a:t>
            </a:r>
            <a:r>
              <a:rPr lang="es-MX" sz="3600" spc="-35" dirty="0"/>
              <a:t>Anexo </a:t>
            </a:r>
            <a:r>
              <a:rPr lang="es-MX" sz="3600" spc="-5" dirty="0" smtClean="0"/>
              <a:t>Capas</a:t>
            </a:r>
            <a:br>
              <a:rPr lang="es-MX" sz="3600" spc="-5" dirty="0" smtClean="0"/>
            </a:br>
            <a:r>
              <a:rPr lang="es-MX" sz="3600" spc="-5" dirty="0"/>
              <a:t/>
            </a:r>
            <a:br>
              <a:rPr lang="es-MX" sz="3600" spc="-5" dirty="0"/>
            </a:br>
            <a:r>
              <a:rPr lang="es-MX" sz="3600" spc="-5" dirty="0" smtClean="0"/>
              <a:t/>
            </a:r>
            <a:br>
              <a:rPr lang="es-MX" sz="3600" spc="-5" dirty="0" smtClean="0"/>
            </a:br>
            <a:r>
              <a:rPr lang="es-MX" sz="3600" spc="-5" dirty="0"/>
              <a:t/>
            </a:r>
            <a:br>
              <a:rPr lang="es-MX" sz="3600" spc="-5" dirty="0"/>
            </a:br>
            <a:r>
              <a:rPr lang="es-MX" sz="3600" spc="-5" dirty="0" smtClean="0"/>
              <a:t>Keras</a:t>
            </a:r>
            <a:r>
              <a:rPr lang="es-MX" sz="3600" spc="25" dirty="0" smtClean="0"/>
              <a:t> </a:t>
            </a:r>
            <a:br>
              <a:rPr lang="es-MX" sz="3600" spc="25" dirty="0" smtClean="0"/>
            </a:br>
            <a:r>
              <a:rPr lang="es-MX" sz="3600" spc="-30" dirty="0"/>
              <a:t/>
            </a:r>
            <a:br>
              <a:rPr lang="es-MX" sz="3600" spc="-30" dirty="0"/>
            </a:br>
            <a:r>
              <a:rPr lang="es-MX" sz="3600" spc="-30" dirty="0" smtClean="0"/>
              <a:t/>
            </a:r>
            <a:br>
              <a:rPr lang="es-MX" sz="3600" spc="-30" dirty="0" smtClean="0"/>
            </a:br>
            <a:r>
              <a:rPr lang="es-MX" sz="3600" spc="-30" dirty="0"/>
              <a:t/>
            </a:r>
            <a:br>
              <a:rPr lang="es-MX" sz="3600" spc="-30" dirty="0"/>
            </a:br>
            <a:r>
              <a:rPr lang="es-MX" sz="3600" spc="-30" dirty="0" smtClean="0"/>
              <a:t/>
            </a:r>
            <a:br>
              <a:rPr lang="es-MX" sz="3600" spc="-30" dirty="0" smtClean="0"/>
            </a:br>
            <a:r>
              <a:rPr lang="es-MX" sz="1600" dirty="0">
                <a:latin typeface="DejaVu Sans"/>
                <a:cs typeface="DejaVu Sans"/>
              </a:rPr>
              <a:t>La </a:t>
            </a:r>
            <a:r>
              <a:rPr lang="es-MX" sz="1600" spc="-5" dirty="0">
                <a:latin typeface="DejaVu Sans"/>
                <a:cs typeface="DejaVu Sans"/>
              </a:rPr>
              <a:t>capa </a:t>
            </a:r>
            <a:r>
              <a:rPr lang="es-MX" sz="1600" spc="-10" dirty="0">
                <a:latin typeface="DejaVu Sans"/>
                <a:cs typeface="DejaVu Sans"/>
              </a:rPr>
              <a:t>MaxPooling</a:t>
            </a:r>
            <a:r>
              <a:rPr lang="es-MX" sz="1600" spc="-1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de </a:t>
            </a:r>
            <a:r>
              <a:rPr lang="es-MX" sz="1600" spc="-20" dirty="0">
                <a:latin typeface="DejaVu Sans"/>
                <a:cs typeface="DejaVu Sans"/>
              </a:rPr>
              <a:t>Keras</a:t>
            </a:r>
            <a:r>
              <a:rPr lang="es-MX" sz="1600" spc="-20" dirty="0">
                <a:latin typeface="DejaVu Sans"/>
                <a:cs typeface="DejaVu Sans"/>
              </a:rPr>
              <a:t>/</a:t>
            </a:r>
            <a:r>
              <a:rPr lang="es-MX" sz="1600" spc="-20" dirty="0">
                <a:latin typeface="DejaVu Sans"/>
                <a:cs typeface="DejaVu Sans"/>
              </a:rPr>
              <a:t>Tensorflow</a:t>
            </a:r>
            <a:r>
              <a:rPr lang="es-MX" sz="1600" spc="-2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implementa </a:t>
            </a:r>
            <a:r>
              <a:rPr lang="es-MX" sz="1600" dirty="0">
                <a:latin typeface="DejaVu Sans"/>
                <a:cs typeface="DejaVu Sans"/>
              </a:rPr>
              <a:t>la </a:t>
            </a:r>
            <a:r>
              <a:rPr lang="es-MX" sz="1600" spc="-5" dirty="0">
                <a:latin typeface="DejaVu Sans"/>
                <a:cs typeface="DejaVu Sans"/>
              </a:rPr>
              <a:t>operación de selección de activación máxima </a:t>
            </a:r>
            <a:r>
              <a:rPr lang="es-MX" sz="1600" dirty="0">
                <a:latin typeface="DejaVu Sans"/>
                <a:cs typeface="DejaVu Sans"/>
              </a:rPr>
              <a:t>con  </a:t>
            </a:r>
            <a:r>
              <a:rPr lang="es-MX" sz="1600" spc="-10" dirty="0">
                <a:latin typeface="DejaVu Sans"/>
                <a:cs typeface="DejaVu Sans"/>
              </a:rPr>
              <a:t>respecto </a:t>
            </a:r>
            <a:r>
              <a:rPr lang="es-MX" sz="1600" dirty="0">
                <a:latin typeface="DejaVu Sans"/>
                <a:cs typeface="DejaVu Sans"/>
              </a:rPr>
              <a:t>a </a:t>
            </a:r>
            <a:r>
              <a:rPr lang="es-MX" sz="1600" spc="-5" dirty="0">
                <a:latin typeface="DejaVu Sans"/>
                <a:cs typeface="DejaVu Sans"/>
              </a:rPr>
              <a:t>una pool </a:t>
            </a:r>
            <a:r>
              <a:rPr lang="es-MX" sz="1600" dirty="0">
                <a:latin typeface="DejaVu Sans"/>
                <a:cs typeface="DejaVu Sans"/>
              </a:rPr>
              <a:t>o </a:t>
            </a:r>
            <a:r>
              <a:rPr lang="es-MX" sz="1600" spc="-5" dirty="0">
                <a:latin typeface="DejaVu Sans"/>
                <a:cs typeface="DejaVu Sans"/>
              </a:rPr>
              <a:t>piscina de </a:t>
            </a:r>
            <a:r>
              <a:rPr lang="es-MX" sz="1600" spc="-10" dirty="0">
                <a:latin typeface="DejaVu Sans"/>
                <a:cs typeface="DejaVu Sans"/>
              </a:rPr>
              <a:t>valores </a:t>
            </a:r>
            <a:r>
              <a:rPr lang="es-MX" sz="1600" dirty="0">
                <a:latin typeface="DejaVu Sans"/>
                <a:cs typeface="DejaVu Sans"/>
              </a:rPr>
              <a:t>con </a:t>
            </a:r>
            <a:r>
              <a:rPr lang="es-MX" sz="1600" spc="-5" dirty="0">
                <a:latin typeface="DejaVu Sans"/>
                <a:cs typeface="DejaVu Sans"/>
              </a:rPr>
              <a:t>un valor</a:t>
            </a:r>
            <a:r>
              <a:rPr lang="es-MX" sz="1600" spc="15" dirty="0">
                <a:latin typeface="DejaVu Sans"/>
                <a:cs typeface="DejaVu Sans"/>
              </a:rPr>
              <a:t> </a:t>
            </a:r>
            <a:r>
              <a:rPr lang="es-MX" sz="1600" spc="-10" dirty="0">
                <a:latin typeface="DejaVu Sans"/>
                <a:cs typeface="DejaVu Sans"/>
              </a:rPr>
              <a:t>predeterminado.</a:t>
            </a: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Capa=keras.layers.MaxPooling1D(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pool_size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=2,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strides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None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,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padding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='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valid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', 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data_format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='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channels_last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')</a:t>
            </a: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Capa=keras.layers.MaxPooling2D(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pool_size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=(2, </a:t>
            </a:r>
            <a:r>
              <a:rPr lang="es-MX" sz="1600" dirty="0">
                <a:solidFill>
                  <a:srgbClr val="5B9BD4"/>
                </a:solidFill>
                <a:latin typeface="DejaVu Sans"/>
                <a:cs typeface="DejaVu Sans"/>
              </a:rPr>
              <a:t>2),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strides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None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,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padding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='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valid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',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data_format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None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)</a:t>
            </a: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Capa=keras.layers.MaxPooling3D(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pool_size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=(2, </a:t>
            </a:r>
            <a:r>
              <a:rPr lang="es-MX" sz="1600" dirty="0">
                <a:solidFill>
                  <a:srgbClr val="5B9BD4"/>
                </a:solidFill>
                <a:latin typeface="DejaVu Sans"/>
                <a:cs typeface="DejaVu Sans"/>
              </a:rPr>
              <a:t>2, 2),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strides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None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,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padding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='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valid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', 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data_format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None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)</a:t>
            </a: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spc="-15" dirty="0">
                <a:latin typeface="DejaVu Sans"/>
                <a:cs typeface="DejaVu Sans"/>
              </a:rPr>
              <a:t>Parámetros:</a:t>
            </a: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b="1" spc="-5" dirty="0">
                <a:latin typeface="DejaVu Sans"/>
                <a:cs typeface="DejaVu Sans"/>
              </a:rPr>
              <a:t>pool_size</a:t>
            </a:r>
            <a:r>
              <a:rPr lang="es-MX" sz="1600" spc="-5" dirty="0">
                <a:latin typeface="DejaVu Sans"/>
                <a:cs typeface="DejaVu Sans"/>
              </a:rPr>
              <a:t>: </a:t>
            </a:r>
            <a:r>
              <a:rPr lang="es-MX" sz="1600" spc="-40" dirty="0">
                <a:latin typeface="DejaVu Sans"/>
                <a:cs typeface="DejaVu Sans"/>
              </a:rPr>
              <a:t>Tamaño </a:t>
            </a:r>
            <a:r>
              <a:rPr lang="es-MX" sz="1600" spc="-5" dirty="0">
                <a:latin typeface="DejaVu Sans"/>
                <a:cs typeface="DejaVu Sans"/>
              </a:rPr>
              <a:t>de </a:t>
            </a:r>
            <a:r>
              <a:rPr lang="es-MX" sz="1600" dirty="0">
                <a:latin typeface="DejaVu Sans"/>
                <a:cs typeface="DejaVu Sans"/>
              </a:rPr>
              <a:t>la </a:t>
            </a:r>
            <a:r>
              <a:rPr lang="es-MX" sz="1600" spc="-5" dirty="0">
                <a:latin typeface="DejaVu Sans"/>
                <a:cs typeface="DejaVu Sans"/>
              </a:rPr>
              <a:t>piscina </a:t>
            </a:r>
            <a:r>
              <a:rPr lang="es-MX" sz="1600" dirty="0">
                <a:latin typeface="DejaVu Sans"/>
                <a:cs typeface="DejaVu Sans"/>
              </a:rPr>
              <a:t>o </a:t>
            </a:r>
            <a:r>
              <a:rPr lang="es-MX" sz="1600" spc="-5" dirty="0">
                <a:latin typeface="DejaVu Sans"/>
                <a:cs typeface="DejaVu Sans"/>
              </a:rPr>
              <a:t>enventanado</a:t>
            </a:r>
            <a:r>
              <a:rPr lang="es-MX" sz="1600" spc="-5" dirty="0">
                <a:latin typeface="DejaVu Sans"/>
                <a:cs typeface="DejaVu Sans"/>
              </a:rPr>
              <a:t> del Max</a:t>
            </a:r>
            <a:r>
              <a:rPr lang="es-MX" sz="1600" spc="35" dirty="0">
                <a:latin typeface="DejaVu Sans"/>
                <a:cs typeface="DejaVu Sans"/>
              </a:rPr>
              <a:t> </a:t>
            </a:r>
            <a:r>
              <a:rPr lang="es-MX" sz="1600" spc="-10" dirty="0">
                <a:latin typeface="DejaVu Sans"/>
                <a:cs typeface="DejaVu Sans"/>
              </a:rPr>
              <a:t>Pooling</a:t>
            </a:r>
            <a:r>
              <a:rPr lang="es-MX" sz="1600" spc="-10" dirty="0">
                <a:latin typeface="DejaVu Sans"/>
                <a:cs typeface="DejaVu Sans"/>
              </a:rPr>
              <a:t>.</a:t>
            </a: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b="1" spc="-5" dirty="0">
                <a:latin typeface="DejaVu Sans"/>
                <a:cs typeface="DejaVu Sans"/>
              </a:rPr>
              <a:t>strides</a:t>
            </a:r>
            <a:r>
              <a:rPr lang="es-MX" sz="1600" spc="-5" dirty="0">
                <a:latin typeface="DejaVu Sans"/>
                <a:cs typeface="DejaVu Sans"/>
              </a:rPr>
              <a:t>: </a:t>
            </a:r>
            <a:r>
              <a:rPr lang="es-MX" sz="1600" spc="-25" dirty="0">
                <a:latin typeface="DejaVu Sans"/>
                <a:cs typeface="DejaVu Sans"/>
              </a:rPr>
              <a:t>Factor </a:t>
            </a:r>
            <a:r>
              <a:rPr lang="es-MX" sz="1600" spc="-5" dirty="0">
                <a:latin typeface="DejaVu Sans"/>
                <a:cs typeface="DejaVu Sans"/>
              </a:rPr>
              <a:t>de</a:t>
            </a:r>
            <a:r>
              <a:rPr lang="es-MX" sz="1600" spc="2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stride</a:t>
            </a: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b="1" spc="-5" dirty="0">
                <a:latin typeface="DejaVu Sans"/>
                <a:cs typeface="DejaVu Sans"/>
              </a:rPr>
              <a:t>padding</a:t>
            </a:r>
            <a:r>
              <a:rPr lang="es-MX" sz="1600" spc="-5" dirty="0">
                <a:latin typeface="DejaVu Sans"/>
                <a:cs typeface="DejaVu Sans"/>
              </a:rPr>
              <a:t>: </a:t>
            </a:r>
            <a:r>
              <a:rPr lang="es-MX" sz="1600" spc="-15" dirty="0">
                <a:latin typeface="DejaVu Sans"/>
                <a:cs typeface="DejaVu Sans"/>
              </a:rPr>
              <a:t>Padding</a:t>
            </a:r>
            <a:r>
              <a:rPr lang="es-MX" sz="1600" spc="-15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'</a:t>
            </a:r>
            <a:r>
              <a:rPr lang="es-MX" sz="1600" spc="-5" dirty="0">
                <a:latin typeface="DejaVu Sans"/>
                <a:cs typeface="DejaVu Sans"/>
              </a:rPr>
              <a:t>valid</a:t>
            </a:r>
            <a:r>
              <a:rPr lang="es-MX" sz="1600" spc="-5" dirty="0">
                <a:latin typeface="DejaVu Sans"/>
                <a:cs typeface="DejaVu Sans"/>
              </a:rPr>
              <a:t>' para permitir modificación de </a:t>
            </a:r>
            <a:r>
              <a:rPr lang="es-MX" sz="1600" spc="-5" dirty="0" smtClean="0">
                <a:latin typeface="DejaVu Sans"/>
                <a:cs typeface="DejaVu Sans"/>
              </a:rPr>
              <a:t>tamaño </a:t>
            </a:r>
            <a:r>
              <a:rPr lang="es-MX" sz="1600" dirty="0">
                <a:latin typeface="DejaVu Sans"/>
                <a:cs typeface="DejaVu Sans"/>
              </a:rPr>
              <a:t>o </a:t>
            </a:r>
            <a:r>
              <a:rPr lang="es-MX" sz="1600" spc="-5" dirty="0">
                <a:latin typeface="DejaVu Sans"/>
                <a:cs typeface="DejaVu Sans"/>
              </a:rPr>
              <a:t>'</a:t>
            </a:r>
            <a:r>
              <a:rPr lang="es-MX" sz="1600" spc="-5" dirty="0">
                <a:latin typeface="DejaVu Sans"/>
                <a:cs typeface="DejaVu Sans"/>
              </a:rPr>
              <a:t>same</a:t>
            </a:r>
            <a:r>
              <a:rPr lang="es-MX" sz="1600" spc="-5" dirty="0">
                <a:latin typeface="DejaVu Sans"/>
                <a:cs typeface="DejaVu Sans"/>
              </a:rPr>
              <a:t>' para conservar</a:t>
            </a:r>
            <a:r>
              <a:rPr lang="es-MX" sz="1600" spc="8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tamaños</a:t>
            </a: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r>
              <a:rPr lang="es-MX" sz="1600" b="1" spc="-5" dirty="0">
                <a:latin typeface="DejaVu Sans"/>
                <a:cs typeface="DejaVu Sans"/>
              </a:rPr>
              <a:t>data_format</a:t>
            </a:r>
            <a:r>
              <a:rPr lang="es-MX" sz="1600" spc="-5" dirty="0">
                <a:latin typeface="DejaVu Sans"/>
                <a:cs typeface="DejaVu Sans"/>
              </a:rPr>
              <a:t>: </a:t>
            </a:r>
            <a:r>
              <a:rPr lang="es-MX" sz="1600" spc="-15" dirty="0">
                <a:latin typeface="DejaVu Sans"/>
                <a:cs typeface="DejaVu Sans"/>
              </a:rPr>
              <a:t>Formato </a:t>
            </a:r>
            <a:r>
              <a:rPr lang="es-MX" sz="1600" spc="-5" dirty="0">
                <a:latin typeface="DejaVu Sans"/>
                <a:cs typeface="DejaVu Sans"/>
              </a:rPr>
              <a:t>de datos de entrada, '</a:t>
            </a:r>
            <a:r>
              <a:rPr lang="es-MX" sz="1600" spc="-5" dirty="0">
                <a:latin typeface="DejaVu Sans"/>
                <a:cs typeface="DejaVu Sans"/>
              </a:rPr>
              <a:t>channels_last</a:t>
            </a:r>
            <a:r>
              <a:rPr lang="es-MX" sz="1600" spc="-5" dirty="0">
                <a:latin typeface="DejaVu Sans"/>
                <a:cs typeface="DejaVu Sans"/>
              </a:rPr>
              <a:t> coincide </a:t>
            </a:r>
            <a:r>
              <a:rPr lang="es-MX" sz="1600" dirty="0">
                <a:latin typeface="DejaVu Sans"/>
                <a:cs typeface="DejaVu Sans"/>
              </a:rPr>
              <a:t>con </a:t>
            </a:r>
            <a:r>
              <a:rPr lang="es-MX" sz="1600" spc="-5" dirty="0">
                <a:latin typeface="DejaVu Sans"/>
                <a:cs typeface="DejaVu Sans"/>
              </a:rPr>
              <a:t>(</a:t>
            </a:r>
            <a:r>
              <a:rPr lang="es-MX" sz="1600" spc="-5" dirty="0">
                <a:latin typeface="DejaVu Sans"/>
                <a:cs typeface="DejaVu Sans"/>
              </a:rPr>
              <a:t>batch</a:t>
            </a:r>
            <a:r>
              <a:rPr lang="es-MX" sz="1600" spc="-5" dirty="0">
                <a:latin typeface="DejaVu Sans"/>
                <a:cs typeface="DejaVu Sans"/>
              </a:rPr>
              <a:t>,.....,canales) mientras  que '</a:t>
            </a:r>
            <a:r>
              <a:rPr lang="es-MX" sz="1600" spc="-5" dirty="0">
                <a:latin typeface="DejaVu Sans"/>
                <a:cs typeface="DejaVu Sans"/>
              </a:rPr>
              <a:t>channels_first</a:t>
            </a:r>
            <a:r>
              <a:rPr lang="es-MX" sz="1600" spc="-5" dirty="0">
                <a:latin typeface="DejaVu Sans"/>
                <a:cs typeface="DejaVu Sans"/>
              </a:rPr>
              <a:t>' coincide </a:t>
            </a:r>
            <a:r>
              <a:rPr lang="es-MX" sz="1600" dirty="0">
                <a:latin typeface="DejaVu Sans"/>
                <a:cs typeface="DejaVu Sans"/>
              </a:rPr>
              <a:t>con</a:t>
            </a:r>
            <a:r>
              <a:rPr lang="es-MX" sz="1600" spc="5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(</a:t>
            </a:r>
            <a:r>
              <a:rPr lang="es-MX" sz="1600" spc="-5" dirty="0">
                <a:latin typeface="DejaVu Sans"/>
                <a:cs typeface="DejaVu Sans"/>
              </a:rPr>
              <a:t>batch,canales</a:t>
            </a:r>
            <a:r>
              <a:rPr lang="es-MX" sz="1600" spc="-5" dirty="0">
                <a:latin typeface="DejaVu Sans"/>
                <a:cs typeface="DejaVu Sans"/>
              </a:rPr>
              <a:t>,......)</a:t>
            </a:r>
            <a:r>
              <a:rPr lang="es-MX" sz="3600" dirty="0">
                <a:latin typeface="DejaVu Sans"/>
                <a:cs typeface="DejaVu Sans"/>
              </a:rPr>
              <a:t/>
            </a:r>
            <a:br>
              <a:rPr lang="es-MX" sz="3600" dirty="0">
                <a:latin typeface="DejaVu Sans"/>
                <a:cs typeface="DejaVu Sans"/>
              </a:rPr>
            </a:br>
            <a:r>
              <a:rPr lang="es-MX" sz="3600" spc="-30" dirty="0"/>
              <a:t/>
            </a:r>
            <a:br>
              <a:rPr lang="es-MX" sz="3600" spc="-30" dirty="0"/>
            </a:br>
            <a:r>
              <a:rPr lang="es-MX" sz="3600" spc="-30" dirty="0"/>
              <a:t/>
            </a:r>
            <a:br>
              <a:rPr lang="es-MX" sz="3600" spc="-30" dirty="0"/>
            </a:b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7603" y="1481000"/>
            <a:ext cx="9736568" cy="4407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5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641619"/>
          </a:xfrm>
        </p:spPr>
        <p:txBody>
          <a:bodyPr/>
          <a:lstStyle/>
          <a:p>
            <a:pPr algn="ctr"/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</a:t>
            </a:r>
            <a:r>
              <a:rPr lang="es-MX" sz="3600" spc="-35" dirty="0"/>
              <a:t>Anexo </a:t>
            </a:r>
            <a:r>
              <a:rPr lang="es-MX" sz="3600" spc="-5" dirty="0"/>
              <a:t>Capas</a:t>
            </a:r>
            <a:r>
              <a:rPr lang="es-MX" sz="3600" spc="25" dirty="0"/>
              <a:t> </a:t>
            </a:r>
            <a:r>
              <a:rPr lang="es-MX" sz="3600" spc="-30" dirty="0"/>
              <a:t>Keras</a:t>
            </a: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7603" y="1481000"/>
            <a:ext cx="9736568" cy="4407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b="1" dirty="0"/>
          </a:p>
          <a:p>
            <a:endParaRPr lang="es-MX" sz="1600" dirty="0"/>
          </a:p>
          <a:p>
            <a:pPr marL="12700" marR="5080">
              <a:lnSpc>
                <a:spcPts val="1290"/>
              </a:lnSpc>
              <a:spcBef>
                <a:spcPts val="265"/>
              </a:spcBef>
            </a:pPr>
            <a:r>
              <a:rPr lang="es-MX" sz="1600" dirty="0">
                <a:latin typeface="DejaVu Sans"/>
                <a:cs typeface="DejaVu Sans"/>
              </a:rPr>
              <a:t>La </a:t>
            </a:r>
            <a:r>
              <a:rPr lang="es-MX" sz="1600" spc="-5" dirty="0">
                <a:latin typeface="DejaVu Sans"/>
                <a:cs typeface="DejaVu Sans"/>
              </a:rPr>
              <a:t>capa </a:t>
            </a:r>
            <a:r>
              <a:rPr lang="es-MX" sz="1600" spc="-10" dirty="0">
                <a:latin typeface="DejaVu Sans"/>
                <a:cs typeface="DejaVu Sans"/>
              </a:rPr>
              <a:t>Dropout</a:t>
            </a:r>
            <a:r>
              <a:rPr lang="es-MX" sz="1600" spc="-1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de </a:t>
            </a:r>
            <a:r>
              <a:rPr lang="es-MX" sz="1600" spc="-20" dirty="0">
                <a:latin typeface="DejaVu Sans"/>
                <a:cs typeface="DejaVu Sans"/>
              </a:rPr>
              <a:t>Keras</a:t>
            </a:r>
            <a:r>
              <a:rPr lang="es-MX" sz="1600" spc="-20" dirty="0">
                <a:latin typeface="DejaVu Sans"/>
                <a:cs typeface="DejaVu Sans"/>
              </a:rPr>
              <a:t>/</a:t>
            </a:r>
            <a:r>
              <a:rPr lang="es-MX" sz="1600" spc="-20" dirty="0">
                <a:latin typeface="DejaVu Sans"/>
                <a:cs typeface="DejaVu Sans"/>
              </a:rPr>
              <a:t>Tensorflow</a:t>
            </a:r>
            <a:r>
              <a:rPr lang="es-MX" sz="1600" spc="-2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implementa una anulación aleatoria de las unidades de </a:t>
            </a:r>
            <a:r>
              <a:rPr lang="es-MX" sz="1600" dirty="0">
                <a:latin typeface="DejaVu Sans"/>
                <a:cs typeface="DejaVu Sans"/>
              </a:rPr>
              <a:t>la </a:t>
            </a:r>
            <a:r>
              <a:rPr lang="es-MX" sz="1600" spc="-5" dirty="0">
                <a:latin typeface="DejaVu Sans"/>
                <a:cs typeface="DejaVu Sans"/>
              </a:rPr>
              <a:t>entrada  </a:t>
            </a:r>
            <a:r>
              <a:rPr lang="es-MX" sz="1600" dirty="0">
                <a:latin typeface="DejaVu Sans"/>
                <a:cs typeface="DejaVu Sans"/>
              </a:rPr>
              <a:t>a 0 </a:t>
            </a:r>
            <a:r>
              <a:rPr lang="es-MX" sz="1600" spc="-5" dirty="0">
                <a:latin typeface="DejaVu Sans"/>
                <a:cs typeface="DejaVu Sans"/>
              </a:rPr>
              <a:t>para evitar </a:t>
            </a:r>
            <a:r>
              <a:rPr lang="es-MX" sz="1600" dirty="0">
                <a:latin typeface="DejaVu Sans"/>
                <a:cs typeface="DejaVu Sans"/>
              </a:rPr>
              <a:t>el </a:t>
            </a:r>
            <a:r>
              <a:rPr lang="es-MX" sz="1600" spc="-10" dirty="0" smtClean="0">
                <a:latin typeface="DejaVu Sans"/>
                <a:cs typeface="DejaVu Sans"/>
              </a:rPr>
              <a:t>sobre entrenamiento, </a:t>
            </a:r>
            <a:r>
              <a:rPr lang="es-MX" sz="1600" spc="-5" dirty="0">
                <a:latin typeface="DejaVu Sans"/>
                <a:cs typeface="DejaVu Sans"/>
              </a:rPr>
              <a:t>esto solo funciona </a:t>
            </a:r>
            <a:r>
              <a:rPr lang="es-MX" sz="1600" dirty="0">
                <a:latin typeface="DejaVu Sans"/>
                <a:cs typeface="DejaVu Sans"/>
              </a:rPr>
              <a:t>en </a:t>
            </a:r>
            <a:r>
              <a:rPr lang="es-MX" sz="1600" spc="-5" dirty="0">
                <a:latin typeface="DejaVu Sans"/>
                <a:cs typeface="DejaVu Sans"/>
              </a:rPr>
              <a:t>entrenamiento, por </a:t>
            </a:r>
            <a:r>
              <a:rPr lang="es-MX" sz="1600" dirty="0">
                <a:latin typeface="DejaVu Sans"/>
                <a:cs typeface="DejaVu Sans"/>
              </a:rPr>
              <a:t>lo </a:t>
            </a:r>
            <a:r>
              <a:rPr lang="es-MX" sz="1600" spc="-5" dirty="0">
                <a:latin typeface="DejaVu Sans"/>
                <a:cs typeface="DejaVu Sans"/>
              </a:rPr>
              <a:t>que </a:t>
            </a:r>
            <a:r>
              <a:rPr lang="es-MX" sz="1600" dirty="0">
                <a:latin typeface="DejaVu Sans"/>
                <a:cs typeface="DejaVu Sans"/>
              </a:rPr>
              <a:t>en </a:t>
            </a:r>
            <a:r>
              <a:rPr lang="es-MX" sz="1600" spc="-5" dirty="0">
                <a:latin typeface="DejaVu Sans"/>
                <a:cs typeface="DejaVu Sans"/>
              </a:rPr>
              <a:t>testeo todas  esas unidades de entrada contribuirán </a:t>
            </a:r>
            <a:r>
              <a:rPr lang="es-MX" sz="1600" dirty="0">
                <a:latin typeface="DejaVu Sans"/>
                <a:cs typeface="DejaVu Sans"/>
              </a:rPr>
              <a:t>a la</a:t>
            </a:r>
            <a:r>
              <a:rPr lang="es-MX" sz="1600" spc="-1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salida.</a:t>
            </a:r>
            <a:endParaRPr lang="es-MX"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s-MX" sz="20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Capa=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keras.layers.Dropout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(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rate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,</a:t>
            </a:r>
            <a:r>
              <a:rPr lang="es-MX" sz="1600" spc="-10" dirty="0">
                <a:solidFill>
                  <a:srgbClr val="5B9BD4"/>
                </a:solidFill>
                <a:latin typeface="DejaVu Sans"/>
                <a:cs typeface="DejaVu Sans"/>
              </a:rPr>
              <a:t>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seed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=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None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)</a:t>
            </a:r>
            <a:endParaRPr lang="es-MX"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s-MX" sz="20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lang="es-MX" sz="2000" spc="-15" dirty="0">
                <a:latin typeface="DejaVu Sans"/>
                <a:cs typeface="DejaVu Sans"/>
              </a:rPr>
              <a:t>Parámetros:</a:t>
            </a:r>
            <a:endParaRPr lang="es-MX" sz="20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s-MX" sz="2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lang="es-MX" sz="1600" b="1" spc="-5" dirty="0">
                <a:latin typeface="DejaVu Sans"/>
                <a:cs typeface="DejaVu Sans"/>
              </a:rPr>
              <a:t>rate</a:t>
            </a:r>
            <a:r>
              <a:rPr lang="es-MX" sz="1600" spc="-5" dirty="0">
                <a:latin typeface="DejaVu Sans"/>
                <a:cs typeface="DejaVu Sans"/>
              </a:rPr>
              <a:t>: probabilidad de eliminación de nodos del </a:t>
            </a:r>
            <a:r>
              <a:rPr lang="es-MX" sz="1600" spc="-10" dirty="0">
                <a:latin typeface="DejaVu Sans"/>
                <a:cs typeface="DejaVu Sans"/>
              </a:rPr>
              <a:t>dropout</a:t>
            </a:r>
            <a:r>
              <a:rPr lang="es-MX" sz="1600" spc="-10" dirty="0">
                <a:latin typeface="DejaVu Sans"/>
                <a:cs typeface="DejaVu Sans"/>
              </a:rPr>
              <a:t>, </a:t>
            </a:r>
            <a:r>
              <a:rPr lang="es-MX" sz="1600" spc="-5" dirty="0">
                <a:latin typeface="DejaVu Sans"/>
                <a:cs typeface="DejaVu Sans"/>
              </a:rPr>
              <a:t>oscila </a:t>
            </a:r>
            <a:r>
              <a:rPr lang="es-MX" sz="1600" spc="-10" dirty="0">
                <a:latin typeface="DejaVu Sans"/>
                <a:cs typeface="DejaVu Sans"/>
              </a:rPr>
              <a:t>entre</a:t>
            </a:r>
            <a:r>
              <a:rPr lang="es-MX" sz="1600" spc="30" dirty="0">
                <a:latin typeface="DejaVu Sans"/>
                <a:cs typeface="DejaVu Sans"/>
              </a:rPr>
              <a:t> </a:t>
            </a:r>
            <a:r>
              <a:rPr lang="es-MX" sz="1600" dirty="0">
                <a:latin typeface="DejaVu Sans"/>
                <a:cs typeface="DejaVu Sans"/>
              </a:rPr>
              <a:t>0-1.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s-MX" sz="20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lang="es-MX" sz="1600" b="1" dirty="0">
                <a:latin typeface="DejaVu Sans"/>
                <a:cs typeface="DejaVu Sans"/>
              </a:rPr>
              <a:t>seed</a:t>
            </a:r>
            <a:r>
              <a:rPr lang="es-MX" sz="1600" dirty="0">
                <a:latin typeface="DejaVu Sans"/>
                <a:cs typeface="DejaVu Sans"/>
              </a:rPr>
              <a:t>:</a:t>
            </a:r>
            <a:r>
              <a:rPr lang="es-MX" sz="1600" spc="-1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semilla</a:t>
            </a:r>
            <a:endParaRPr lang="es-MX" sz="1600" dirty="0">
              <a:latin typeface="DejaVu Sans"/>
              <a:cs typeface="DejaVu Sans"/>
            </a:endParaRPr>
          </a:p>
          <a:p>
            <a:pPr fontAlgn="base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6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641619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</a:t>
            </a:r>
            <a:r>
              <a:rPr lang="es-MX" sz="3600" spc="-35" dirty="0"/>
              <a:t>Anexo </a:t>
            </a:r>
            <a:r>
              <a:rPr lang="es-MX" sz="3600" spc="-5" dirty="0"/>
              <a:t>Capas</a:t>
            </a:r>
            <a:r>
              <a:rPr lang="es-MX" sz="3600" spc="25" dirty="0"/>
              <a:t> </a:t>
            </a:r>
            <a:r>
              <a:rPr lang="es-MX" sz="3600" spc="-30" dirty="0" smtClean="0"/>
              <a:t>Keras</a:t>
            </a:r>
            <a:r>
              <a:rPr lang="es-MX" sz="3600" spc="-30" dirty="0" smtClean="0"/>
              <a:t/>
            </a:r>
            <a:br>
              <a:rPr lang="es-MX" sz="3600" spc="-30" dirty="0" smtClean="0"/>
            </a:b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687781" y="1500517"/>
            <a:ext cx="8051165" cy="48552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ts val="1290"/>
              </a:lnSpc>
              <a:spcBef>
                <a:spcPts val="265"/>
              </a:spcBef>
            </a:pP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La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capa de BatchNormalization de </a:t>
            </a:r>
            <a:r>
              <a:rPr sz="1200" spc="-20" dirty="0">
                <a:solidFill>
                  <a:schemeClr val="bg1"/>
                </a:solidFill>
                <a:latin typeface="DejaVu Sans"/>
                <a:cs typeface="DejaVu Sans"/>
              </a:rPr>
              <a:t>Keras/Tensorflow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implementa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la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operación de normalización mediante 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cuatro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pesos aprendibles, esta capa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es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muy útil para imponer una pequeña regularización, hace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nuestro 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sistema más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robusto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ante cambios de escala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y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evita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el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desvío de</a:t>
            </a:r>
            <a:r>
              <a:rPr sz="1200" spc="20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covarianza.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DejaVu Sans"/>
              <a:cs typeface="DejaVu Sans"/>
            </a:endParaRPr>
          </a:p>
          <a:p>
            <a:pPr marL="12700" marR="655955">
              <a:lnSpc>
                <a:spcPts val="1300"/>
              </a:lnSpc>
            </a:pPr>
            <a:r>
              <a:rPr sz="1200" spc="-5" dirty="0">
                <a:solidFill>
                  <a:srgbClr val="5B9BD4"/>
                </a:solidFill>
                <a:latin typeface="DejaVu Sans"/>
                <a:cs typeface="DejaVu Sans"/>
              </a:rPr>
              <a:t>Capa=keras.layers.BatchNormalization(axis=-1, momentum=0.99, epsilon=0.001, </a:t>
            </a:r>
            <a:r>
              <a:rPr sz="1200" spc="-20" dirty="0">
                <a:solidFill>
                  <a:srgbClr val="5B9BD4"/>
                </a:solidFill>
                <a:latin typeface="DejaVu Sans"/>
                <a:cs typeface="DejaVu Sans"/>
              </a:rPr>
              <a:t>center=True,  scale=True, </a:t>
            </a:r>
            <a:r>
              <a:rPr sz="1200" spc="-5" dirty="0">
                <a:solidFill>
                  <a:srgbClr val="5B9BD4"/>
                </a:solidFill>
                <a:latin typeface="DejaVu Sans"/>
                <a:cs typeface="DejaVu Sans"/>
              </a:rPr>
              <a:t>beta_initializer='zeros', gamma_initializer='ones', moving_mean_initializer='zeros',  moving_variance_initializer='ones', beta_regularizer=None, gamma_regularizer=None,  beta_constraint=None, gamma_constraint=None)</a:t>
            </a:r>
            <a:endParaRPr sz="12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55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chemeClr val="bg1"/>
                </a:solidFill>
                <a:latin typeface="DejaVu Sans"/>
                <a:cs typeface="DejaVu Sans"/>
              </a:rPr>
              <a:t>Parámetros:</a:t>
            </a:r>
            <a:endParaRPr sz="16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05104" marR="3291204">
              <a:lnSpc>
                <a:spcPct val="115999"/>
              </a:lnSpc>
              <a:spcBef>
                <a:spcPts val="10"/>
              </a:spcBef>
            </a:pP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Axis: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Eje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sobre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el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que se aplica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la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normalización  momentum: Momento aplicado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 la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media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y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varianza</a:t>
            </a:r>
            <a:r>
              <a:rPr sz="1200" spc="5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móvil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05104">
              <a:lnSpc>
                <a:spcPct val="100000"/>
              </a:lnSpc>
              <a:spcBef>
                <a:spcPts val="229"/>
              </a:spcBef>
            </a:pP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epsilon: cifra añadida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 la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varianza para evitar divisiones por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 0</a:t>
            </a:r>
          </a:p>
          <a:p>
            <a:pPr marL="12700" marR="455295" indent="193040">
              <a:lnSpc>
                <a:spcPts val="1300"/>
              </a:lnSpc>
              <a:spcBef>
                <a:spcPts val="390"/>
              </a:spcBef>
            </a:pP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center: </a:t>
            </a:r>
            <a:r>
              <a:rPr sz="1200" spc="-15" dirty="0">
                <a:solidFill>
                  <a:schemeClr val="bg1"/>
                </a:solidFill>
                <a:latin typeface="DejaVu Sans"/>
                <a:cs typeface="DejaVu Sans"/>
              </a:rPr>
              <a:t>Variable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booleana, cuando esta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 </a:t>
            </a:r>
            <a:r>
              <a:rPr sz="1200" spc="-50" dirty="0">
                <a:solidFill>
                  <a:schemeClr val="bg1"/>
                </a:solidFill>
                <a:latin typeface="DejaVu Sans"/>
                <a:cs typeface="DejaVu Sans"/>
              </a:rPr>
              <a:t>True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aplica un desfase de valor beta para normalizar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el 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tensor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05104" marR="1196975">
              <a:lnSpc>
                <a:spcPts val="1670"/>
              </a:lnSpc>
              <a:spcBef>
                <a:spcPts val="70"/>
              </a:spcBef>
            </a:pP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Scale: </a:t>
            </a:r>
            <a:r>
              <a:rPr sz="1200" spc="-15" dirty="0">
                <a:solidFill>
                  <a:schemeClr val="bg1"/>
                </a:solidFill>
                <a:latin typeface="DejaVu Sans"/>
                <a:cs typeface="DejaVu Sans"/>
              </a:rPr>
              <a:t>Variable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booleana, cuando esta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 </a:t>
            </a:r>
            <a:r>
              <a:rPr sz="1200" spc="-50" dirty="0">
                <a:solidFill>
                  <a:schemeClr val="bg1"/>
                </a:solidFill>
                <a:latin typeface="DejaVu Sans"/>
                <a:cs typeface="DejaVu Sans"/>
              </a:rPr>
              <a:t>True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aplica un factor de multiplicación gamma  beta_initializer: Inicializador del peso</a:t>
            </a:r>
            <a:r>
              <a:rPr sz="1200" spc="5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beta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05104" marR="3101975">
              <a:lnSpc>
                <a:spcPts val="1670"/>
              </a:lnSpc>
            </a:pP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gamma_initializer:Inicializador del peso gamma  moving_mean_initializer:Inicializador del peso de media móvil  moving_variance_initializer: Inicializador de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la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varianza móvil 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beta_regularizer:Regularizador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aplicado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beta 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gamma_regularizer:Regularizador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aplicado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gamma  beta_constraint:Restricciones aplicadas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beta  gamma_constraint: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Restricciones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aplicadas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</a:t>
            </a:r>
            <a:r>
              <a:rPr sz="1200" spc="5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gamma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596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641619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</a:t>
            </a:r>
            <a:r>
              <a:rPr lang="es-MX" sz="3600" spc="-35" dirty="0"/>
              <a:t>Anexo </a:t>
            </a:r>
            <a:r>
              <a:rPr lang="es-MX" sz="3600" spc="-5" dirty="0"/>
              <a:t>Capas</a:t>
            </a:r>
            <a:r>
              <a:rPr lang="es-MX" sz="3600" spc="25" dirty="0"/>
              <a:t> </a:t>
            </a:r>
            <a:r>
              <a:rPr lang="es-MX" sz="3600" spc="-30" dirty="0" smtClean="0"/>
              <a:t>Keras</a:t>
            </a:r>
            <a:r>
              <a:rPr lang="es-MX" sz="3600" spc="-30" dirty="0" smtClean="0"/>
              <a:t/>
            </a:r>
            <a:br>
              <a:rPr lang="es-MX" sz="3600" spc="-30" dirty="0" smtClean="0"/>
            </a:br>
            <a:r>
              <a:rPr lang="es-MX" sz="3600" spc="-30" dirty="0"/>
              <a:t/>
            </a:r>
            <a:br>
              <a:rPr lang="es-MX" sz="3600" spc="-30" dirty="0"/>
            </a:b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7603" y="1481000"/>
            <a:ext cx="9736568" cy="4407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b="1" dirty="0">
              <a:solidFill>
                <a:prstClr val="white">
                  <a:lumMod val="95000"/>
                </a:prstClr>
              </a:solidFill>
            </a:endParaRPr>
          </a:p>
          <a:p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reds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neuronales se utilizan ampliamente en el aprendizaje supervisado y en los problemas de aprendizaje por refuerzo. Estas redes se basan en un conjunto de capas conectadas entre sí.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aprendizaje profundo, el número de capas ocultas, en su mayoría no lineales, puede ser grande; Digamos unas 1000 capas.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Principalmente utilizamos el método de descenso de gradiente para optimizar la red y minimizar la función de pérdida.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Podemos usar Imagenet, un repositorio de millones de imágenes digitales para clasificar un conjunto de datos en categorías como gatos y perros. Las redes DL se utilizan cada vez más para imágenes dinámicas, aparte de las estáticas, y para series de tiempo y análisis de texto.</a:t>
            </a:r>
          </a:p>
          <a:p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Limitante:  </a:t>
            </a:r>
          </a:p>
          <a:p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hay tantas conexiones entre cada una de las capas,que cuando tenemos un tipo de dato sumamente grande se vuelve muy pesado tecnológicamente para nuestra computadora.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  <a:p>
            <a:pPr fontAlgn="base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" y="5973510"/>
            <a:ext cx="505263" cy="763088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pPr algn="ctr"/>
            <a:r>
              <a:rPr lang="es-MX" spc="-30" dirty="0"/>
              <a:t>Redes </a:t>
            </a:r>
            <a:r>
              <a:rPr lang="es-MX" spc="-10" dirty="0"/>
              <a:t>Neuronales </a:t>
            </a:r>
            <a:r>
              <a:rPr lang="es-MX" spc="-5" dirty="0"/>
              <a:t>Convolucionales</a:t>
            </a:r>
            <a:r>
              <a:rPr lang="es-MX" spc="-5" dirty="0"/>
              <a:t>:  </a:t>
            </a:r>
            <a:r>
              <a:rPr lang="es-MX" spc="-5" dirty="0" smtClean="0"/>
              <a:t/>
            </a:r>
            <a:br>
              <a:rPr lang="es-MX" spc="-5" dirty="0" smtClean="0"/>
            </a:br>
            <a:r>
              <a:rPr lang="es-MX" spc="-10" dirty="0" smtClean="0"/>
              <a:t>Introducción</a:t>
            </a:r>
            <a:endParaRPr lang="es-MX" dirty="0"/>
          </a:p>
        </p:txBody>
      </p:sp>
      <p:sp>
        <p:nvSpPr>
          <p:cNvPr id="77" name="Text Placeholder 14"/>
          <p:cNvSpPr txBox="1">
            <a:spLocks/>
          </p:cNvSpPr>
          <p:nvPr/>
        </p:nvSpPr>
        <p:spPr>
          <a:xfrm>
            <a:off x="597603" y="1643372"/>
            <a:ext cx="3976601" cy="402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MX" sz="2400" dirty="0">
              <a:solidFill>
                <a:prstClr val="white">
                  <a:lumMod val="95000"/>
                </a:prstClr>
              </a:solidFill>
              <a:latin typeface="Segoe UI Light"/>
            </a:endParaRPr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3"/>
            <a:ext cx="9736568" cy="44933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65405">
              <a:lnSpc>
                <a:spcPts val="1730"/>
              </a:lnSpc>
              <a:spcBef>
                <a:spcPts val="310"/>
              </a:spcBef>
            </a:pPr>
            <a:r>
              <a:rPr lang="es-MX" sz="1600" spc="-5" dirty="0">
                <a:latin typeface="DejaVu Sans"/>
                <a:cs typeface="DejaVu Sans"/>
              </a:rPr>
              <a:t>Las CNN son un tipo de </a:t>
            </a:r>
            <a:r>
              <a:rPr lang="es-MX" sz="1600" spc="-15" dirty="0">
                <a:latin typeface="DejaVu Sans"/>
                <a:cs typeface="DejaVu Sans"/>
              </a:rPr>
              <a:t>redes </a:t>
            </a:r>
            <a:r>
              <a:rPr lang="es-MX" sz="1600" spc="-10" dirty="0">
                <a:latin typeface="DejaVu Sans"/>
                <a:cs typeface="DejaVu Sans"/>
              </a:rPr>
              <a:t>neuronales </a:t>
            </a:r>
            <a:r>
              <a:rPr lang="es-MX" sz="1600" spc="-5" dirty="0">
                <a:latin typeface="DejaVu Sans"/>
                <a:cs typeface="DejaVu Sans"/>
              </a:rPr>
              <a:t>artificiales diseñadas para funcionar de  </a:t>
            </a:r>
            <a:r>
              <a:rPr lang="es-MX" sz="1600" spc="-10" dirty="0">
                <a:latin typeface="DejaVu Sans"/>
                <a:cs typeface="DejaVu Sans"/>
              </a:rPr>
              <a:t>forma </a:t>
            </a:r>
            <a:r>
              <a:rPr lang="es-MX" sz="1600" spc="-5" dirty="0">
                <a:latin typeface="DejaVu Sans"/>
                <a:cs typeface="DejaVu Sans"/>
              </a:rPr>
              <a:t>muy similar a las </a:t>
            </a:r>
            <a:r>
              <a:rPr lang="es-MX" sz="1600" spc="-10" dirty="0">
                <a:latin typeface="DejaVu Sans"/>
                <a:cs typeface="DejaVu Sans"/>
              </a:rPr>
              <a:t>neuronas </a:t>
            </a:r>
            <a:r>
              <a:rPr lang="es-MX" sz="1600" spc="-5" dirty="0">
                <a:latin typeface="DejaVu Sans"/>
                <a:cs typeface="DejaVu Sans"/>
              </a:rPr>
              <a:t>de la corteza visual primaria de un </a:t>
            </a:r>
            <a:r>
              <a:rPr lang="es-MX" sz="1600" spc="-15" dirty="0">
                <a:latin typeface="DejaVu Sans"/>
                <a:cs typeface="DejaVu Sans"/>
              </a:rPr>
              <a:t>cerebro  </a:t>
            </a:r>
            <a:r>
              <a:rPr lang="es-MX" sz="1600" spc="-10" dirty="0">
                <a:latin typeface="DejaVu Sans"/>
                <a:cs typeface="DejaVu Sans"/>
              </a:rPr>
              <a:t>humano. </a:t>
            </a:r>
            <a:r>
              <a:rPr lang="es-MX" sz="1600" spc="-5" dirty="0">
                <a:latin typeface="DejaVu Sans"/>
                <a:cs typeface="DejaVu Sans"/>
              </a:rPr>
              <a:t>Estas han </a:t>
            </a:r>
            <a:r>
              <a:rPr lang="es-MX" sz="1600" spc="-10" dirty="0">
                <a:latin typeface="DejaVu Sans"/>
                <a:cs typeface="DejaVu Sans"/>
              </a:rPr>
              <a:t>resultado </a:t>
            </a:r>
            <a:r>
              <a:rPr lang="es-MX" sz="1600" spc="-5" dirty="0">
                <a:latin typeface="DejaVu Sans"/>
                <a:cs typeface="DejaVu Sans"/>
              </a:rPr>
              <a:t>ser ampliamente eficaces en </a:t>
            </a:r>
            <a:r>
              <a:rPr lang="es-MX" sz="1600" spc="-15" dirty="0">
                <a:latin typeface="DejaVu Sans"/>
                <a:cs typeface="DejaVu Sans"/>
              </a:rPr>
              <a:t>tareas </a:t>
            </a:r>
            <a:r>
              <a:rPr lang="es-MX" sz="1600" spc="-5" dirty="0">
                <a:latin typeface="DejaVu Sans"/>
                <a:cs typeface="DejaVu Sans"/>
              </a:rPr>
              <a:t>fundamentales de  la visión artificial como la clasificación y la segmentación de</a:t>
            </a:r>
            <a:r>
              <a:rPr lang="es-MX" sz="1600" spc="85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imágenes.</a:t>
            </a:r>
            <a:endParaRPr lang="es-MX" sz="1600" dirty="0">
              <a:latin typeface="DejaVu Sans"/>
              <a:cs typeface="DejaVu Sans"/>
            </a:endParaRPr>
          </a:p>
          <a:p>
            <a:pPr marL="12700" marR="5080">
              <a:lnSpc>
                <a:spcPts val="1730"/>
              </a:lnSpc>
              <a:spcBef>
                <a:spcPts val="730"/>
              </a:spcBef>
            </a:pPr>
            <a:r>
              <a:rPr lang="es-MX" sz="1600" spc="-5" dirty="0">
                <a:latin typeface="DejaVu Sans"/>
                <a:cs typeface="DejaVu Sans"/>
              </a:rPr>
              <a:t>Dichas </a:t>
            </a:r>
            <a:r>
              <a:rPr lang="es-MX" sz="1600" spc="-15" dirty="0">
                <a:latin typeface="DejaVu Sans"/>
                <a:cs typeface="DejaVu Sans"/>
              </a:rPr>
              <a:t>redes </a:t>
            </a:r>
            <a:r>
              <a:rPr lang="es-MX" sz="1600" spc="-5" dirty="0">
                <a:latin typeface="DejaVu Sans"/>
                <a:cs typeface="DejaVu Sans"/>
              </a:rPr>
              <a:t>están </a:t>
            </a:r>
            <a:r>
              <a:rPr lang="es-MX" sz="1600" spc="-10" dirty="0">
                <a:latin typeface="DejaVu Sans"/>
                <a:cs typeface="DejaVu Sans"/>
              </a:rPr>
              <a:t>formadas </a:t>
            </a:r>
            <a:r>
              <a:rPr lang="es-MX" sz="1600" spc="-5" dirty="0">
                <a:latin typeface="DejaVu Sans"/>
                <a:cs typeface="DejaVu Sans"/>
              </a:rPr>
              <a:t>por múltiples capas de </a:t>
            </a:r>
            <a:r>
              <a:rPr lang="es-MX" sz="1600" spc="-10" dirty="0">
                <a:latin typeface="DejaVu Sans"/>
                <a:cs typeface="DejaVu Sans"/>
              </a:rPr>
              <a:t>filtros </a:t>
            </a:r>
            <a:r>
              <a:rPr lang="es-MX" sz="1600" spc="-5" dirty="0">
                <a:latin typeface="DejaVu Sans"/>
                <a:cs typeface="DejaVu Sans"/>
              </a:rPr>
              <a:t>convolucionales</a:t>
            </a:r>
            <a:r>
              <a:rPr lang="es-MX" sz="1600" spc="-5" dirty="0">
                <a:latin typeface="DejaVu Sans"/>
                <a:cs typeface="DejaVu Sans"/>
              </a:rPr>
              <a:t> de una o  más dimensiones, tras las cuales se insertan funciones no lineales de activación. </a:t>
            </a:r>
            <a:r>
              <a:rPr lang="es-MX" sz="1600" spc="-25" dirty="0">
                <a:latin typeface="DejaVu Sans"/>
                <a:cs typeface="DejaVu Sans"/>
              </a:rPr>
              <a:t>Por  </a:t>
            </a:r>
            <a:r>
              <a:rPr lang="es-MX" sz="1600" spc="-5" dirty="0">
                <a:latin typeface="DejaVu Sans"/>
                <a:cs typeface="DejaVu Sans"/>
              </a:rPr>
              <a:t>ejemplo, en el caso de una clasificación clásica mediante una </a:t>
            </a:r>
            <a:r>
              <a:rPr lang="es-MX" sz="1600" spc="-20" dirty="0">
                <a:latin typeface="DejaVu Sans"/>
                <a:cs typeface="DejaVu Sans"/>
              </a:rPr>
              <a:t>red </a:t>
            </a:r>
            <a:r>
              <a:rPr lang="es-MX" sz="1600" spc="-5" dirty="0">
                <a:latin typeface="DejaVu Sans"/>
                <a:cs typeface="DejaVu Sans"/>
              </a:rPr>
              <a:t>convolucional</a:t>
            </a:r>
            <a:r>
              <a:rPr lang="es-MX" sz="1600" spc="-5" dirty="0">
                <a:latin typeface="DejaVu Sans"/>
                <a:cs typeface="DejaVu Sans"/>
              </a:rPr>
              <a:t>, es  posible encontrar dos fases bien</a:t>
            </a:r>
            <a:r>
              <a:rPr lang="es-MX" sz="1600" spc="4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delimitadas:</a:t>
            </a:r>
            <a:endParaRPr lang="es-MX"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lang="es-MX" sz="1800" dirty="0">
              <a:latin typeface="DejaVu Sans"/>
              <a:cs typeface="DejaVu Sans"/>
            </a:endParaRPr>
          </a:p>
          <a:p>
            <a:pPr marL="355600" marR="187960" indent="-342900">
              <a:lnSpc>
                <a:spcPts val="1730"/>
              </a:lnSpc>
              <a:spcBef>
                <a:spcPts val="1110"/>
              </a:spcBef>
              <a:tabLst>
                <a:tab pos="354965" algn="l"/>
              </a:tabLst>
            </a:pPr>
            <a:r>
              <a:rPr lang="es-MX" sz="1600" dirty="0">
                <a:solidFill>
                  <a:srgbClr val="2E5496"/>
                </a:solidFill>
                <a:latin typeface="DejaVu Sans"/>
                <a:cs typeface="DejaVu Sans"/>
              </a:rPr>
              <a:t>1.	</a:t>
            </a:r>
            <a:r>
              <a:rPr lang="es-MX" sz="1600" spc="-5" dirty="0">
                <a:latin typeface="DejaVu Sans"/>
                <a:cs typeface="DejaVu Sans"/>
              </a:rPr>
              <a:t>Extracción de características: Esta es la fase inicial y esta compuesta  principalmente por </a:t>
            </a:r>
            <a:r>
              <a:rPr lang="es-MX" sz="1600" spc="-10" dirty="0">
                <a:latin typeface="DejaVu Sans"/>
                <a:cs typeface="DejaVu Sans"/>
              </a:rPr>
              <a:t>neuronas </a:t>
            </a:r>
            <a:r>
              <a:rPr lang="es-MX" sz="1600" spc="-5" dirty="0">
                <a:latin typeface="DejaVu Sans"/>
                <a:cs typeface="DejaVu Sans"/>
              </a:rPr>
              <a:t>convolucionales</a:t>
            </a:r>
            <a:r>
              <a:rPr lang="es-MX" sz="1600" spc="-5" dirty="0">
                <a:latin typeface="DejaVu Sans"/>
                <a:cs typeface="DejaVu Sans"/>
              </a:rPr>
              <a:t> que asemejan su </a:t>
            </a:r>
            <a:r>
              <a:rPr lang="es-MX" sz="1600" spc="-10" dirty="0">
                <a:latin typeface="DejaVu Sans"/>
                <a:cs typeface="DejaVu Sans"/>
              </a:rPr>
              <a:t>procesado </a:t>
            </a:r>
            <a:r>
              <a:rPr lang="es-MX" sz="1600" spc="-5" dirty="0">
                <a:latin typeface="DejaVu Sans"/>
                <a:cs typeface="DejaVu Sans"/>
              </a:rPr>
              <a:t>al de  la corteza visual humana. Cuanto mas se avanza a </a:t>
            </a:r>
            <a:r>
              <a:rPr lang="es-MX" sz="1600" spc="-5" dirty="0">
                <a:latin typeface="DejaVu Sans"/>
                <a:cs typeface="DejaVu Sans"/>
              </a:rPr>
              <a:t>traves</a:t>
            </a:r>
            <a:r>
              <a:rPr lang="es-MX" sz="1600" spc="-5" dirty="0">
                <a:latin typeface="DejaVu Sans"/>
                <a:cs typeface="DejaVu Sans"/>
              </a:rPr>
              <a:t> del </a:t>
            </a:r>
            <a:r>
              <a:rPr lang="es-MX" sz="1600" spc="-10" dirty="0">
                <a:latin typeface="DejaVu Sans"/>
                <a:cs typeface="DejaVu Sans"/>
              </a:rPr>
              <a:t>número </a:t>
            </a:r>
            <a:r>
              <a:rPr lang="es-MX" sz="1600" spc="-5" dirty="0">
                <a:latin typeface="DejaVu Sans"/>
                <a:cs typeface="DejaVu Sans"/>
              </a:rPr>
              <a:t>de capas  </a:t>
            </a:r>
            <a:r>
              <a:rPr lang="es-MX" sz="1600" spc="-5" dirty="0">
                <a:latin typeface="DejaVu Sans"/>
                <a:cs typeface="DejaVu Sans"/>
              </a:rPr>
              <a:t>convolucionales</a:t>
            </a:r>
            <a:r>
              <a:rPr lang="es-MX" sz="1600" spc="-5" dirty="0">
                <a:latin typeface="DejaVu Sans"/>
                <a:cs typeface="DejaVu Sans"/>
              </a:rPr>
              <a:t> menos </a:t>
            </a:r>
            <a:r>
              <a:rPr lang="es-MX" sz="1600" spc="-10" dirty="0">
                <a:latin typeface="DejaVu Sans"/>
                <a:cs typeface="DejaVu Sans"/>
              </a:rPr>
              <a:t>reaccionan </a:t>
            </a:r>
            <a:r>
              <a:rPr lang="es-MX" sz="1600" spc="-5" dirty="0">
                <a:latin typeface="DejaVu Sans"/>
                <a:cs typeface="DejaVu Sans"/>
              </a:rPr>
              <a:t>estas ante la variación de los datos de  entrada y mayor es la abstracción alcanzada por las mismas para </a:t>
            </a:r>
            <a:r>
              <a:rPr lang="es-MX" sz="1600" spc="-10" dirty="0">
                <a:latin typeface="DejaVu Sans"/>
                <a:cs typeface="DejaVu Sans"/>
              </a:rPr>
              <a:t>reconocer  formas </a:t>
            </a:r>
            <a:r>
              <a:rPr lang="es-MX" sz="1600" spc="-5" dirty="0">
                <a:latin typeface="DejaVu Sans"/>
                <a:cs typeface="DejaVu Sans"/>
              </a:rPr>
              <a:t>mas</a:t>
            </a:r>
            <a:r>
              <a:rPr lang="es-MX" sz="1600" spc="15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complejas.</a:t>
            </a:r>
            <a:endParaRPr lang="es-MX"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lang="es-MX" sz="1800" dirty="0">
              <a:latin typeface="DejaVu Sans"/>
              <a:cs typeface="DejaVu Sans"/>
            </a:endParaRPr>
          </a:p>
          <a:p>
            <a:pPr marL="355600" marR="659765" indent="-342900">
              <a:lnSpc>
                <a:spcPts val="1730"/>
              </a:lnSpc>
              <a:spcBef>
                <a:spcPts val="1100"/>
              </a:spcBef>
              <a:tabLst>
                <a:tab pos="354965" algn="l"/>
              </a:tabLst>
            </a:pPr>
            <a:r>
              <a:rPr lang="es-MX" sz="1600" dirty="0">
                <a:solidFill>
                  <a:srgbClr val="2E5496"/>
                </a:solidFill>
                <a:latin typeface="DejaVu Sans"/>
                <a:cs typeface="DejaVu Sans"/>
              </a:rPr>
              <a:t>1.	</a:t>
            </a:r>
            <a:r>
              <a:rPr lang="es-MX" sz="1600" spc="-5" dirty="0">
                <a:latin typeface="DejaVu Sans"/>
                <a:cs typeface="DejaVu Sans"/>
              </a:rPr>
              <a:t>Clasificación: Se basan en la utilización de capas </a:t>
            </a:r>
            <a:r>
              <a:rPr lang="es-MX" sz="1600" spc="-10" dirty="0">
                <a:latin typeface="DejaVu Sans"/>
                <a:cs typeface="DejaVu Sans"/>
              </a:rPr>
              <a:t>“Densas” formadas </a:t>
            </a:r>
            <a:r>
              <a:rPr lang="es-MX" sz="1600" spc="-5" dirty="0">
                <a:latin typeface="DejaVu Sans"/>
                <a:cs typeface="DejaVu Sans"/>
              </a:rPr>
              <a:t>por  </a:t>
            </a:r>
            <a:r>
              <a:rPr lang="es-MX" sz="1600" spc="-10" dirty="0">
                <a:latin typeface="DejaVu Sans"/>
                <a:cs typeface="DejaVu Sans"/>
              </a:rPr>
              <a:t>neuronas </a:t>
            </a:r>
            <a:r>
              <a:rPr lang="es-MX" sz="1600" spc="-5" dirty="0">
                <a:latin typeface="DejaVu Sans"/>
                <a:cs typeface="DejaVu Sans"/>
              </a:rPr>
              <a:t>convencionales, </a:t>
            </a:r>
            <a:r>
              <a:rPr lang="es-MX" sz="1600" spc="-10" dirty="0">
                <a:latin typeface="DejaVu Sans"/>
                <a:cs typeface="DejaVu Sans"/>
              </a:rPr>
              <a:t>similares </a:t>
            </a:r>
            <a:r>
              <a:rPr lang="es-MX" sz="1600" spc="-5" dirty="0">
                <a:latin typeface="DejaVu Sans"/>
                <a:cs typeface="DejaVu Sans"/>
              </a:rPr>
              <a:t>a las utilizadas por los modelos de tipo  </a:t>
            </a:r>
            <a:r>
              <a:rPr lang="es-MX" sz="1600" spc="-20" dirty="0">
                <a:latin typeface="DejaVu Sans"/>
                <a:cs typeface="DejaVu Sans"/>
              </a:rPr>
              <a:t>“</a:t>
            </a:r>
            <a:r>
              <a:rPr lang="es-MX" sz="1600" spc="-20" dirty="0">
                <a:latin typeface="DejaVu Sans"/>
                <a:cs typeface="DejaVu Sans"/>
              </a:rPr>
              <a:t>perceptron</a:t>
            </a:r>
            <a:r>
              <a:rPr lang="es-MX" sz="1600" spc="-20" dirty="0">
                <a:latin typeface="DejaVu Sans"/>
                <a:cs typeface="DejaVu Sans"/>
              </a:rPr>
              <a:t>”.</a:t>
            </a:r>
            <a:endParaRPr lang="es-MX" sz="1600" dirty="0">
              <a:latin typeface="DejaVu Sans"/>
              <a:cs typeface="DejaVu Sans"/>
            </a:endParaRPr>
          </a:p>
          <a:p>
            <a:pPr algn="just">
              <a:lnSpc>
                <a:spcPct val="150000"/>
              </a:lnSpc>
            </a:pP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641619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</a:t>
            </a:r>
            <a:r>
              <a:rPr lang="es-MX" sz="3600" spc="-35" dirty="0"/>
              <a:t>Anexo </a:t>
            </a:r>
            <a:r>
              <a:rPr lang="es-MX" sz="3600" spc="-5" dirty="0"/>
              <a:t>Capas</a:t>
            </a:r>
            <a:r>
              <a:rPr lang="es-MX" sz="3600" spc="25" dirty="0"/>
              <a:t> </a:t>
            </a:r>
            <a:r>
              <a:rPr lang="es-MX" sz="3600" spc="-30" dirty="0" smtClean="0"/>
              <a:t>Keras</a:t>
            </a:r>
            <a:r>
              <a:rPr lang="es-MX" sz="3600" spc="-30" dirty="0" smtClean="0"/>
              <a:t/>
            </a:r>
            <a:br>
              <a:rPr lang="es-MX" sz="3600" spc="-30" dirty="0" smtClean="0"/>
            </a:br>
            <a:r>
              <a:rPr lang="es-MX" sz="3600" spc="-30" dirty="0"/>
              <a:t/>
            </a:r>
            <a:br>
              <a:rPr lang="es-MX" sz="3600" spc="-30" dirty="0"/>
            </a:br>
            <a:r>
              <a:rPr lang="es-MX" sz="3600" spc="-30" dirty="0" smtClean="0"/>
              <a:t/>
            </a:r>
            <a:br>
              <a:rPr lang="es-MX" sz="3600" spc="-30" dirty="0" smtClean="0"/>
            </a:br>
            <a:r>
              <a:rPr lang="es-MX" sz="3600" spc="-30" dirty="0"/>
              <a:t/>
            </a:r>
            <a:br>
              <a:rPr lang="es-MX" sz="3600" spc="-30" dirty="0"/>
            </a:b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603" y="1381791"/>
            <a:ext cx="9736568" cy="46344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687781" y="1658670"/>
            <a:ext cx="7992109" cy="420666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spc="-5" dirty="0">
                <a:solidFill>
                  <a:srgbClr val="5B9BD4"/>
                </a:solidFill>
                <a:latin typeface="DejaVu Sans"/>
                <a:cs typeface="DejaVu Sans"/>
              </a:rPr>
              <a:t>Capa=keras.layers.Conv1D(filters, </a:t>
            </a:r>
            <a:r>
              <a:rPr sz="1200" spc="-10" dirty="0">
                <a:solidFill>
                  <a:srgbClr val="5B9BD4"/>
                </a:solidFill>
                <a:latin typeface="DejaVu Sans"/>
                <a:cs typeface="DejaVu Sans"/>
              </a:rPr>
              <a:t>kernel_size, </a:t>
            </a:r>
            <a:r>
              <a:rPr sz="1200" spc="-5" dirty="0">
                <a:solidFill>
                  <a:srgbClr val="5B9BD4"/>
                </a:solidFill>
                <a:latin typeface="DejaVu Sans"/>
                <a:cs typeface="DejaVu Sans"/>
              </a:rPr>
              <a:t>strides=1, padding='valid', data_format='channels_last',  dilation_rate=1, activation=None, </a:t>
            </a:r>
            <a:r>
              <a:rPr sz="1200" spc="-20" dirty="0">
                <a:solidFill>
                  <a:srgbClr val="5B9BD4"/>
                </a:solidFill>
                <a:latin typeface="DejaVu Sans"/>
                <a:cs typeface="DejaVu Sans"/>
              </a:rPr>
              <a:t>use_bias=True, </a:t>
            </a:r>
            <a:r>
              <a:rPr sz="1200" spc="-5" dirty="0">
                <a:solidFill>
                  <a:srgbClr val="5B9BD4"/>
                </a:solidFill>
                <a:latin typeface="DejaVu Sans"/>
                <a:cs typeface="DejaVu Sans"/>
              </a:rPr>
              <a:t>kernel_initializer='glorot_uniform',  bias_initializer='zeros', </a:t>
            </a:r>
            <a:r>
              <a:rPr sz="1200" spc="-10" dirty="0">
                <a:solidFill>
                  <a:srgbClr val="5B9BD4"/>
                </a:solidFill>
                <a:latin typeface="DejaVu Sans"/>
                <a:cs typeface="DejaVu Sans"/>
              </a:rPr>
              <a:t>kernel_regularizer=None, </a:t>
            </a:r>
            <a:r>
              <a:rPr sz="1200" spc="-5" dirty="0">
                <a:solidFill>
                  <a:srgbClr val="5B9BD4"/>
                </a:solidFill>
                <a:latin typeface="DejaVu Sans"/>
                <a:cs typeface="DejaVu Sans"/>
              </a:rPr>
              <a:t>bias_regularizer=None, activity_regularizer=None,  kernel_constraint=None,</a:t>
            </a:r>
            <a:r>
              <a:rPr sz="1200" spc="-10" dirty="0">
                <a:solidFill>
                  <a:srgbClr val="5B9BD4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rgbClr val="5B9BD4"/>
                </a:solidFill>
                <a:latin typeface="DejaVu Sans"/>
                <a:cs typeface="DejaVu Sans"/>
              </a:rPr>
              <a:t>bias_constraint=None)</a:t>
            </a:r>
            <a:endParaRPr sz="12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55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chemeClr val="bg1"/>
                </a:solidFill>
                <a:latin typeface="DejaVu Sans"/>
                <a:cs typeface="DejaVu Sans"/>
              </a:rPr>
              <a:t>Parámetros:</a:t>
            </a:r>
            <a:endParaRPr sz="16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1082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filters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numero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de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filtros</a:t>
            </a:r>
            <a:r>
              <a:rPr sz="1200" spc="5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empleados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10820">
              <a:lnSpc>
                <a:spcPct val="100000"/>
              </a:lnSpc>
              <a:spcBef>
                <a:spcPts val="229"/>
              </a:spcBef>
            </a:pP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kernel_size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tamaño de </a:t>
            </a:r>
            <a:r>
              <a:rPr sz="1200" spc="-15" dirty="0">
                <a:solidFill>
                  <a:schemeClr val="bg1"/>
                </a:solidFill>
                <a:latin typeface="DejaVu Sans"/>
                <a:cs typeface="DejaVu Sans"/>
              </a:rPr>
              <a:t>kernel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10820">
              <a:lnSpc>
                <a:spcPct val="100000"/>
              </a:lnSpc>
              <a:spcBef>
                <a:spcPts val="229"/>
              </a:spcBef>
            </a:pP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strides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deslizamiento de ventana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empleado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05104">
              <a:lnSpc>
                <a:spcPct val="100000"/>
              </a:lnSpc>
              <a:spcBef>
                <a:spcPts val="229"/>
              </a:spcBef>
            </a:pP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padding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tipos de padding empleado 'same'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o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'valid'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10820">
              <a:lnSpc>
                <a:spcPct val="100000"/>
              </a:lnSpc>
              <a:spcBef>
                <a:spcPts val="229"/>
              </a:spcBef>
            </a:pP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data_format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</a:t>
            </a:r>
            <a:r>
              <a:rPr sz="1200" spc="-15" dirty="0">
                <a:solidFill>
                  <a:schemeClr val="bg1"/>
                </a:solidFill>
                <a:latin typeface="DejaVu Sans"/>
                <a:cs typeface="DejaVu Sans"/>
              </a:rPr>
              <a:t>Formato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de datos de entrada puede ser 'channel_last'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o</a:t>
            </a:r>
            <a:r>
              <a:rPr sz="1200" spc="50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'channel_first'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10820" marR="2979420">
              <a:lnSpc>
                <a:spcPct val="115999"/>
              </a:lnSpc>
            </a:pP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dilation_rate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:ratio de dilatación para convoluciones dilatadas  </a:t>
            </a: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activation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</a:t>
            </a:r>
            <a:r>
              <a:rPr sz="1200" spc="-15" dirty="0">
                <a:solidFill>
                  <a:schemeClr val="bg1"/>
                </a:solidFill>
                <a:latin typeface="DejaVu Sans"/>
                <a:cs typeface="DejaVu Sans"/>
              </a:rPr>
              <a:t>Tipo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de activación empleada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 la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salida  </a:t>
            </a: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use_bias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Booleano para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el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uso de bias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o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no  </a:t>
            </a: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kernel_initializer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:Inicialización de pesos de </a:t>
            </a:r>
            <a:r>
              <a:rPr sz="1200" spc="-15" dirty="0">
                <a:solidFill>
                  <a:schemeClr val="bg1"/>
                </a:solidFill>
                <a:latin typeface="DejaVu Sans"/>
                <a:cs typeface="DejaVu Sans"/>
              </a:rPr>
              <a:t>kernel  </a:t>
            </a: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bias_initializer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Inicialización de pesos de bias  </a:t>
            </a: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kernel_regularizer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Regularizador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de pesos del </a:t>
            </a:r>
            <a:r>
              <a:rPr sz="1200" spc="-15" dirty="0">
                <a:solidFill>
                  <a:schemeClr val="bg1"/>
                </a:solidFill>
                <a:latin typeface="DejaVu Sans"/>
                <a:cs typeface="DejaVu Sans"/>
              </a:rPr>
              <a:t>kernel  </a:t>
            </a: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bias_regularizer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Regularizador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de pesos de</a:t>
            </a:r>
            <a:r>
              <a:rPr sz="1200" spc="20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bias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05104">
              <a:lnSpc>
                <a:spcPct val="100000"/>
              </a:lnSpc>
              <a:spcBef>
                <a:spcPts val="229"/>
              </a:spcBef>
            </a:pP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activity_regularizer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Regularizador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de actividad aplicado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a la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salida de </a:t>
            </a:r>
            <a:r>
              <a:rPr sz="1200" dirty="0">
                <a:solidFill>
                  <a:schemeClr val="bg1"/>
                </a:solidFill>
                <a:latin typeface="DejaVu Sans"/>
                <a:cs typeface="DejaVu Sans"/>
              </a:rPr>
              <a:t>la</a:t>
            </a:r>
            <a:r>
              <a:rPr sz="1200" spc="20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capa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10820">
              <a:lnSpc>
                <a:spcPct val="100000"/>
              </a:lnSpc>
              <a:spcBef>
                <a:spcPts val="229"/>
              </a:spcBef>
            </a:pP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kernel_constraint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Restricciones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aplicadas al</a:t>
            </a:r>
            <a:r>
              <a:rPr sz="1200" spc="5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chemeClr val="bg1"/>
                </a:solidFill>
                <a:latin typeface="DejaVu Sans"/>
                <a:cs typeface="DejaVu Sans"/>
              </a:rPr>
              <a:t>kernel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  <a:p>
            <a:pPr marL="205104">
              <a:lnSpc>
                <a:spcPct val="100000"/>
              </a:lnSpc>
              <a:spcBef>
                <a:spcPts val="229"/>
              </a:spcBef>
            </a:pPr>
            <a:r>
              <a:rPr sz="1200" b="1" spc="-5" dirty="0">
                <a:solidFill>
                  <a:schemeClr val="bg1"/>
                </a:solidFill>
                <a:latin typeface="DejaVu Sans"/>
                <a:cs typeface="DejaVu Sans"/>
              </a:rPr>
              <a:t>bias_constraint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: </a:t>
            </a:r>
            <a:r>
              <a:rPr sz="1200" spc="-10" dirty="0">
                <a:solidFill>
                  <a:schemeClr val="bg1"/>
                </a:solidFill>
                <a:latin typeface="DejaVu Sans"/>
                <a:cs typeface="DejaVu Sans"/>
              </a:rPr>
              <a:t>Restricciones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aplicadas al</a:t>
            </a:r>
            <a:r>
              <a:rPr sz="1200" spc="5" dirty="0">
                <a:solidFill>
                  <a:schemeClr val="bg1"/>
                </a:solidFill>
                <a:latin typeface="DejaVu Sans"/>
                <a:cs typeface="DejaVu Sans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DejaVu Sans"/>
                <a:cs typeface="DejaVu Sans"/>
              </a:rPr>
              <a:t>bias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715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5528" y="2573637"/>
            <a:ext cx="11803296" cy="3046988"/>
            <a:chOff x="3959927" y="448635"/>
            <a:chExt cx="11803296" cy="3046988"/>
          </a:xfrm>
        </p:grpSpPr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3959927" y="448635"/>
              <a:ext cx="1180329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spc="40" dirty="0" smtClean="0">
                  <a:solidFill>
                    <a:schemeClr val="bg1"/>
                  </a:solidFill>
                  <a:latin typeface="+mj-lt"/>
                </a:rPr>
                <a:t>Contáctanos </a:t>
              </a:r>
              <a:r>
                <a:rPr lang="es-MX" sz="3200" dirty="0"/>
                <a:t> </a:t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/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>Saludos</a:t>
              </a:r>
            </a:p>
            <a:p>
              <a:pPr algn="r"/>
              <a:endParaRPr lang="es-MX" sz="3200" spc="4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525618" y="516444"/>
              <a:ext cx="0" cy="449156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-1" y="4317307"/>
            <a:ext cx="12192000" cy="26024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650729" y="4086272"/>
            <a:ext cx="926146" cy="926146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 rot="2673581">
            <a:off x="4004221" y="4975327"/>
            <a:ext cx="370800" cy="3700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IN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122789" y="5066911"/>
            <a:ext cx="1314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27" y="5005951"/>
            <a:ext cx="196081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Santiago de Querétaro 135, </a:t>
            </a:r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Jurica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, 76132 Santiago de Querétaro, Qro.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04221" y="5445493"/>
            <a:ext cx="2025102" cy="370018"/>
            <a:chOff x="3800824" y="4148853"/>
            <a:chExt cx="1998238" cy="370018"/>
          </a:xfrm>
        </p:grpSpPr>
        <p:sp>
          <p:nvSpPr>
            <p:cNvPr id="38" name="Oval 37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2107" y="4249963"/>
              <a:ext cx="881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6803" y="4256524"/>
              <a:ext cx="153225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s-MX" sz="900" dirty="0">
                  <a:hlinkClick r:id="rId3"/>
                </a:rPr>
                <a:t>facebook.com/smartydreams</a:t>
              </a:r>
              <a:endParaRPr lang="en-IN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4221" y="5954459"/>
            <a:ext cx="1931759" cy="370018"/>
            <a:chOff x="3800824" y="4148853"/>
            <a:chExt cx="1931759" cy="370018"/>
          </a:xfrm>
        </p:grpSpPr>
        <p:sp>
          <p:nvSpPr>
            <p:cNvPr id="42" name="Oval 41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0467" y="4234723"/>
              <a:ext cx="13144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92430" y="4241896"/>
              <a:ext cx="144015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9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  <a:ea typeface="Adobe Fangsong Std R" panose="02020400000000000000" pitchFamily="18" charset="-128"/>
                  <a:cs typeface="Arial" panose="020B0604020202020204" pitchFamily="34" charset="0"/>
                </a:rPr>
                <a:t>www.smartydreams.com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5487" y="5159244"/>
            <a:ext cx="1202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975" y="5175232"/>
            <a:ext cx="1251119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56 140 22 887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8656" y="5461365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8975" y="5477353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Ing.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Bryan Julian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Sierra Garcia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8656" y="5732232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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28975" y="5748220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www.linkedin.com/in/dsierra74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5" y="4214150"/>
            <a:ext cx="546893" cy="6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  <p:bldP spid="35" grpId="0"/>
      <p:bldP spid="36" grpId="0"/>
      <p:bldP spid="46" grpId="0" build="p"/>
      <p:bldP spid="47" grpId="0" build="p"/>
      <p:bldP spid="48" grpId="0" build="p"/>
      <p:bldP spid="49" grpId="0" build="p"/>
      <p:bldP spid="52" grpId="0" build="p"/>
      <p:bldP spid="5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4010" y="3119436"/>
            <a:ext cx="82551" cy="82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85934" y="3119436"/>
            <a:ext cx="82551" cy="82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517858" y="3119436"/>
            <a:ext cx="82551" cy="82551"/>
          </a:xfrm>
          <a:prstGeom prst="ellipse">
            <a:avLst/>
          </a:prstGeom>
          <a:solidFill>
            <a:srgbClr val="20D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49782" y="3119436"/>
            <a:ext cx="82551" cy="82551"/>
          </a:xfrm>
          <a:prstGeom prst="ellipse">
            <a:avLst/>
          </a:prstGeom>
          <a:solidFill>
            <a:srgbClr val="14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022088" y="3119436"/>
            <a:ext cx="82551" cy="825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6349782" y="3632048"/>
            <a:ext cx="25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spc="40" dirty="0">
                <a:solidFill>
                  <a:schemeClr val="bg1"/>
                </a:solidFill>
                <a:latin typeface="+mj-lt"/>
              </a:rPr>
              <a:t>Muchas gracias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88211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2" y="2050513"/>
            <a:ext cx="870743" cy="11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" y="586241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pPr algn="ctr"/>
            <a:r>
              <a:rPr lang="es-MX" spc="-30" dirty="0"/>
              <a:t>Redes </a:t>
            </a:r>
            <a:r>
              <a:rPr lang="es-MX" spc="-10" dirty="0"/>
              <a:t>Neuronales </a:t>
            </a:r>
            <a:r>
              <a:rPr lang="es-MX" spc="-5" dirty="0"/>
              <a:t>Convolucionales</a:t>
            </a:r>
            <a:r>
              <a:rPr lang="es-MX" spc="-5" dirty="0"/>
              <a:t>:  </a:t>
            </a:r>
            <a:br>
              <a:rPr lang="es-MX" spc="-5" dirty="0"/>
            </a:br>
            <a:r>
              <a:rPr lang="es-MX" spc="-10" dirty="0"/>
              <a:t>Introducción</a:t>
            </a:r>
            <a:endParaRPr lang="es-MX" dirty="0"/>
          </a:p>
        </p:txBody>
      </p:sp>
      <p:sp>
        <p:nvSpPr>
          <p:cNvPr id="77" name="Text Placeholder 14"/>
          <p:cNvSpPr txBox="1">
            <a:spLocks/>
          </p:cNvSpPr>
          <p:nvPr/>
        </p:nvSpPr>
        <p:spPr>
          <a:xfrm>
            <a:off x="597603" y="1643372"/>
            <a:ext cx="3976601" cy="402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MX" sz="2400" dirty="0">
              <a:latin typeface="+mj-lt"/>
            </a:endParaRPr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689104" y="2059296"/>
            <a:ext cx="8359140" cy="2602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53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" y="5973510"/>
            <a:ext cx="505263" cy="763088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pPr algn="ctr"/>
            <a:r>
              <a:rPr lang="es-MX" spc="-30" dirty="0"/>
              <a:t>Redes </a:t>
            </a:r>
            <a:r>
              <a:rPr lang="es-MX" spc="-10" dirty="0"/>
              <a:t>Neuronales </a:t>
            </a:r>
            <a:r>
              <a:rPr lang="es-MX" spc="-5" dirty="0"/>
              <a:t>Convolucionales</a:t>
            </a:r>
            <a:r>
              <a:rPr lang="es-MX" spc="-5" dirty="0"/>
              <a:t>:  Capas más importantes</a:t>
            </a:r>
            <a:endParaRPr lang="es-MX" dirty="0"/>
          </a:p>
        </p:txBody>
      </p:sp>
      <p:sp>
        <p:nvSpPr>
          <p:cNvPr id="77" name="Text Placeholder 14"/>
          <p:cNvSpPr txBox="1">
            <a:spLocks/>
          </p:cNvSpPr>
          <p:nvPr/>
        </p:nvSpPr>
        <p:spPr>
          <a:xfrm>
            <a:off x="597603" y="1643372"/>
            <a:ext cx="3976601" cy="402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MX" sz="2400" dirty="0">
              <a:solidFill>
                <a:prstClr val="white">
                  <a:lumMod val="95000"/>
                </a:prstClr>
              </a:solidFill>
              <a:latin typeface="Segoe UI Light"/>
            </a:endParaRPr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3"/>
            <a:ext cx="9736568" cy="44933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1730"/>
              </a:lnSpc>
              <a:spcBef>
                <a:spcPts val="730"/>
              </a:spcBef>
            </a:pP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Capas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convolucionales</a:t>
            </a:r>
            <a:r>
              <a:rPr lang="es-MX" sz="1600" spc="-5" dirty="0">
                <a:latin typeface="DejaVu Sans"/>
                <a:cs typeface="DejaVu Sans"/>
              </a:rPr>
              <a:t>: </a:t>
            </a:r>
            <a:r>
              <a:rPr lang="es-MX" sz="1600" dirty="0">
                <a:latin typeface="DejaVu Sans"/>
                <a:cs typeface="DejaVu Sans"/>
              </a:rPr>
              <a:t>Las capas </a:t>
            </a:r>
            <a:r>
              <a:rPr lang="es-MX" sz="1600" spc="-5" dirty="0">
                <a:latin typeface="DejaVu Sans"/>
                <a:cs typeface="DejaVu Sans"/>
              </a:rPr>
              <a:t>convolucionales</a:t>
            </a:r>
            <a:r>
              <a:rPr lang="es-MX" sz="1600" spc="-5" dirty="0">
                <a:latin typeface="DejaVu Sans"/>
                <a:cs typeface="DejaVu Sans"/>
              </a:rPr>
              <a:t> operan </a:t>
            </a:r>
            <a:r>
              <a:rPr lang="es-MX" sz="1600" spc="-10" dirty="0">
                <a:latin typeface="DejaVu Sans"/>
                <a:cs typeface="DejaVu Sans"/>
              </a:rPr>
              <a:t>sobre </a:t>
            </a:r>
            <a:r>
              <a:rPr lang="es-MX" sz="1600" spc="-5" dirty="0">
                <a:latin typeface="DejaVu Sans"/>
                <a:cs typeface="DejaVu Sans"/>
              </a:rPr>
              <a:t>los  datos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entrada mediante el cálculo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convoluciones</a:t>
            </a:r>
            <a:r>
              <a:rPr lang="es-MX" sz="1600" spc="-5" dirty="0">
                <a:latin typeface="DejaVu Sans"/>
                <a:cs typeface="DejaVu Sans"/>
              </a:rPr>
              <a:t> </a:t>
            </a:r>
            <a:r>
              <a:rPr lang="es-MX" sz="1600" spc="-10" dirty="0">
                <a:latin typeface="DejaVu Sans"/>
                <a:cs typeface="DejaVu Sans"/>
              </a:rPr>
              <a:t>discretas </a:t>
            </a:r>
            <a:r>
              <a:rPr lang="es-MX" sz="1600" spc="-5" dirty="0">
                <a:latin typeface="DejaVu Sans"/>
                <a:cs typeface="DejaVu Sans"/>
              </a:rPr>
              <a:t>con  bancos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10" dirty="0">
                <a:latin typeface="DejaVu Sans"/>
                <a:cs typeface="DejaVu Sans"/>
              </a:rPr>
              <a:t>filtros </a:t>
            </a:r>
            <a:r>
              <a:rPr lang="es-MX" sz="1600" spc="-5" dirty="0">
                <a:latin typeface="DejaVu Sans"/>
                <a:cs typeface="DejaVu Sans"/>
              </a:rPr>
              <a:t>finitos, tal </a:t>
            </a:r>
            <a:r>
              <a:rPr lang="es-MX" sz="1600" dirty="0">
                <a:latin typeface="DejaVu Sans"/>
                <a:cs typeface="DejaVu Sans"/>
              </a:rPr>
              <a:t>y </a:t>
            </a:r>
            <a:r>
              <a:rPr lang="es-MX" sz="1600" spc="-5" dirty="0">
                <a:latin typeface="DejaVu Sans"/>
                <a:cs typeface="DejaVu Sans"/>
              </a:rPr>
              <a:t>como </a:t>
            </a:r>
            <a:r>
              <a:rPr lang="es-MX" sz="1600" dirty="0">
                <a:latin typeface="DejaVu Sans"/>
                <a:cs typeface="DejaVu Sans"/>
              </a:rPr>
              <a:t>se </a:t>
            </a:r>
            <a:r>
              <a:rPr lang="es-MX" sz="1600" spc="-5" dirty="0">
                <a:latin typeface="DejaVu Sans"/>
                <a:cs typeface="DejaVu Sans"/>
              </a:rPr>
              <a:t>ve en la figura:</a:t>
            </a:r>
            <a:endParaRPr lang="es-MX" sz="1600" dirty="0">
              <a:latin typeface="DejaVu Sans"/>
              <a:cs typeface="DejaVu Sans"/>
            </a:endParaRPr>
          </a:p>
          <a:p>
            <a:pPr marL="342900" indent="-342900" algn="just">
              <a:buFont typeface="+mj-lt"/>
              <a:buAutoNum type="arabicPeriod"/>
            </a:pP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2585903" y="2194901"/>
            <a:ext cx="5592676" cy="3549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129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5"/>
            <a:ext cx="9736568" cy="1271429"/>
          </a:xfrm>
        </p:spPr>
        <p:txBody>
          <a:bodyPr/>
          <a:lstStyle/>
          <a:p>
            <a:r>
              <a:rPr lang="es-MX" sz="3600" spc="-30" dirty="0" smtClean="0"/>
              <a:t>Redes </a:t>
            </a:r>
            <a:r>
              <a:rPr lang="es-MX" sz="3600" spc="-10" dirty="0" smtClean="0"/>
              <a:t>Neuronales </a:t>
            </a:r>
            <a:r>
              <a:rPr lang="es-MX" sz="3600" spc="-5" dirty="0" smtClean="0"/>
              <a:t>Convolucionales</a:t>
            </a:r>
            <a:r>
              <a:rPr lang="es-MX" sz="3600" spc="-5" dirty="0" smtClean="0"/>
              <a:t>:  Capas más importantes</a:t>
            </a:r>
            <a:br>
              <a:rPr lang="es-MX" sz="3600" spc="-5" dirty="0" smtClean="0"/>
            </a:br>
            <a:r>
              <a:rPr lang="es-MX" sz="3600" spc="-5" dirty="0" smtClean="0"/>
              <a:t/>
            </a:r>
            <a:br>
              <a:rPr lang="es-MX" sz="3600" spc="-5" dirty="0" smtClean="0"/>
            </a:br>
            <a:r>
              <a:rPr lang="es-MX" sz="3600" spc="-5" dirty="0" smtClean="0"/>
              <a:t/>
            </a:r>
            <a:br>
              <a:rPr lang="es-MX" sz="3600" spc="-5" dirty="0" smtClean="0"/>
            </a:br>
            <a:r>
              <a:rPr lang="es-MX" sz="3600" spc="-5" dirty="0" smtClean="0"/>
              <a:t/>
            </a:r>
            <a:br>
              <a:rPr lang="es-MX" sz="3600" spc="-5" dirty="0" smtClean="0"/>
            </a:br>
            <a:endParaRPr lang="en-IN" sz="3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726995" y="1481002"/>
            <a:ext cx="39766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2400" dirty="0">
                <a:latin typeface="+mj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0003" y="1999716"/>
            <a:ext cx="9736568" cy="13245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spc="-5" dirty="0"/>
              <a:t>En este tipo de capas, las operaciones de </a:t>
            </a:r>
            <a:r>
              <a:rPr lang="es-MX" sz="1800" spc="-5" dirty="0"/>
              <a:t>convolución</a:t>
            </a:r>
            <a:r>
              <a:rPr lang="es-MX" sz="1800" spc="-5" dirty="0"/>
              <a:t> </a:t>
            </a:r>
            <a:r>
              <a:rPr lang="es-MX" sz="1800" spc="-10" dirty="0"/>
              <a:t>permiten </a:t>
            </a:r>
            <a:r>
              <a:rPr lang="es-MX" sz="1800" spc="-5" dirty="0"/>
              <a:t>obtener  características dominantes de la imagen de entrada </a:t>
            </a:r>
            <a:r>
              <a:rPr lang="es-MX" sz="1800" spc="-10" dirty="0"/>
              <a:t>relacionadas </a:t>
            </a:r>
            <a:r>
              <a:rPr lang="es-MX" sz="1800" spc="-5" dirty="0"/>
              <a:t>con los  objetivos de </a:t>
            </a:r>
            <a:r>
              <a:rPr lang="es-MX" sz="1800" spc="-10" dirty="0"/>
              <a:t>entrenamiento. </a:t>
            </a:r>
            <a:r>
              <a:rPr lang="es-MX" sz="1800" spc="-5" dirty="0"/>
              <a:t>De </a:t>
            </a:r>
            <a:r>
              <a:rPr lang="es-MX" sz="1800" spc="-10" dirty="0"/>
              <a:t>forma experimental </a:t>
            </a:r>
            <a:r>
              <a:rPr lang="es-MX" sz="1800" spc="-5" dirty="0"/>
              <a:t>se observa que las  primeras capas en </a:t>
            </a:r>
            <a:r>
              <a:rPr lang="es-MX" sz="1800" spc="-15" dirty="0"/>
              <a:t>redes </a:t>
            </a:r>
            <a:r>
              <a:rPr lang="es-MX" sz="1800" spc="-5" dirty="0"/>
              <a:t>de </a:t>
            </a:r>
            <a:r>
              <a:rPr lang="es-MX" sz="1800" spc="-5" dirty="0"/>
              <a:t>convolucionales</a:t>
            </a:r>
            <a:r>
              <a:rPr lang="es-MX" sz="1800" spc="-5" dirty="0"/>
              <a:t> se centran en la búsqueda de  características simples, como podrían ser </a:t>
            </a:r>
            <a:r>
              <a:rPr lang="es-MX" sz="1800" spc="-10" dirty="0"/>
              <a:t>bordes, </a:t>
            </a:r>
            <a:r>
              <a:rPr lang="es-MX" sz="1800" spc="-5" dirty="0"/>
              <a:t>esquinas o </a:t>
            </a:r>
            <a:r>
              <a:rPr lang="es-MX" sz="1800" spc="-10" dirty="0"/>
              <a:t>regiones. </a:t>
            </a:r>
            <a:r>
              <a:rPr lang="es-MX" sz="1800" spc="-5" dirty="0"/>
              <a:t>A  medida que se avanza hacia capas más </a:t>
            </a:r>
            <a:r>
              <a:rPr lang="es-MX" sz="1800" spc="-10" dirty="0"/>
              <a:t>profundas, </a:t>
            </a:r>
            <a:r>
              <a:rPr lang="es-MX" sz="1800" spc="-5" dirty="0"/>
              <a:t>se aumenta el nivel de  abstracción del contenido de la imagen al que se muestran sensibles, tal y  como se observa en la</a:t>
            </a:r>
            <a:r>
              <a:rPr lang="es-MX" sz="1800" spc="30" dirty="0"/>
              <a:t> </a:t>
            </a:r>
            <a:r>
              <a:rPr lang="es-MX" sz="1800" spc="-5" dirty="0" smtClean="0"/>
              <a:t>figura</a:t>
            </a:r>
          </a:p>
          <a:p>
            <a:endParaRPr lang="es-MX" sz="1800" spc="-5" dirty="0"/>
          </a:p>
          <a:p>
            <a:r>
              <a:rPr lang="es-MX" sz="1800" spc="-5" dirty="0" smtClean="0"/>
              <a:t/>
            </a:r>
            <a:br>
              <a:rPr lang="es-MX" sz="1800" spc="-5" dirty="0" smtClean="0"/>
            </a:br>
            <a:r>
              <a:rPr lang="es-MX" sz="3600" spc="-5" dirty="0" smtClean="0"/>
              <a:t/>
            </a:r>
            <a:br>
              <a:rPr lang="es-MX" sz="3600" spc="-5" dirty="0" smtClean="0"/>
            </a:br>
            <a:r>
              <a:rPr lang="es-MX" sz="3600" spc="-5" dirty="0" smtClean="0"/>
              <a:t/>
            </a:r>
            <a:br>
              <a:rPr lang="es-MX" sz="3600" spc="-5" dirty="0" smtClean="0"/>
            </a:br>
            <a:endParaRPr lang="en-IN" sz="3600" dirty="0"/>
          </a:p>
        </p:txBody>
      </p:sp>
      <p:sp>
        <p:nvSpPr>
          <p:cNvPr id="6" name="object 5"/>
          <p:cNvSpPr/>
          <p:nvPr/>
        </p:nvSpPr>
        <p:spPr>
          <a:xfrm>
            <a:off x="2912975" y="3656204"/>
            <a:ext cx="5716523" cy="2744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504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6"/>
            <a:ext cx="9736568" cy="415924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Capas más </a:t>
            </a:r>
            <a:r>
              <a:rPr lang="es-MX" sz="3600" spc="-5" dirty="0" smtClean="0"/>
              <a:t>importantes</a:t>
            </a:r>
            <a:br>
              <a:rPr lang="es-MX" sz="3600" spc="-5" dirty="0" smtClean="0"/>
            </a:br>
            <a:r>
              <a:rPr lang="es-MX" sz="3600" spc="-5" dirty="0"/>
              <a:t/>
            </a:r>
            <a:br>
              <a:rPr lang="es-MX" sz="3600" spc="-5" dirty="0"/>
            </a:b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Densas </a:t>
            </a:r>
            <a:r>
              <a:rPr lang="es-MX" sz="1600" dirty="0">
                <a:solidFill>
                  <a:srgbClr val="5B9BD4"/>
                </a:solidFill>
                <a:latin typeface="DejaVu Sans"/>
                <a:cs typeface="DejaVu Sans"/>
              </a:rPr>
              <a:t>o </a:t>
            </a:r>
            <a:r>
              <a:rPr lang="es-MX" sz="1600" spc="-25" dirty="0">
                <a:solidFill>
                  <a:srgbClr val="5B9BD4"/>
                </a:solidFill>
                <a:latin typeface="DejaVu Sans"/>
                <a:cs typeface="DejaVu Sans"/>
              </a:rPr>
              <a:t>Fully</a:t>
            </a:r>
            <a:r>
              <a:rPr lang="es-MX" sz="1600" spc="-25" dirty="0">
                <a:solidFill>
                  <a:srgbClr val="5B9BD4"/>
                </a:solidFill>
                <a:latin typeface="DejaVu Sans"/>
                <a:cs typeface="DejaVu Sans"/>
              </a:rPr>
              <a:t> 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Connected</a:t>
            </a:r>
            <a:r>
              <a:rPr lang="es-MX" sz="1600" spc="-5" dirty="0">
                <a:solidFill>
                  <a:srgbClr val="5B9BD4"/>
                </a:solidFill>
                <a:latin typeface="DejaVu Sans"/>
                <a:cs typeface="DejaVu Sans"/>
              </a:rPr>
              <a:t>: </a:t>
            </a:r>
            <a:r>
              <a:rPr lang="es-MX" sz="1600" spc="-5" dirty="0">
                <a:latin typeface="DejaVu Sans"/>
                <a:cs typeface="DejaVu Sans"/>
              </a:rPr>
              <a:t>Este tipo </a:t>
            </a:r>
            <a:r>
              <a:rPr lang="es-MX" sz="1600" dirty="0">
                <a:latin typeface="DejaVu Sans"/>
                <a:cs typeface="DejaVu Sans"/>
              </a:rPr>
              <a:t>de capas </a:t>
            </a:r>
            <a:r>
              <a:rPr lang="es-MX" sz="1600" spc="-5" dirty="0">
                <a:latin typeface="DejaVu Sans"/>
                <a:cs typeface="DejaVu Sans"/>
              </a:rPr>
              <a:t>están </a:t>
            </a:r>
            <a:r>
              <a:rPr lang="es-MX" sz="1600" spc="-10" dirty="0">
                <a:latin typeface="DejaVu Sans"/>
                <a:cs typeface="DejaVu Sans"/>
              </a:rPr>
              <a:t>representadas </a:t>
            </a:r>
            <a:r>
              <a:rPr lang="es-MX" sz="1600" spc="-5" dirty="0">
                <a:latin typeface="DejaVu Sans"/>
                <a:cs typeface="DejaVu Sans"/>
              </a:rPr>
              <a:t>por  las </a:t>
            </a:r>
            <a:r>
              <a:rPr lang="es-MX" sz="1600" spc="-10" dirty="0">
                <a:latin typeface="DejaVu Sans"/>
                <a:cs typeface="DejaVu Sans"/>
              </a:rPr>
              <a:t>neuronas </a:t>
            </a:r>
            <a:r>
              <a:rPr lang="es-MX" sz="1600" spc="-5" dirty="0">
                <a:latin typeface="DejaVu Sans"/>
                <a:cs typeface="DejaVu Sans"/>
              </a:rPr>
              <a:t>clásicas empleadas en los ya conocidos </a:t>
            </a:r>
            <a:r>
              <a:rPr lang="es-MX" sz="1600" spc="-10" dirty="0">
                <a:latin typeface="DejaVu Sans"/>
                <a:cs typeface="DejaVu Sans"/>
              </a:rPr>
              <a:t>perceptrones</a:t>
            </a:r>
            <a:r>
              <a:rPr lang="es-MX" sz="1600" spc="-10" dirty="0">
                <a:latin typeface="DejaVu Sans"/>
                <a:cs typeface="DejaVu Sans"/>
              </a:rPr>
              <a:t>,  </a:t>
            </a:r>
            <a:r>
              <a:rPr lang="es-MX" sz="1600" spc="-5" dirty="0">
                <a:latin typeface="DejaVu Sans"/>
                <a:cs typeface="DejaVu Sans"/>
              </a:rPr>
              <a:t>tal como </a:t>
            </a:r>
            <a:r>
              <a:rPr lang="es-MX" sz="1600" dirty="0">
                <a:latin typeface="DejaVu Sans"/>
                <a:cs typeface="DejaVu Sans"/>
              </a:rPr>
              <a:t>se </a:t>
            </a:r>
            <a:r>
              <a:rPr lang="es-MX" sz="1600" spc="-5" dirty="0">
                <a:latin typeface="DejaVu Sans"/>
                <a:cs typeface="DejaVu Sans"/>
              </a:rPr>
              <a:t>observa en la figura </a:t>
            </a:r>
            <a:r>
              <a:rPr lang="es-MX" sz="1600" dirty="0">
                <a:latin typeface="DejaVu Sans"/>
                <a:cs typeface="DejaVu Sans"/>
              </a:rPr>
              <a:t>. Su </a:t>
            </a:r>
            <a:r>
              <a:rPr lang="es-MX" sz="1600" spc="-5" dirty="0">
                <a:latin typeface="DejaVu Sans"/>
                <a:cs typeface="DejaVu Sans"/>
              </a:rPr>
              <a:t>función suele ser principalmente  la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completar el clasificador </a:t>
            </a:r>
            <a:r>
              <a:rPr lang="es-MX" sz="1600" dirty="0">
                <a:latin typeface="DejaVu Sans"/>
                <a:cs typeface="DejaVu Sans"/>
              </a:rPr>
              <a:t>o </a:t>
            </a:r>
            <a:r>
              <a:rPr lang="es-MX" sz="1600" spc="-15" dirty="0">
                <a:latin typeface="DejaVu Sans"/>
                <a:cs typeface="DejaVu Sans"/>
              </a:rPr>
              <a:t>regresor</a:t>
            </a:r>
            <a:r>
              <a:rPr lang="es-MX" sz="1600" spc="-15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final, que será el encargado  </a:t>
            </a:r>
            <a:r>
              <a:rPr lang="es-MX" sz="1600" dirty="0">
                <a:latin typeface="DejaVu Sans"/>
                <a:cs typeface="DejaVu Sans"/>
              </a:rPr>
              <a:t>de pasar de mapas de </a:t>
            </a:r>
            <a:r>
              <a:rPr lang="es-MX" sz="1600" spc="-5" dirty="0">
                <a:latin typeface="DejaVu Sans"/>
                <a:cs typeface="DejaVu Sans"/>
              </a:rPr>
              <a:t>características </a:t>
            </a:r>
            <a:r>
              <a:rPr lang="es-MX" sz="1600" dirty="0">
                <a:latin typeface="DejaVu Sans"/>
                <a:cs typeface="DejaVu Sans"/>
              </a:rPr>
              <a:t>a </a:t>
            </a:r>
            <a:r>
              <a:rPr lang="es-MX" sz="1600" spc="-10" dirty="0">
                <a:latin typeface="DejaVu Sans"/>
                <a:cs typeface="DejaVu Sans"/>
              </a:rPr>
              <a:t>valores concretos </a:t>
            </a:r>
            <a:r>
              <a:rPr lang="es-MX" sz="1600" spc="-5" dirty="0">
                <a:latin typeface="DejaVu Sans"/>
                <a:cs typeface="DejaVu Sans"/>
              </a:rPr>
              <a:t>en función  del objetivo </a:t>
            </a:r>
            <a:r>
              <a:rPr lang="es-MX" sz="1600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la </a:t>
            </a:r>
            <a:r>
              <a:rPr lang="es-MX" sz="1600" spc="-15" dirty="0">
                <a:latin typeface="DejaVu Sans"/>
                <a:cs typeface="DejaVu Sans"/>
              </a:rPr>
              <a:t>red </a:t>
            </a:r>
            <a:r>
              <a:rPr lang="es-MX" sz="1600" spc="-5" dirty="0">
                <a:latin typeface="DejaVu Sans"/>
                <a:cs typeface="DejaVu Sans"/>
              </a:rPr>
              <a:t>(clasificación </a:t>
            </a:r>
            <a:r>
              <a:rPr lang="es-MX" sz="1600" dirty="0">
                <a:latin typeface="DejaVu Sans"/>
                <a:cs typeface="DejaVu Sans"/>
              </a:rPr>
              <a:t>o</a:t>
            </a:r>
            <a:r>
              <a:rPr lang="es-MX" sz="1600" spc="-5" dirty="0">
                <a:latin typeface="DejaVu Sans"/>
                <a:cs typeface="DejaVu Sans"/>
              </a:rPr>
              <a:t> </a:t>
            </a:r>
            <a:r>
              <a:rPr lang="es-MX" sz="1600" spc="-10" dirty="0">
                <a:latin typeface="DejaVu Sans"/>
                <a:cs typeface="DejaVu Sans"/>
              </a:rPr>
              <a:t>regresión</a:t>
            </a:r>
            <a:r>
              <a:rPr lang="es-MX" sz="1600" spc="-10" dirty="0" smtClean="0">
                <a:latin typeface="DejaVu Sans"/>
                <a:cs typeface="DejaVu Sans"/>
              </a:rPr>
              <a:t>).</a:t>
            </a:r>
            <a:br>
              <a:rPr lang="es-MX" sz="1600" spc="-10" dirty="0" smtClean="0">
                <a:latin typeface="DejaVu Sans"/>
                <a:cs typeface="DejaVu Sans"/>
              </a:rPr>
            </a:br>
            <a:r>
              <a:rPr lang="es-MX" sz="1600" spc="-10" dirty="0">
                <a:latin typeface="DejaVu Sans"/>
                <a:cs typeface="DejaVu Sans"/>
              </a:rPr>
              <a:t/>
            </a:r>
            <a:br>
              <a:rPr lang="es-MX" sz="1600" spc="-10" dirty="0">
                <a:latin typeface="DejaVu Sans"/>
                <a:cs typeface="DejaVu Sans"/>
              </a:rPr>
            </a:br>
            <a:r>
              <a:rPr lang="es-MX" sz="1600" dirty="0">
                <a:latin typeface="DejaVu Sans"/>
                <a:cs typeface="DejaVu Sans"/>
              </a:rPr>
              <a:t/>
            </a:r>
            <a:br>
              <a:rPr lang="es-MX" sz="1600" dirty="0">
                <a:latin typeface="DejaVu Sans"/>
                <a:cs typeface="DejaVu Sans"/>
              </a:rPr>
            </a:br>
            <a:endParaRPr lang="en-IN" sz="1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726995" y="1481002"/>
            <a:ext cx="39766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dirty="0">
                <a:solidFill>
                  <a:prstClr val="white">
                    <a:lumMod val="95000"/>
                  </a:prstClr>
                </a:solidFill>
                <a:latin typeface="Segoe UI Ligh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s-MX" sz="3600" dirty="0" smtClean="0"/>
          </a:p>
          <a:p>
            <a:pPr fontAlgn="base"/>
            <a:endParaRPr lang="es-MX" sz="1600" dirty="0">
              <a:latin typeface="DejaVu Sans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3306923" y="3211959"/>
            <a:ext cx="4471416" cy="3064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7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6"/>
            <a:ext cx="9736568" cy="415924"/>
          </a:xfrm>
        </p:spPr>
        <p:txBody>
          <a:bodyPr/>
          <a:lstStyle/>
          <a:p>
            <a:r>
              <a:rPr lang="es-MX" sz="3600" spc="-30" dirty="0"/>
              <a:t>Redes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Capas más </a:t>
            </a:r>
            <a:r>
              <a:rPr lang="es-MX" sz="3600" spc="-5" dirty="0" smtClean="0"/>
              <a:t>importantes</a:t>
            </a:r>
            <a:br>
              <a:rPr lang="es-MX" sz="3600" spc="-5" dirty="0" smtClean="0"/>
            </a:br>
            <a:endParaRPr lang="en-IN" sz="3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726995" y="1481002"/>
            <a:ext cx="39766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dirty="0">
                <a:solidFill>
                  <a:prstClr val="white">
                    <a:lumMod val="95000"/>
                  </a:prstClr>
                </a:solidFill>
                <a:latin typeface="Segoe UI Ligh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s-MX" sz="16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25400" marR="334010">
              <a:lnSpc>
                <a:spcPts val="1939"/>
              </a:lnSpc>
              <a:spcBef>
                <a:spcPts val="345"/>
              </a:spcBef>
            </a:pPr>
            <a:r>
              <a:rPr lang="es-MX" sz="1600" spc="-5" dirty="0">
                <a:solidFill>
                  <a:srgbClr val="5B9BD4"/>
                </a:solidFill>
              </a:rPr>
              <a:t>Capas </a:t>
            </a:r>
            <a:r>
              <a:rPr lang="es-MX" sz="1600" dirty="0">
                <a:solidFill>
                  <a:srgbClr val="5B9BD4"/>
                </a:solidFill>
              </a:rPr>
              <a:t>de </a:t>
            </a:r>
            <a:r>
              <a:rPr lang="es-MX" sz="1600" spc="-5" dirty="0">
                <a:solidFill>
                  <a:srgbClr val="5B9BD4"/>
                </a:solidFill>
              </a:rPr>
              <a:t>activación: </a:t>
            </a:r>
            <a:r>
              <a:rPr lang="es-MX" sz="1600" spc="-5" dirty="0"/>
              <a:t>Estas </a:t>
            </a:r>
            <a:r>
              <a:rPr lang="es-MX" sz="1600" dirty="0"/>
              <a:t>capas </a:t>
            </a:r>
            <a:r>
              <a:rPr lang="es-MX" sz="1600" spc="-5" dirty="0"/>
              <a:t>son las encargadas </a:t>
            </a:r>
            <a:r>
              <a:rPr lang="es-MX" sz="1600" dirty="0"/>
              <a:t>de </a:t>
            </a:r>
            <a:r>
              <a:rPr lang="es-MX" sz="1600" spc="-5" dirty="0"/>
              <a:t>aportar no  linealidad </a:t>
            </a:r>
            <a:r>
              <a:rPr lang="es-MX" sz="1600" dirty="0"/>
              <a:t>a </a:t>
            </a:r>
            <a:r>
              <a:rPr lang="es-MX" sz="1600" spc="-5" dirty="0"/>
              <a:t>las funciones generadas por las </a:t>
            </a:r>
            <a:r>
              <a:rPr lang="es-MX" sz="1600" spc="-10" dirty="0"/>
              <a:t>redes neuronales </a:t>
            </a:r>
            <a:r>
              <a:rPr lang="es-MX" sz="1600" dirty="0"/>
              <a:t>y de  </a:t>
            </a:r>
            <a:r>
              <a:rPr lang="es-MX" sz="1600" spc="-10" dirty="0"/>
              <a:t>agregar </a:t>
            </a:r>
            <a:r>
              <a:rPr lang="es-MX" sz="1600" spc="-5" dirty="0"/>
              <a:t>las activaciones </a:t>
            </a:r>
            <a:r>
              <a:rPr lang="es-MX" sz="1600" dirty="0"/>
              <a:t>de </a:t>
            </a:r>
            <a:r>
              <a:rPr lang="es-MX" sz="1600" spc="-5" dirty="0"/>
              <a:t>múltiples </a:t>
            </a:r>
            <a:r>
              <a:rPr lang="es-MX" sz="1600" dirty="0"/>
              <a:t>capas </a:t>
            </a:r>
            <a:r>
              <a:rPr lang="es-MX" sz="1600" spc="-5" dirty="0"/>
              <a:t>en la salida </a:t>
            </a:r>
            <a:r>
              <a:rPr lang="es-MX" sz="1600" dirty="0"/>
              <a:t>de </a:t>
            </a:r>
            <a:r>
              <a:rPr lang="es-MX" sz="1600" spc="-5" dirty="0"/>
              <a:t>la</a:t>
            </a:r>
            <a:r>
              <a:rPr lang="es-MX" sz="1600" spc="25" dirty="0"/>
              <a:t> </a:t>
            </a:r>
            <a:r>
              <a:rPr lang="es-MX" sz="1600" spc="-15" dirty="0"/>
              <a:t>red.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lang="es-MX" sz="1600" dirty="0"/>
          </a:p>
          <a:p>
            <a:pPr marL="25400" marR="5080">
              <a:lnSpc>
                <a:spcPts val="1939"/>
              </a:lnSpc>
            </a:pPr>
            <a:r>
              <a:rPr lang="es-MX" sz="1600" spc="-5" dirty="0">
                <a:solidFill>
                  <a:srgbClr val="5B9BD4"/>
                </a:solidFill>
              </a:rPr>
              <a:t>Lineal</a:t>
            </a:r>
            <a:r>
              <a:rPr lang="es-MX" sz="1600" spc="-5" dirty="0"/>
              <a:t>: </a:t>
            </a:r>
            <a:r>
              <a:rPr lang="es-MX" sz="1600" dirty="0"/>
              <a:t>La </a:t>
            </a:r>
            <a:r>
              <a:rPr lang="es-MX" sz="1600" spc="-5" dirty="0"/>
              <a:t>función lineal es bastante conocida por ser empleada en  </a:t>
            </a:r>
            <a:r>
              <a:rPr lang="es-MX" sz="1600" spc="-10" dirty="0"/>
              <a:t>problemas </a:t>
            </a:r>
            <a:r>
              <a:rPr lang="es-MX" sz="1600" dirty="0"/>
              <a:t>de </a:t>
            </a:r>
            <a:r>
              <a:rPr lang="es-MX" sz="1600" spc="-15" dirty="0"/>
              <a:t>regresión </a:t>
            </a:r>
            <a:r>
              <a:rPr lang="es-MX" sz="1600" dirty="0"/>
              <a:t>y se </a:t>
            </a:r>
            <a:r>
              <a:rPr lang="es-MX" sz="1600" spc="-5" dirty="0"/>
              <a:t>encuentran generalmente en la salida </a:t>
            </a:r>
            <a:r>
              <a:rPr lang="es-MX" sz="1600" dirty="0"/>
              <a:t>de  </a:t>
            </a:r>
            <a:r>
              <a:rPr lang="es-MX" sz="1600" spc="-5" dirty="0"/>
              <a:t>la </a:t>
            </a:r>
            <a:r>
              <a:rPr lang="es-MX" sz="1600" spc="-15" dirty="0"/>
              <a:t>red. </a:t>
            </a:r>
            <a:r>
              <a:rPr lang="es-MX" sz="1600" spc="-5" dirty="0"/>
              <a:t>Un ejemplo </a:t>
            </a:r>
            <a:r>
              <a:rPr lang="es-MX" sz="1600" dirty="0"/>
              <a:t>de </a:t>
            </a:r>
            <a:r>
              <a:rPr lang="es-MX" sz="1600" spc="-5" dirty="0"/>
              <a:t>función </a:t>
            </a:r>
            <a:r>
              <a:rPr lang="es-MX" sz="1600" dirty="0"/>
              <a:t>de </a:t>
            </a:r>
            <a:r>
              <a:rPr lang="es-MX" sz="1600" spc="-5" dirty="0"/>
              <a:t>activación lineal </a:t>
            </a:r>
            <a:r>
              <a:rPr lang="es-MX" sz="1600" dirty="0"/>
              <a:t>se </a:t>
            </a:r>
            <a:r>
              <a:rPr lang="es-MX" sz="1600" spc="-5" dirty="0"/>
              <a:t>muestra en la  </a:t>
            </a:r>
            <a:r>
              <a:rPr lang="es-MX" sz="1600" spc="-5" dirty="0" smtClean="0"/>
              <a:t>imagen</a:t>
            </a:r>
          </a:p>
          <a:p>
            <a:pPr marL="25400" marR="5080">
              <a:lnSpc>
                <a:spcPts val="1939"/>
              </a:lnSpc>
            </a:pPr>
            <a:endParaRPr lang="es-MX" sz="1600" spc="-5" dirty="0">
              <a:solidFill>
                <a:prstClr val="white">
                  <a:lumMod val="95000"/>
                </a:prstClr>
              </a:solidFill>
            </a:endParaRPr>
          </a:p>
          <a:p>
            <a:pPr marL="25400" marR="5080">
              <a:lnSpc>
                <a:spcPts val="1939"/>
              </a:lnSpc>
            </a:pPr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3075204" y="3391959"/>
            <a:ext cx="4450477" cy="2831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67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6"/>
            <a:ext cx="9736568" cy="415924"/>
          </a:xfrm>
        </p:spPr>
        <p:txBody>
          <a:bodyPr/>
          <a:lstStyle/>
          <a:p>
            <a:r>
              <a:rPr lang="es-MX" sz="3600" spc="-30" dirty="0">
                <a:latin typeface="DejaVu Sans"/>
              </a:rPr>
              <a:t>Redes</a:t>
            </a:r>
            <a:r>
              <a:rPr lang="es-MX" sz="3600" spc="-30" dirty="0"/>
              <a:t>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Capas más importantes</a:t>
            </a:r>
            <a:endParaRPr lang="en-IN" sz="3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726995" y="1481002"/>
            <a:ext cx="10613274" cy="2164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1730"/>
              </a:lnSpc>
              <a:spcBef>
                <a:spcPts val="310"/>
              </a:spcBef>
            </a:pPr>
            <a:endParaRPr lang="es-MX" sz="2400" spc="-5" dirty="0" smtClean="0">
              <a:solidFill>
                <a:srgbClr val="5B9BD4"/>
              </a:solidFill>
              <a:latin typeface="DejaVu Sans"/>
              <a:cs typeface="DejaVu Sans"/>
            </a:endParaRPr>
          </a:p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lang="es-MX" sz="1600" spc="-5" dirty="0" smtClean="0">
                <a:solidFill>
                  <a:srgbClr val="5B9BD4"/>
                </a:solidFill>
                <a:latin typeface="DejaVu Sans"/>
                <a:cs typeface="DejaVu Sans"/>
              </a:rPr>
              <a:t>Sigmoidal</a:t>
            </a:r>
            <a:r>
              <a:rPr lang="es-MX" sz="1600" spc="-5" dirty="0">
                <a:latin typeface="DejaVu Sans"/>
                <a:cs typeface="DejaVu Sans"/>
              </a:rPr>
              <a:t>: La función </a:t>
            </a:r>
            <a:r>
              <a:rPr lang="es-MX" sz="1600" spc="-5" dirty="0">
                <a:latin typeface="DejaVu Sans"/>
                <a:cs typeface="DejaVu Sans"/>
              </a:rPr>
              <a:t>sigmoidal</a:t>
            </a:r>
            <a:r>
              <a:rPr lang="es-MX" sz="1600" spc="-5" dirty="0">
                <a:latin typeface="DejaVu Sans"/>
                <a:cs typeface="DejaVu Sans"/>
              </a:rPr>
              <a:t> o </a:t>
            </a:r>
            <a:r>
              <a:rPr lang="es-MX" sz="1600" spc="-5" dirty="0">
                <a:latin typeface="DejaVu Sans"/>
                <a:cs typeface="DejaVu Sans"/>
              </a:rPr>
              <a:t>funcion</a:t>
            </a:r>
            <a:r>
              <a:rPr lang="es-MX" sz="1600" spc="-5" dirty="0">
                <a:latin typeface="DejaVu Sans"/>
                <a:cs typeface="DejaVu Sans"/>
              </a:rPr>
              <a:t> de activación logística es la función  de activación clásica en las </a:t>
            </a:r>
            <a:r>
              <a:rPr lang="es-MX" sz="1600" spc="-15" dirty="0">
                <a:latin typeface="DejaVu Sans"/>
                <a:cs typeface="DejaVu Sans"/>
              </a:rPr>
              <a:t>redes </a:t>
            </a:r>
            <a:r>
              <a:rPr lang="es-MX" sz="1600" spc="-10" dirty="0">
                <a:latin typeface="DejaVu Sans"/>
                <a:cs typeface="DejaVu Sans"/>
              </a:rPr>
              <a:t>neuronales. </a:t>
            </a:r>
            <a:r>
              <a:rPr lang="es-MX" sz="1600" spc="-5" dirty="0">
                <a:latin typeface="DejaVu Sans"/>
                <a:cs typeface="DejaVu Sans"/>
              </a:rPr>
              <a:t>Es una función </a:t>
            </a:r>
            <a:r>
              <a:rPr lang="es-MX" sz="1600" spc="-10" dirty="0">
                <a:latin typeface="DejaVu Sans"/>
                <a:cs typeface="DejaVu Sans"/>
              </a:rPr>
              <a:t>diferenciable,  </a:t>
            </a:r>
            <a:r>
              <a:rPr lang="es-MX" sz="1600" spc="-5" dirty="0">
                <a:latin typeface="DejaVu Sans"/>
                <a:cs typeface="DejaVu Sans"/>
              </a:rPr>
              <a:t>monótona y se utiliza especialmente en </a:t>
            </a:r>
            <a:r>
              <a:rPr lang="es-MX" sz="1600" spc="-10" dirty="0">
                <a:latin typeface="DejaVu Sans"/>
                <a:cs typeface="DejaVu Sans"/>
              </a:rPr>
              <a:t>problemas </a:t>
            </a:r>
            <a:r>
              <a:rPr lang="es-MX" sz="1600" spc="-5" dirty="0">
                <a:latin typeface="DejaVu Sans"/>
                <a:cs typeface="DejaVu Sans"/>
              </a:rPr>
              <a:t>de </a:t>
            </a:r>
            <a:r>
              <a:rPr lang="es-MX" sz="1600" spc="-5" dirty="0">
                <a:latin typeface="DejaVu Sans"/>
                <a:cs typeface="DejaVu Sans"/>
              </a:rPr>
              <a:t>clasificacion</a:t>
            </a:r>
            <a:r>
              <a:rPr lang="es-MX" sz="1600" spc="-5" dirty="0">
                <a:latin typeface="DejaVu Sans"/>
                <a:cs typeface="DejaVu Sans"/>
              </a:rPr>
              <a:t> binaria  dado que </a:t>
            </a:r>
            <a:r>
              <a:rPr lang="es-MX" sz="1600" spc="-10" dirty="0">
                <a:latin typeface="DejaVu Sans"/>
                <a:cs typeface="DejaVu Sans"/>
              </a:rPr>
              <a:t>ofrece valores </a:t>
            </a:r>
            <a:r>
              <a:rPr lang="es-MX" sz="1600" spc="-15" dirty="0">
                <a:latin typeface="DejaVu Sans"/>
                <a:cs typeface="DejaVu Sans"/>
              </a:rPr>
              <a:t>entre </a:t>
            </a:r>
            <a:r>
              <a:rPr lang="es-MX" sz="1600" spc="-5" dirty="0">
                <a:latin typeface="DejaVu Sans"/>
                <a:cs typeface="DejaVu Sans"/>
              </a:rPr>
              <a:t>0 y </a:t>
            </a:r>
            <a:r>
              <a:rPr lang="es-MX" sz="1600" dirty="0">
                <a:latin typeface="DejaVu Sans"/>
                <a:cs typeface="DejaVu Sans"/>
              </a:rPr>
              <a:t>1. </a:t>
            </a:r>
            <a:r>
              <a:rPr lang="es-MX" sz="1600" spc="-5" dirty="0">
                <a:latin typeface="DejaVu Sans"/>
                <a:cs typeface="DejaVu Sans"/>
              </a:rPr>
              <a:t>Un ejemplo de la misma se observa en la  figura</a:t>
            </a:r>
            <a:endParaRPr lang="es-MX"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600" dirty="0">
              <a:latin typeface="DejaVu Sans"/>
              <a:cs typeface="DejaVu Sans"/>
            </a:endParaRPr>
          </a:p>
          <a:p>
            <a:pPr marL="12700" marR="149225">
              <a:lnSpc>
                <a:spcPts val="1730"/>
              </a:lnSpc>
            </a:pPr>
            <a:r>
              <a:rPr lang="es-MX" sz="1600" spc="-10" dirty="0">
                <a:solidFill>
                  <a:srgbClr val="5B9BD4"/>
                </a:solidFill>
                <a:latin typeface="DejaVu Sans"/>
                <a:cs typeface="DejaVu Sans"/>
              </a:rPr>
              <a:t>Softmax</a:t>
            </a:r>
            <a:r>
              <a:rPr lang="es-MX" sz="1600" spc="-10" dirty="0">
                <a:latin typeface="DejaVu Sans"/>
                <a:cs typeface="DejaVu Sans"/>
              </a:rPr>
              <a:t>: </a:t>
            </a:r>
            <a:r>
              <a:rPr lang="es-MX" sz="1600" spc="-5" dirty="0">
                <a:latin typeface="DejaVu Sans"/>
                <a:cs typeface="DejaVu Sans"/>
              </a:rPr>
              <a:t>La </a:t>
            </a:r>
            <a:r>
              <a:rPr lang="es-MX" sz="1600" spc="-5" dirty="0">
                <a:latin typeface="DejaVu Sans"/>
                <a:cs typeface="DejaVu Sans"/>
              </a:rPr>
              <a:t>funcion</a:t>
            </a:r>
            <a:r>
              <a:rPr lang="es-MX" sz="1600" spc="-5" dirty="0">
                <a:latin typeface="DejaVu Sans"/>
                <a:cs typeface="DejaVu Sans"/>
              </a:rPr>
              <a:t> </a:t>
            </a:r>
            <a:r>
              <a:rPr lang="es-MX" sz="1600" spc="-10" dirty="0">
                <a:latin typeface="DejaVu Sans"/>
                <a:cs typeface="DejaVu Sans"/>
              </a:rPr>
              <a:t>softmax</a:t>
            </a:r>
            <a:r>
              <a:rPr lang="es-MX" sz="1600" spc="-10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es una </a:t>
            </a:r>
            <a:r>
              <a:rPr lang="es-MX" sz="1600" spc="-10" dirty="0">
                <a:latin typeface="DejaVu Sans"/>
                <a:cs typeface="DejaVu Sans"/>
              </a:rPr>
              <a:t>extensión </a:t>
            </a:r>
            <a:r>
              <a:rPr lang="es-MX" sz="1600" spc="-5" dirty="0">
                <a:latin typeface="DejaVu Sans"/>
                <a:cs typeface="DejaVu Sans"/>
              </a:rPr>
              <a:t>de la clásica función logística,  empleada principalmente para clasificación</a:t>
            </a:r>
            <a:r>
              <a:rPr lang="es-MX" sz="1600" spc="25" dirty="0">
                <a:latin typeface="DejaVu Sans"/>
                <a:cs typeface="DejaVu Sans"/>
              </a:rPr>
              <a:t> </a:t>
            </a:r>
            <a:r>
              <a:rPr lang="es-MX" sz="1600" spc="-5" dirty="0">
                <a:latin typeface="DejaVu Sans"/>
                <a:cs typeface="DejaVu Sans"/>
              </a:rPr>
              <a:t>multiclase</a:t>
            </a:r>
            <a:r>
              <a:rPr lang="es-MX" sz="1600" spc="-5" dirty="0">
                <a:latin typeface="DejaVu Sans"/>
                <a:cs typeface="DejaVu Sans"/>
              </a:rPr>
              <a:t>.</a:t>
            </a:r>
            <a:endParaRPr lang="es-MX" sz="1600" dirty="0">
              <a:latin typeface="DejaVu Sans"/>
              <a:cs typeface="DejaVu San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dirty="0">
                <a:solidFill>
                  <a:prstClr val="white">
                    <a:lumMod val="95000"/>
                  </a:prstClr>
                </a:solidFill>
                <a:latin typeface="Segoe UI Ligh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6995" y="1481002"/>
            <a:ext cx="10613274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3665413" y="3419028"/>
            <a:ext cx="4591700" cy="3024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45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506096"/>
            <a:ext cx="9736568" cy="415924"/>
          </a:xfrm>
        </p:spPr>
        <p:txBody>
          <a:bodyPr/>
          <a:lstStyle/>
          <a:p>
            <a:r>
              <a:rPr lang="es-MX" sz="3600" spc="-30" dirty="0">
                <a:latin typeface="DejaVu Sans"/>
              </a:rPr>
              <a:t>Redes</a:t>
            </a:r>
            <a:r>
              <a:rPr lang="es-MX" sz="3600" spc="-30" dirty="0"/>
              <a:t> </a:t>
            </a:r>
            <a:r>
              <a:rPr lang="es-MX" sz="3600" spc="-10" dirty="0"/>
              <a:t>Neuronales </a:t>
            </a:r>
            <a:r>
              <a:rPr lang="es-MX" sz="3600" spc="-5" dirty="0"/>
              <a:t>Convolucionales</a:t>
            </a:r>
            <a:r>
              <a:rPr lang="es-MX" sz="3600" spc="-5" dirty="0"/>
              <a:t>:  Capas más </a:t>
            </a:r>
            <a:r>
              <a:rPr lang="es-MX" sz="3600" spc="-5" dirty="0" smtClean="0"/>
              <a:t>importantes</a:t>
            </a:r>
            <a:br>
              <a:rPr lang="es-MX" sz="3600" spc="-5" dirty="0" smtClean="0"/>
            </a:br>
            <a:r>
              <a:rPr lang="es-MX" sz="3600" spc="-5" dirty="0"/>
              <a:t/>
            </a:r>
            <a:br>
              <a:rPr lang="es-MX" sz="3600" spc="-5" dirty="0"/>
            </a:br>
            <a:r>
              <a:rPr lang="es-MX" sz="3600" dirty="0"/>
              <a:t/>
            </a:r>
            <a:br>
              <a:rPr lang="es-MX" sz="3600" dirty="0"/>
            </a:br>
            <a:endParaRPr lang="en-IN" sz="3600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726995" y="1481002"/>
            <a:ext cx="39766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dirty="0">
                <a:solidFill>
                  <a:prstClr val="white">
                    <a:lumMod val="95000"/>
                  </a:prstClr>
                </a:solidFill>
                <a:latin typeface="Segoe UI Ligh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7603" y="1481001"/>
            <a:ext cx="9736568" cy="49625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endParaRPr lang="es-MX" sz="1600" spc="-5" dirty="0" smtClean="0">
              <a:solidFill>
                <a:srgbClr val="5B9BD4"/>
              </a:solidFill>
            </a:endParaRPr>
          </a:p>
          <a:p>
            <a:pPr fontAlgn="t"/>
            <a:r>
              <a:rPr lang="es-MX" sz="1600" spc="-5" dirty="0" smtClean="0">
                <a:solidFill>
                  <a:srgbClr val="5B9BD4"/>
                </a:solidFill>
              </a:rPr>
              <a:t>Lineal </a:t>
            </a:r>
            <a:r>
              <a:rPr lang="es-MX" sz="1600" spc="-10" dirty="0">
                <a:solidFill>
                  <a:srgbClr val="5B9BD4"/>
                </a:solidFill>
              </a:rPr>
              <a:t>Rectificada </a:t>
            </a:r>
            <a:r>
              <a:rPr lang="es-MX" sz="1600" dirty="0">
                <a:solidFill>
                  <a:srgbClr val="5B9BD4"/>
                </a:solidFill>
              </a:rPr>
              <a:t>o </a:t>
            </a:r>
            <a:r>
              <a:rPr lang="es-MX" sz="1600" spc="-25" dirty="0">
                <a:solidFill>
                  <a:srgbClr val="5B9BD4"/>
                </a:solidFill>
              </a:rPr>
              <a:t>Relu</a:t>
            </a:r>
            <a:r>
              <a:rPr lang="es-MX" sz="1600" spc="-25" dirty="0"/>
              <a:t>: </a:t>
            </a:r>
            <a:r>
              <a:rPr lang="es-MX" sz="1600" dirty="0"/>
              <a:t>La </a:t>
            </a:r>
            <a:r>
              <a:rPr lang="es-MX" sz="1600" spc="-5" dirty="0"/>
              <a:t>función </a:t>
            </a:r>
            <a:r>
              <a:rPr lang="es-MX" sz="1600" spc="-25" dirty="0"/>
              <a:t>Relu</a:t>
            </a:r>
            <a:r>
              <a:rPr lang="es-MX" sz="1600" spc="-25" dirty="0"/>
              <a:t> </a:t>
            </a:r>
            <a:r>
              <a:rPr lang="es-MX" sz="1600" spc="-5" dirty="0"/>
              <a:t>es una función </a:t>
            </a:r>
            <a:r>
              <a:rPr lang="es-MX" sz="1600" dirty="0"/>
              <a:t>de  </a:t>
            </a:r>
            <a:r>
              <a:rPr lang="es-MX" sz="1600" spc="-5" dirty="0"/>
              <a:t>activación muy utilizada en las </a:t>
            </a:r>
            <a:r>
              <a:rPr lang="es-MX" sz="1600" spc="-10" dirty="0"/>
              <a:t>redes neuronales </a:t>
            </a:r>
            <a:r>
              <a:rPr lang="es-MX" sz="1600" spc="-5" dirty="0"/>
              <a:t>actuales. Esto es  debido </a:t>
            </a:r>
            <a:r>
              <a:rPr lang="es-MX" sz="1600" dirty="0"/>
              <a:t>a </a:t>
            </a:r>
            <a:r>
              <a:rPr lang="es-MX" sz="1600" spc="-5" dirty="0"/>
              <a:t>que </a:t>
            </a:r>
            <a:r>
              <a:rPr lang="es-MX" sz="1600" spc="-10" dirty="0"/>
              <a:t>experimentalmente </a:t>
            </a:r>
            <a:r>
              <a:rPr lang="es-MX" sz="1600" dirty="0"/>
              <a:t>se </a:t>
            </a:r>
            <a:r>
              <a:rPr lang="es-MX" sz="1600" spc="-5" dirty="0"/>
              <a:t>ha demostrado que dicho tipo </a:t>
            </a:r>
            <a:r>
              <a:rPr lang="es-MX" sz="1600" dirty="0"/>
              <a:t>de  </a:t>
            </a:r>
            <a:r>
              <a:rPr lang="es-MX" sz="1600" spc="-5" dirty="0"/>
              <a:t>activaciones </a:t>
            </a:r>
            <a:r>
              <a:rPr lang="es-MX" sz="1600" spc="-10" dirty="0"/>
              <a:t>permiten crear redes </a:t>
            </a:r>
            <a:r>
              <a:rPr lang="es-MX" sz="1600" spc="-5" dirty="0"/>
              <a:t>mucho </a:t>
            </a:r>
            <a:r>
              <a:rPr lang="es-MX" sz="1600" dirty="0"/>
              <a:t>mas </a:t>
            </a:r>
            <a:r>
              <a:rPr lang="es-MX" sz="1600" spc="-10" dirty="0"/>
              <a:t>profundas </a:t>
            </a:r>
            <a:r>
              <a:rPr lang="es-MX" sz="1600" dirty="0"/>
              <a:t>y </a:t>
            </a:r>
            <a:r>
              <a:rPr lang="es-MX" sz="1600" spc="-5" dirty="0"/>
              <a:t>facilitan el  </a:t>
            </a:r>
            <a:r>
              <a:rPr lang="es-MX" sz="1600" spc="-10" dirty="0"/>
              <a:t>entrenamiento </a:t>
            </a:r>
            <a:r>
              <a:rPr lang="es-MX" sz="1600" dirty="0"/>
              <a:t>de </a:t>
            </a:r>
            <a:r>
              <a:rPr lang="es-MX" sz="1600" spc="-5" dirty="0"/>
              <a:t>las mismas debido </a:t>
            </a:r>
            <a:r>
              <a:rPr lang="es-MX" sz="1600" dirty="0"/>
              <a:t>a </a:t>
            </a:r>
            <a:r>
              <a:rPr lang="es-MX" sz="1600" spc="-5" dirty="0"/>
              <a:t>sus particularidades. </a:t>
            </a:r>
            <a:r>
              <a:rPr lang="es-MX" sz="1600" dirty="0"/>
              <a:t>La  </a:t>
            </a:r>
            <a:r>
              <a:rPr lang="es-MX" sz="1600" spc="-5" dirty="0"/>
              <a:t>función </a:t>
            </a:r>
            <a:r>
              <a:rPr lang="es-MX" sz="1600" spc="-25" dirty="0"/>
              <a:t>Relu</a:t>
            </a:r>
            <a:r>
              <a:rPr lang="es-MX" sz="1600" spc="-25" dirty="0"/>
              <a:t> </a:t>
            </a:r>
            <a:r>
              <a:rPr lang="es-MX" sz="1600" dirty="0"/>
              <a:t>se </a:t>
            </a:r>
            <a:r>
              <a:rPr lang="es-MX" sz="1600" spc="-5" dirty="0"/>
              <a:t>muestra en la siguiente</a:t>
            </a:r>
            <a:r>
              <a:rPr lang="es-MX" sz="1600" spc="5" dirty="0"/>
              <a:t> </a:t>
            </a:r>
            <a:r>
              <a:rPr lang="es-MX" sz="1600" spc="-5" dirty="0"/>
              <a:t>figura:</a:t>
            </a:r>
          </a:p>
          <a:p>
            <a:pPr fontAlgn="t"/>
            <a:endParaRPr lang="es-MX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3223515" y="2930310"/>
            <a:ext cx="3841662" cy="3115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33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Coloura Them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a  With Textur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12684</TotalTime>
  <Words>2557</Words>
  <Application>Microsoft Office PowerPoint</Application>
  <PresentationFormat>Panorámica</PresentationFormat>
  <Paragraphs>224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Adobe Fangsong Std R</vt:lpstr>
      <vt:lpstr>Arial</vt:lpstr>
      <vt:lpstr>Calibri</vt:lpstr>
      <vt:lpstr>Calibri Light</vt:lpstr>
      <vt:lpstr>DejaVu Sans</vt:lpstr>
      <vt:lpstr>FontAwesome</vt:lpstr>
      <vt:lpstr>Segoe UI</vt:lpstr>
      <vt:lpstr>Segoe UI Light</vt:lpstr>
      <vt:lpstr>Coloura Theme</vt:lpstr>
      <vt:lpstr>Coloura  With Texture</vt:lpstr>
      <vt:lpstr>Presentación de PowerPoint</vt:lpstr>
      <vt:lpstr>Redes Neuronales Convolucionales:   Introducción</vt:lpstr>
      <vt:lpstr>Redes Neuronales Convolucionales:   Introducción</vt:lpstr>
      <vt:lpstr>Redes Neuronales Convolucionales:  Capas más importantes</vt:lpstr>
      <vt:lpstr>Redes Neuronales Convolucionales:  Capas más importantes    </vt:lpstr>
      <vt:lpstr>Redes Neuronales Convolucionales:  Capas más importantes  Densas o Fully Connected: Este tipo de capas están representadas por  las neuronas clásicas empleadas en los ya conocidos perceptrones,  tal como se observa en la figura . Su función suele ser principalmente  la de completar el clasificador o regresor final, que será el encargado  de pasar de mapas de características a valores concretos en función  del objetivo de la red (clasificación o regresión).   </vt:lpstr>
      <vt:lpstr>Redes Neuronales Convolucionales:  Capas más importantes </vt:lpstr>
      <vt:lpstr>Redes Neuronales Convolucionales:  Capas más importantes</vt:lpstr>
      <vt:lpstr>Redes Neuronales Convolucionales:  Capas más importantes   </vt:lpstr>
      <vt:lpstr>Redes Neuronales Convolucionales:  Capas más importantes  </vt:lpstr>
      <vt:lpstr>Redes Neuronales Convolucionales:  Capas más importantes  </vt:lpstr>
      <vt:lpstr>Redes Neuronales Convolucionales:  Capas más importantes</vt:lpstr>
      <vt:lpstr>Redes Neuronales Convolucionales:  Capas más importantes  </vt:lpstr>
      <vt:lpstr>Redes Neuronales Convolucionales:  Capas más importantes  </vt:lpstr>
      <vt:lpstr>Redes Neuronales Convolucionales:  Capas más importantes</vt:lpstr>
      <vt:lpstr>Redes Neuronales Convolucionales:  Anexo Capas    Keras      La capa MaxPooling de Keras/Tensorflow implementa la operación de selección de activación máxima con  respecto a una pool o piscina de valores con un valor predeterminado.  Capa=keras.layers.MaxPooling1D(pool_size=2, strides=None, padding='valid',  data_format='channels_last')  Capa=keras.layers.MaxPooling2D(pool_size=(2, 2), strides=None, padding='valid', data_format=None)  Capa=keras.layers.MaxPooling3D(pool_size=(2, 2, 2), strides=None, padding='valid',  data_format=None)  Parámetros: pool_size: Tamaño de la piscina o enventanado del Max Pooling.  strides: Factor de stride  padding: Padding 'valid' para permitir modificación de tamaño o 'same' para conservar tamaños  data_format: Formato de datos de entrada, 'channels_last coincide con (batch,.....,canales) mientras  que 'channels_first' coincide con (batch,canales,......)   </vt:lpstr>
      <vt:lpstr>Redes Neuronales Convolucionales:  Anexo Capas Keras</vt:lpstr>
      <vt:lpstr>Redes Neuronales Convolucionales:  Anexo Capas Keras </vt:lpstr>
      <vt:lpstr>Redes Neuronales Convolucionales:  Anexo Capas Keras  </vt:lpstr>
      <vt:lpstr>Redes Neuronales Convolucionales:  Anexo Capas Keras   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Pan</dc:creator>
  <cp:lastModifiedBy>Hopewell</cp:lastModifiedBy>
  <cp:revision>1649</cp:revision>
  <dcterms:created xsi:type="dcterms:W3CDTF">2015-02-25T10:42:55Z</dcterms:created>
  <dcterms:modified xsi:type="dcterms:W3CDTF">2020-12-21T18:14:45Z</dcterms:modified>
</cp:coreProperties>
</file>