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86" r:id="rId2"/>
  </p:sldMasterIdLst>
  <p:notesMasterIdLst>
    <p:notesMasterId r:id="rId38"/>
  </p:notesMasterIdLst>
  <p:handoutMasterIdLst>
    <p:handoutMasterId r:id="rId39"/>
  </p:handoutMasterIdLst>
  <p:sldIdLst>
    <p:sldId id="349" r:id="rId3"/>
    <p:sldId id="392" r:id="rId4"/>
    <p:sldId id="388" r:id="rId5"/>
    <p:sldId id="377" r:id="rId6"/>
    <p:sldId id="320" r:id="rId7"/>
    <p:sldId id="389" r:id="rId8"/>
    <p:sldId id="390" r:id="rId9"/>
    <p:sldId id="391" r:id="rId10"/>
    <p:sldId id="393" r:id="rId11"/>
    <p:sldId id="394" r:id="rId12"/>
    <p:sldId id="395" r:id="rId13"/>
    <p:sldId id="396" r:id="rId14"/>
    <p:sldId id="397" r:id="rId15"/>
    <p:sldId id="398" r:id="rId16"/>
    <p:sldId id="399" r:id="rId17"/>
    <p:sldId id="400" r:id="rId18"/>
    <p:sldId id="401" r:id="rId19"/>
    <p:sldId id="402" r:id="rId20"/>
    <p:sldId id="403" r:id="rId21"/>
    <p:sldId id="404" r:id="rId22"/>
    <p:sldId id="405" r:id="rId23"/>
    <p:sldId id="406" r:id="rId24"/>
    <p:sldId id="407" r:id="rId25"/>
    <p:sldId id="408" r:id="rId26"/>
    <p:sldId id="409" r:id="rId27"/>
    <p:sldId id="410" r:id="rId28"/>
    <p:sldId id="411" r:id="rId29"/>
    <p:sldId id="412" r:id="rId30"/>
    <p:sldId id="413" r:id="rId31"/>
    <p:sldId id="414" r:id="rId32"/>
    <p:sldId id="415" r:id="rId33"/>
    <p:sldId id="416" r:id="rId34"/>
    <p:sldId id="417" r:id="rId35"/>
    <p:sldId id="352" r:id="rId36"/>
    <p:sldId id="35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 userDrawn="1">
          <p15:clr>
            <a:srgbClr val="A4A3A4"/>
          </p15:clr>
        </p15:guide>
        <p15:guide id="2" orient="horz" pos="414" userDrawn="1">
          <p15:clr>
            <a:srgbClr val="A4A3A4"/>
          </p15:clr>
        </p15:guide>
        <p15:guide id="3" orient="horz" pos="3929" userDrawn="1">
          <p15:clr>
            <a:srgbClr val="A4A3A4"/>
          </p15:clr>
        </p15:guide>
        <p15:guide id="4" pos="7242" userDrawn="1">
          <p15:clr>
            <a:srgbClr val="A4A3A4"/>
          </p15:clr>
        </p15:guide>
        <p15:guide id="5" orient="horz" pos="2160" userDrawn="1">
          <p15:clr>
            <a:srgbClr val="A4A3A4"/>
          </p15:clr>
        </p15:guide>
        <p15:guide id="6" pos="3885" userDrawn="1">
          <p15:clr>
            <a:srgbClr val="A4A3A4"/>
          </p15:clr>
        </p15:guide>
        <p15:guide id="7" orient="horz" pos="1638" userDrawn="1">
          <p15:clr>
            <a:srgbClr val="A4A3A4"/>
          </p15:clr>
        </p15:guide>
        <p15:guide id="8" pos="168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1F1"/>
    <a:srgbClr val="ED6495"/>
    <a:srgbClr val="424172"/>
    <a:srgbClr val="0064A8"/>
    <a:srgbClr val="EAB200"/>
    <a:srgbClr val="F6C914"/>
    <a:srgbClr val="E85546"/>
    <a:srgbClr val="8AC551"/>
    <a:srgbClr val="A27729"/>
    <a:srgbClr val="144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85637" autoAdjust="0"/>
  </p:normalViewPr>
  <p:slideViewPr>
    <p:cSldViewPr snapToGrid="0" showGuides="1">
      <p:cViewPr varScale="1">
        <p:scale>
          <a:sx n="79" d="100"/>
          <a:sy n="79" d="100"/>
        </p:scale>
        <p:origin x="48" y="274"/>
      </p:cViewPr>
      <p:guideLst>
        <p:guide pos="438"/>
        <p:guide orient="horz" pos="414"/>
        <p:guide orient="horz" pos="3929"/>
        <p:guide pos="7242"/>
        <p:guide orient="horz" pos="2160"/>
        <p:guide pos="3885"/>
        <p:guide orient="horz" pos="1638"/>
        <p:guide pos="1685"/>
      </p:guideLst>
    </p:cSldViewPr>
  </p:slideViewPr>
  <p:notesTextViewPr>
    <p:cViewPr>
      <p:scale>
        <a:sx n="100" d="100"/>
        <a:sy n="100" d="100"/>
      </p:scale>
      <p:origin x="0" y="0"/>
    </p:cViewPr>
  </p:notesTextViewPr>
  <p:sorterViewPr>
    <p:cViewPr>
      <p:scale>
        <a:sx n="33" d="100"/>
        <a:sy n="33" d="100"/>
      </p:scale>
      <p:origin x="0" y="0"/>
    </p:cViewPr>
  </p:sorterViewPr>
  <p:notesViewPr>
    <p:cSldViewPr snapToGrid="0" showGuides="1">
      <p:cViewPr varScale="1">
        <p:scale>
          <a:sx n="57" d="100"/>
          <a:sy n="57" d="100"/>
        </p:scale>
        <p:origin x="1956"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4277B1-5A35-4015-ADFA-1027FE43420A}" type="datetimeFigureOut">
              <a:rPr lang="en-IN" smtClean="0"/>
              <a:t>11-12-2020</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D36B25-2D20-41A1-BB34-86A4DDDCA515}" type="slidenum">
              <a:rPr lang="en-IN" smtClean="0"/>
              <a:t>‹Nº›</a:t>
            </a:fld>
            <a:endParaRPr lang="en-IN" dirty="0"/>
          </a:p>
        </p:txBody>
      </p:sp>
    </p:spTree>
    <p:extLst>
      <p:ext uri="{BB962C8B-B14F-4D97-AF65-F5344CB8AC3E}">
        <p14:creationId xmlns:p14="http://schemas.microsoft.com/office/powerpoint/2010/main" val="6345057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8E90A-A117-4108-9773-3B07C8C5010A}" type="datetimeFigureOut">
              <a:rPr lang="en-IN" smtClean="0"/>
              <a:t>11-12-2020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AC16BF-CAEE-4604-890E-226F01BB8BA8}" type="slidenum">
              <a:rPr lang="en-IN" smtClean="0"/>
              <a:t>‹Nº›</a:t>
            </a:fld>
            <a:endParaRPr lang="en-IN" dirty="0"/>
          </a:p>
        </p:txBody>
      </p:sp>
    </p:spTree>
    <p:extLst>
      <p:ext uri="{BB962C8B-B14F-4D97-AF65-F5344CB8AC3E}">
        <p14:creationId xmlns:p14="http://schemas.microsoft.com/office/powerpoint/2010/main" val="448362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1</a:t>
            </a:fld>
            <a:endParaRPr lang="en-IN" dirty="0"/>
          </a:p>
        </p:txBody>
      </p:sp>
    </p:spTree>
    <p:extLst>
      <p:ext uri="{BB962C8B-B14F-4D97-AF65-F5344CB8AC3E}">
        <p14:creationId xmlns:p14="http://schemas.microsoft.com/office/powerpoint/2010/main" val="3813675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10</a:t>
            </a:fld>
            <a:endParaRPr lang="en-IN" dirty="0">
              <a:solidFill>
                <a:prstClr val="black"/>
              </a:solidFill>
            </a:endParaRPr>
          </a:p>
        </p:txBody>
      </p:sp>
    </p:spTree>
    <p:extLst>
      <p:ext uri="{BB962C8B-B14F-4D97-AF65-F5344CB8AC3E}">
        <p14:creationId xmlns:p14="http://schemas.microsoft.com/office/powerpoint/2010/main" val="3462862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11</a:t>
            </a:fld>
            <a:endParaRPr lang="en-IN" dirty="0">
              <a:solidFill>
                <a:prstClr val="black"/>
              </a:solidFill>
            </a:endParaRPr>
          </a:p>
        </p:txBody>
      </p:sp>
    </p:spTree>
    <p:extLst>
      <p:ext uri="{BB962C8B-B14F-4D97-AF65-F5344CB8AC3E}">
        <p14:creationId xmlns:p14="http://schemas.microsoft.com/office/powerpoint/2010/main" val="673445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12</a:t>
            </a:fld>
            <a:endParaRPr lang="en-IN" dirty="0">
              <a:solidFill>
                <a:prstClr val="black"/>
              </a:solidFill>
            </a:endParaRPr>
          </a:p>
        </p:txBody>
      </p:sp>
    </p:spTree>
    <p:extLst>
      <p:ext uri="{BB962C8B-B14F-4D97-AF65-F5344CB8AC3E}">
        <p14:creationId xmlns:p14="http://schemas.microsoft.com/office/powerpoint/2010/main" val="1808040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13</a:t>
            </a:fld>
            <a:endParaRPr lang="en-IN" dirty="0">
              <a:solidFill>
                <a:prstClr val="black"/>
              </a:solidFill>
            </a:endParaRPr>
          </a:p>
        </p:txBody>
      </p:sp>
    </p:spTree>
    <p:extLst>
      <p:ext uri="{BB962C8B-B14F-4D97-AF65-F5344CB8AC3E}">
        <p14:creationId xmlns:p14="http://schemas.microsoft.com/office/powerpoint/2010/main" val="4134473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14</a:t>
            </a:fld>
            <a:endParaRPr lang="en-IN" dirty="0">
              <a:solidFill>
                <a:prstClr val="black"/>
              </a:solidFill>
            </a:endParaRPr>
          </a:p>
        </p:txBody>
      </p:sp>
    </p:spTree>
    <p:extLst>
      <p:ext uri="{BB962C8B-B14F-4D97-AF65-F5344CB8AC3E}">
        <p14:creationId xmlns:p14="http://schemas.microsoft.com/office/powerpoint/2010/main" val="13173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15</a:t>
            </a:fld>
            <a:endParaRPr lang="en-IN" dirty="0">
              <a:solidFill>
                <a:prstClr val="black"/>
              </a:solidFill>
            </a:endParaRPr>
          </a:p>
        </p:txBody>
      </p:sp>
    </p:spTree>
    <p:extLst>
      <p:ext uri="{BB962C8B-B14F-4D97-AF65-F5344CB8AC3E}">
        <p14:creationId xmlns:p14="http://schemas.microsoft.com/office/powerpoint/2010/main" val="1320454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16</a:t>
            </a:fld>
            <a:endParaRPr lang="en-IN" dirty="0">
              <a:solidFill>
                <a:prstClr val="black"/>
              </a:solidFill>
            </a:endParaRPr>
          </a:p>
        </p:txBody>
      </p:sp>
    </p:spTree>
    <p:extLst>
      <p:ext uri="{BB962C8B-B14F-4D97-AF65-F5344CB8AC3E}">
        <p14:creationId xmlns:p14="http://schemas.microsoft.com/office/powerpoint/2010/main" val="4201390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17</a:t>
            </a:fld>
            <a:endParaRPr lang="en-IN" dirty="0">
              <a:solidFill>
                <a:prstClr val="black"/>
              </a:solidFill>
            </a:endParaRPr>
          </a:p>
        </p:txBody>
      </p:sp>
    </p:spTree>
    <p:extLst>
      <p:ext uri="{BB962C8B-B14F-4D97-AF65-F5344CB8AC3E}">
        <p14:creationId xmlns:p14="http://schemas.microsoft.com/office/powerpoint/2010/main" val="2509147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18</a:t>
            </a:fld>
            <a:endParaRPr lang="en-IN" dirty="0">
              <a:solidFill>
                <a:prstClr val="black"/>
              </a:solidFill>
            </a:endParaRPr>
          </a:p>
        </p:txBody>
      </p:sp>
    </p:spTree>
    <p:extLst>
      <p:ext uri="{BB962C8B-B14F-4D97-AF65-F5344CB8AC3E}">
        <p14:creationId xmlns:p14="http://schemas.microsoft.com/office/powerpoint/2010/main" val="29079584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19</a:t>
            </a:fld>
            <a:endParaRPr lang="en-IN" dirty="0">
              <a:solidFill>
                <a:prstClr val="black"/>
              </a:solidFill>
            </a:endParaRPr>
          </a:p>
        </p:txBody>
      </p:sp>
    </p:spTree>
    <p:extLst>
      <p:ext uri="{BB962C8B-B14F-4D97-AF65-F5344CB8AC3E}">
        <p14:creationId xmlns:p14="http://schemas.microsoft.com/office/powerpoint/2010/main" val="2072252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a:t>Note:</a:t>
            </a:r>
            <a:r>
              <a:rPr lang="en-IN" sz="1400" b="1" baseline="0" dirty="0"/>
              <a:t>  </a:t>
            </a:r>
            <a:r>
              <a:rPr lang="en-IN" sz="1200" baseline="0" dirty="0"/>
              <a:t>How to change transparent image?  Just Right click anywhere inside slide then go to </a:t>
            </a:r>
            <a:r>
              <a:rPr lang="en-IN" sz="1200" b="1" baseline="0" dirty="0"/>
              <a:t>“format picture” </a:t>
            </a:r>
            <a:r>
              <a:rPr lang="en-IN" sz="1200" b="0" baseline="0" dirty="0"/>
              <a:t>now you can see Format Background panel right side. Now click on </a:t>
            </a:r>
            <a:r>
              <a:rPr lang="en-IN" sz="1200" b="1" baseline="0" dirty="0"/>
              <a:t>Fill &amp; line </a:t>
            </a:r>
            <a:r>
              <a:rPr lang="en-IN" sz="1200" b="0" baseline="0" dirty="0"/>
              <a:t>paint bucket icon and click on </a:t>
            </a:r>
            <a:r>
              <a:rPr lang="en-IN" sz="1200" b="1" baseline="0" dirty="0"/>
              <a:t>File</a:t>
            </a:r>
            <a:r>
              <a:rPr lang="en-IN" sz="1200" b="0" baseline="0" dirty="0"/>
              <a:t> button for choosing your image.</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2</a:t>
            </a:fld>
            <a:endParaRPr lang="en-IN" dirty="0">
              <a:solidFill>
                <a:prstClr val="black"/>
              </a:solidFill>
            </a:endParaRPr>
          </a:p>
        </p:txBody>
      </p:sp>
    </p:spTree>
    <p:extLst>
      <p:ext uri="{BB962C8B-B14F-4D97-AF65-F5344CB8AC3E}">
        <p14:creationId xmlns:p14="http://schemas.microsoft.com/office/powerpoint/2010/main" val="1706320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20</a:t>
            </a:fld>
            <a:endParaRPr lang="en-IN" dirty="0">
              <a:solidFill>
                <a:prstClr val="black"/>
              </a:solidFill>
            </a:endParaRPr>
          </a:p>
        </p:txBody>
      </p:sp>
    </p:spTree>
    <p:extLst>
      <p:ext uri="{BB962C8B-B14F-4D97-AF65-F5344CB8AC3E}">
        <p14:creationId xmlns:p14="http://schemas.microsoft.com/office/powerpoint/2010/main" val="39580869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21</a:t>
            </a:fld>
            <a:endParaRPr lang="en-IN" dirty="0">
              <a:solidFill>
                <a:prstClr val="black"/>
              </a:solidFill>
            </a:endParaRPr>
          </a:p>
        </p:txBody>
      </p:sp>
    </p:spTree>
    <p:extLst>
      <p:ext uri="{BB962C8B-B14F-4D97-AF65-F5344CB8AC3E}">
        <p14:creationId xmlns:p14="http://schemas.microsoft.com/office/powerpoint/2010/main" val="14348455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22</a:t>
            </a:fld>
            <a:endParaRPr lang="en-IN" dirty="0">
              <a:solidFill>
                <a:prstClr val="black"/>
              </a:solidFill>
            </a:endParaRPr>
          </a:p>
        </p:txBody>
      </p:sp>
    </p:spTree>
    <p:extLst>
      <p:ext uri="{BB962C8B-B14F-4D97-AF65-F5344CB8AC3E}">
        <p14:creationId xmlns:p14="http://schemas.microsoft.com/office/powerpoint/2010/main" val="2808904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23</a:t>
            </a:fld>
            <a:endParaRPr lang="en-IN" dirty="0">
              <a:solidFill>
                <a:prstClr val="black"/>
              </a:solidFill>
            </a:endParaRPr>
          </a:p>
        </p:txBody>
      </p:sp>
    </p:spTree>
    <p:extLst>
      <p:ext uri="{BB962C8B-B14F-4D97-AF65-F5344CB8AC3E}">
        <p14:creationId xmlns:p14="http://schemas.microsoft.com/office/powerpoint/2010/main" val="19033141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24</a:t>
            </a:fld>
            <a:endParaRPr lang="en-IN" dirty="0">
              <a:solidFill>
                <a:prstClr val="black"/>
              </a:solidFill>
            </a:endParaRPr>
          </a:p>
        </p:txBody>
      </p:sp>
    </p:spTree>
    <p:extLst>
      <p:ext uri="{BB962C8B-B14F-4D97-AF65-F5344CB8AC3E}">
        <p14:creationId xmlns:p14="http://schemas.microsoft.com/office/powerpoint/2010/main" val="4245745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25</a:t>
            </a:fld>
            <a:endParaRPr lang="en-IN" dirty="0">
              <a:solidFill>
                <a:prstClr val="black"/>
              </a:solidFill>
            </a:endParaRPr>
          </a:p>
        </p:txBody>
      </p:sp>
    </p:spTree>
    <p:extLst>
      <p:ext uri="{BB962C8B-B14F-4D97-AF65-F5344CB8AC3E}">
        <p14:creationId xmlns:p14="http://schemas.microsoft.com/office/powerpoint/2010/main" val="42355517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26</a:t>
            </a:fld>
            <a:endParaRPr lang="en-IN" dirty="0">
              <a:solidFill>
                <a:prstClr val="black"/>
              </a:solidFill>
            </a:endParaRPr>
          </a:p>
        </p:txBody>
      </p:sp>
    </p:spTree>
    <p:extLst>
      <p:ext uri="{BB962C8B-B14F-4D97-AF65-F5344CB8AC3E}">
        <p14:creationId xmlns:p14="http://schemas.microsoft.com/office/powerpoint/2010/main" val="2517645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27</a:t>
            </a:fld>
            <a:endParaRPr lang="en-IN" dirty="0">
              <a:solidFill>
                <a:prstClr val="black"/>
              </a:solidFill>
            </a:endParaRPr>
          </a:p>
        </p:txBody>
      </p:sp>
    </p:spTree>
    <p:extLst>
      <p:ext uri="{BB962C8B-B14F-4D97-AF65-F5344CB8AC3E}">
        <p14:creationId xmlns:p14="http://schemas.microsoft.com/office/powerpoint/2010/main" val="2413752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28</a:t>
            </a:fld>
            <a:endParaRPr lang="en-IN" dirty="0">
              <a:solidFill>
                <a:prstClr val="black"/>
              </a:solidFill>
            </a:endParaRPr>
          </a:p>
        </p:txBody>
      </p:sp>
    </p:spTree>
    <p:extLst>
      <p:ext uri="{BB962C8B-B14F-4D97-AF65-F5344CB8AC3E}">
        <p14:creationId xmlns:p14="http://schemas.microsoft.com/office/powerpoint/2010/main" val="16586095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29</a:t>
            </a:fld>
            <a:endParaRPr lang="en-IN" dirty="0">
              <a:solidFill>
                <a:prstClr val="black"/>
              </a:solidFill>
            </a:endParaRPr>
          </a:p>
        </p:txBody>
      </p:sp>
    </p:spTree>
    <p:extLst>
      <p:ext uri="{BB962C8B-B14F-4D97-AF65-F5344CB8AC3E}">
        <p14:creationId xmlns:p14="http://schemas.microsoft.com/office/powerpoint/2010/main" val="2824805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a:t>Note:</a:t>
            </a:r>
            <a:r>
              <a:rPr lang="en-IN" sz="1400" b="1" baseline="0" dirty="0"/>
              <a:t>  </a:t>
            </a:r>
            <a:r>
              <a:rPr lang="en-IN" sz="1200" baseline="0" dirty="0"/>
              <a:t>How to change transparent image?  Just Right click anywhere inside slide then go to </a:t>
            </a:r>
            <a:r>
              <a:rPr lang="en-IN" sz="1200" b="1" baseline="0" dirty="0"/>
              <a:t>“format picture” </a:t>
            </a:r>
            <a:r>
              <a:rPr lang="en-IN" sz="1200" b="0" baseline="0" dirty="0"/>
              <a:t>now you can see Format Background panel right side. Now click on </a:t>
            </a:r>
            <a:r>
              <a:rPr lang="en-IN" sz="1200" b="1" baseline="0" dirty="0"/>
              <a:t>Fill &amp; line </a:t>
            </a:r>
            <a:r>
              <a:rPr lang="en-IN" sz="1200" b="0" baseline="0" dirty="0"/>
              <a:t>paint bucket icon and click on </a:t>
            </a:r>
            <a:r>
              <a:rPr lang="en-IN" sz="1200" b="1" baseline="0" dirty="0"/>
              <a:t>File</a:t>
            </a:r>
            <a:r>
              <a:rPr lang="en-IN" sz="1200" b="0" baseline="0" dirty="0"/>
              <a:t> button for choosing your image.</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3</a:t>
            </a:fld>
            <a:endParaRPr lang="en-IN" dirty="0">
              <a:solidFill>
                <a:prstClr val="black"/>
              </a:solidFill>
            </a:endParaRPr>
          </a:p>
        </p:txBody>
      </p:sp>
    </p:spTree>
    <p:extLst>
      <p:ext uri="{BB962C8B-B14F-4D97-AF65-F5344CB8AC3E}">
        <p14:creationId xmlns:p14="http://schemas.microsoft.com/office/powerpoint/2010/main" val="2412119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30</a:t>
            </a:fld>
            <a:endParaRPr lang="en-IN" dirty="0">
              <a:solidFill>
                <a:prstClr val="black"/>
              </a:solidFill>
            </a:endParaRPr>
          </a:p>
        </p:txBody>
      </p:sp>
    </p:spTree>
    <p:extLst>
      <p:ext uri="{BB962C8B-B14F-4D97-AF65-F5344CB8AC3E}">
        <p14:creationId xmlns:p14="http://schemas.microsoft.com/office/powerpoint/2010/main" val="31281227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31</a:t>
            </a:fld>
            <a:endParaRPr lang="en-IN" dirty="0">
              <a:solidFill>
                <a:prstClr val="black"/>
              </a:solidFill>
            </a:endParaRPr>
          </a:p>
        </p:txBody>
      </p:sp>
    </p:spTree>
    <p:extLst>
      <p:ext uri="{BB962C8B-B14F-4D97-AF65-F5344CB8AC3E}">
        <p14:creationId xmlns:p14="http://schemas.microsoft.com/office/powerpoint/2010/main" val="13358772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32</a:t>
            </a:fld>
            <a:endParaRPr lang="en-IN" dirty="0">
              <a:solidFill>
                <a:prstClr val="black"/>
              </a:solidFill>
            </a:endParaRPr>
          </a:p>
        </p:txBody>
      </p:sp>
    </p:spTree>
    <p:extLst>
      <p:ext uri="{BB962C8B-B14F-4D97-AF65-F5344CB8AC3E}">
        <p14:creationId xmlns:p14="http://schemas.microsoft.com/office/powerpoint/2010/main" val="4891548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33</a:t>
            </a:fld>
            <a:endParaRPr lang="en-IN" dirty="0">
              <a:solidFill>
                <a:prstClr val="black"/>
              </a:solidFill>
            </a:endParaRPr>
          </a:p>
        </p:txBody>
      </p:sp>
    </p:spTree>
    <p:extLst>
      <p:ext uri="{BB962C8B-B14F-4D97-AF65-F5344CB8AC3E}">
        <p14:creationId xmlns:p14="http://schemas.microsoft.com/office/powerpoint/2010/main" val="29458354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a:t>Note:</a:t>
            </a:r>
            <a:r>
              <a:rPr lang="en-IN" sz="1400" b="1" baseline="0" dirty="0"/>
              <a:t>  </a:t>
            </a:r>
            <a:r>
              <a:rPr lang="en-IN" sz="1200" baseline="0" dirty="0"/>
              <a:t>How to change transparent image?  Just Right click in pink inside slide then go to </a:t>
            </a:r>
            <a:r>
              <a:rPr lang="en-IN" sz="1200" b="1" baseline="0" dirty="0"/>
              <a:t>“format picture” </a:t>
            </a:r>
            <a:r>
              <a:rPr lang="en-IN" sz="1200" b="0" baseline="0" dirty="0"/>
              <a:t>now you can see Format Background panel right side. Now click on </a:t>
            </a:r>
            <a:r>
              <a:rPr lang="en-IN" sz="1200" b="1" baseline="0" dirty="0"/>
              <a:t>Fill &amp; line </a:t>
            </a:r>
            <a:r>
              <a:rPr lang="en-IN" sz="1200" b="0" baseline="0" dirty="0"/>
              <a:t>paint bucket icon and click on </a:t>
            </a:r>
            <a:r>
              <a:rPr lang="en-IN" sz="1200" b="1" baseline="0" dirty="0"/>
              <a:t>File</a:t>
            </a:r>
            <a:r>
              <a:rPr lang="en-IN" sz="1200" b="0" baseline="0" dirty="0"/>
              <a:t> button for choosing your image.</a:t>
            </a:r>
            <a:endParaRPr lang="en-IN" sz="1200"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34</a:t>
            </a:fld>
            <a:endParaRPr lang="en-IN" dirty="0"/>
          </a:p>
        </p:txBody>
      </p:sp>
    </p:spTree>
    <p:extLst>
      <p:ext uri="{BB962C8B-B14F-4D97-AF65-F5344CB8AC3E}">
        <p14:creationId xmlns:p14="http://schemas.microsoft.com/office/powerpoint/2010/main" val="35180491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35</a:t>
            </a:fld>
            <a:endParaRPr lang="en-IN" dirty="0"/>
          </a:p>
        </p:txBody>
      </p:sp>
    </p:spTree>
    <p:extLst>
      <p:ext uri="{BB962C8B-B14F-4D97-AF65-F5344CB8AC3E}">
        <p14:creationId xmlns:p14="http://schemas.microsoft.com/office/powerpoint/2010/main" val="3406858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t>4</a:t>
            </a:fld>
            <a:endParaRPr lang="en-IN" dirty="0"/>
          </a:p>
        </p:txBody>
      </p:sp>
    </p:spTree>
    <p:extLst>
      <p:ext uri="{BB962C8B-B14F-4D97-AF65-F5344CB8AC3E}">
        <p14:creationId xmlns:p14="http://schemas.microsoft.com/office/powerpoint/2010/main" val="912792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t>5</a:t>
            </a:fld>
            <a:endParaRPr lang="en-IN" dirty="0"/>
          </a:p>
        </p:txBody>
      </p:sp>
    </p:spTree>
    <p:extLst>
      <p:ext uri="{BB962C8B-B14F-4D97-AF65-F5344CB8AC3E}">
        <p14:creationId xmlns:p14="http://schemas.microsoft.com/office/powerpoint/2010/main" val="1251493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6</a:t>
            </a:fld>
            <a:endParaRPr lang="en-IN" dirty="0">
              <a:solidFill>
                <a:prstClr val="black"/>
              </a:solidFill>
            </a:endParaRPr>
          </a:p>
        </p:txBody>
      </p:sp>
    </p:spTree>
    <p:extLst>
      <p:ext uri="{BB962C8B-B14F-4D97-AF65-F5344CB8AC3E}">
        <p14:creationId xmlns:p14="http://schemas.microsoft.com/office/powerpoint/2010/main" val="2634181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7</a:t>
            </a:fld>
            <a:endParaRPr lang="en-IN" dirty="0">
              <a:solidFill>
                <a:prstClr val="black"/>
              </a:solidFill>
            </a:endParaRPr>
          </a:p>
        </p:txBody>
      </p:sp>
    </p:spTree>
    <p:extLst>
      <p:ext uri="{BB962C8B-B14F-4D97-AF65-F5344CB8AC3E}">
        <p14:creationId xmlns:p14="http://schemas.microsoft.com/office/powerpoint/2010/main" val="3214316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8</a:t>
            </a:fld>
            <a:endParaRPr lang="en-IN" dirty="0">
              <a:solidFill>
                <a:prstClr val="black"/>
              </a:solidFill>
            </a:endParaRPr>
          </a:p>
        </p:txBody>
      </p:sp>
    </p:spTree>
    <p:extLst>
      <p:ext uri="{BB962C8B-B14F-4D97-AF65-F5344CB8AC3E}">
        <p14:creationId xmlns:p14="http://schemas.microsoft.com/office/powerpoint/2010/main" val="1963626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9</a:t>
            </a:fld>
            <a:endParaRPr lang="en-IN" dirty="0">
              <a:solidFill>
                <a:prstClr val="black"/>
              </a:solidFill>
            </a:endParaRPr>
          </a:p>
        </p:txBody>
      </p:sp>
    </p:spTree>
    <p:extLst>
      <p:ext uri="{BB962C8B-B14F-4D97-AF65-F5344CB8AC3E}">
        <p14:creationId xmlns:p14="http://schemas.microsoft.com/office/powerpoint/2010/main" val="3847184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able Of Content !">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32074F1-EB8D-413C-90B0-D512B3898FBE}" type="slidenum">
              <a:rPr lang="en-IN" smtClean="0"/>
              <a:pPr/>
              <a:t>‹Nº›</a:t>
            </a:fld>
            <a:endParaRPr lang="en-IN" dirty="0"/>
          </a:p>
        </p:txBody>
      </p:sp>
      <p:sp>
        <p:nvSpPr>
          <p:cNvPr id="5" name="Title 1"/>
          <p:cNvSpPr>
            <a:spLocks noGrp="1"/>
          </p:cNvSpPr>
          <p:nvPr>
            <p:ph type="ctrTitle"/>
          </p:nvPr>
        </p:nvSpPr>
        <p:spPr>
          <a:xfrm>
            <a:off x="4597400" y="4895849"/>
            <a:ext cx="4660900" cy="544719"/>
          </a:xfrm>
        </p:spPr>
        <p:txBody>
          <a:bodyPr lIns="0" tIns="0" rIns="0" bIns="0" anchor="b">
            <a:normAutofit/>
          </a:bodyPr>
          <a:lstStyle>
            <a:lvl1pPr algn="l">
              <a:defRPr sz="4000"/>
            </a:lvl1pPr>
          </a:lstStyle>
          <a:p>
            <a:endParaRPr lang="en-IN" dirty="0"/>
          </a:p>
        </p:txBody>
      </p:sp>
      <p:sp>
        <p:nvSpPr>
          <p:cNvPr id="4" name="Text Placeholder 3"/>
          <p:cNvSpPr>
            <a:spLocks noGrp="1"/>
          </p:cNvSpPr>
          <p:nvPr>
            <p:ph type="body" sz="quarter" idx="11" hasCustomPrompt="1"/>
          </p:nvPr>
        </p:nvSpPr>
        <p:spPr>
          <a:xfrm>
            <a:off x="2980733" y="1375092"/>
            <a:ext cx="1342800" cy="864000"/>
          </a:xfrm>
        </p:spPr>
        <p:txBody>
          <a:bodyPr lIns="0" tIns="180000" rIns="0" bIns="0">
            <a:normAutofit/>
          </a:bodyPr>
          <a:lstStyle>
            <a:lvl1pPr marL="0" indent="0" algn="ctr">
              <a:buFontTx/>
              <a:buNone/>
              <a:defRPr sz="44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IN" dirty="0"/>
              <a:t>01</a:t>
            </a:r>
          </a:p>
        </p:txBody>
      </p:sp>
      <p:sp>
        <p:nvSpPr>
          <p:cNvPr id="74" name="Text Placeholder 3"/>
          <p:cNvSpPr>
            <a:spLocks noGrp="1"/>
          </p:cNvSpPr>
          <p:nvPr>
            <p:ph type="body" sz="quarter" idx="12" hasCustomPrompt="1"/>
          </p:nvPr>
        </p:nvSpPr>
        <p:spPr>
          <a:xfrm>
            <a:off x="1625715" y="2635841"/>
            <a:ext cx="1342800" cy="864000"/>
          </a:xfrm>
        </p:spPr>
        <p:txBody>
          <a:bodyPr lIns="0" tIns="180000" rIns="0" bIns="0">
            <a:normAutofit/>
          </a:bodyPr>
          <a:lstStyle>
            <a:lvl1pPr marL="0" indent="0" algn="ctr">
              <a:buFontTx/>
              <a:buNone/>
              <a:defRPr sz="44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IN" dirty="0"/>
              <a:t>01</a:t>
            </a:r>
          </a:p>
        </p:txBody>
      </p:sp>
      <p:sp>
        <p:nvSpPr>
          <p:cNvPr id="75" name="Text Placeholder 3"/>
          <p:cNvSpPr>
            <a:spLocks noGrp="1"/>
          </p:cNvSpPr>
          <p:nvPr>
            <p:ph type="body" sz="quarter" idx="13" hasCustomPrompt="1"/>
          </p:nvPr>
        </p:nvSpPr>
        <p:spPr>
          <a:xfrm>
            <a:off x="1619973" y="4753708"/>
            <a:ext cx="1342800" cy="864000"/>
          </a:xfrm>
        </p:spPr>
        <p:txBody>
          <a:bodyPr lIns="0" tIns="180000" rIns="0" bIns="0">
            <a:normAutofit/>
          </a:bodyPr>
          <a:lstStyle>
            <a:lvl1pPr marL="0" indent="0" algn="ctr">
              <a:buFontTx/>
              <a:buNone/>
              <a:defRPr sz="44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IN" dirty="0"/>
              <a:t>01</a:t>
            </a:r>
          </a:p>
        </p:txBody>
      </p:sp>
      <p:sp>
        <p:nvSpPr>
          <p:cNvPr id="76" name="Text Placeholder 3"/>
          <p:cNvSpPr>
            <a:spLocks noGrp="1"/>
          </p:cNvSpPr>
          <p:nvPr>
            <p:ph type="body" sz="quarter" idx="14" hasCustomPrompt="1"/>
          </p:nvPr>
        </p:nvSpPr>
        <p:spPr>
          <a:xfrm>
            <a:off x="2964973" y="3499130"/>
            <a:ext cx="1342800" cy="864000"/>
          </a:xfrm>
        </p:spPr>
        <p:txBody>
          <a:bodyPr lIns="0" tIns="180000" rIns="0" bIns="0">
            <a:normAutofit/>
          </a:bodyPr>
          <a:lstStyle>
            <a:lvl1pPr marL="0" indent="0" algn="ctr">
              <a:buFontTx/>
              <a:buNone/>
              <a:defRPr sz="44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IN" dirty="0"/>
              <a:t>01</a:t>
            </a:r>
          </a:p>
        </p:txBody>
      </p:sp>
      <p:sp>
        <p:nvSpPr>
          <p:cNvPr id="77" name="Text Placeholder 3"/>
          <p:cNvSpPr>
            <a:spLocks noGrp="1"/>
          </p:cNvSpPr>
          <p:nvPr>
            <p:ph type="body" sz="quarter" idx="15" hasCustomPrompt="1"/>
          </p:nvPr>
        </p:nvSpPr>
        <p:spPr>
          <a:xfrm>
            <a:off x="4307486" y="2222802"/>
            <a:ext cx="1342800" cy="864000"/>
          </a:xfrm>
        </p:spPr>
        <p:txBody>
          <a:bodyPr lIns="0" tIns="180000" rIns="0" bIns="0">
            <a:normAutofit/>
          </a:bodyPr>
          <a:lstStyle>
            <a:lvl1pPr marL="0" indent="0" algn="ctr">
              <a:buFontTx/>
              <a:buNone/>
              <a:defRPr sz="44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IN" dirty="0"/>
              <a:t>01</a:t>
            </a:r>
          </a:p>
        </p:txBody>
      </p:sp>
      <p:sp>
        <p:nvSpPr>
          <p:cNvPr id="78" name="Text Placeholder 3"/>
          <p:cNvSpPr>
            <a:spLocks noGrp="1"/>
          </p:cNvSpPr>
          <p:nvPr>
            <p:ph type="body" sz="quarter" idx="16" hasCustomPrompt="1"/>
          </p:nvPr>
        </p:nvSpPr>
        <p:spPr>
          <a:xfrm>
            <a:off x="5666879" y="3498460"/>
            <a:ext cx="1342800" cy="864000"/>
          </a:xfrm>
        </p:spPr>
        <p:txBody>
          <a:bodyPr lIns="0" tIns="180000" rIns="0" bIns="0">
            <a:normAutofit/>
          </a:bodyPr>
          <a:lstStyle>
            <a:lvl1pPr marL="0" indent="0" algn="ctr">
              <a:buFontTx/>
              <a:buNone/>
              <a:defRPr sz="44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IN" dirty="0"/>
              <a:t>01</a:t>
            </a:r>
          </a:p>
        </p:txBody>
      </p:sp>
      <p:sp>
        <p:nvSpPr>
          <p:cNvPr id="79" name="Text Placeholder 3"/>
          <p:cNvSpPr>
            <a:spLocks noGrp="1"/>
          </p:cNvSpPr>
          <p:nvPr>
            <p:ph type="body" sz="quarter" idx="17" hasCustomPrompt="1"/>
          </p:nvPr>
        </p:nvSpPr>
        <p:spPr>
          <a:xfrm>
            <a:off x="7018746" y="2615308"/>
            <a:ext cx="1342800" cy="864000"/>
          </a:xfrm>
        </p:spPr>
        <p:txBody>
          <a:bodyPr lIns="0" tIns="180000" rIns="0" bIns="0">
            <a:normAutofit/>
          </a:bodyPr>
          <a:lstStyle>
            <a:lvl1pPr marL="0" indent="0" algn="ctr">
              <a:buFontTx/>
              <a:buNone/>
              <a:defRPr sz="44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IN" dirty="0"/>
              <a:t>01</a:t>
            </a:r>
          </a:p>
        </p:txBody>
      </p:sp>
      <p:sp>
        <p:nvSpPr>
          <p:cNvPr id="12" name="Text Placeholder 3"/>
          <p:cNvSpPr>
            <a:spLocks noGrp="1"/>
          </p:cNvSpPr>
          <p:nvPr>
            <p:ph type="body" sz="quarter" idx="18"/>
          </p:nvPr>
        </p:nvSpPr>
        <p:spPr>
          <a:xfrm>
            <a:off x="8857397" y="3574512"/>
            <a:ext cx="2142699" cy="1141200"/>
          </a:xfrm>
        </p:spPr>
        <p:txBody>
          <a:bodyPr lIns="0" tIns="0" rIns="0" bIns="0">
            <a:normAutofit/>
          </a:bodyPr>
          <a:lstStyle>
            <a:lvl1pPr marL="0" indent="0" algn="l">
              <a:lnSpc>
                <a:spcPct val="130000"/>
              </a:lnSpc>
              <a:buFontTx/>
              <a:buNone/>
              <a:defRPr sz="105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IN" dirty="0"/>
          </a:p>
        </p:txBody>
      </p:sp>
      <p:sp>
        <p:nvSpPr>
          <p:cNvPr id="6" name="Picture Placeholder 5"/>
          <p:cNvSpPr>
            <a:spLocks noGrp="1"/>
          </p:cNvSpPr>
          <p:nvPr>
            <p:ph type="pic" sz="quarter" idx="19"/>
          </p:nvPr>
        </p:nvSpPr>
        <p:spPr>
          <a:xfrm>
            <a:off x="5935663" y="900113"/>
            <a:ext cx="2251075" cy="1987550"/>
          </a:xfrm>
        </p:spPr>
        <p:txBody>
          <a:bodyPr/>
          <a:lstStyle/>
          <a:p>
            <a:endParaRPr lang="en-IN" dirty="0"/>
          </a:p>
        </p:txBody>
      </p:sp>
    </p:spTree>
    <p:extLst>
      <p:ext uri="{BB962C8B-B14F-4D97-AF65-F5344CB8AC3E}">
        <p14:creationId xmlns:p14="http://schemas.microsoft.com/office/powerpoint/2010/main" val="1469135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ing and footer ">
    <p:spTree>
      <p:nvGrpSpPr>
        <p:cNvPr id="1" name=""/>
        <p:cNvGrpSpPr/>
        <p:nvPr/>
      </p:nvGrpSpPr>
      <p:grpSpPr>
        <a:xfrm>
          <a:off x="0" y="0"/>
          <a:ext cx="0" cy="0"/>
          <a:chOff x="0" y="0"/>
          <a:chExt cx="0" cy="0"/>
        </a:xfrm>
      </p:grpSpPr>
      <p:sp>
        <p:nvSpPr>
          <p:cNvPr id="2" name="Title 1"/>
          <p:cNvSpPr>
            <a:spLocks noGrp="1"/>
          </p:cNvSpPr>
          <p:nvPr>
            <p:ph type="title"/>
          </p:nvPr>
        </p:nvSpPr>
        <p:spPr>
          <a:xfrm>
            <a:off x="597603" y="612776"/>
            <a:ext cx="9736568" cy="415924"/>
          </a:xfrm>
        </p:spPr>
        <p:txBody>
          <a:bodyPr anchor="t" anchorCtr="0">
            <a:noAutofit/>
          </a:bodyPr>
          <a:lstStyle>
            <a:lvl1pPr>
              <a:defRPr sz="2400"/>
            </a:lvl1pPr>
          </a:lstStyle>
          <a:p>
            <a:r>
              <a:rPr lang="en-US" dirty="0"/>
              <a:t>Click to edit Master title style</a:t>
            </a:r>
            <a:endParaRPr lang="en-IN" dirty="0"/>
          </a:p>
        </p:txBody>
      </p:sp>
      <p:sp>
        <p:nvSpPr>
          <p:cNvPr id="3" name="Slide Number Placeholder 2"/>
          <p:cNvSpPr>
            <a:spLocks noGrp="1"/>
          </p:cNvSpPr>
          <p:nvPr>
            <p:ph type="sldNum" sz="quarter" idx="10"/>
          </p:nvPr>
        </p:nvSpPr>
        <p:spPr/>
        <p:txBody>
          <a:bodyPr/>
          <a:lstStyle/>
          <a:p>
            <a:fld id="{032074F1-EB8D-413C-90B0-D512B3898FBE}" type="slidenum">
              <a:rPr lang="en-IN" smtClean="0"/>
              <a:pPr/>
              <a:t>‹Nº›</a:t>
            </a:fld>
            <a:endParaRPr lang="en-IN" dirty="0"/>
          </a:p>
        </p:txBody>
      </p:sp>
      <p:cxnSp>
        <p:nvCxnSpPr>
          <p:cNvPr id="4" name="Straight Connector 3"/>
          <p:cNvCxnSpPr/>
          <p:nvPr userDrawn="1"/>
        </p:nvCxnSpPr>
        <p:spPr>
          <a:xfrm>
            <a:off x="699203" y="1057278"/>
            <a:ext cx="1196975" cy="0"/>
          </a:xfrm>
          <a:prstGeom prst="line">
            <a:avLst/>
          </a:prstGeom>
          <a:ln w="3175" cap="sq">
            <a:solidFill>
              <a:schemeClr val="bg1">
                <a:alpha val="45000"/>
              </a:schemeClr>
            </a:solidFill>
            <a:headEnd type="none"/>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10582275" y="6392186"/>
            <a:ext cx="1369655" cy="305176"/>
            <a:chOff x="430876" y="6262990"/>
            <a:chExt cx="855323" cy="305176"/>
          </a:xfrm>
        </p:grpSpPr>
        <p:sp>
          <p:nvSpPr>
            <p:cNvPr id="6" name="Title 1"/>
            <p:cNvSpPr txBox="1">
              <a:spLocks/>
            </p:cNvSpPr>
            <p:nvPr userDrawn="1"/>
          </p:nvSpPr>
          <p:spPr>
            <a:xfrm>
              <a:off x="430876" y="6262990"/>
              <a:ext cx="855323" cy="233437"/>
            </a:xfrm>
            <a:prstGeom prst="rect">
              <a:avLst/>
            </a:prstGeom>
          </p:spPr>
          <p:txBody>
            <a:bodyPr wrap="square" lIns="0" tIns="0" rIns="0" bIns="0">
              <a:normAutofit fontScale="85000" lnSpcReduction="10000"/>
            </a:bodyPr>
            <a:lstStyle>
              <a:lvl1pPr algn="l" defTabSz="914400" rtl="0" eaLnBrk="1" latinLnBrk="0" hangingPunct="1">
                <a:lnSpc>
                  <a:spcPct val="90000"/>
                </a:lnSpc>
                <a:spcBef>
                  <a:spcPct val="0"/>
                </a:spcBef>
                <a:buNone/>
                <a:defRPr sz="4400" kern="1200">
                  <a:solidFill>
                    <a:schemeClr val="bg1">
                      <a:lumMod val="95000"/>
                    </a:schemeClr>
                  </a:solidFill>
                  <a:latin typeface="+mj-lt"/>
                  <a:ea typeface="+mj-ea"/>
                  <a:cs typeface="+mj-cs"/>
                </a:defRPr>
              </a:lvl1pPr>
            </a:lstStyle>
            <a:p>
              <a:r>
                <a:rPr lang="en-IN" sz="2000" b="1" dirty="0"/>
                <a:t>SmartyDreams</a:t>
              </a:r>
            </a:p>
          </p:txBody>
        </p:sp>
        <p:grpSp>
          <p:nvGrpSpPr>
            <p:cNvPr id="7" name="Group 6"/>
            <p:cNvGrpSpPr/>
            <p:nvPr userDrawn="1"/>
          </p:nvGrpSpPr>
          <p:grpSpPr>
            <a:xfrm>
              <a:off x="757237" y="6511091"/>
              <a:ext cx="447999" cy="57075"/>
              <a:chOff x="379121" y="419175"/>
              <a:chExt cx="447999" cy="57075"/>
            </a:xfrm>
          </p:grpSpPr>
          <p:sp>
            <p:nvSpPr>
              <p:cNvPr id="8" name="Oval 7"/>
              <p:cNvSpPr/>
              <p:nvPr userDrawn="1"/>
            </p:nvSpPr>
            <p:spPr>
              <a:xfrm>
                <a:off x="672314" y="419175"/>
                <a:ext cx="57075" cy="570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Oval 8"/>
              <p:cNvSpPr/>
              <p:nvPr userDrawn="1"/>
            </p:nvSpPr>
            <p:spPr>
              <a:xfrm>
                <a:off x="574583" y="419175"/>
                <a:ext cx="57075" cy="57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p:cNvSpPr/>
              <p:nvPr userDrawn="1"/>
            </p:nvSpPr>
            <p:spPr>
              <a:xfrm>
                <a:off x="476852" y="419175"/>
                <a:ext cx="57075" cy="57075"/>
              </a:xfrm>
              <a:prstGeom prst="ellipse">
                <a:avLst/>
              </a:prstGeom>
              <a:solidFill>
                <a:srgbClr val="20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Oval 10"/>
              <p:cNvSpPr/>
              <p:nvPr userDrawn="1"/>
            </p:nvSpPr>
            <p:spPr>
              <a:xfrm>
                <a:off x="379121" y="419175"/>
                <a:ext cx="57075" cy="57075"/>
              </a:xfrm>
              <a:prstGeom prst="ellipse">
                <a:avLst/>
              </a:prstGeom>
              <a:solidFill>
                <a:srgbClr val="14D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Oval 11"/>
              <p:cNvSpPr/>
              <p:nvPr userDrawn="1"/>
            </p:nvSpPr>
            <p:spPr>
              <a:xfrm>
                <a:off x="770045" y="419175"/>
                <a:ext cx="57075" cy="570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spTree>
    <p:extLst>
      <p:ext uri="{BB962C8B-B14F-4D97-AF65-F5344CB8AC3E}">
        <p14:creationId xmlns:p14="http://schemas.microsoft.com/office/powerpoint/2010/main" val="274907734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8000" fill="hold" grpId="0" nodeType="withEffect" p14:presetBounceEnd="57000">
                                      <p:stCondLst>
                                        <p:cond delay="0"/>
                                      </p:stCondLst>
                                      <p:iterate type="wd">
                                        <p:tmPct val="2000"/>
                                      </p:iterate>
                                      <p:childTnLst>
                                        <p:set>
                                          <p:cBhvr>
                                            <p:cTn id="6" dur="1" fill="hold">
                                              <p:stCondLst>
                                                <p:cond delay="0"/>
                                              </p:stCondLst>
                                            </p:cTn>
                                            <p:tgtEl>
                                              <p:spTgt spid="2"/>
                                            </p:tgtEl>
                                            <p:attrNameLst>
                                              <p:attrName>style.visibility</p:attrName>
                                            </p:attrNameLst>
                                          </p:cBhvr>
                                          <p:to>
                                            <p:strVal val="visible"/>
                                          </p:to>
                                        </p:set>
                                        <p:anim calcmode="lin" valueType="num" p14:bounceEnd="57000">
                                          <p:cBhvr additive="base">
                                            <p:cTn id="7" dur="1500" fill="hold"/>
                                            <p:tgtEl>
                                              <p:spTgt spid="2"/>
                                            </p:tgtEl>
                                            <p:attrNameLst>
                                              <p:attrName>ppt_x</p:attrName>
                                            </p:attrNameLst>
                                          </p:cBhvr>
                                          <p:tavLst>
                                            <p:tav tm="0">
                                              <p:val>
                                                <p:strVal val="0-#ppt_w/2"/>
                                              </p:val>
                                            </p:tav>
                                            <p:tav tm="100000">
                                              <p:val>
                                                <p:strVal val="#ppt_x"/>
                                              </p:val>
                                            </p:tav>
                                          </p:tavLst>
                                        </p:anim>
                                        <p:anim calcmode="lin" valueType="num" p14:bounceEnd="57000">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800"/>
                                            <p:tgtEl>
                                              <p:spTgt spid="4"/>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8000" fill="hold" grpId="0" nodeType="withEffect">
                                      <p:stCondLst>
                                        <p:cond delay="0"/>
                                      </p:stCondLst>
                                      <p:iterate type="wd">
                                        <p:tmPct val="2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800"/>
                                            <p:tgtEl>
                                              <p:spTgt spid="4"/>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Fallback>
  </mc:AlternateContent>
  <p:extLst mod="1">
    <p:ext uri="{DCECCB84-F9BA-43D5-87BE-67443E8EF086}">
      <p15:sldGuideLst xmlns:p15="http://schemas.microsoft.com/office/powerpoint/2012/main">
        <p15:guide id="1" pos="438">
          <p15:clr>
            <a:srgbClr val="FBAE40"/>
          </p15:clr>
        </p15:guide>
        <p15:guide id="2" orient="horz" pos="41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heading &amp; Logo">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32074F1-EB8D-413C-90B0-D512B3898FBE}" type="slidenum">
              <a:rPr lang="en-IN" smtClean="0"/>
              <a:pPr/>
              <a:t>‹Nº›</a:t>
            </a:fld>
            <a:endParaRPr lang="en-IN" dirty="0"/>
          </a:p>
        </p:txBody>
      </p:sp>
    </p:spTree>
    <p:extLst>
      <p:ext uri="{BB962C8B-B14F-4D97-AF65-F5344CB8AC3E}">
        <p14:creationId xmlns:p14="http://schemas.microsoft.com/office/powerpoint/2010/main" val="474549383"/>
      </p:ext>
    </p:extLst>
  </p:cSld>
  <p:clrMapOvr>
    <a:masterClrMapping/>
  </p:clrMapOvr>
  <p:extLst>
    <p:ext uri="{DCECCB84-F9BA-43D5-87BE-67443E8EF086}">
      <p15:sldGuideLst xmlns:p15="http://schemas.microsoft.com/office/powerpoint/2012/main">
        <p15:guide id="1" pos="438">
          <p15:clr>
            <a:srgbClr val="FBAE40"/>
          </p15:clr>
        </p15:guide>
        <p15:guide id="2" orient="horz" pos="41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Footer Master Slide">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513611BE-FBD3-4544-9197-1BFB9F036C74}" type="slidenum">
              <a:rPr lang="en-IN" smtClean="0"/>
              <a:pPr/>
              <a:t>‹Nº›</a:t>
            </a:fld>
            <a:endParaRPr lang="en-IN" dirty="0"/>
          </a:p>
        </p:txBody>
      </p:sp>
    </p:spTree>
    <p:extLst>
      <p:ext uri="{BB962C8B-B14F-4D97-AF65-F5344CB8AC3E}">
        <p14:creationId xmlns:p14="http://schemas.microsoft.com/office/powerpoint/2010/main" val="4140452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Of Content !">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32074F1-EB8D-413C-90B0-D512B3898FBE}" type="slidenum">
              <a:rPr lang="en-IN" smtClean="0"/>
              <a:pPr/>
              <a:t>‹Nº›</a:t>
            </a:fld>
            <a:endParaRPr lang="en-IN" dirty="0"/>
          </a:p>
        </p:txBody>
      </p:sp>
      <p:sp>
        <p:nvSpPr>
          <p:cNvPr id="5" name="Title 1"/>
          <p:cNvSpPr>
            <a:spLocks noGrp="1"/>
          </p:cNvSpPr>
          <p:nvPr>
            <p:ph type="ctrTitle"/>
          </p:nvPr>
        </p:nvSpPr>
        <p:spPr>
          <a:xfrm>
            <a:off x="4597400" y="4895849"/>
            <a:ext cx="4660900" cy="544719"/>
          </a:xfrm>
        </p:spPr>
        <p:txBody>
          <a:bodyPr lIns="0" tIns="0" rIns="0" bIns="0" anchor="b">
            <a:normAutofit/>
          </a:bodyPr>
          <a:lstStyle>
            <a:lvl1pPr algn="l">
              <a:defRPr sz="4000"/>
            </a:lvl1pPr>
          </a:lstStyle>
          <a:p>
            <a:endParaRPr lang="en-IN" dirty="0"/>
          </a:p>
        </p:txBody>
      </p:sp>
      <p:sp>
        <p:nvSpPr>
          <p:cNvPr id="4" name="Text Placeholder 3"/>
          <p:cNvSpPr>
            <a:spLocks noGrp="1"/>
          </p:cNvSpPr>
          <p:nvPr>
            <p:ph type="body" sz="quarter" idx="11" hasCustomPrompt="1"/>
          </p:nvPr>
        </p:nvSpPr>
        <p:spPr>
          <a:xfrm>
            <a:off x="2980733" y="1375092"/>
            <a:ext cx="1342800" cy="864000"/>
          </a:xfrm>
        </p:spPr>
        <p:txBody>
          <a:bodyPr lIns="0" tIns="180000" rIns="0" bIns="0">
            <a:normAutofit/>
          </a:bodyPr>
          <a:lstStyle>
            <a:lvl1pPr marL="0" indent="0" algn="ctr">
              <a:buFontTx/>
              <a:buNone/>
              <a:defRPr sz="44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IN" dirty="0"/>
              <a:t>01</a:t>
            </a:r>
          </a:p>
        </p:txBody>
      </p:sp>
      <p:sp>
        <p:nvSpPr>
          <p:cNvPr id="74" name="Text Placeholder 3"/>
          <p:cNvSpPr>
            <a:spLocks noGrp="1"/>
          </p:cNvSpPr>
          <p:nvPr>
            <p:ph type="body" sz="quarter" idx="12" hasCustomPrompt="1"/>
          </p:nvPr>
        </p:nvSpPr>
        <p:spPr>
          <a:xfrm>
            <a:off x="1625715" y="2635841"/>
            <a:ext cx="1342800" cy="864000"/>
          </a:xfrm>
        </p:spPr>
        <p:txBody>
          <a:bodyPr lIns="0" tIns="180000" rIns="0" bIns="0">
            <a:normAutofit/>
          </a:bodyPr>
          <a:lstStyle>
            <a:lvl1pPr marL="0" indent="0" algn="ctr">
              <a:buFontTx/>
              <a:buNone/>
              <a:defRPr sz="44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IN" dirty="0"/>
              <a:t>01</a:t>
            </a:r>
          </a:p>
        </p:txBody>
      </p:sp>
      <p:sp>
        <p:nvSpPr>
          <p:cNvPr id="75" name="Text Placeholder 3"/>
          <p:cNvSpPr>
            <a:spLocks noGrp="1"/>
          </p:cNvSpPr>
          <p:nvPr>
            <p:ph type="body" sz="quarter" idx="13" hasCustomPrompt="1"/>
          </p:nvPr>
        </p:nvSpPr>
        <p:spPr>
          <a:xfrm>
            <a:off x="1619973" y="4753708"/>
            <a:ext cx="1342800" cy="864000"/>
          </a:xfrm>
        </p:spPr>
        <p:txBody>
          <a:bodyPr lIns="0" tIns="180000" rIns="0" bIns="0">
            <a:normAutofit/>
          </a:bodyPr>
          <a:lstStyle>
            <a:lvl1pPr marL="0" indent="0" algn="ctr">
              <a:buFontTx/>
              <a:buNone/>
              <a:defRPr sz="44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IN" dirty="0"/>
              <a:t>01</a:t>
            </a:r>
          </a:p>
        </p:txBody>
      </p:sp>
      <p:sp>
        <p:nvSpPr>
          <p:cNvPr id="76" name="Text Placeholder 3"/>
          <p:cNvSpPr>
            <a:spLocks noGrp="1"/>
          </p:cNvSpPr>
          <p:nvPr>
            <p:ph type="body" sz="quarter" idx="14" hasCustomPrompt="1"/>
          </p:nvPr>
        </p:nvSpPr>
        <p:spPr>
          <a:xfrm>
            <a:off x="2964973" y="3499130"/>
            <a:ext cx="1342800" cy="864000"/>
          </a:xfrm>
        </p:spPr>
        <p:txBody>
          <a:bodyPr lIns="0" tIns="180000" rIns="0" bIns="0">
            <a:normAutofit/>
          </a:bodyPr>
          <a:lstStyle>
            <a:lvl1pPr marL="0" indent="0" algn="ctr">
              <a:buFontTx/>
              <a:buNone/>
              <a:defRPr sz="44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IN" dirty="0"/>
              <a:t>01</a:t>
            </a:r>
          </a:p>
        </p:txBody>
      </p:sp>
      <p:sp>
        <p:nvSpPr>
          <p:cNvPr id="77" name="Text Placeholder 3"/>
          <p:cNvSpPr>
            <a:spLocks noGrp="1"/>
          </p:cNvSpPr>
          <p:nvPr>
            <p:ph type="body" sz="quarter" idx="15" hasCustomPrompt="1"/>
          </p:nvPr>
        </p:nvSpPr>
        <p:spPr>
          <a:xfrm>
            <a:off x="4307486" y="2222802"/>
            <a:ext cx="1342800" cy="864000"/>
          </a:xfrm>
        </p:spPr>
        <p:txBody>
          <a:bodyPr lIns="0" tIns="180000" rIns="0" bIns="0">
            <a:normAutofit/>
          </a:bodyPr>
          <a:lstStyle>
            <a:lvl1pPr marL="0" indent="0" algn="ctr">
              <a:buFontTx/>
              <a:buNone/>
              <a:defRPr sz="44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IN" dirty="0"/>
              <a:t>01</a:t>
            </a:r>
          </a:p>
        </p:txBody>
      </p:sp>
      <p:sp>
        <p:nvSpPr>
          <p:cNvPr id="78" name="Text Placeholder 3"/>
          <p:cNvSpPr>
            <a:spLocks noGrp="1"/>
          </p:cNvSpPr>
          <p:nvPr>
            <p:ph type="body" sz="quarter" idx="16" hasCustomPrompt="1"/>
          </p:nvPr>
        </p:nvSpPr>
        <p:spPr>
          <a:xfrm>
            <a:off x="5666879" y="3498460"/>
            <a:ext cx="1342800" cy="864000"/>
          </a:xfrm>
        </p:spPr>
        <p:txBody>
          <a:bodyPr lIns="0" tIns="180000" rIns="0" bIns="0">
            <a:normAutofit/>
          </a:bodyPr>
          <a:lstStyle>
            <a:lvl1pPr marL="0" indent="0" algn="ctr">
              <a:buFontTx/>
              <a:buNone/>
              <a:defRPr sz="44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IN" dirty="0"/>
              <a:t>01</a:t>
            </a:r>
          </a:p>
        </p:txBody>
      </p:sp>
      <p:sp>
        <p:nvSpPr>
          <p:cNvPr id="79" name="Text Placeholder 3"/>
          <p:cNvSpPr>
            <a:spLocks noGrp="1"/>
          </p:cNvSpPr>
          <p:nvPr>
            <p:ph type="body" sz="quarter" idx="17" hasCustomPrompt="1"/>
          </p:nvPr>
        </p:nvSpPr>
        <p:spPr>
          <a:xfrm>
            <a:off x="7018746" y="2615308"/>
            <a:ext cx="1342800" cy="864000"/>
          </a:xfrm>
        </p:spPr>
        <p:txBody>
          <a:bodyPr lIns="0" tIns="180000" rIns="0" bIns="0">
            <a:normAutofit/>
          </a:bodyPr>
          <a:lstStyle>
            <a:lvl1pPr marL="0" indent="0" algn="ctr">
              <a:buFontTx/>
              <a:buNone/>
              <a:defRPr sz="44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IN" dirty="0"/>
              <a:t>01</a:t>
            </a:r>
          </a:p>
        </p:txBody>
      </p:sp>
      <p:sp>
        <p:nvSpPr>
          <p:cNvPr id="12" name="Text Placeholder 3"/>
          <p:cNvSpPr>
            <a:spLocks noGrp="1"/>
          </p:cNvSpPr>
          <p:nvPr>
            <p:ph type="body" sz="quarter" idx="18"/>
          </p:nvPr>
        </p:nvSpPr>
        <p:spPr>
          <a:xfrm>
            <a:off x="8857397" y="3574512"/>
            <a:ext cx="2142699" cy="1141200"/>
          </a:xfrm>
        </p:spPr>
        <p:txBody>
          <a:bodyPr lIns="0" tIns="0" rIns="0" bIns="0">
            <a:normAutofit/>
          </a:bodyPr>
          <a:lstStyle>
            <a:lvl1pPr marL="0" indent="0" algn="l">
              <a:lnSpc>
                <a:spcPct val="130000"/>
              </a:lnSpc>
              <a:buFontTx/>
              <a:buNone/>
              <a:defRPr sz="105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IN" dirty="0"/>
          </a:p>
        </p:txBody>
      </p:sp>
      <p:sp>
        <p:nvSpPr>
          <p:cNvPr id="6" name="Picture Placeholder 5"/>
          <p:cNvSpPr>
            <a:spLocks noGrp="1"/>
          </p:cNvSpPr>
          <p:nvPr>
            <p:ph type="pic" sz="quarter" idx="19"/>
          </p:nvPr>
        </p:nvSpPr>
        <p:spPr>
          <a:xfrm>
            <a:off x="5935663" y="900113"/>
            <a:ext cx="2251075" cy="1987550"/>
          </a:xfrm>
        </p:spPr>
        <p:txBody>
          <a:bodyPr/>
          <a:lstStyle/>
          <a:p>
            <a:endParaRPr lang="en-IN" dirty="0"/>
          </a:p>
        </p:txBody>
      </p:sp>
    </p:spTree>
    <p:extLst>
      <p:ext uri="{BB962C8B-B14F-4D97-AF65-F5344CB8AC3E}">
        <p14:creationId xmlns:p14="http://schemas.microsoft.com/office/powerpoint/2010/main" val="289005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ing and footer ">
    <p:spTree>
      <p:nvGrpSpPr>
        <p:cNvPr id="1" name=""/>
        <p:cNvGrpSpPr/>
        <p:nvPr/>
      </p:nvGrpSpPr>
      <p:grpSpPr>
        <a:xfrm>
          <a:off x="0" y="0"/>
          <a:ext cx="0" cy="0"/>
          <a:chOff x="0" y="0"/>
          <a:chExt cx="0" cy="0"/>
        </a:xfrm>
      </p:grpSpPr>
      <p:sp>
        <p:nvSpPr>
          <p:cNvPr id="2" name="Title 1"/>
          <p:cNvSpPr>
            <a:spLocks noGrp="1"/>
          </p:cNvSpPr>
          <p:nvPr>
            <p:ph type="title"/>
          </p:nvPr>
        </p:nvSpPr>
        <p:spPr>
          <a:xfrm>
            <a:off x="597603" y="612776"/>
            <a:ext cx="9736568" cy="415924"/>
          </a:xfrm>
        </p:spPr>
        <p:txBody>
          <a:bodyPr anchor="t" anchorCtr="0">
            <a:noAutofit/>
          </a:bodyPr>
          <a:lstStyle>
            <a:lvl1pPr>
              <a:defRPr sz="2400"/>
            </a:lvl1pPr>
          </a:lstStyle>
          <a:p>
            <a:r>
              <a:rPr lang="en-US" dirty="0"/>
              <a:t>Click to edit Master title style</a:t>
            </a:r>
            <a:endParaRPr lang="en-IN" dirty="0"/>
          </a:p>
        </p:txBody>
      </p:sp>
      <p:sp>
        <p:nvSpPr>
          <p:cNvPr id="3" name="Slide Number Placeholder 2"/>
          <p:cNvSpPr>
            <a:spLocks noGrp="1"/>
          </p:cNvSpPr>
          <p:nvPr>
            <p:ph type="sldNum" sz="quarter" idx="10"/>
          </p:nvPr>
        </p:nvSpPr>
        <p:spPr/>
        <p:txBody>
          <a:bodyPr/>
          <a:lstStyle/>
          <a:p>
            <a:fld id="{032074F1-EB8D-413C-90B0-D512B3898FBE}" type="slidenum">
              <a:rPr lang="en-IN" smtClean="0"/>
              <a:pPr/>
              <a:t>‹Nº›</a:t>
            </a:fld>
            <a:endParaRPr lang="en-IN" dirty="0"/>
          </a:p>
        </p:txBody>
      </p:sp>
      <p:cxnSp>
        <p:nvCxnSpPr>
          <p:cNvPr id="4" name="Straight Connector 3"/>
          <p:cNvCxnSpPr/>
          <p:nvPr userDrawn="1"/>
        </p:nvCxnSpPr>
        <p:spPr>
          <a:xfrm>
            <a:off x="699203" y="1057278"/>
            <a:ext cx="1196975" cy="0"/>
          </a:xfrm>
          <a:prstGeom prst="line">
            <a:avLst/>
          </a:prstGeom>
          <a:ln w="3175" cap="sq">
            <a:solidFill>
              <a:schemeClr val="bg1">
                <a:alpha val="45000"/>
              </a:schemeClr>
            </a:solidFill>
            <a:headEnd type="none"/>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11096607" y="6392186"/>
            <a:ext cx="855323" cy="305176"/>
            <a:chOff x="430876" y="6262990"/>
            <a:chExt cx="855323" cy="305176"/>
          </a:xfrm>
        </p:grpSpPr>
        <p:sp>
          <p:nvSpPr>
            <p:cNvPr id="6" name="Title 1"/>
            <p:cNvSpPr txBox="1">
              <a:spLocks/>
            </p:cNvSpPr>
            <p:nvPr userDrawn="1"/>
          </p:nvSpPr>
          <p:spPr>
            <a:xfrm>
              <a:off x="430876" y="6262990"/>
              <a:ext cx="855323" cy="233437"/>
            </a:xfrm>
            <a:prstGeom prst="rect">
              <a:avLst/>
            </a:prstGeom>
          </p:spPr>
          <p:txBody>
            <a:bodyPr wrap="square" lIns="0" tIns="0" rIns="0" bIns="0">
              <a:normAutofit fontScale="92500" lnSpcReduction="10000"/>
            </a:bodyPr>
            <a:lstStyle>
              <a:lvl1pPr algn="l" defTabSz="914400" rtl="0" eaLnBrk="1" latinLnBrk="0" hangingPunct="1">
                <a:lnSpc>
                  <a:spcPct val="90000"/>
                </a:lnSpc>
                <a:spcBef>
                  <a:spcPct val="0"/>
                </a:spcBef>
                <a:buNone/>
                <a:defRPr sz="4400" kern="1200">
                  <a:solidFill>
                    <a:schemeClr val="bg1">
                      <a:lumMod val="95000"/>
                    </a:schemeClr>
                  </a:solidFill>
                  <a:latin typeface="+mj-lt"/>
                  <a:ea typeface="+mj-ea"/>
                  <a:cs typeface="+mj-cs"/>
                </a:defRPr>
              </a:lvl1pPr>
            </a:lstStyle>
            <a:p>
              <a:r>
                <a:rPr lang="en-IN" sz="2000" b="1" dirty="0"/>
                <a:t>Coloura</a:t>
              </a:r>
            </a:p>
          </p:txBody>
        </p:sp>
        <p:grpSp>
          <p:nvGrpSpPr>
            <p:cNvPr id="7" name="Group 6"/>
            <p:cNvGrpSpPr/>
            <p:nvPr userDrawn="1"/>
          </p:nvGrpSpPr>
          <p:grpSpPr>
            <a:xfrm>
              <a:off x="757237" y="6511091"/>
              <a:ext cx="447999" cy="57075"/>
              <a:chOff x="379121" y="419175"/>
              <a:chExt cx="447999" cy="57075"/>
            </a:xfrm>
          </p:grpSpPr>
          <p:sp>
            <p:nvSpPr>
              <p:cNvPr id="8" name="Oval 7"/>
              <p:cNvSpPr/>
              <p:nvPr userDrawn="1"/>
            </p:nvSpPr>
            <p:spPr>
              <a:xfrm>
                <a:off x="672314" y="419175"/>
                <a:ext cx="57075" cy="570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Oval 8"/>
              <p:cNvSpPr/>
              <p:nvPr userDrawn="1"/>
            </p:nvSpPr>
            <p:spPr>
              <a:xfrm>
                <a:off x="574583" y="419175"/>
                <a:ext cx="57075" cy="57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p:cNvSpPr/>
              <p:nvPr userDrawn="1"/>
            </p:nvSpPr>
            <p:spPr>
              <a:xfrm>
                <a:off x="476852" y="419175"/>
                <a:ext cx="57075" cy="57075"/>
              </a:xfrm>
              <a:prstGeom prst="ellipse">
                <a:avLst/>
              </a:prstGeom>
              <a:solidFill>
                <a:srgbClr val="20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Oval 10"/>
              <p:cNvSpPr/>
              <p:nvPr userDrawn="1"/>
            </p:nvSpPr>
            <p:spPr>
              <a:xfrm>
                <a:off x="379121" y="419175"/>
                <a:ext cx="57075" cy="57075"/>
              </a:xfrm>
              <a:prstGeom prst="ellipse">
                <a:avLst/>
              </a:prstGeom>
              <a:solidFill>
                <a:srgbClr val="14D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Oval 11"/>
              <p:cNvSpPr/>
              <p:nvPr userDrawn="1"/>
            </p:nvSpPr>
            <p:spPr>
              <a:xfrm>
                <a:off x="770045" y="419175"/>
                <a:ext cx="57075" cy="570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spTree>
    <p:extLst>
      <p:ext uri="{BB962C8B-B14F-4D97-AF65-F5344CB8AC3E}">
        <p14:creationId xmlns:p14="http://schemas.microsoft.com/office/powerpoint/2010/main" val="397628802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8000" fill="hold" grpId="0" nodeType="withEffect" p14:presetBounceEnd="57000">
                                      <p:stCondLst>
                                        <p:cond delay="0"/>
                                      </p:stCondLst>
                                      <p:iterate type="wd">
                                        <p:tmPct val="2000"/>
                                      </p:iterate>
                                      <p:childTnLst>
                                        <p:set>
                                          <p:cBhvr>
                                            <p:cTn id="6" dur="1" fill="hold">
                                              <p:stCondLst>
                                                <p:cond delay="0"/>
                                              </p:stCondLst>
                                            </p:cTn>
                                            <p:tgtEl>
                                              <p:spTgt spid="2"/>
                                            </p:tgtEl>
                                            <p:attrNameLst>
                                              <p:attrName>style.visibility</p:attrName>
                                            </p:attrNameLst>
                                          </p:cBhvr>
                                          <p:to>
                                            <p:strVal val="visible"/>
                                          </p:to>
                                        </p:set>
                                        <p:anim calcmode="lin" valueType="num" p14:bounceEnd="57000">
                                          <p:cBhvr additive="base">
                                            <p:cTn id="7" dur="1500" fill="hold"/>
                                            <p:tgtEl>
                                              <p:spTgt spid="2"/>
                                            </p:tgtEl>
                                            <p:attrNameLst>
                                              <p:attrName>ppt_x</p:attrName>
                                            </p:attrNameLst>
                                          </p:cBhvr>
                                          <p:tavLst>
                                            <p:tav tm="0">
                                              <p:val>
                                                <p:strVal val="0-#ppt_w/2"/>
                                              </p:val>
                                            </p:tav>
                                            <p:tav tm="100000">
                                              <p:val>
                                                <p:strVal val="#ppt_x"/>
                                              </p:val>
                                            </p:tav>
                                          </p:tavLst>
                                        </p:anim>
                                        <p:anim calcmode="lin" valueType="num" p14:bounceEnd="57000">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800"/>
                                            <p:tgtEl>
                                              <p:spTgt spid="4"/>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8000" fill="hold" grpId="0" nodeType="withEffect">
                                      <p:stCondLst>
                                        <p:cond delay="0"/>
                                      </p:stCondLst>
                                      <p:iterate type="wd">
                                        <p:tmPct val="2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800"/>
                                            <p:tgtEl>
                                              <p:spTgt spid="4"/>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Fallback>
  </mc:AlternateContent>
  <p:extLst>
    <p:ext uri="{DCECCB84-F9BA-43D5-87BE-67443E8EF086}">
      <p15:sldGuideLst xmlns:p15="http://schemas.microsoft.com/office/powerpoint/2012/main">
        <p15:guide id="1" pos="438">
          <p15:clr>
            <a:srgbClr val="FBAE40"/>
          </p15:clr>
        </p15:guide>
        <p15:guide id="2" orient="horz" pos="41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 Heading without logo">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32074F1-EB8D-413C-90B0-D512B3898FBE}" type="slidenum">
              <a:rPr lang="en-IN" smtClean="0"/>
              <a:pPr/>
              <a:t>‹Nº›</a:t>
            </a:fld>
            <a:endParaRPr lang="en-IN" dirty="0"/>
          </a:p>
        </p:txBody>
      </p:sp>
      <p:sp>
        <p:nvSpPr>
          <p:cNvPr id="4" name="Title 1"/>
          <p:cNvSpPr>
            <a:spLocks noGrp="1"/>
          </p:cNvSpPr>
          <p:nvPr>
            <p:ph type="title"/>
          </p:nvPr>
        </p:nvSpPr>
        <p:spPr>
          <a:xfrm>
            <a:off x="597603" y="612776"/>
            <a:ext cx="9736568" cy="403224"/>
          </a:xfrm>
        </p:spPr>
        <p:txBody>
          <a:bodyPr anchor="t" anchorCtr="0">
            <a:noAutofit/>
          </a:bodyPr>
          <a:lstStyle>
            <a:lvl1pPr>
              <a:defRPr sz="2400"/>
            </a:lvl1pPr>
          </a:lstStyle>
          <a:p>
            <a:r>
              <a:rPr lang="en-US" dirty="0"/>
              <a:t>Click to edit Master title style</a:t>
            </a:r>
            <a:endParaRPr lang="en-IN" dirty="0"/>
          </a:p>
        </p:txBody>
      </p:sp>
      <p:cxnSp>
        <p:nvCxnSpPr>
          <p:cNvPr id="5" name="Straight Connector 4"/>
          <p:cNvCxnSpPr/>
          <p:nvPr userDrawn="1"/>
        </p:nvCxnSpPr>
        <p:spPr>
          <a:xfrm>
            <a:off x="699203" y="1057278"/>
            <a:ext cx="1196975" cy="0"/>
          </a:xfrm>
          <a:prstGeom prst="line">
            <a:avLst/>
          </a:prstGeom>
          <a:ln w="3175" cap="sq">
            <a:solidFill>
              <a:schemeClr val="bg1">
                <a:alpha val="45000"/>
              </a:schemeClr>
            </a:solidFill>
            <a:head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03299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8000" fill="hold" grpId="0" nodeType="withEffect" p14:presetBounceEnd="57000">
                                      <p:stCondLst>
                                        <p:cond delay="0"/>
                                      </p:stCondLst>
                                      <p:iterate type="wd">
                                        <p:tmPct val="2000"/>
                                      </p:iterate>
                                      <p:childTnLst>
                                        <p:set>
                                          <p:cBhvr>
                                            <p:cTn id="6" dur="1" fill="hold">
                                              <p:stCondLst>
                                                <p:cond delay="0"/>
                                              </p:stCondLst>
                                            </p:cTn>
                                            <p:tgtEl>
                                              <p:spTgt spid="4"/>
                                            </p:tgtEl>
                                            <p:attrNameLst>
                                              <p:attrName>style.visibility</p:attrName>
                                            </p:attrNameLst>
                                          </p:cBhvr>
                                          <p:to>
                                            <p:strVal val="visible"/>
                                          </p:to>
                                        </p:set>
                                        <p:anim calcmode="lin" valueType="num" p14:bounceEnd="57000">
                                          <p:cBhvr additive="base">
                                            <p:cTn id="7" dur="1500" fill="hold"/>
                                            <p:tgtEl>
                                              <p:spTgt spid="4"/>
                                            </p:tgtEl>
                                            <p:attrNameLst>
                                              <p:attrName>ppt_x</p:attrName>
                                            </p:attrNameLst>
                                          </p:cBhvr>
                                          <p:tavLst>
                                            <p:tav tm="0">
                                              <p:val>
                                                <p:strVal val="0-#ppt_w/2"/>
                                              </p:val>
                                            </p:tav>
                                            <p:tav tm="100000">
                                              <p:val>
                                                <p:strVal val="#ppt_x"/>
                                              </p:val>
                                            </p:tav>
                                          </p:tavLst>
                                        </p:anim>
                                        <p:anim calcmode="lin" valueType="num" p14:bounceEnd="57000">
                                          <p:cBhvr additive="base">
                                            <p:cTn id="8" dur="1500" fill="hold"/>
                                            <p:tgtEl>
                                              <p:spTgt spid="4"/>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8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8000" fill="hold" grpId="0" nodeType="withEffect">
                                      <p:stCondLst>
                                        <p:cond delay="0"/>
                                      </p:stCondLst>
                                      <p:iterate type="wd">
                                        <p:tmPct val="2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0-#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8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extLst>
    <p:ext uri="{DCECCB84-F9BA-43D5-87BE-67443E8EF086}">
      <p15:sldGuideLst xmlns:p15="http://schemas.microsoft.com/office/powerpoint/2012/main">
        <p15:guide id="1" pos="438">
          <p15:clr>
            <a:srgbClr val="FBAE40"/>
          </p15:clr>
        </p15:guide>
        <p15:guide id="2" orient="horz" pos="41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thout heading &amp; Logo">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32074F1-EB8D-413C-90B0-D512B3898FBE}" type="slidenum">
              <a:rPr lang="en-IN" smtClean="0"/>
              <a:pPr/>
              <a:t>‹Nº›</a:t>
            </a:fld>
            <a:endParaRPr lang="en-IN" dirty="0"/>
          </a:p>
        </p:txBody>
      </p:sp>
    </p:spTree>
    <p:extLst>
      <p:ext uri="{BB962C8B-B14F-4D97-AF65-F5344CB8AC3E}">
        <p14:creationId xmlns:p14="http://schemas.microsoft.com/office/powerpoint/2010/main" val="322304759"/>
      </p:ext>
    </p:extLst>
  </p:cSld>
  <p:clrMapOvr>
    <a:masterClrMapping/>
  </p:clrMapOvr>
  <p:extLst>
    <p:ext uri="{DCECCB84-F9BA-43D5-87BE-67443E8EF086}">
      <p15:sldGuideLst xmlns:p15="http://schemas.microsoft.com/office/powerpoint/2012/main">
        <p15:guide id="1" pos="438">
          <p15:clr>
            <a:srgbClr val="FBAE40"/>
          </p15:clr>
        </p15:guide>
        <p15:guide id="2" orient="horz" pos="41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Footer Master Slide">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513611BE-FBD3-4544-9197-1BFB9F036C74}" type="slidenum">
              <a:rPr lang="en-IN" smtClean="0"/>
              <a:pPr/>
              <a:t>‹Nº›</a:t>
            </a:fld>
            <a:endParaRPr lang="en-IN" dirty="0"/>
          </a:p>
        </p:txBody>
      </p:sp>
    </p:spTree>
    <p:extLst>
      <p:ext uri="{BB962C8B-B14F-4D97-AF65-F5344CB8AC3E}">
        <p14:creationId xmlns:p14="http://schemas.microsoft.com/office/powerpoint/2010/main" val="41944863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17" name="Slide Number Placeholder 2"/>
          <p:cNvSpPr>
            <a:spLocks noGrp="1"/>
          </p:cNvSpPr>
          <p:nvPr>
            <p:ph type="sldNum" sz="quarter" idx="4"/>
          </p:nvPr>
        </p:nvSpPr>
        <p:spPr>
          <a:xfrm>
            <a:off x="197033" y="6405756"/>
            <a:ext cx="495820" cy="278037"/>
          </a:xfrm>
          <a:prstGeom prst="rect">
            <a:avLst/>
          </a:prstGeom>
        </p:spPr>
        <p:txBody>
          <a:bodyPr>
            <a:normAutofit/>
          </a:bodyPr>
          <a:lstStyle>
            <a:lvl1pPr algn="ctr">
              <a:defRPr sz="1200">
                <a:solidFill>
                  <a:schemeClr val="bg1"/>
                </a:solidFill>
              </a:defRPr>
            </a:lvl1pPr>
          </a:lstStyle>
          <a:p>
            <a:fld id="{032074F1-EB8D-413C-90B0-D512B3898FBE}" type="slidenum">
              <a:rPr lang="en-IN" smtClean="0"/>
              <a:pPr/>
              <a:t>‹Nº›</a:t>
            </a:fld>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988486627"/>
      </p:ext>
    </p:extLst>
  </p:cSld>
  <p:clrMap bg1="lt1" tx1="dk1" bg2="lt2" tx2="dk2" accent1="accent1" accent2="accent2" accent3="accent3" accent4="accent4" accent5="accent5" accent6="accent6" hlink="hlink" folHlink="folHlink"/>
  <p:sldLayoutIdLst>
    <p:sldLayoutId id="2147483673" r:id="rId1"/>
    <p:sldLayoutId id="2147483678" r:id="rId2"/>
    <p:sldLayoutId id="2147483681" r:id="rId3"/>
    <p:sldLayoutId id="2147483685"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txStyles>
    <p:titleStyle>
      <a:lvl1pPr algn="l" defTabSz="914400" rtl="0" eaLnBrk="1" latinLnBrk="0" hangingPunct="1">
        <a:lnSpc>
          <a:spcPct val="90000"/>
        </a:lnSpc>
        <a:spcBef>
          <a:spcPct val="0"/>
        </a:spcBef>
        <a:buNone/>
        <a:defRPr sz="4400" kern="1200">
          <a:solidFill>
            <a:schemeClr val="bg1">
              <a:lumMod val="9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blipFill dpi="0" rotWithShape="1">
            <a:blip r:embed="rId7">
              <a:alphaModFix amt="22000"/>
              <a:extLst>
                <a:ext uri="{BEBA8EAE-BF5A-486C-A8C5-ECC9F3942E4B}">
                  <a14:imgProps xmlns:a14="http://schemas.microsoft.com/office/drawing/2010/main">
                    <a14:imgLayer r:embed="rId8">
                      <a14:imgEffect>
                        <a14:sharpenSoften amount="6000"/>
                      </a14:imgEffect>
                      <a14:imgEffect>
                        <a14:brightnessContrast bright="-50000" contrast="33000"/>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17" name="Slide Number Placeholder 2"/>
          <p:cNvSpPr>
            <a:spLocks noGrp="1"/>
          </p:cNvSpPr>
          <p:nvPr>
            <p:ph type="sldNum" sz="quarter" idx="4"/>
          </p:nvPr>
        </p:nvSpPr>
        <p:spPr>
          <a:xfrm>
            <a:off x="197033" y="6405756"/>
            <a:ext cx="495820" cy="278037"/>
          </a:xfrm>
          <a:prstGeom prst="rect">
            <a:avLst/>
          </a:prstGeom>
        </p:spPr>
        <p:txBody>
          <a:bodyPr>
            <a:normAutofit/>
          </a:bodyPr>
          <a:lstStyle>
            <a:lvl1pPr algn="ctr">
              <a:defRPr sz="1200">
                <a:solidFill>
                  <a:schemeClr val="bg1"/>
                </a:solidFill>
              </a:defRPr>
            </a:lvl1pPr>
          </a:lstStyle>
          <a:p>
            <a:fld id="{032074F1-EB8D-413C-90B0-D512B3898FBE}" type="slidenum">
              <a:rPr lang="en-IN" smtClean="0"/>
              <a:pPr/>
              <a:t>‹Nº›</a:t>
            </a:fld>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21994589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txStyles>
    <p:titleStyle>
      <a:lvl1pPr algn="l" defTabSz="914400" rtl="0" eaLnBrk="1" latinLnBrk="0" hangingPunct="1">
        <a:lnSpc>
          <a:spcPct val="90000"/>
        </a:lnSpc>
        <a:spcBef>
          <a:spcPct val="0"/>
        </a:spcBef>
        <a:buNone/>
        <a:defRPr sz="4400" kern="1200">
          <a:solidFill>
            <a:schemeClr val="bg1">
              <a:lumMod val="9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hyperlink" Target="https://www.tokioschool.com/noticias/inteligencia-artificial-y-big-dat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facebook.com/smartydreams"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searchdatacenter.techtarget.com/es/definicion/Analitica-predictiva-o-analisis-predictivo"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cYg5xLXQabY"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youtube.com/watch?v=UFffxcCQMPQ" TargetMode="External"/><Relationship Id="rId4" Type="http://schemas.openxmlformats.org/officeDocument/2006/relationships/hyperlink" Target="https://www.youtube.com/watch?v=PNzQ4PNZSzc"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9" name="Title 1"/>
          <p:cNvSpPr txBox="1">
            <a:spLocks/>
          </p:cNvSpPr>
          <p:nvPr/>
        </p:nvSpPr>
        <p:spPr>
          <a:xfrm>
            <a:off x="1650800" y="1231015"/>
            <a:ext cx="9144000" cy="10064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bg1">
                    <a:lumMod val="95000"/>
                  </a:schemeClr>
                </a:solidFill>
                <a:latin typeface="+mj-lt"/>
                <a:ea typeface="+mj-ea"/>
                <a:cs typeface="+mj-cs"/>
              </a:defRPr>
            </a:lvl1pPr>
          </a:lstStyle>
          <a:p>
            <a:pPr algn="ctr"/>
            <a:r>
              <a:rPr lang="en-IN" sz="6600" dirty="0"/>
              <a:t>SmartyDreams</a:t>
            </a:r>
          </a:p>
        </p:txBody>
      </p:sp>
      <p:sp>
        <p:nvSpPr>
          <p:cNvPr id="10" name="Subtitle 10"/>
          <p:cNvSpPr txBox="1">
            <a:spLocks/>
          </p:cNvSpPr>
          <p:nvPr/>
        </p:nvSpPr>
        <p:spPr>
          <a:xfrm>
            <a:off x="1478280" y="6176645"/>
            <a:ext cx="9144000" cy="51371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MX" sz="1400" dirty="0"/>
              <a:t>Gracias por permitirnos </a:t>
            </a:r>
            <a:r>
              <a:rPr lang="es-MX" sz="1400" dirty="0" smtClean="0"/>
              <a:t>compartir algo de conocimiento</a:t>
            </a:r>
            <a:endParaRPr lang="es-MX" sz="1400" dirty="0"/>
          </a:p>
          <a:p>
            <a:pPr marL="0" indent="0" algn="ctr">
              <a:buNone/>
            </a:pPr>
            <a:endParaRPr lang="en-IN" sz="1400"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3107" y="806989"/>
            <a:ext cx="1150636" cy="1467062"/>
          </a:xfrm>
          <a:prstGeom prst="rect">
            <a:avLst/>
          </a:prstGeom>
        </p:spPr>
      </p:pic>
      <p:sp>
        <p:nvSpPr>
          <p:cNvPr id="3" name="Rectángulo 2"/>
          <p:cNvSpPr/>
          <p:nvPr/>
        </p:nvSpPr>
        <p:spPr>
          <a:xfrm>
            <a:off x="4075739" y="4766944"/>
            <a:ext cx="3949093" cy="1089529"/>
          </a:xfrm>
          <a:prstGeom prst="rect">
            <a:avLst/>
          </a:prstGeom>
        </p:spPr>
        <p:txBody>
          <a:bodyPr wrap="none">
            <a:spAutoFit/>
          </a:bodyPr>
          <a:lstStyle/>
          <a:p>
            <a:pPr lvl="0" algn="ctr">
              <a:lnSpc>
                <a:spcPct val="90000"/>
              </a:lnSpc>
              <a:spcBef>
                <a:spcPct val="0"/>
              </a:spcBef>
              <a:defRPr/>
            </a:pPr>
            <a:r>
              <a:rPr lang="es-MX" sz="3600" b="1" dirty="0" smtClean="0">
                <a:solidFill>
                  <a:schemeClr val="bg1"/>
                </a:solidFill>
                <a:latin typeface="Calibri Light" panose="020F0302020204030204"/>
              </a:rPr>
              <a:t>Curso Deep Learning</a:t>
            </a:r>
            <a:endParaRPr lang="es-MX" sz="3600" b="1" dirty="0">
              <a:solidFill>
                <a:schemeClr val="bg1"/>
              </a:solidFill>
              <a:latin typeface="Calibri Light" panose="020F0302020204030204"/>
            </a:endParaRPr>
          </a:p>
          <a:p>
            <a:pPr lvl="0" algn="ctr">
              <a:lnSpc>
                <a:spcPct val="90000"/>
              </a:lnSpc>
              <a:spcBef>
                <a:spcPct val="0"/>
              </a:spcBef>
              <a:defRPr/>
            </a:pPr>
            <a:r>
              <a:rPr lang="es-MX" sz="3600" b="1" dirty="0" smtClean="0">
                <a:solidFill>
                  <a:schemeClr val="bg1"/>
                </a:solidFill>
                <a:latin typeface="Calibri Light" panose="020F0302020204030204"/>
              </a:rPr>
              <a:t>Tensorflow/Keras</a:t>
            </a:r>
          </a:p>
        </p:txBody>
      </p:sp>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087" y="2503918"/>
            <a:ext cx="9699713" cy="2076628"/>
          </a:xfrm>
          <a:prstGeom prst="rect">
            <a:avLst/>
          </a:prstGeom>
        </p:spPr>
      </p:pic>
    </p:spTree>
    <p:extLst>
      <p:ext uri="{BB962C8B-B14F-4D97-AF65-F5344CB8AC3E}">
        <p14:creationId xmlns:p14="http://schemas.microsoft.com/office/powerpoint/2010/main" val="17321299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4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1900"/>
                                        <p:tgtEl>
                                          <p:spTgt spid="9"/>
                                        </p:tgtEl>
                                      </p:cBhvr>
                                    </p:animEffect>
                                  </p:childTnLst>
                                </p:cTn>
                              </p:par>
                              <p:par>
                                <p:cTn id="8" presetID="42" presetClass="entr" presetSubtype="0" fill="hold" grpId="0" nodeType="withEffect">
                                  <p:stCondLst>
                                    <p:cond delay="4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6"/>
            <a:ext cx="9736568" cy="415924"/>
          </a:xfrm>
        </p:spPr>
        <p:txBody>
          <a:bodyPr/>
          <a:lstStyle/>
          <a:p>
            <a:r>
              <a:rPr lang="es-MX" sz="3600" b="1" dirty="0"/>
              <a:t>Red neuronal artificial: concepto y definición</a:t>
            </a:r>
            <a:br>
              <a:rPr lang="es-MX" sz="3600" b="1" dirty="0"/>
            </a:br>
            <a:r>
              <a:rPr lang="es-MX" sz="3600" dirty="0"/>
              <a:t/>
            </a:r>
            <a:br>
              <a:rPr lang="es-MX" sz="3600" dirty="0"/>
            </a:br>
            <a:endParaRPr lang="en-IN" sz="3600" dirty="0"/>
          </a:p>
        </p:txBody>
      </p:sp>
      <p:sp>
        <p:nvSpPr>
          <p:cNvPr id="14" name="Text Placeholder 14"/>
          <p:cNvSpPr txBox="1">
            <a:spLocks/>
          </p:cNvSpPr>
          <p:nvPr/>
        </p:nvSpPr>
        <p:spPr>
          <a:xfrm>
            <a:off x="726995" y="1481002"/>
            <a:ext cx="3976601" cy="443198"/>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Font typeface="Arial" panose="020B0604020202020204" pitchFamily="34" charset="0"/>
              <a:buNone/>
            </a:pPr>
            <a:r>
              <a:rPr lang="es-MX" sz="2400" dirty="0">
                <a:solidFill>
                  <a:prstClr val="white">
                    <a:lumMod val="95000"/>
                  </a:prstClr>
                </a:solidFill>
                <a:latin typeface="Segoe UI Light"/>
              </a:rPr>
              <a:t>	</a:t>
            </a:r>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base"/>
            <a:r>
              <a:rPr lang="es-MX" sz="1600" dirty="0">
                <a:latin typeface="Arial" panose="020B0604020202020204" pitchFamily="34" charset="0"/>
                <a:cs typeface="Arial" panose="020B0604020202020204" pitchFamily="34" charset="0"/>
              </a:rPr>
              <a:t>Una red neuronal artificial es un sistema de conexión de modelos </a:t>
            </a:r>
            <a:r>
              <a:rPr lang="es-MX" sz="1600" dirty="0" smtClean="0">
                <a:latin typeface="Arial" panose="020B0604020202020204" pitchFamily="34" charset="0"/>
                <a:cs typeface="Arial" panose="020B0604020202020204" pitchFamily="34" charset="0"/>
              </a:rPr>
              <a:t>computacionales.</a:t>
            </a:r>
            <a:r>
              <a:rPr lang="es-MX" sz="1600" b="1" dirty="0" smtClean="0">
                <a:latin typeface="Arial" panose="020B0604020202020204" pitchFamily="34" charset="0"/>
                <a:cs typeface="Arial" panose="020B0604020202020204" pitchFamily="34" charset="0"/>
              </a:rPr>
              <a:t> </a:t>
            </a:r>
            <a:r>
              <a:rPr lang="es-MX" sz="1600" b="1" dirty="0">
                <a:latin typeface="Arial" panose="020B0604020202020204" pitchFamily="34" charset="0"/>
                <a:cs typeface="Arial" panose="020B0604020202020204" pitchFamily="34" charset="0"/>
              </a:rPr>
              <a:t>La idea que se persigue es conseguir imitar el sistema neuronal humano, con el objetivo de procesar información en tiempo récord, sin importar la cantidad</a:t>
            </a:r>
            <a:r>
              <a:rPr lang="es-MX" sz="1600" dirty="0">
                <a:latin typeface="Arial" panose="020B0604020202020204" pitchFamily="34" charset="0"/>
                <a:cs typeface="Arial" panose="020B0604020202020204" pitchFamily="34" charset="0"/>
              </a:rPr>
              <a:t>. Podemos decir, de esta forma, que el concepto se encuentra próximo al </a:t>
            </a:r>
            <a:r>
              <a:rPr lang="es-MX" sz="1600" dirty="0">
                <a:latin typeface="Arial" panose="020B0604020202020204" pitchFamily="34" charset="0"/>
                <a:cs typeface="Arial" panose="020B0604020202020204" pitchFamily="34" charset="0"/>
                <a:hlinkClick r:id="rId3"/>
              </a:rPr>
              <a:t>Big Data</a:t>
            </a:r>
            <a:r>
              <a:rPr lang="es-MX" sz="1600" dirty="0" smtClean="0">
                <a:latin typeface="Arial" panose="020B0604020202020204" pitchFamily="34" charset="0"/>
                <a:cs typeface="Arial" panose="020B0604020202020204" pitchFamily="34" charset="0"/>
              </a:rPr>
              <a:t>.</a:t>
            </a:r>
          </a:p>
          <a:p>
            <a:pPr fontAlgn="base"/>
            <a:endParaRPr lang="es-MX" sz="1600" dirty="0">
              <a:latin typeface="Arial" panose="020B0604020202020204" pitchFamily="34" charset="0"/>
              <a:cs typeface="Arial" panose="020B0604020202020204" pitchFamily="34" charset="0"/>
            </a:endParaRPr>
          </a:p>
          <a:p>
            <a:pPr fontAlgn="base"/>
            <a:r>
              <a:rPr lang="es-MX" sz="1600" b="1" dirty="0">
                <a:latin typeface="Arial" panose="020B0604020202020204" pitchFamily="34" charset="0"/>
                <a:cs typeface="Arial" panose="020B0604020202020204" pitchFamily="34" charset="0"/>
              </a:rPr>
              <a:t>La red neuronal artificial también se conoce como sistema conexionista. </a:t>
            </a:r>
            <a:r>
              <a:rPr lang="es-MX" sz="1600" dirty="0">
                <a:latin typeface="Arial" panose="020B0604020202020204" pitchFamily="34" charset="0"/>
                <a:cs typeface="Arial" panose="020B0604020202020204" pitchFamily="34" charset="0"/>
              </a:rPr>
              <a:t>Se trata de un sistema porque está compuesto por un conjunto de neuronas artificiales que están interconectadas entre sí. Toda la información que llega a este sistema se procesa, produciendo unos determinados valores de salida.</a:t>
            </a:r>
          </a:p>
          <a:p>
            <a:r>
              <a:rPr lang="es-MX" sz="1600" b="1" dirty="0" smtClean="0">
                <a:latin typeface="Arial" panose="020B0604020202020204" pitchFamily="34" charset="0"/>
                <a:cs typeface="Arial" panose="020B0604020202020204" pitchFamily="34" charset="0"/>
              </a:rPr>
              <a:t/>
            </a:r>
            <a:br>
              <a:rPr lang="es-MX" sz="1600" b="1" dirty="0" smtClean="0">
                <a:latin typeface="Arial" panose="020B0604020202020204" pitchFamily="34" charset="0"/>
                <a:cs typeface="Arial" panose="020B0604020202020204" pitchFamily="34" charset="0"/>
              </a:rPr>
            </a:br>
            <a:r>
              <a:rPr lang="es-MX" sz="1600" dirty="0" smtClean="0">
                <a:latin typeface="Arial" panose="020B0604020202020204" pitchFamily="34" charset="0"/>
                <a:cs typeface="Arial" panose="020B0604020202020204" pitchFamily="34" charset="0"/>
              </a:rPr>
              <a:t/>
            </a:r>
            <a:br>
              <a:rPr lang="es-MX" sz="1600" dirty="0" smtClean="0">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p:txBody>
      </p:sp>
      <p:pic>
        <p:nvPicPr>
          <p:cNvPr id="1026" name="Picture 2" descr="Curso intensivo en Redes Neuronales Multicapa o Perceptrones Multicapa - ▷  Cursos de Programación de 0 a Experto © Garantizad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5387" y="3897371"/>
            <a:ext cx="8001000" cy="1882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6395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s-MX" sz="3600" dirty="0">
                <a:solidFill>
                  <a:prstClr val="white">
                    <a:lumMod val="95000"/>
                  </a:prstClr>
                </a:solidFill>
                <a:latin typeface="Arial" panose="020B0604020202020204" pitchFamily="34" charset="0"/>
                <a:cs typeface="Arial" panose="020B0604020202020204" pitchFamily="34" charset="0"/>
              </a:rPr>
              <a:t>Como trabaja una Red Neuronal</a:t>
            </a:r>
            <a:r>
              <a:rPr lang="es-MX" sz="3600" b="1" dirty="0"/>
              <a:t/>
            </a:r>
            <a:br>
              <a:rPr lang="es-MX" sz="3600" b="1" dirty="0"/>
            </a:br>
            <a:r>
              <a:rPr lang="es-MX" sz="3600" dirty="0"/>
              <a:t/>
            </a:r>
            <a:br>
              <a:rPr lang="es-MX" sz="3600" dirty="0"/>
            </a:br>
            <a:endParaRPr lang="en-IN" sz="3600" dirty="0"/>
          </a:p>
        </p:txBody>
      </p:sp>
      <p:sp>
        <p:nvSpPr>
          <p:cNvPr id="14" name="Text Placeholder 14"/>
          <p:cNvSpPr txBox="1">
            <a:spLocks/>
          </p:cNvSpPr>
          <p:nvPr/>
        </p:nvSpPr>
        <p:spPr>
          <a:xfrm>
            <a:off x="726995" y="1481002"/>
            <a:ext cx="3976601" cy="443198"/>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Font typeface="Arial" panose="020B0604020202020204" pitchFamily="34" charset="0"/>
              <a:buNone/>
            </a:pPr>
            <a:r>
              <a:rPr lang="es-MX" sz="2400" dirty="0">
                <a:solidFill>
                  <a:prstClr val="white">
                    <a:lumMod val="95000"/>
                  </a:prstClr>
                </a:solidFill>
                <a:latin typeface="Segoe UI Light"/>
              </a:rPr>
              <a:t>	</a:t>
            </a:r>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base"/>
            <a:r>
              <a:rPr lang="es-MX" sz="1600" dirty="0" smtClean="0">
                <a:solidFill>
                  <a:prstClr val="white">
                    <a:lumMod val="95000"/>
                  </a:prstClr>
                </a:solidFill>
                <a:latin typeface="Arial" panose="020B0604020202020204" pitchFamily="34" charset="0"/>
                <a:cs typeface="Arial" panose="020B0604020202020204" pitchFamily="34" charset="0"/>
              </a:rPr>
              <a:t>.</a:t>
            </a:r>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r>
              <a:rPr lang="es-MX" sz="1600" dirty="0" smtClean="0">
                <a:solidFill>
                  <a:prstClr val="white">
                    <a:lumMod val="95000"/>
                  </a:prstClr>
                </a:solidFill>
                <a:latin typeface="Arial" panose="020B0604020202020204" pitchFamily="34" charset="0"/>
                <a:cs typeface="Arial" panose="020B0604020202020204" pitchFamily="34" charset="0"/>
              </a:rPr>
              <a:t>Las redes neuronales artificiales están inspiradas en el cerebro humano, de manera general el cerebro humano tiene un montón de neuronas.</a:t>
            </a:r>
          </a:p>
          <a:p>
            <a:endParaRPr lang="es-MX" sz="1600" b="1" dirty="0">
              <a:solidFill>
                <a:prstClr val="white">
                  <a:lumMod val="95000"/>
                </a:prstClr>
              </a:solidFill>
              <a:latin typeface="Arial" panose="020B0604020202020204" pitchFamily="34" charset="0"/>
              <a:cs typeface="Arial" panose="020B0604020202020204" pitchFamily="34" charset="0"/>
            </a:endParaRPr>
          </a:p>
          <a:p>
            <a:r>
              <a:rPr lang="es-MX" sz="1600" dirty="0" smtClean="0">
                <a:solidFill>
                  <a:prstClr val="white">
                    <a:lumMod val="95000"/>
                  </a:prstClr>
                </a:solidFill>
                <a:latin typeface="Arial" panose="020B0604020202020204" pitchFamily="34" charset="0"/>
                <a:cs typeface="Arial" panose="020B0604020202020204" pitchFamily="34" charset="0"/>
              </a:rPr>
              <a:t>Una neurona esta conectada a varias, si recibe un impulso eléctrico o varios impulsos esa neurona decide si se activa o no.</a:t>
            </a:r>
          </a:p>
          <a:p>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dirty="0" smtClean="0">
                <a:solidFill>
                  <a:prstClr val="white">
                    <a:lumMod val="95000"/>
                  </a:prstClr>
                </a:solidFill>
                <a:latin typeface="Arial" panose="020B0604020202020204" pitchFamily="34" charset="0"/>
                <a:cs typeface="Arial" panose="020B0604020202020204" pitchFamily="34" charset="0"/>
              </a:rPr>
              <a:t>Si se activa esta neurona mandara un impulso a las demás neuronas.</a:t>
            </a:r>
            <a:r>
              <a:rPr lang="es-MX" sz="1600" dirty="0" smtClean="0">
                <a:latin typeface="Arial" panose="020B0604020202020204" pitchFamily="34" charset="0"/>
                <a:cs typeface="Arial" panose="020B0604020202020204" pitchFamily="34" charset="0"/>
              </a:rPr>
              <a:t/>
            </a:r>
            <a:br>
              <a:rPr lang="es-MX" sz="1600" dirty="0" smtClean="0">
                <a:latin typeface="Arial" panose="020B0604020202020204" pitchFamily="34" charset="0"/>
                <a:cs typeface="Arial" panose="020B0604020202020204" pitchFamily="34" charset="0"/>
              </a:rPr>
            </a:br>
            <a:r>
              <a:rPr lang="es-MX" sz="1600" dirty="0" smtClean="0">
                <a:latin typeface="Arial" panose="020B0604020202020204" pitchFamily="34" charset="0"/>
                <a:cs typeface="Arial" panose="020B0604020202020204" pitchFamily="34" charset="0"/>
              </a:rPr>
              <a:t/>
            </a:r>
            <a:br>
              <a:rPr lang="es-MX" sz="1600" dirty="0" smtClean="0">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p:txBody>
      </p:sp>
      <p:sp>
        <p:nvSpPr>
          <p:cNvPr id="3" name="Rectángulo 2"/>
          <p:cNvSpPr/>
          <p:nvPr/>
        </p:nvSpPr>
        <p:spPr>
          <a:xfrm>
            <a:off x="940658" y="3765487"/>
            <a:ext cx="589660" cy="233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Datos</a:t>
            </a:r>
            <a:endParaRPr lang="es-MX" sz="1000" dirty="0"/>
          </a:p>
        </p:txBody>
      </p:sp>
      <p:sp>
        <p:nvSpPr>
          <p:cNvPr id="4" name="Elipse 3"/>
          <p:cNvSpPr/>
          <p:nvPr/>
        </p:nvSpPr>
        <p:spPr>
          <a:xfrm>
            <a:off x="2271224" y="3837191"/>
            <a:ext cx="444382" cy="427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Elipse 9"/>
          <p:cNvSpPr/>
          <p:nvPr/>
        </p:nvSpPr>
        <p:spPr>
          <a:xfrm>
            <a:off x="2299129" y="4480832"/>
            <a:ext cx="444382" cy="427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Elipse 10"/>
          <p:cNvSpPr/>
          <p:nvPr/>
        </p:nvSpPr>
        <p:spPr>
          <a:xfrm>
            <a:off x="2299129" y="5110149"/>
            <a:ext cx="444382" cy="427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 name="Elipse 11"/>
          <p:cNvSpPr/>
          <p:nvPr/>
        </p:nvSpPr>
        <p:spPr>
          <a:xfrm>
            <a:off x="2290583" y="5670964"/>
            <a:ext cx="444382" cy="427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 name="Elipse 12"/>
          <p:cNvSpPr/>
          <p:nvPr/>
        </p:nvSpPr>
        <p:spPr>
          <a:xfrm>
            <a:off x="3059393" y="4078347"/>
            <a:ext cx="444382" cy="427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 name="Elipse 14"/>
          <p:cNvSpPr/>
          <p:nvPr/>
        </p:nvSpPr>
        <p:spPr>
          <a:xfrm>
            <a:off x="3091440" y="4702190"/>
            <a:ext cx="444382" cy="427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 name="Elipse 15"/>
          <p:cNvSpPr/>
          <p:nvPr/>
        </p:nvSpPr>
        <p:spPr>
          <a:xfrm>
            <a:off x="3076485" y="5314047"/>
            <a:ext cx="444382" cy="427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7" name="Elipse 16"/>
          <p:cNvSpPr/>
          <p:nvPr/>
        </p:nvSpPr>
        <p:spPr>
          <a:xfrm>
            <a:off x="3815696" y="4340022"/>
            <a:ext cx="444382" cy="427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8" name="Elipse 17"/>
          <p:cNvSpPr/>
          <p:nvPr/>
        </p:nvSpPr>
        <p:spPr>
          <a:xfrm>
            <a:off x="3790059" y="5062815"/>
            <a:ext cx="444382" cy="427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9" name="Rectángulo 18"/>
          <p:cNvSpPr/>
          <p:nvPr/>
        </p:nvSpPr>
        <p:spPr>
          <a:xfrm>
            <a:off x="4686434" y="3762043"/>
            <a:ext cx="538385" cy="233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Resultados</a:t>
            </a:r>
            <a:endParaRPr lang="es-MX" sz="1000" dirty="0"/>
          </a:p>
        </p:txBody>
      </p:sp>
      <p:cxnSp>
        <p:nvCxnSpPr>
          <p:cNvPr id="21" name="Conector angular 20"/>
          <p:cNvCxnSpPr>
            <a:stCxn id="12" idx="4"/>
          </p:cNvCxnSpPr>
          <p:nvPr/>
        </p:nvCxnSpPr>
        <p:spPr>
          <a:xfrm rot="16200000" flipH="1">
            <a:off x="4394856" y="4216172"/>
            <a:ext cx="381474" cy="41456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ángulo 21"/>
          <p:cNvSpPr/>
          <p:nvPr/>
        </p:nvSpPr>
        <p:spPr>
          <a:xfrm>
            <a:off x="6682811" y="5888052"/>
            <a:ext cx="2452643" cy="786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Capa de entrada la cual se encarga de recibir toda la data para después mandarla a la segunda capa</a:t>
            </a:r>
            <a:endParaRPr lang="es-MX" sz="1200" dirty="0"/>
          </a:p>
        </p:txBody>
      </p:sp>
      <p:cxnSp>
        <p:nvCxnSpPr>
          <p:cNvPr id="24" name="Conector angular 23"/>
          <p:cNvCxnSpPr>
            <a:stCxn id="16" idx="4"/>
            <a:endCxn id="27" idx="1"/>
          </p:cNvCxnSpPr>
          <p:nvPr/>
        </p:nvCxnSpPr>
        <p:spPr>
          <a:xfrm rot="5400000" flipH="1" flipV="1">
            <a:off x="5156722" y="3332956"/>
            <a:ext cx="550334" cy="4266427"/>
          </a:xfrm>
          <a:prstGeom prst="bentConnector4">
            <a:avLst>
              <a:gd name="adj1" fmla="val -98993"/>
              <a:gd name="adj2" fmla="val 52604"/>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ángulo 26"/>
          <p:cNvSpPr/>
          <p:nvPr/>
        </p:nvSpPr>
        <p:spPr>
          <a:xfrm>
            <a:off x="7565103" y="4797896"/>
            <a:ext cx="2452643" cy="786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Capa oculta se encarga de realizar el algoritmo.</a:t>
            </a:r>
            <a:endParaRPr lang="es-MX" sz="1200" dirty="0"/>
          </a:p>
        </p:txBody>
      </p:sp>
      <p:cxnSp>
        <p:nvCxnSpPr>
          <p:cNvPr id="29" name="Conector angular 28"/>
          <p:cNvCxnSpPr/>
          <p:nvPr/>
        </p:nvCxnSpPr>
        <p:spPr>
          <a:xfrm rot="5400000" flipH="1" flipV="1">
            <a:off x="5214362" y="2461183"/>
            <a:ext cx="670172" cy="30231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ángulo 30"/>
          <p:cNvSpPr/>
          <p:nvPr/>
        </p:nvSpPr>
        <p:spPr>
          <a:xfrm>
            <a:off x="7061009" y="3365907"/>
            <a:ext cx="2452643" cy="533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Capa de salida recibe la información y da un resultado</a:t>
            </a:r>
            <a:endParaRPr lang="es-MX" sz="1200" dirty="0"/>
          </a:p>
        </p:txBody>
      </p:sp>
    </p:spTree>
    <p:extLst>
      <p:ext uri="{BB962C8B-B14F-4D97-AF65-F5344CB8AC3E}">
        <p14:creationId xmlns:p14="http://schemas.microsoft.com/office/powerpoint/2010/main" val="42045865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s-MX" sz="3600" dirty="0">
                <a:solidFill>
                  <a:prstClr val="white">
                    <a:lumMod val="95000"/>
                  </a:prstClr>
                </a:solidFill>
                <a:latin typeface="Arial" panose="020B0604020202020204" pitchFamily="34" charset="0"/>
                <a:cs typeface="Arial" panose="020B0604020202020204" pitchFamily="34" charset="0"/>
              </a:rPr>
              <a:t>Como trabaja una Red Neuronal</a:t>
            </a:r>
            <a:r>
              <a:rPr lang="es-MX" sz="3600" b="1" dirty="0"/>
              <a:t/>
            </a:r>
            <a:br>
              <a:rPr lang="es-MX" sz="3600" b="1" dirty="0"/>
            </a:br>
            <a:r>
              <a:rPr lang="es-MX" sz="3600" dirty="0"/>
              <a:t/>
            </a:r>
            <a:br>
              <a:rPr lang="es-MX" sz="3600" dirty="0"/>
            </a:br>
            <a:endParaRPr lang="en-IN" sz="3600" dirty="0"/>
          </a:p>
        </p:txBody>
      </p:sp>
      <p:sp>
        <p:nvSpPr>
          <p:cNvPr id="14" name="Text Placeholder 14"/>
          <p:cNvSpPr txBox="1">
            <a:spLocks/>
          </p:cNvSpPr>
          <p:nvPr/>
        </p:nvSpPr>
        <p:spPr>
          <a:xfrm>
            <a:off x="726995" y="1481002"/>
            <a:ext cx="3976601" cy="443198"/>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Font typeface="Arial" panose="020B0604020202020204" pitchFamily="34" charset="0"/>
              <a:buNone/>
            </a:pPr>
            <a:r>
              <a:rPr lang="es-MX" sz="2400" dirty="0">
                <a:solidFill>
                  <a:prstClr val="white">
                    <a:lumMod val="95000"/>
                  </a:prstClr>
                </a:solidFill>
                <a:latin typeface="Segoe UI Light"/>
              </a:rPr>
              <a:t>	</a:t>
            </a:r>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base"/>
            <a:r>
              <a:rPr lang="es-MX" sz="1600" dirty="0" smtClean="0">
                <a:solidFill>
                  <a:prstClr val="white">
                    <a:lumMod val="95000"/>
                  </a:prstClr>
                </a:solidFill>
                <a:latin typeface="Arial" panose="020B0604020202020204" pitchFamily="34" charset="0"/>
                <a:cs typeface="Arial" panose="020B0604020202020204" pitchFamily="34" charset="0"/>
              </a:rPr>
              <a:t>.</a:t>
            </a:r>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4" name="Elipse 3"/>
          <p:cNvSpPr/>
          <p:nvPr/>
        </p:nvSpPr>
        <p:spPr>
          <a:xfrm>
            <a:off x="4692803" y="3128788"/>
            <a:ext cx="1546168" cy="1272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prstClr val="white"/>
                </a:solidFill>
              </a:rPr>
              <a:t>B</a:t>
            </a:r>
            <a:endParaRPr lang="es-MX" dirty="0">
              <a:solidFill>
                <a:prstClr val="white"/>
              </a:solidFill>
            </a:endParaRPr>
          </a:p>
        </p:txBody>
      </p:sp>
      <p:cxnSp>
        <p:nvCxnSpPr>
          <p:cNvPr id="9" name="Conector recto 8"/>
          <p:cNvCxnSpPr>
            <a:endCxn id="4" idx="1"/>
          </p:cNvCxnSpPr>
          <p:nvPr/>
        </p:nvCxnSpPr>
        <p:spPr>
          <a:xfrm>
            <a:off x="3196127" y="2247544"/>
            <a:ext cx="1723107" cy="1067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ector recto 22"/>
          <p:cNvCxnSpPr>
            <a:endCxn id="4" idx="2"/>
          </p:cNvCxnSpPr>
          <p:nvPr/>
        </p:nvCxnSpPr>
        <p:spPr>
          <a:xfrm>
            <a:off x="3196127" y="3764936"/>
            <a:ext cx="14966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ector recto 27"/>
          <p:cNvCxnSpPr>
            <a:endCxn id="4" idx="3"/>
          </p:cNvCxnSpPr>
          <p:nvPr/>
        </p:nvCxnSpPr>
        <p:spPr>
          <a:xfrm flipV="1">
            <a:off x="3255948" y="4214761"/>
            <a:ext cx="1663286" cy="96399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itle 1"/>
          <p:cNvSpPr txBox="1">
            <a:spLocks/>
          </p:cNvSpPr>
          <p:nvPr/>
        </p:nvSpPr>
        <p:spPr>
          <a:xfrm>
            <a:off x="2798486" y="1807474"/>
            <a:ext cx="457462" cy="641619"/>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r>
              <a:rPr lang="es-MX" sz="3600" dirty="0">
                <a:solidFill>
                  <a:prstClr val="white">
                    <a:lumMod val="95000"/>
                  </a:prstClr>
                </a:solidFill>
                <a:latin typeface="Arial" panose="020B0604020202020204" pitchFamily="34" charset="0"/>
                <a:cs typeface="Arial" panose="020B0604020202020204" pitchFamily="34" charset="0"/>
              </a:rPr>
              <a:t>x</a:t>
            </a:r>
            <a:r>
              <a:rPr lang="es-MX" sz="3600" b="1" dirty="0" smtClean="0"/>
              <a:t/>
            </a:r>
            <a:br>
              <a:rPr lang="es-MX" sz="3600" b="1" dirty="0" smtClean="0"/>
            </a:br>
            <a:r>
              <a:rPr lang="es-MX" sz="3600" dirty="0" smtClean="0"/>
              <a:t/>
            </a:r>
            <a:br>
              <a:rPr lang="es-MX" sz="3600" dirty="0" smtClean="0"/>
            </a:br>
            <a:endParaRPr lang="en-IN" sz="3600" dirty="0"/>
          </a:p>
        </p:txBody>
      </p:sp>
      <p:sp>
        <p:nvSpPr>
          <p:cNvPr id="36" name="Title 1"/>
          <p:cNvSpPr txBox="1">
            <a:spLocks/>
          </p:cNvSpPr>
          <p:nvPr/>
        </p:nvSpPr>
        <p:spPr>
          <a:xfrm>
            <a:off x="2738665" y="3378205"/>
            <a:ext cx="457462" cy="641619"/>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r>
              <a:rPr lang="es-MX" sz="3600" dirty="0">
                <a:solidFill>
                  <a:prstClr val="white">
                    <a:lumMod val="95000"/>
                  </a:prstClr>
                </a:solidFill>
                <a:latin typeface="Arial" panose="020B0604020202020204" pitchFamily="34" charset="0"/>
                <a:cs typeface="Arial" panose="020B0604020202020204" pitchFamily="34" charset="0"/>
              </a:rPr>
              <a:t>x</a:t>
            </a:r>
            <a:r>
              <a:rPr lang="es-MX" sz="3600" b="1" dirty="0" smtClean="0"/>
              <a:t/>
            </a:r>
            <a:br>
              <a:rPr lang="es-MX" sz="3600" b="1" dirty="0" smtClean="0"/>
            </a:br>
            <a:r>
              <a:rPr lang="es-MX" sz="3600" dirty="0" smtClean="0"/>
              <a:t/>
            </a:r>
            <a:br>
              <a:rPr lang="es-MX" sz="3600" dirty="0" smtClean="0"/>
            </a:br>
            <a:endParaRPr lang="en-IN" sz="3600" dirty="0"/>
          </a:p>
        </p:txBody>
      </p:sp>
      <p:sp>
        <p:nvSpPr>
          <p:cNvPr id="37" name="Title 1"/>
          <p:cNvSpPr txBox="1">
            <a:spLocks/>
          </p:cNvSpPr>
          <p:nvPr/>
        </p:nvSpPr>
        <p:spPr>
          <a:xfrm>
            <a:off x="2798486" y="4876042"/>
            <a:ext cx="457462" cy="641619"/>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r>
              <a:rPr lang="es-MX" sz="3600" dirty="0">
                <a:solidFill>
                  <a:prstClr val="white">
                    <a:lumMod val="95000"/>
                  </a:prstClr>
                </a:solidFill>
                <a:latin typeface="Arial" panose="020B0604020202020204" pitchFamily="34" charset="0"/>
                <a:cs typeface="Arial" panose="020B0604020202020204" pitchFamily="34" charset="0"/>
              </a:rPr>
              <a:t>x</a:t>
            </a:r>
            <a:r>
              <a:rPr lang="es-MX" sz="3600" b="1" dirty="0" smtClean="0"/>
              <a:t/>
            </a:r>
            <a:br>
              <a:rPr lang="es-MX" sz="3600" b="1" dirty="0" smtClean="0"/>
            </a:br>
            <a:r>
              <a:rPr lang="es-MX" sz="3600" dirty="0" smtClean="0"/>
              <a:t/>
            </a:r>
            <a:br>
              <a:rPr lang="es-MX" sz="3600" dirty="0" smtClean="0"/>
            </a:br>
            <a:endParaRPr lang="en-IN" sz="3600" dirty="0"/>
          </a:p>
        </p:txBody>
      </p:sp>
      <p:sp>
        <p:nvSpPr>
          <p:cNvPr id="38" name="Title 1"/>
          <p:cNvSpPr txBox="1">
            <a:spLocks/>
          </p:cNvSpPr>
          <p:nvPr/>
        </p:nvSpPr>
        <p:spPr>
          <a:xfrm>
            <a:off x="3939611" y="2310931"/>
            <a:ext cx="239282" cy="457781"/>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r>
              <a:rPr lang="es-MX" sz="3600" dirty="0" smtClean="0">
                <a:solidFill>
                  <a:prstClr val="white">
                    <a:lumMod val="95000"/>
                  </a:prstClr>
                </a:solidFill>
                <a:latin typeface="Arial" panose="020B0604020202020204" pitchFamily="34" charset="0"/>
                <a:cs typeface="Arial" panose="020B0604020202020204" pitchFamily="34" charset="0"/>
              </a:rPr>
              <a:t>w</a:t>
            </a:r>
            <a:r>
              <a:rPr lang="es-MX" sz="3600" b="1" dirty="0" smtClean="0"/>
              <a:t/>
            </a:r>
            <a:br>
              <a:rPr lang="es-MX" sz="3600" b="1" dirty="0" smtClean="0"/>
            </a:br>
            <a:r>
              <a:rPr lang="es-MX" sz="3600" dirty="0" smtClean="0"/>
              <a:t/>
            </a:r>
            <a:br>
              <a:rPr lang="es-MX" sz="3600" dirty="0" smtClean="0"/>
            </a:br>
            <a:endParaRPr lang="en-IN" sz="3600" dirty="0"/>
          </a:p>
        </p:txBody>
      </p:sp>
      <p:sp>
        <p:nvSpPr>
          <p:cNvPr id="39" name="Title 1"/>
          <p:cNvSpPr txBox="1">
            <a:spLocks/>
          </p:cNvSpPr>
          <p:nvPr/>
        </p:nvSpPr>
        <p:spPr>
          <a:xfrm>
            <a:off x="3653589" y="3261962"/>
            <a:ext cx="457462" cy="545045"/>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r>
              <a:rPr lang="es-MX" sz="3600" dirty="0">
                <a:solidFill>
                  <a:prstClr val="white">
                    <a:lumMod val="95000"/>
                  </a:prstClr>
                </a:solidFill>
                <a:latin typeface="Arial" panose="020B0604020202020204" pitchFamily="34" charset="0"/>
                <a:cs typeface="Arial" panose="020B0604020202020204" pitchFamily="34" charset="0"/>
              </a:rPr>
              <a:t>w</a:t>
            </a:r>
            <a:r>
              <a:rPr lang="es-MX" sz="3600" dirty="0" smtClean="0"/>
              <a:t/>
            </a:r>
            <a:br>
              <a:rPr lang="es-MX" sz="3600" dirty="0" smtClean="0"/>
            </a:br>
            <a:endParaRPr lang="en-IN" sz="3600" dirty="0"/>
          </a:p>
        </p:txBody>
      </p:sp>
      <p:sp>
        <p:nvSpPr>
          <p:cNvPr id="40" name="Title 1"/>
          <p:cNvSpPr txBox="1">
            <a:spLocks/>
          </p:cNvSpPr>
          <p:nvPr/>
        </p:nvSpPr>
        <p:spPr>
          <a:xfrm>
            <a:off x="3591673" y="4247941"/>
            <a:ext cx="457462" cy="641619"/>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r>
              <a:rPr lang="es-MX" sz="3600" dirty="0">
                <a:solidFill>
                  <a:prstClr val="white">
                    <a:lumMod val="95000"/>
                  </a:prstClr>
                </a:solidFill>
                <a:latin typeface="Arial" panose="020B0604020202020204" pitchFamily="34" charset="0"/>
                <a:cs typeface="Arial" panose="020B0604020202020204" pitchFamily="34" charset="0"/>
              </a:rPr>
              <a:t>w</a:t>
            </a:r>
            <a:r>
              <a:rPr lang="es-MX" sz="3600" dirty="0" smtClean="0"/>
              <a:t/>
            </a:r>
            <a:br>
              <a:rPr lang="es-MX" sz="3600" dirty="0" smtClean="0"/>
            </a:br>
            <a:endParaRPr lang="en-IN" sz="3600" dirty="0"/>
          </a:p>
        </p:txBody>
      </p:sp>
      <p:cxnSp>
        <p:nvCxnSpPr>
          <p:cNvPr id="42" name="Conector angular 41"/>
          <p:cNvCxnSpPr>
            <a:stCxn id="4" idx="4"/>
          </p:cNvCxnSpPr>
          <p:nvPr/>
        </p:nvCxnSpPr>
        <p:spPr>
          <a:xfrm rot="16200000" flipH="1">
            <a:off x="6537116" y="3329855"/>
            <a:ext cx="743484" cy="28859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itle 1"/>
          <p:cNvSpPr txBox="1">
            <a:spLocks/>
          </p:cNvSpPr>
          <p:nvPr/>
        </p:nvSpPr>
        <p:spPr>
          <a:xfrm>
            <a:off x="8351828" y="4989717"/>
            <a:ext cx="1860396" cy="641619"/>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r>
              <a:rPr lang="es-MX" sz="1400" dirty="0" smtClean="0">
                <a:solidFill>
                  <a:prstClr val="white">
                    <a:lumMod val="95000"/>
                  </a:prstClr>
                </a:solidFill>
                <a:latin typeface="Arial" panose="020B0604020202020204" pitchFamily="34" charset="0"/>
                <a:cs typeface="Arial" panose="020B0604020202020204" pitchFamily="34" charset="0"/>
              </a:rPr>
              <a:t>Neurona</a:t>
            </a:r>
            <a:r>
              <a:rPr lang="es-MX" sz="3600" dirty="0" smtClean="0"/>
              <a:t/>
            </a:r>
            <a:br>
              <a:rPr lang="es-MX" sz="3600" dirty="0" smtClean="0"/>
            </a:br>
            <a:endParaRPr lang="en-IN" sz="3600" dirty="0"/>
          </a:p>
        </p:txBody>
      </p:sp>
      <p:cxnSp>
        <p:nvCxnSpPr>
          <p:cNvPr id="47" name="Conector recto de flecha 46"/>
          <p:cNvCxnSpPr/>
          <p:nvPr/>
        </p:nvCxnSpPr>
        <p:spPr>
          <a:xfrm>
            <a:off x="4435267" y="2539821"/>
            <a:ext cx="24735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itle 1"/>
          <p:cNvSpPr txBox="1">
            <a:spLocks/>
          </p:cNvSpPr>
          <p:nvPr/>
        </p:nvSpPr>
        <p:spPr>
          <a:xfrm>
            <a:off x="7025806" y="2375902"/>
            <a:ext cx="1860396" cy="641619"/>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r>
              <a:rPr lang="es-MX" sz="1400" dirty="0" smtClean="0">
                <a:solidFill>
                  <a:prstClr val="white">
                    <a:lumMod val="95000"/>
                  </a:prstClr>
                </a:solidFill>
                <a:latin typeface="Arial" panose="020B0604020202020204" pitchFamily="34" charset="0"/>
                <a:cs typeface="Arial" panose="020B0604020202020204" pitchFamily="34" charset="0"/>
              </a:rPr>
              <a:t>Pesos</a:t>
            </a:r>
            <a:r>
              <a:rPr lang="es-MX" sz="3600" dirty="0" smtClean="0"/>
              <a:t/>
            </a:r>
            <a:br>
              <a:rPr lang="es-MX" sz="3600" dirty="0" smtClean="0"/>
            </a:br>
            <a:endParaRPr lang="en-IN" sz="3600" dirty="0"/>
          </a:p>
        </p:txBody>
      </p:sp>
      <p:cxnSp>
        <p:nvCxnSpPr>
          <p:cNvPr id="49" name="Conector recto de flecha 48"/>
          <p:cNvCxnSpPr/>
          <p:nvPr/>
        </p:nvCxnSpPr>
        <p:spPr>
          <a:xfrm>
            <a:off x="5580404" y="3764936"/>
            <a:ext cx="2959277" cy="42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itle 1"/>
          <p:cNvSpPr txBox="1">
            <a:spLocks/>
          </p:cNvSpPr>
          <p:nvPr/>
        </p:nvSpPr>
        <p:spPr>
          <a:xfrm>
            <a:off x="8600006" y="3682809"/>
            <a:ext cx="1860396" cy="641619"/>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r>
              <a:rPr lang="es-MX" sz="1400" dirty="0">
                <a:solidFill>
                  <a:prstClr val="white">
                    <a:lumMod val="95000"/>
                  </a:prstClr>
                </a:solidFill>
                <a:latin typeface="Arial" panose="020B0604020202020204" pitchFamily="34" charset="0"/>
                <a:cs typeface="Arial" panose="020B0604020202020204" pitchFamily="34" charset="0"/>
              </a:rPr>
              <a:t>Y</a:t>
            </a:r>
            <a:r>
              <a:rPr lang="es-MX" sz="3600" dirty="0" smtClean="0"/>
              <a:t/>
            </a:r>
            <a:br>
              <a:rPr lang="es-MX" sz="3600" dirty="0" smtClean="0"/>
            </a:br>
            <a:endParaRPr lang="en-IN" sz="3600" dirty="0"/>
          </a:p>
        </p:txBody>
      </p:sp>
    </p:spTree>
    <p:extLst>
      <p:ext uri="{BB962C8B-B14F-4D97-AF65-F5344CB8AC3E}">
        <p14:creationId xmlns:p14="http://schemas.microsoft.com/office/powerpoint/2010/main" val="490532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s-MX" sz="3600" dirty="0">
                <a:solidFill>
                  <a:prstClr val="white">
                    <a:lumMod val="95000"/>
                  </a:prstClr>
                </a:solidFill>
                <a:latin typeface="Arial" panose="020B0604020202020204" pitchFamily="34" charset="0"/>
                <a:cs typeface="Arial" panose="020B0604020202020204" pitchFamily="34" charset="0"/>
              </a:rPr>
              <a:t>Como trabaja una Red Neuronal</a:t>
            </a:r>
            <a:r>
              <a:rPr lang="es-MX" sz="3600" b="1" dirty="0"/>
              <a:t/>
            </a:r>
            <a:br>
              <a:rPr lang="es-MX" sz="3600" b="1" dirty="0"/>
            </a:br>
            <a:r>
              <a:rPr lang="es-MX" sz="3600" dirty="0"/>
              <a:t/>
            </a:r>
            <a:br>
              <a:rPr lang="es-MX" sz="3600" dirty="0"/>
            </a:br>
            <a:endParaRPr lang="en-IN" sz="3600" dirty="0"/>
          </a:p>
        </p:txBody>
      </p:sp>
      <p:sp>
        <p:nvSpPr>
          <p:cNvPr id="14" name="Text Placeholder 14"/>
          <p:cNvSpPr txBox="1">
            <a:spLocks/>
          </p:cNvSpPr>
          <p:nvPr/>
        </p:nvSpPr>
        <p:spPr>
          <a:xfrm>
            <a:off x="726995" y="1481002"/>
            <a:ext cx="3976601" cy="443198"/>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Font typeface="Arial" panose="020B0604020202020204" pitchFamily="34" charset="0"/>
              <a:buNone/>
            </a:pPr>
            <a:r>
              <a:rPr lang="es-MX" sz="2400" dirty="0">
                <a:solidFill>
                  <a:prstClr val="white">
                    <a:lumMod val="95000"/>
                  </a:prstClr>
                </a:solidFill>
                <a:latin typeface="Segoe UI Light"/>
              </a:rPr>
              <a:t>	</a:t>
            </a:r>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base"/>
            <a:r>
              <a:rPr lang="es-MX" sz="1600" dirty="0" smtClean="0">
                <a:solidFill>
                  <a:prstClr val="white">
                    <a:lumMod val="95000"/>
                  </a:prstClr>
                </a:solidFill>
                <a:latin typeface="Arial" panose="020B0604020202020204" pitchFamily="34" charset="0"/>
                <a:cs typeface="Arial" panose="020B0604020202020204" pitchFamily="34" charset="0"/>
              </a:rPr>
              <a:t>.</a:t>
            </a:r>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24" name="Title 1"/>
              <p:cNvSpPr txBox="1">
                <a:spLocks/>
              </p:cNvSpPr>
              <p:nvPr/>
            </p:nvSpPr>
            <p:spPr>
              <a:xfrm>
                <a:off x="597603" y="1667484"/>
                <a:ext cx="7556430" cy="641619"/>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r>
                  <a:rPr lang="es-MX" sz="1400" dirty="0" smtClean="0">
                    <a:solidFill>
                      <a:prstClr val="white">
                        <a:lumMod val="95000"/>
                      </a:prstClr>
                    </a:solidFill>
                    <a:latin typeface="Arial" panose="020B0604020202020204" pitchFamily="34" charset="0"/>
                    <a:cs typeface="Arial" panose="020B0604020202020204" pitchFamily="34" charset="0"/>
                  </a:rPr>
                  <a:t>Bias o </a:t>
                </a:r>
                <a:r>
                  <a:rPr lang="es-MX" sz="1400" dirty="0" smtClean="0">
                    <a:solidFill>
                      <a:prstClr val="white">
                        <a:lumMod val="95000"/>
                      </a:prstClr>
                    </a:solidFill>
                    <a:latin typeface="Arial" panose="020B0604020202020204" pitchFamily="34" charset="0"/>
                    <a:cs typeface="Arial" panose="020B0604020202020204" pitchFamily="34" charset="0"/>
                  </a:rPr>
                  <a:t>secsto</a:t>
                </a:r>
                <a:r>
                  <a:rPr lang="es-MX" sz="1400" dirty="0" smtClean="0">
                    <a:solidFill>
                      <a:prstClr val="white">
                        <a:lumMod val="95000"/>
                      </a:prstClr>
                    </a:solidFill>
                    <a:latin typeface="Arial" panose="020B0604020202020204" pitchFamily="34" charset="0"/>
                    <a:cs typeface="Arial" panose="020B0604020202020204" pitchFamily="34" charset="0"/>
                  </a:rPr>
                  <a:t>: Un numero el cual fomenta que ciertas neuronas se activen mejor que las otras.</a:t>
                </a:r>
              </a:p>
              <a:p>
                <a:endParaRPr lang="es-MX" sz="1400" dirty="0">
                  <a:solidFill>
                    <a:prstClr val="white">
                      <a:lumMod val="95000"/>
                    </a:prstClr>
                  </a:solidFill>
                  <a:latin typeface="Arial" panose="020B0604020202020204" pitchFamily="34" charset="0"/>
                  <a:cs typeface="Arial" panose="020B0604020202020204" pitchFamily="34" charset="0"/>
                </a:endParaRPr>
              </a:p>
              <a:p>
                <a:r>
                  <a:rPr lang="es-MX" sz="1400" dirty="0" smtClean="0">
                    <a:solidFill>
                      <a:prstClr val="white">
                        <a:lumMod val="95000"/>
                      </a:prstClr>
                    </a:solidFill>
                    <a:latin typeface="Arial" panose="020B0604020202020204" pitchFamily="34" charset="0"/>
                    <a:cs typeface="Arial" panose="020B0604020202020204" pitchFamily="34" charset="0"/>
                  </a:rPr>
                  <a:t>Como sabemos si nuestra neurona se activa o no?</a:t>
                </a:r>
              </a:p>
              <a:p>
                <a:endParaRPr lang="es-MX" sz="1400" dirty="0">
                  <a:solidFill>
                    <a:prstClr val="white">
                      <a:lumMod val="95000"/>
                    </a:prstClr>
                  </a:solidFill>
                  <a:latin typeface="Arial" panose="020B0604020202020204" pitchFamily="34" charset="0"/>
                  <a:cs typeface="Arial" panose="020B0604020202020204" pitchFamily="34" charset="0"/>
                </a:endParaRPr>
              </a:p>
              <a:p>
                <a:endParaRPr lang="es-MX" sz="1400" dirty="0" smtClean="0">
                  <a:solidFill>
                    <a:prstClr val="white">
                      <a:lumMod val="95000"/>
                    </a:prstClr>
                  </a:solidFill>
                  <a:latin typeface="Arial" panose="020B0604020202020204" pitchFamily="34" charset="0"/>
                  <a:cs typeface="Arial" panose="020B0604020202020204" pitchFamily="34" charset="0"/>
                </a:endParaRPr>
              </a:p>
              <a:p>
                <a:r>
                  <a:rPr lang="es-MX" sz="1400" dirty="0" smtClean="0">
                    <a:solidFill>
                      <a:prstClr val="white">
                        <a:lumMod val="95000"/>
                      </a:prstClr>
                    </a:solidFill>
                    <a:latin typeface="Arial" panose="020B0604020202020204" pitchFamily="34" charset="0"/>
                    <a:cs typeface="Arial" panose="020B0604020202020204" pitchFamily="34" charset="0"/>
                  </a:rPr>
                  <a:t>Utilizamos la siguiente función:</a:t>
                </a:r>
              </a:p>
              <a:p>
                <a:pPr/>
                <a14:m>
                  <m:oMathPara xmlns:m="http://schemas.openxmlformats.org/officeDocument/2006/math">
                    <m:oMathParaPr>
                      <m:jc m:val="centerGroup"/>
                    </m:oMathParaPr>
                    <m:oMath xmlns:m="http://schemas.openxmlformats.org/officeDocument/2006/math">
                      <m:nary>
                        <m:naryPr>
                          <m:chr m:val="∑"/>
                          <m:ctrlPr>
                            <a:rPr lang="pt-BR" sz="1400" i="1" smtClean="0">
                              <a:solidFill>
                                <a:prstClr val="white">
                                  <a:lumMod val="95000"/>
                                </a:prstClr>
                              </a:solidFill>
                              <a:latin typeface="Cambria Math" panose="02040503050406030204" pitchFamily="18" charset="0"/>
                              <a:cs typeface="Arial" panose="020B0604020202020204" pitchFamily="34" charset="0"/>
                            </a:rPr>
                          </m:ctrlPr>
                        </m:naryPr>
                        <m:sub/>
                        <m:sup/>
                        <m:e>
                          <m:d>
                            <m:dPr>
                              <m:ctrlPr>
                                <a:rPr lang="pt-BR" sz="1400" i="1" smtClean="0">
                                  <a:solidFill>
                                    <a:prstClr val="white">
                                      <a:lumMod val="95000"/>
                                    </a:prstClr>
                                  </a:solidFill>
                                  <a:latin typeface="Cambria Math" panose="02040503050406030204" pitchFamily="18" charset="0"/>
                                  <a:cs typeface="Arial" panose="020B0604020202020204" pitchFamily="34" charset="0"/>
                                </a:rPr>
                              </m:ctrlPr>
                            </m:dPr>
                            <m:e>
                              <m:r>
                                <a:rPr lang="es-MX" sz="1400" b="0" i="1" smtClean="0">
                                  <a:solidFill>
                                    <a:prstClr val="white">
                                      <a:lumMod val="95000"/>
                                    </a:prstClr>
                                  </a:solidFill>
                                  <a:latin typeface="Cambria Math" panose="02040503050406030204" pitchFamily="18" charset="0"/>
                                  <a:cs typeface="Arial" panose="020B0604020202020204" pitchFamily="34" charset="0"/>
                                </a:rPr>
                                <m:t>𝑤</m:t>
                              </m:r>
                              <m:r>
                                <a:rPr lang="es-MX" sz="1400" b="0" i="1" smtClean="0">
                                  <a:solidFill>
                                    <a:prstClr val="white">
                                      <a:lumMod val="95000"/>
                                    </a:prstClr>
                                  </a:solidFill>
                                  <a:latin typeface="Cambria Math" panose="02040503050406030204" pitchFamily="18" charset="0"/>
                                  <a:cs typeface="Arial" panose="020B0604020202020204" pitchFamily="34" charset="0"/>
                                </a:rPr>
                                <m:t>.</m:t>
                              </m:r>
                              <m:r>
                                <a:rPr lang="es-MX" sz="1400" b="0" i="1" smtClean="0">
                                  <a:solidFill>
                                    <a:prstClr val="white">
                                      <a:lumMod val="95000"/>
                                    </a:prstClr>
                                  </a:solidFill>
                                  <a:latin typeface="Cambria Math" panose="02040503050406030204" pitchFamily="18" charset="0"/>
                                  <a:cs typeface="Arial" panose="020B0604020202020204" pitchFamily="34" charset="0"/>
                                </a:rPr>
                                <m:t>𝑥</m:t>
                              </m:r>
                            </m:e>
                          </m:d>
                          <m:r>
                            <a:rPr lang="es-MX" sz="1400" b="0" i="1" smtClean="0">
                              <a:solidFill>
                                <a:prstClr val="white">
                                  <a:lumMod val="95000"/>
                                </a:prstClr>
                              </a:solidFill>
                              <a:latin typeface="Cambria Math" panose="02040503050406030204" pitchFamily="18" charset="0"/>
                              <a:cs typeface="Arial" panose="020B0604020202020204" pitchFamily="34" charset="0"/>
                            </a:rPr>
                            <m:t>+</m:t>
                          </m:r>
                          <m:r>
                            <a:rPr lang="es-MX" sz="1400" b="0" i="1" smtClean="0">
                              <a:solidFill>
                                <a:prstClr val="white">
                                  <a:lumMod val="95000"/>
                                </a:prstClr>
                              </a:solidFill>
                              <a:latin typeface="Cambria Math" panose="02040503050406030204" pitchFamily="18" charset="0"/>
                              <a:cs typeface="Arial" panose="020B0604020202020204" pitchFamily="34" charset="0"/>
                            </a:rPr>
                            <m:t>𝑏</m:t>
                          </m:r>
                        </m:e>
                      </m:nary>
                    </m:oMath>
                  </m:oMathPara>
                </a14:m>
                <a:endParaRPr lang="es-MX" sz="1400" dirty="0" smtClean="0">
                  <a:solidFill>
                    <a:prstClr val="white">
                      <a:lumMod val="95000"/>
                    </a:prstClr>
                  </a:solidFill>
                  <a:latin typeface="Arial" panose="020B0604020202020204" pitchFamily="34" charset="0"/>
                  <a:cs typeface="Arial" panose="020B0604020202020204" pitchFamily="34" charset="0"/>
                </a:endParaRPr>
              </a:p>
              <a:p>
                <a:endParaRPr lang="en-IN" sz="3600" dirty="0">
                  <a:solidFill>
                    <a:prstClr val="white">
                      <a:lumMod val="95000"/>
                    </a:prstClr>
                  </a:solidFill>
                </a:endParaRPr>
              </a:p>
            </p:txBody>
          </p:sp>
        </mc:Choice>
        <mc:Fallback>
          <p:sp>
            <p:nvSpPr>
              <p:cNvPr id="24" name="Title 1"/>
              <p:cNvSpPr txBox="1">
                <a:spLocks noRot="1" noChangeAspect="1" noMove="1" noResize="1" noEditPoints="1" noAdjustHandles="1" noChangeArrowheads="1" noChangeShapeType="1" noTextEdit="1"/>
              </p:cNvSpPr>
              <p:nvPr/>
            </p:nvSpPr>
            <p:spPr>
              <a:xfrm>
                <a:off x="597603" y="1667484"/>
                <a:ext cx="7556430" cy="641619"/>
              </a:xfrm>
              <a:prstGeom prst="rect">
                <a:avLst/>
              </a:prstGeom>
              <a:blipFill rotWithShape="0">
                <a:blip r:embed="rId3"/>
                <a:stretch>
                  <a:fillRect l="-242" t="-4762" b="-190476"/>
                </a:stretch>
              </a:blipFill>
            </p:spPr>
            <p:txBody>
              <a:bodyPr/>
              <a:lstStyle/>
              <a:p>
                <a:r>
                  <a:rPr lang="es-MX">
                    <a:noFill/>
                  </a:rPr>
                  <a:t> </a:t>
                </a:r>
              </a:p>
            </p:txBody>
          </p:sp>
        </mc:Fallback>
      </mc:AlternateContent>
      <p:pic>
        <p:nvPicPr>
          <p:cNvPr id="3" name="Imagen 2"/>
          <p:cNvPicPr>
            <a:picLocks noChangeAspect="1"/>
          </p:cNvPicPr>
          <p:nvPr/>
        </p:nvPicPr>
        <p:blipFill>
          <a:blip r:embed="rId4"/>
          <a:stretch>
            <a:fillRect/>
          </a:stretch>
        </p:blipFill>
        <p:spPr>
          <a:xfrm>
            <a:off x="5540421" y="2495585"/>
            <a:ext cx="5227223" cy="3318802"/>
          </a:xfrm>
          <a:prstGeom prst="rect">
            <a:avLst/>
          </a:prstGeom>
        </p:spPr>
      </p:pic>
      <p:sp>
        <p:nvSpPr>
          <p:cNvPr id="25" name="Title 1"/>
          <p:cNvSpPr txBox="1">
            <a:spLocks/>
          </p:cNvSpPr>
          <p:nvPr/>
        </p:nvSpPr>
        <p:spPr>
          <a:xfrm>
            <a:off x="493629" y="5588264"/>
            <a:ext cx="9736568" cy="104174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r>
              <a:rPr lang="es-MX" sz="1400" dirty="0" smtClean="0">
                <a:solidFill>
                  <a:prstClr val="white">
                    <a:lumMod val="95000"/>
                  </a:prstClr>
                </a:solidFill>
                <a:latin typeface="Arial" panose="020B0604020202020204" pitchFamily="34" charset="0"/>
                <a:cs typeface="Arial" panose="020B0604020202020204" pitchFamily="34" charset="0"/>
              </a:rPr>
              <a:t>Y : Se convierte en la entrada x de la siguiente neurona</a:t>
            </a:r>
            <a:r>
              <a:rPr lang="es-MX" sz="1400" b="1" dirty="0" smtClean="0"/>
              <a:t/>
            </a:r>
            <a:br>
              <a:rPr lang="es-MX" sz="1400" b="1" dirty="0" smtClean="0"/>
            </a:br>
            <a:r>
              <a:rPr lang="es-MX" sz="3600" dirty="0" smtClean="0"/>
              <a:t/>
            </a:r>
            <a:br>
              <a:rPr lang="es-MX" sz="3600" dirty="0" smtClean="0"/>
            </a:br>
            <a:endParaRPr lang="en-IN" sz="3600" dirty="0"/>
          </a:p>
        </p:txBody>
      </p:sp>
    </p:spTree>
    <p:extLst>
      <p:ext uri="{BB962C8B-B14F-4D97-AF65-F5344CB8AC3E}">
        <p14:creationId xmlns:p14="http://schemas.microsoft.com/office/powerpoint/2010/main" val="3645024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s-MX" sz="3600" dirty="0" smtClean="0">
                <a:solidFill>
                  <a:prstClr val="white">
                    <a:lumMod val="95000"/>
                  </a:prstClr>
                </a:solidFill>
                <a:latin typeface="Arial" panose="020B0604020202020204" pitchFamily="34" charset="0"/>
                <a:cs typeface="Arial" panose="020B0604020202020204" pitchFamily="34" charset="0"/>
              </a:rPr>
              <a:t>Como se entrena a toda una Red</a:t>
            </a:r>
            <a:r>
              <a:rPr lang="es-MX" sz="3600" b="1" dirty="0"/>
              <a:t/>
            </a:r>
            <a:br>
              <a:rPr lang="es-MX" sz="3600" b="1" dirty="0"/>
            </a:br>
            <a:r>
              <a:rPr lang="es-MX" sz="3600" dirty="0"/>
              <a:t/>
            </a:r>
            <a:br>
              <a:rPr lang="es-MX" sz="3600" dirty="0"/>
            </a:br>
            <a:endParaRPr lang="en-IN" sz="3600" dirty="0"/>
          </a:p>
        </p:txBody>
      </p:sp>
      <p:sp>
        <p:nvSpPr>
          <p:cNvPr id="14" name="Text Placeholder 14"/>
          <p:cNvSpPr txBox="1">
            <a:spLocks/>
          </p:cNvSpPr>
          <p:nvPr/>
        </p:nvSpPr>
        <p:spPr>
          <a:xfrm>
            <a:off x="675118" y="1481002"/>
            <a:ext cx="9161091" cy="2696123"/>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lnSpc>
                <a:spcPct val="120000"/>
              </a:lnSpc>
              <a:spcBef>
                <a:spcPts val="0"/>
              </a:spcBef>
              <a:buFont typeface="+mj-lt"/>
              <a:buAutoNum type="arabicPeriod"/>
            </a:pPr>
            <a:endParaRPr lang="es-MX" sz="1400" dirty="0" smtClean="0">
              <a:solidFill>
                <a:prstClr val="white">
                  <a:lumMod val="95000"/>
                </a:prstClr>
              </a:solidFill>
              <a:latin typeface="Arial" panose="020B0604020202020204" pitchFamily="34" charset="0"/>
              <a:cs typeface="Arial" panose="020B0604020202020204" pitchFamily="34" charset="0"/>
            </a:endParaRPr>
          </a:p>
          <a:p>
            <a:pPr marL="457200" indent="-457200" algn="just">
              <a:lnSpc>
                <a:spcPct val="120000"/>
              </a:lnSpc>
              <a:spcBef>
                <a:spcPts val="0"/>
              </a:spcBef>
              <a:buFont typeface="+mj-lt"/>
              <a:buAutoNum type="arabicPeriod"/>
            </a:pPr>
            <a:endParaRPr lang="es-MX" sz="1400" dirty="0">
              <a:solidFill>
                <a:prstClr val="white">
                  <a:lumMod val="95000"/>
                </a:prstClr>
              </a:solidFill>
              <a:latin typeface="Arial" panose="020B0604020202020204" pitchFamily="34" charset="0"/>
              <a:cs typeface="Arial" panose="020B0604020202020204" pitchFamily="34" charset="0"/>
            </a:endParaRPr>
          </a:p>
          <a:p>
            <a:pPr marL="457200" indent="-457200" algn="just">
              <a:lnSpc>
                <a:spcPct val="120000"/>
              </a:lnSpc>
              <a:spcBef>
                <a:spcPts val="0"/>
              </a:spcBef>
              <a:buFont typeface="+mj-lt"/>
              <a:buAutoNum type="arabicPeriod"/>
            </a:pPr>
            <a:endParaRPr lang="es-MX" sz="1400" dirty="0" smtClean="0">
              <a:solidFill>
                <a:prstClr val="white">
                  <a:lumMod val="95000"/>
                </a:prstClr>
              </a:solidFill>
              <a:latin typeface="Arial" panose="020B0604020202020204" pitchFamily="34" charset="0"/>
              <a:cs typeface="Arial" panose="020B0604020202020204" pitchFamily="34" charset="0"/>
            </a:endParaRPr>
          </a:p>
          <a:p>
            <a:pPr marL="457200" indent="-457200" algn="just">
              <a:lnSpc>
                <a:spcPct val="120000"/>
              </a:lnSpc>
              <a:spcBef>
                <a:spcPts val="0"/>
              </a:spcBef>
              <a:buFont typeface="+mj-lt"/>
              <a:buAutoNum type="arabicPeriod"/>
            </a:pPr>
            <a:endParaRPr lang="es-MX" sz="1400" dirty="0">
              <a:solidFill>
                <a:prstClr val="white">
                  <a:lumMod val="95000"/>
                </a:prstClr>
              </a:solidFill>
              <a:latin typeface="Arial" panose="020B0604020202020204" pitchFamily="34" charset="0"/>
              <a:cs typeface="Arial" panose="020B0604020202020204" pitchFamily="34" charset="0"/>
            </a:endParaRPr>
          </a:p>
          <a:p>
            <a:pPr marL="457200" indent="-457200" algn="just">
              <a:lnSpc>
                <a:spcPct val="120000"/>
              </a:lnSpc>
              <a:spcBef>
                <a:spcPts val="0"/>
              </a:spcBef>
              <a:buFont typeface="+mj-lt"/>
              <a:buAutoNum type="arabicPeriod"/>
            </a:pPr>
            <a:r>
              <a:rPr lang="es-MX" sz="1800" dirty="0" smtClean="0">
                <a:solidFill>
                  <a:prstClr val="white">
                    <a:lumMod val="95000"/>
                  </a:prstClr>
                </a:solidFill>
                <a:latin typeface="Arial" panose="020B0604020202020204" pitchFamily="34" charset="0"/>
                <a:cs typeface="Arial" panose="020B0604020202020204" pitchFamily="34" charset="0"/>
              </a:rPr>
              <a:t>Se entregan los datos en la primera capa</a:t>
            </a:r>
          </a:p>
          <a:p>
            <a:pPr marL="457200" indent="-457200" algn="just">
              <a:lnSpc>
                <a:spcPct val="120000"/>
              </a:lnSpc>
              <a:spcBef>
                <a:spcPts val="0"/>
              </a:spcBef>
              <a:buFont typeface="+mj-lt"/>
              <a:buAutoNum type="arabicPeriod"/>
            </a:pPr>
            <a:r>
              <a:rPr lang="es-MX" sz="1800" dirty="0" smtClean="0">
                <a:solidFill>
                  <a:prstClr val="white">
                    <a:lumMod val="95000"/>
                  </a:prstClr>
                </a:solidFill>
                <a:latin typeface="Arial" panose="020B0604020202020204" pitchFamily="34" charset="0"/>
                <a:cs typeface="Arial" panose="020B0604020202020204" pitchFamily="34" charset="0"/>
              </a:rPr>
              <a:t>Se manda la información a las capas ocultas</a:t>
            </a:r>
          </a:p>
          <a:p>
            <a:pPr marL="457200" indent="-457200" algn="just">
              <a:lnSpc>
                <a:spcPct val="120000"/>
              </a:lnSpc>
              <a:spcBef>
                <a:spcPts val="0"/>
              </a:spcBef>
              <a:buFont typeface="+mj-lt"/>
              <a:buAutoNum type="arabicPeriod"/>
            </a:pPr>
            <a:r>
              <a:rPr lang="es-MX" sz="1800" dirty="0" smtClean="0">
                <a:solidFill>
                  <a:prstClr val="white">
                    <a:lumMod val="95000"/>
                  </a:prstClr>
                </a:solidFill>
                <a:latin typeface="Arial" panose="020B0604020202020204" pitchFamily="34" charset="0"/>
                <a:cs typeface="Arial" panose="020B0604020202020204" pitchFamily="34" charset="0"/>
              </a:rPr>
              <a:t>Las capas ocultas verifican si la información se activa o no</a:t>
            </a:r>
          </a:p>
          <a:p>
            <a:pPr marL="457200" indent="-457200" algn="just">
              <a:lnSpc>
                <a:spcPct val="120000"/>
              </a:lnSpc>
              <a:spcBef>
                <a:spcPts val="0"/>
              </a:spcBef>
              <a:buFont typeface="+mj-lt"/>
              <a:buAutoNum type="arabicPeriod"/>
            </a:pPr>
            <a:r>
              <a:rPr lang="es-MX" sz="1800" dirty="0" smtClean="0">
                <a:solidFill>
                  <a:prstClr val="white">
                    <a:lumMod val="95000"/>
                  </a:prstClr>
                </a:solidFill>
                <a:latin typeface="Arial" panose="020B0604020202020204" pitchFamily="34" charset="0"/>
                <a:cs typeface="Arial" panose="020B0604020202020204" pitchFamily="34" charset="0"/>
              </a:rPr>
              <a:t>Se manda información a la capa de salida</a:t>
            </a:r>
          </a:p>
          <a:p>
            <a:pPr marL="457200" indent="-457200" algn="just">
              <a:lnSpc>
                <a:spcPct val="120000"/>
              </a:lnSpc>
              <a:spcBef>
                <a:spcPts val="0"/>
              </a:spcBef>
              <a:buFont typeface="+mj-lt"/>
              <a:buAutoNum type="arabicPeriod"/>
            </a:pPr>
            <a:r>
              <a:rPr lang="es-MX" sz="1800" dirty="0" smtClean="0">
                <a:solidFill>
                  <a:prstClr val="white">
                    <a:lumMod val="95000"/>
                  </a:prstClr>
                </a:solidFill>
                <a:latin typeface="Arial" panose="020B0604020202020204" pitchFamily="34" charset="0"/>
                <a:cs typeface="Arial" panose="020B0604020202020204" pitchFamily="34" charset="0"/>
              </a:rPr>
              <a:t>Capa de salida da un resultado</a:t>
            </a:r>
            <a:endParaRPr lang="es-MX" sz="1800" dirty="0">
              <a:solidFill>
                <a:prstClr val="white">
                  <a:lumMod val="95000"/>
                </a:prstClr>
              </a:solidFill>
              <a:latin typeface="Arial" panose="020B0604020202020204" pitchFamily="34" charset="0"/>
              <a:cs typeface="Arial" panose="020B0604020202020204" pitchFamily="34" charset="0"/>
            </a:endParaRPr>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base"/>
            <a:r>
              <a:rPr lang="es-MX" sz="1600" dirty="0" smtClean="0">
                <a:solidFill>
                  <a:prstClr val="white">
                    <a:lumMod val="95000"/>
                  </a:prstClr>
                </a:solidFill>
                <a:latin typeface="Arial" panose="020B0604020202020204" pitchFamily="34" charset="0"/>
                <a:cs typeface="Arial" panose="020B0604020202020204" pitchFamily="34" charset="0"/>
              </a:rPr>
              <a:t>.</a:t>
            </a:r>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24" name="Title 1"/>
          <p:cNvSpPr txBox="1">
            <a:spLocks/>
          </p:cNvSpPr>
          <p:nvPr/>
        </p:nvSpPr>
        <p:spPr>
          <a:xfrm>
            <a:off x="597603" y="1667484"/>
            <a:ext cx="7556430" cy="641619"/>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marL="742950" indent="-742950">
              <a:buFont typeface="+mj-lt"/>
              <a:buAutoNum type="arabicPeriod"/>
            </a:pPr>
            <a:endParaRPr lang="en-IN" sz="3600" dirty="0">
              <a:solidFill>
                <a:prstClr val="white">
                  <a:lumMod val="95000"/>
                </a:prstClr>
              </a:solidFill>
            </a:endParaRPr>
          </a:p>
        </p:txBody>
      </p:sp>
    </p:spTree>
    <p:extLst>
      <p:ext uri="{BB962C8B-B14F-4D97-AF65-F5344CB8AC3E}">
        <p14:creationId xmlns:p14="http://schemas.microsoft.com/office/powerpoint/2010/main" val="36165354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s-MX" sz="3600" dirty="0" smtClean="0">
                <a:solidFill>
                  <a:prstClr val="white">
                    <a:lumMod val="95000"/>
                  </a:prstClr>
                </a:solidFill>
                <a:latin typeface="Arial" panose="020B0604020202020204" pitchFamily="34" charset="0"/>
                <a:cs typeface="Arial" panose="020B0604020202020204" pitchFamily="34" charset="0"/>
              </a:rPr>
              <a:t>Como se entrena a toda una Red</a:t>
            </a:r>
            <a:r>
              <a:rPr lang="es-MX" sz="3600" b="1" dirty="0"/>
              <a:t/>
            </a:r>
            <a:br>
              <a:rPr lang="es-MX" sz="3600" b="1" dirty="0"/>
            </a:br>
            <a:r>
              <a:rPr lang="es-MX" sz="3600" dirty="0"/>
              <a:t/>
            </a:r>
            <a:br>
              <a:rPr lang="es-MX" sz="3600" dirty="0"/>
            </a:br>
            <a:endParaRPr lang="en-IN" sz="3600" dirty="0"/>
          </a:p>
        </p:txBody>
      </p:sp>
      <mc:AlternateContent xmlns:mc="http://schemas.openxmlformats.org/markup-compatibility/2006">
        <mc:Choice xmlns:a14="http://schemas.microsoft.com/office/drawing/2010/main" Requires="a14">
          <p:sp>
            <p:nvSpPr>
              <p:cNvPr id="14" name="Text Placeholder 14"/>
              <p:cNvSpPr txBox="1">
                <a:spLocks/>
              </p:cNvSpPr>
              <p:nvPr/>
            </p:nvSpPr>
            <p:spPr>
              <a:xfrm>
                <a:off x="675118" y="1481002"/>
                <a:ext cx="9161091" cy="2951705"/>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None/>
                </a:pPr>
                <a:r>
                  <a:rPr lang="es-MX" sz="1400" dirty="0" smtClean="0">
                    <a:solidFill>
                      <a:prstClr val="white">
                        <a:lumMod val="95000"/>
                      </a:prstClr>
                    </a:solidFill>
                    <a:latin typeface="Arial" panose="020B0604020202020204" pitchFamily="34" charset="0"/>
                    <a:cs typeface="Arial" panose="020B0604020202020204" pitchFamily="34" charset="0"/>
                  </a:rPr>
                  <a:t>Comparamos el resultado que nos arrojo y verificamos si aprendió bien.</a:t>
                </a:r>
              </a:p>
              <a:p>
                <a:pPr marL="0" indent="0" algn="just">
                  <a:lnSpc>
                    <a:spcPct val="120000"/>
                  </a:lnSpc>
                  <a:spcBef>
                    <a:spcPts val="0"/>
                  </a:spcBef>
                  <a:buNone/>
                </a:pPr>
                <a:endParaRPr lang="es-MX" sz="1400" dirty="0">
                  <a:solidFill>
                    <a:prstClr val="white">
                      <a:lumMod val="95000"/>
                    </a:prstClr>
                  </a:solidFill>
                  <a:latin typeface="Arial" panose="020B0604020202020204" pitchFamily="34" charset="0"/>
                  <a:cs typeface="Arial" panose="020B0604020202020204" pitchFamily="34" charset="0"/>
                </a:endParaRPr>
              </a:p>
              <a:p>
                <a:pPr marL="0" indent="0" algn="just">
                  <a:lnSpc>
                    <a:spcPct val="120000"/>
                  </a:lnSpc>
                  <a:spcBef>
                    <a:spcPts val="0"/>
                  </a:spcBef>
                  <a:buNone/>
                </a:pPr>
                <a:r>
                  <a:rPr lang="es-MX" sz="1400" dirty="0" smtClean="0">
                    <a:solidFill>
                      <a:prstClr val="white">
                        <a:lumMod val="95000"/>
                      </a:prstClr>
                    </a:solidFill>
                    <a:latin typeface="Arial" panose="020B0604020202020204" pitchFamily="34" charset="0"/>
                    <a:cs typeface="Arial" panose="020B0604020202020204" pitchFamily="34" charset="0"/>
                  </a:rPr>
                  <a:t>Se realiza el proceso de nuevo con una iteración mas (el proceso se realiza varias veces)</a:t>
                </a:r>
              </a:p>
              <a:p>
                <a:pPr marL="0" indent="0" algn="just">
                  <a:lnSpc>
                    <a:spcPct val="120000"/>
                  </a:lnSpc>
                  <a:spcBef>
                    <a:spcPts val="0"/>
                  </a:spcBef>
                  <a:buNone/>
                </a:pPr>
                <a:endParaRPr lang="es-MX" sz="1400" dirty="0">
                  <a:solidFill>
                    <a:prstClr val="white">
                      <a:lumMod val="95000"/>
                    </a:prstClr>
                  </a:solidFill>
                  <a:latin typeface="Arial" panose="020B0604020202020204" pitchFamily="34" charset="0"/>
                  <a:cs typeface="Arial" panose="020B0604020202020204" pitchFamily="34" charset="0"/>
                </a:endParaRPr>
              </a:p>
              <a:p>
                <a:pPr marL="0" indent="0" algn="just">
                  <a:lnSpc>
                    <a:spcPct val="120000"/>
                  </a:lnSpc>
                  <a:spcBef>
                    <a:spcPts val="0"/>
                  </a:spcBef>
                  <a:buNone/>
                </a:pPr>
                <a:r>
                  <a:rPr lang="es-MX" sz="1400" dirty="0" smtClean="0">
                    <a:solidFill>
                      <a:prstClr val="white">
                        <a:lumMod val="95000"/>
                      </a:prstClr>
                    </a:solidFill>
                    <a:latin typeface="Arial" panose="020B0604020202020204" pitchFamily="34" charset="0"/>
                    <a:cs typeface="Arial" panose="020B0604020202020204" pitchFamily="34" charset="0"/>
                  </a:rPr>
                  <a:t>Se ajustan los valores del </a:t>
                </a:r>
                <a:r>
                  <a:rPr lang="es-MX" sz="1400" dirty="0" smtClean="0">
                    <a:solidFill>
                      <a:prstClr val="white">
                        <a:lumMod val="95000"/>
                      </a:prstClr>
                    </a:solidFill>
                    <a:latin typeface="Arial" panose="020B0604020202020204" pitchFamily="34" charset="0"/>
                    <a:cs typeface="Arial" panose="020B0604020202020204" pitchFamily="34" charset="0"/>
                  </a:rPr>
                  <a:t>bias,x,w</a:t>
                </a:r>
                <a:endParaRPr lang="es-MX" sz="1400" dirty="0" smtClean="0">
                  <a:solidFill>
                    <a:prstClr val="white">
                      <a:lumMod val="95000"/>
                    </a:prstClr>
                  </a:solidFill>
                  <a:latin typeface="Arial" panose="020B0604020202020204" pitchFamily="34" charset="0"/>
                  <a:cs typeface="Arial" panose="020B0604020202020204" pitchFamily="34" charset="0"/>
                </a:endParaRPr>
              </a:p>
              <a:p>
                <a:pPr marL="0" indent="0" algn="just">
                  <a:lnSpc>
                    <a:spcPct val="120000"/>
                  </a:lnSpc>
                  <a:spcBef>
                    <a:spcPts val="0"/>
                  </a:spcBef>
                  <a:buNone/>
                </a:pPr>
                <a:endParaRPr lang="es-MX" sz="1400" dirty="0">
                  <a:solidFill>
                    <a:prstClr val="white">
                      <a:lumMod val="95000"/>
                    </a:prstClr>
                  </a:solidFill>
                  <a:latin typeface="Arial" panose="020B0604020202020204" pitchFamily="34" charset="0"/>
                  <a:cs typeface="Arial" panose="020B0604020202020204" pitchFamily="34" charset="0"/>
                </a:endParaRPr>
              </a:p>
              <a:p>
                <a:pPr marL="0" indent="0" algn="just">
                  <a:lnSpc>
                    <a:spcPct val="120000"/>
                  </a:lnSpc>
                  <a:spcBef>
                    <a:spcPts val="0"/>
                  </a:spcBef>
                  <a:buNone/>
                </a:pPr>
                <a:r>
                  <a:rPr lang="es-MX" sz="1400" dirty="0" smtClean="0">
                    <a:solidFill>
                      <a:prstClr val="white">
                        <a:lumMod val="95000"/>
                      </a:prstClr>
                    </a:solidFill>
                    <a:latin typeface="Arial" panose="020B0604020202020204" pitchFamily="34" charset="0"/>
                    <a:cs typeface="Arial" panose="020B0604020202020204" pitchFamily="34" charset="0"/>
                  </a:rPr>
                  <a:t>Para saber que tan grande es nuestro error usamos la ecuación   </a:t>
                </a:r>
                <a14:m>
                  <m:oMath xmlns:m="http://schemas.openxmlformats.org/officeDocument/2006/math">
                    <m:f>
                      <m:fPr>
                        <m:ctrlPr>
                          <a:rPr lang="es-MX" sz="1400" i="1" smtClean="0">
                            <a:solidFill>
                              <a:prstClr val="white">
                                <a:lumMod val="95000"/>
                              </a:prstClr>
                            </a:solidFill>
                            <a:latin typeface="Cambria Math" panose="02040503050406030204" pitchFamily="18" charset="0"/>
                            <a:cs typeface="Arial" panose="020B0604020202020204" pitchFamily="34" charset="0"/>
                          </a:rPr>
                        </m:ctrlPr>
                      </m:fPr>
                      <m:num>
                        <m:r>
                          <a:rPr lang="es-MX" sz="1400" b="0" i="1" smtClean="0">
                            <a:solidFill>
                              <a:prstClr val="white">
                                <a:lumMod val="95000"/>
                              </a:prstClr>
                            </a:solidFill>
                            <a:latin typeface="Cambria Math" panose="02040503050406030204" pitchFamily="18" charset="0"/>
                            <a:cs typeface="Arial" panose="020B0604020202020204" pitchFamily="34" charset="0"/>
                          </a:rPr>
                          <m:t>1</m:t>
                        </m:r>
                      </m:num>
                      <m:den>
                        <m:r>
                          <a:rPr lang="es-MX" sz="1400" b="0" i="1" smtClean="0">
                            <a:solidFill>
                              <a:prstClr val="white">
                                <a:lumMod val="95000"/>
                              </a:prstClr>
                            </a:solidFill>
                            <a:latin typeface="Cambria Math" panose="02040503050406030204" pitchFamily="18" charset="0"/>
                            <a:cs typeface="Arial" panose="020B0604020202020204" pitchFamily="34" charset="0"/>
                          </a:rPr>
                          <m:t>2</m:t>
                        </m:r>
                        <m:r>
                          <a:rPr lang="es-MX" sz="1400" b="0" i="1" smtClean="0">
                            <a:solidFill>
                              <a:prstClr val="white">
                                <a:lumMod val="95000"/>
                              </a:prstClr>
                            </a:solidFill>
                            <a:latin typeface="Cambria Math" panose="02040503050406030204" pitchFamily="18" charset="0"/>
                            <a:cs typeface="Arial" panose="020B0604020202020204" pitchFamily="34" charset="0"/>
                          </a:rPr>
                          <m:t>𝑛</m:t>
                        </m:r>
                      </m:den>
                    </m:f>
                    <m:nary>
                      <m:naryPr>
                        <m:chr m:val="∑"/>
                        <m:subHide m:val="on"/>
                        <m:supHide m:val="on"/>
                        <m:ctrlPr>
                          <a:rPr lang="es-MX" sz="1400" i="1" smtClean="0">
                            <a:solidFill>
                              <a:prstClr val="white">
                                <a:lumMod val="95000"/>
                              </a:prstClr>
                            </a:solidFill>
                            <a:latin typeface="Cambria Math" panose="02040503050406030204" pitchFamily="18" charset="0"/>
                            <a:cs typeface="Arial" panose="020B0604020202020204" pitchFamily="34" charset="0"/>
                          </a:rPr>
                        </m:ctrlPr>
                      </m:naryPr>
                      <m:sub/>
                      <m:sup/>
                      <m:e>
                        <m:r>
                          <a:rPr lang="es-MX" sz="1400" b="0" i="1" smtClean="0">
                            <a:solidFill>
                              <a:prstClr val="white">
                                <a:lumMod val="95000"/>
                              </a:prstClr>
                            </a:solidFill>
                            <a:latin typeface="Cambria Math" panose="02040503050406030204" pitchFamily="18" charset="0"/>
                            <a:cs typeface="Arial" panose="020B0604020202020204" pitchFamily="34" charset="0"/>
                          </a:rPr>
                          <m:t>𝑦</m:t>
                        </m:r>
                      </m:e>
                    </m:nary>
                  </m:oMath>
                </a14:m>
                <a:r>
                  <a:rPr lang="es-MX" sz="1400" dirty="0" smtClean="0">
                    <a:solidFill>
                      <a:prstClr val="white">
                        <a:lumMod val="95000"/>
                      </a:prstClr>
                    </a:solidFill>
                    <a:latin typeface="Arial" panose="020B0604020202020204" pitchFamily="34" charset="0"/>
                    <a:cs typeface="Arial" panose="020B0604020202020204" pitchFamily="34" charset="0"/>
                  </a:rPr>
                  <a:t>(x)-</a:t>
                </a:r>
                <a14:m>
                  <m:oMath xmlns:m="http://schemas.openxmlformats.org/officeDocument/2006/math">
                    <m:sSup>
                      <m:sSupPr>
                        <m:ctrlPr>
                          <a:rPr lang="es-MX" sz="1400" i="1" smtClean="0">
                            <a:solidFill>
                              <a:prstClr val="white">
                                <a:lumMod val="95000"/>
                              </a:prstClr>
                            </a:solidFill>
                            <a:latin typeface="Cambria Math" panose="02040503050406030204" pitchFamily="18" charset="0"/>
                            <a:cs typeface="Arial" panose="020B0604020202020204" pitchFamily="34" charset="0"/>
                          </a:rPr>
                        </m:ctrlPr>
                      </m:sSupPr>
                      <m:e>
                        <m:r>
                          <a:rPr lang="es-MX" sz="1400" b="0" i="1" smtClean="0">
                            <a:solidFill>
                              <a:prstClr val="white">
                                <a:lumMod val="95000"/>
                              </a:prstClr>
                            </a:solidFill>
                            <a:latin typeface="Cambria Math" panose="02040503050406030204" pitchFamily="18" charset="0"/>
                            <a:cs typeface="Arial" panose="020B0604020202020204" pitchFamily="34" charset="0"/>
                          </a:rPr>
                          <m:t>𝑎</m:t>
                        </m:r>
                      </m:e>
                      <m:sup>
                        <m:r>
                          <a:rPr lang="es-MX" sz="1400" i="1" smtClean="0">
                            <a:solidFill>
                              <a:prstClr val="white">
                                <a:lumMod val="95000"/>
                              </a:prstClr>
                            </a:solidFill>
                            <a:latin typeface="Cambria Math" panose="02040503050406030204" pitchFamily="18" charset="0"/>
                            <a:cs typeface="Arial" panose="020B0604020202020204" pitchFamily="34" charset="0"/>
                          </a:rPr>
                          <m:t>2</m:t>
                        </m:r>
                      </m:sup>
                    </m:sSup>
                  </m:oMath>
                </a14:m>
                <a:r>
                  <a:rPr lang="es-MX" sz="1400" dirty="0" smtClean="0">
                    <a:solidFill>
                      <a:prstClr val="white">
                        <a:lumMod val="95000"/>
                      </a:prstClr>
                    </a:solidFill>
                    <a:latin typeface="Arial" panose="020B0604020202020204" pitchFamily="34" charset="0"/>
                    <a:cs typeface="Arial" panose="020B0604020202020204" pitchFamily="34" charset="0"/>
                  </a:rPr>
                  <a:t>     (Error cuadrático medio)</a:t>
                </a:r>
              </a:p>
              <a:p>
                <a:pPr marL="0" indent="0" algn="just">
                  <a:lnSpc>
                    <a:spcPct val="120000"/>
                  </a:lnSpc>
                  <a:spcBef>
                    <a:spcPts val="0"/>
                  </a:spcBef>
                  <a:buNone/>
                </a:pPr>
                <a:r>
                  <a:rPr lang="es-MX" sz="1400" dirty="0" smtClean="0">
                    <a:solidFill>
                      <a:prstClr val="white">
                        <a:lumMod val="95000"/>
                      </a:prstClr>
                    </a:solidFill>
                    <a:latin typeface="Arial" panose="020B0604020202020204" pitchFamily="34" charset="0"/>
                    <a:cs typeface="Arial" panose="020B0604020202020204" pitchFamily="34" charset="0"/>
                  </a:rPr>
                  <a:t>Sumatoria de y(x) el valor que nos dio la iteración –a que es el valor que estábamos esperando elevado al cuadrado y por ultimo esa sumatoria la multiplicamos por 1/2N , donde n es el numero de elementos que mandamos a entrenar la red</a:t>
                </a:r>
              </a:p>
              <a:p>
                <a:pPr marL="0" indent="0" algn="just">
                  <a:lnSpc>
                    <a:spcPct val="120000"/>
                  </a:lnSpc>
                  <a:spcBef>
                    <a:spcPts val="0"/>
                  </a:spcBef>
                  <a:buNone/>
                </a:pPr>
                <a:endParaRPr lang="es-MX" sz="1400" dirty="0">
                  <a:solidFill>
                    <a:prstClr val="white">
                      <a:lumMod val="95000"/>
                    </a:prstClr>
                  </a:solidFill>
                  <a:latin typeface="Arial" panose="020B0604020202020204" pitchFamily="34" charset="0"/>
                  <a:cs typeface="Arial" panose="020B0604020202020204" pitchFamily="34" charset="0"/>
                </a:endParaRPr>
              </a:p>
            </p:txBody>
          </p:sp>
        </mc:Choice>
        <mc:Fallback>
          <p:sp>
            <p:nvSpPr>
              <p:cNvPr id="14" name="Text Placeholder 14"/>
              <p:cNvSpPr txBox="1">
                <a:spLocks noRot="1" noChangeAspect="1" noMove="1" noResize="1" noEditPoints="1" noAdjustHandles="1" noChangeArrowheads="1" noChangeShapeType="1" noTextEdit="1"/>
              </p:cNvSpPr>
              <p:nvPr/>
            </p:nvSpPr>
            <p:spPr>
              <a:xfrm>
                <a:off x="675118" y="1481002"/>
                <a:ext cx="9161091" cy="2951705"/>
              </a:xfrm>
              <a:prstGeom prst="rect">
                <a:avLst/>
              </a:prstGeom>
              <a:blipFill rotWithShape="0">
                <a:blip r:embed="rId3"/>
                <a:stretch>
                  <a:fillRect l="-1198" t="-1033" r="-1198"/>
                </a:stretch>
              </a:blipFill>
            </p:spPr>
            <p:txBody>
              <a:bodyPr/>
              <a:lstStyle/>
              <a:p>
                <a:r>
                  <a:rPr lang="es-MX">
                    <a:noFill/>
                  </a:rPr>
                  <a:t> </a:t>
                </a:r>
              </a:p>
            </p:txBody>
          </p:sp>
        </mc:Fallback>
      </mc:AlternateContent>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base"/>
            <a:r>
              <a:rPr lang="es-MX" sz="1600" dirty="0" smtClean="0">
                <a:solidFill>
                  <a:prstClr val="white">
                    <a:lumMod val="95000"/>
                  </a:prstClr>
                </a:solidFill>
                <a:latin typeface="Arial" panose="020B0604020202020204" pitchFamily="34" charset="0"/>
                <a:cs typeface="Arial" panose="020B0604020202020204" pitchFamily="34" charset="0"/>
              </a:rPr>
              <a:t>.</a:t>
            </a:r>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24" name="Title 1"/>
          <p:cNvSpPr txBox="1">
            <a:spLocks/>
          </p:cNvSpPr>
          <p:nvPr/>
        </p:nvSpPr>
        <p:spPr>
          <a:xfrm>
            <a:off x="597603" y="1667484"/>
            <a:ext cx="7556430" cy="641619"/>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marL="742950" indent="-742950">
              <a:buFont typeface="+mj-lt"/>
              <a:buAutoNum type="arabicPeriod"/>
            </a:pPr>
            <a:endParaRPr lang="en-IN" sz="3600" dirty="0">
              <a:solidFill>
                <a:prstClr val="white">
                  <a:lumMod val="95000"/>
                </a:prstClr>
              </a:solidFill>
            </a:endParaRPr>
          </a:p>
        </p:txBody>
      </p:sp>
      <mc:AlternateContent xmlns:mc="http://schemas.openxmlformats.org/markup-compatibility/2006" xmlns:a14="http://schemas.microsoft.com/office/drawing/2010/main">
        <mc:Choice Requires="a14">
          <p:graphicFrame>
            <p:nvGraphicFramePr>
              <p:cNvPr id="3" name="Tabla 2"/>
              <p:cNvGraphicFramePr>
                <a:graphicFrameLocks noGrp="1"/>
              </p:cNvGraphicFramePr>
              <p:nvPr>
                <p:extLst>
                  <p:ext uri="{D42A27DB-BD31-4B8C-83A1-F6EECF244321}">
                    <p14:modId xmlns:p14="http://schemas.microsoft.com/office/powerpoint/2010/main" val="1646503181"/>
                  </p:ext>
                </p:extLst>
              </p:nvPr>
            </p:nvGraphicFramePr>
            <p:xfrm>
              <a:off x="675119" y="4785644"/>
              <a:ext cx="3136305" cy="1837345"/>
            </p:xfrm>
            <a:graphic>
              <a:graphicData uri="http://schemas.openxmlformats.org/drawingml/2006/table">
                <a:tbl>
                  <a:tblPr firstRow="1" bandRow="1">
                    <a:tableStyleId>{5C22544A-7EE6-4342-B048-85BDC9FD1C3A}</a:tableStyleId>
                  </a:tblPr>
                  <a:tblGrid>
                    <a:gridCol w="1045435"/>
                    <a:gridCol w="1045435"/>
                    <a:gridCol w="1045435"/>
                  </a:tblGrid>
                  <a:tr h="367469">
                    <a:tc>
                      <a:txBody>
                        <a:bodyPr/>
                        <a:lstStyle/>
                        <a:p>
                          <a:r>
                            <a:rPr lang="es-MX" dirty="0" smtClean="0"/>
                            <a:t>Y(x)</a:t>
                          </a:r>
                          <a:endParaRPr lang="es-MX" dirty="0"/>
                        </a:p>
                      </a:txBody>
                      <a:tcPr/>
                    </a:tc>
                    <a:tc>
                      <a:txBody>
                        <a:bodyPr/>
                        <a:lstStyle/>
                        <a:p>
                          <a:r>
                            <a:rPr lang="es-MX" dirty="0" smtClean="0"/>
                            <a:t>a</a:t>
                          </a:r>
                          <a:endParaRPr lang="es-MX" dirty="0"/>
                        </a:p>
                      </a:txBody>
                      <a:tcPr/>
                    </a:tc>
                    <a:tc>
                      <a:txBody>
                        <a:bodyPr/>
                        <a:lstStyle/>
                        <a:p>
                          <a:r>
                            <a:rPr lang="es-MX" dirty="0" smtClean="0"/>
                            <a:t>Y(x) -</a:t>
                          </a:r>
                          <a14:m>
                            <m:oMath xmlns:m="http://schemas.openxmlformats.org/officeDocument/2006/math">
                              <m:sSup>
                                <m:sSupPr>
                                  <m:ctrlPr>
                                    <a:rPr lang="es-MX" sz="1800" i="1" smtClean="0">
                                      <a:solidFill>
                                        <a:prstClr val="white">
                                          <a:lumMod val="95000"/>
                                        </a:prstClr>
                                      </a:solidFill>
                                      <a:latin typeface="Cambria Math" panose="02040503050406030204" pitchFamily="18" charset="0"/>
                                      <a:cs typeface="Arial" panose="020B0604020202020204" pitchFamily="34" charset="0"/>
                                    </a:rPr>
                                  </m:ctrlPr>
                                </m:sSupPr>
                                <m:e>
                                  <m:r>
                                    <a:rPr lang="es-MX" sz="1800" b="0" i="1" smtClean="0">
                                      <a:solidFill>
                                        <a:prstClr val="white">
                                          <a:lumMod val="95000"/>
                                        </a:prstClr>
                                      </a:solidFill>
                                      <a:latin typeface="Cambria Math" panose="02040503050406030204" pitchFamily="18" charset="0"/>
                                      <a:cs typeface="Arial" panose="020B0604020202020204" pitchFamily="34" charset="0"/>
                                    </a:rPr>
                                    <m:t>𝑎</m:t>
                                  </m:r>
                                </m:e>
                                <m:sup>
                                  <m:r>
                                    <a:rPr lang="es-MX" sz="1800" i="1" smtClean="0">
                                      <a:solidFill>
                                        <a:prstClr val="white">
                                          <a:lumMod val="95000"/>
                                        </a:prstClr>
                                      </a:solidFill>
                                      <a:latin typeface="Cambria Math" panose="02040503050406030204" pitchFamily="18" charset="0"/>
                                      <a:cs typeface="Arial" panose="020B0604020202020204" pitchFamily="34" charset="0"/>
                                    </a:rPr>
                                    <m:t>2</m:t>
                                  </m:r>
                                </m:sup>
                              </m:sSup>
                            </m:oMath>
                          </a14:m>
                          <a:endParaRPr lang="es-MX" dirty="0"/>
                        </a:p>
                      </a:txBody>
                      <a:tcPr/>
                    </a:tc>
                  </a:tr>
                  <a:tr h="367469">
                    <a:tc>
                      <a:txBody>
                        <a:bodyPr/>
                        <a:lstStyle/>
                        <a:p>
                          <a:r>
                            <a:rPr lang="es-MX" dirty="0" smtClean="0"/>
                            <a:t>10</a:t>
                          </a:r>
                          <a:endParaRPr lang="es-MX" dirty="0"/>
                        </a:p>
                      </a:txBody>
                      <a:tcPr/>
                    </a:tc>
                    <a:tc>
                      <a:txBody>
                        <a:bodyPr/>
                        <a:lstStyle/>
                        <a:p>
                          <a:r>
                            <a:rPr lang="es-MX" dirty="0" smtClean="0"/>
                            <a:t>12</a:t>
                          </a:r>
                          <a:endParaRPr lang="es-MX" dirty="0"/>
                        </a:p>
                      </a:txBody>
                      <a:tcPr/>
                    </a:tc>
                    <a:tc>
                      <a:txBody>
                        <a:bodyPr/>
                        <a:lstStyle/>
                        <a:p>
                          <a:r>
                            <a:rPr lang="es-MX" dirty="0" smtClean="0"/>
                            <a:t>4</a:t>
                          </a:r>
                          <a:endParaRPr lang="es-MX" dirty="0"/>
                        </a:p>
                      </a:txBody>
                      <a:tcPr/>
                    </a:tc>
                  </a:tr>
                  <a:tr h="367469">
                    <a:tc>
                      <a:txBody>
                        <a:bodyPr/>
                        <a:lstStyle/>
                        <a:p>
                          <a:r>
                            <a:rPr lang="es-MX" dirty="0" smtClean="0"/>
                            <a:t>15</a:t>
                          </a:r>
                          <a:endParaRPr lang="es-MX" dirty="0"/>
                        </a:p>
                      </a:txBody>
                      <a:tcPr/>
                    </a:tc>
                    <a:tc>
                      <a:txBody>
                        <a:bodyPr/>
                        <a:lstStyle/>
                        <a:p>
                          <a:r>
                            <a:rPr lang="es-MX" dirty="0" smtClean="0"/>
                            <a:t>12</a:t>
                          </a:r>
                          <a:endParaRPr lang="es-MX" dirty="0"/>
                        </a:p>
                      </a:txBody>
                      <a:tcPr/>
                    </a:tc>
                    <a:tc>
                      <a:txBody>
                        <a:bodyPr/>
                        <a:lstStyle/>
                        <a:p>
                          <a:r>
                            <a:rPr lang="es-MX" dirty="0" smtClean="0"/>
                            <a:t>9</a:t>
                          </a:r>
                          <a:endParaRPr lang="es-MX" dirty="0"/>
                        </a:p>
                      </a:txBody>
                      <a:tcPr/>
                    </a:tc>
                  </a:tr>
                  <a:tr h="367469">
                    <a:tc>
                      <a:txBody>
                        <a:bodyPr/>
                        <a:lstStyle/>
                        <a:p>
                          <a:r>
                            <a:rPr lang="es-MX" dirty="0" smtClean="0"/>
                            <a:t>4</a:t>
                          </a:r>
                          <a:endParaRPr lang="es-MX" dirty="0"/>
                        </a:p>
                      </a:txBody>
                      <a:tcPr/>
                    </a:tc>
                    <a:tc>
                      <a:txBody>
                        <a:bodyPr/>
                        <a:lstStyle/>
                        <a:p>
                          <a:r>
                            <a:rPr lang="es-MX" dirty="0" smtClean="0"/>
                            <a:t>7</a:t>
                          </a:r>
                          <a:endParaRPr lang="es-MX" dirty="0"/>
                        </a:p>
                      </a:txBody>
                      <a:tcPr/>
                    </a:tc>
                    <a:tc>
                      <a:txBody>
                        <a:bodyPr/>
                        <a:lstStyle/>
                        <a:p>
                          <a:r>
                            <a:rPr lang="es-MX" dirty="0" smtClean="0"/>
                            <a:t>9</a:t>
                          </a:r>
                          <a:endParaRPr lang="es-MX" dirty="0"/>
                        </a:p>
                      </a:txBody>
                      <a:tcPr/>
                    </a:tc>
                  </a:tr>
                  <a:tr h="367469">
                    <a:tc>
                      <a:txBody>
                        <a:bodyPr/>
                        <a:lstStyle/>
                        <a:p>
                          <a:r>
                            <a:rPr lang="es-MX" dirty="0" smtClean="0"/>
                            <a:t>6</a:t>
                          </a:r>
                          <a:endParaRPr lang="es-MX" dirty="0"/>
                        </a:p>
                      </a:txBody>
                      <a:tcPr/>
                    </a:tc>
                    <a:tc>
                      <a:txBody>
                        <a:bodyPr/>
                        <a:lstStyle/>
                        <a:p>
                          <a:r>
                            <a:rPr lang="es-MX" dirty="0" smtClean="0"/>
                            <a:t>9</a:t>
                          </a:r>
                          <a:endParaRPr lang="es-MX" dirty="0"/>
                        </a:p>
                      </a:txBody>
                      <a:tcPr/>
                    </a:tc>
                    <a:tc>
                      <a:txBody>
                        <a:bodyPr/>
                        <a:lstStyle/>
                        <a:p>
                          <a:r>
                            <a:rPr lang="es-MX" dirty="0" smtClean="0"/>
                            <a:t>9</a:t>
                          </a:r>
                          <a:endParaRPr lang="es-MX" dirty="0"/>
                        </a:p>
                      </a:txBody>
                      <a:tcPr/>
                    </a:tc>
                  </a:tr>
                </a:tbl>
              </a:graphicData>
            </a:graphic>
          </p:graphicFrame>
        </mc:Choice>
        <mc:Fallback xmlns="">
          <p:graphicFrame>
            <p:nvGraphicFramePr>
              <p:cNvPr id="3" name="Tabla 2"/>
              <p:cNvGraphicFramePr>
                <a:graphicFrameLocks noGrp="1"/>
              </p:cNvGraphicFramePr>
              <p:nvPr>
                <p:extLst>
                  <p:ext uri="{D42A27DB-BD31-4B8C-83A1-F6EECF244321}">
                    <p14:modId xmlns:p14="http://schemas.microsoft.com/office/powerpoint/2010/main" val="1646503181"/>
                  </p:ext>
                </p:extLst>
              </p:nvPr>
            </p:nvGraphicFramePr>
            <p:xfrm>
              <a:off x="675119" y="4785644"/>
              <a:ext cx="3136305" cy="1837345"/>
            </p:xfrm>
            <a:graphic>
              <a:graphicData uri="http://schemas.openxmlformats.org/drawingml/2006/table">
                <a:tbl>
                  <a:tblPr firstRow="1" bandRow="1">
                    <a:tableStyleId>{5C22544A-7EE6-4342-B048-85BDC9FD1C3A}</a:tableStyleId>
                  </a:tblPr>
                  <a:tblGrid>
                    <a:gridCol w="1045435"/>
                    <a:gridCol w="1045435"/>
                    <a:gridCol w="1045435"/>
                  </a:tblGrid>
                  <a:tr h="367469">
                    <a:tc>
                      <a:txBody>
                        <a:bodyPr/>
                        <a:lstStyle/>
                        <a:p>
                          <a:r>
                            <a:rPr lang="es-MX" dirty="0" smtClean="0"/>
                            <a:t>Y(x)</a:t>
                          </a:r>
                          <a:endParaRPr lang="es-MX" dirty="0"/>
                        </a:p>
                      </a:txBody>
                      <a:tcPr/>
                    </a:tc>
                    <a:tc>
                      <a:txBody>
                        <a:bodyPr/>
                        <a:lstStyle/>
                        <a:p>
                          <a:r>
                            <a:rPr lang="es-MX" dirty="0" smtClean="0"/>
                            <a:t>a</a:t>
                          </a:r>
                          <a:endParaRPr lang="es-MX" dirty="0"/>
                        </a:p>
                      </a:txBody>
                      <a:tcPr/>
                    </a:tc>
                    <a:tc>
                      <a:txBody>
                        <a:bodyPr/>
                        <a:lstStyle/>
                        <a:p>
                          <a:endParaRPr lang="es-MX"/>
                        </a:p>
                      </a:txBody>
                      <a:tcPr>
                        <a:blipFill rotWithShape="0">
                          <a:blip r:embed="rId4"/>
                          <a:stretch>
                            <a:fillRect l="-200581" t="-6667" r="-2326" b="-430000"/>
                          </a:stretch>
                        </a:blipFill>
                      </a:tcPr>
                    </a:tc>
                  </a:tr>
                  <a:tr h="367469">
                    <a:tc>
                      <a:txBody>
                        <a:bodyPr/>
                        <a:lstStyle/>
                        <a:p>
                          <a:r>
                            <a:rPr lang="es-MX" dirty="0" smtClean="0"/>
                            <a:t>10</a:t>
                          </a:r>
                          <a:endParaRPr lang="es-MX" dirty="0"/>
                        </a:p>
                      </a:txBody>
                      <a:tcPr/>
                    </a:tc>
                    <a:tc>
                      <a:txBody>
                        <a:bodyPr/>
                        <a:lstStyle/>
                        <a:p>
                          <a:r>
                            <a:rPr lang="es-MX" dirty="0" smtClean="0"/>
                            <a:t>12</a:t>
                          </a:r>
                          <a:endParaRPr lang="es-MX" dirty="0"/>
                        </a:p>
                      </a:txBody>
                      <a:tcPr/>
                    </a:tc>
                    <a:tc>
                      <a:txBody>
                        <a:bodyPr/>
                        <a:lstStyle/>
                        <a:p>
                          <a:r>
                            <a:rPr lang="es-MX" dirty="0" smtClean="0"/>
                            <a:t>4</a:t>
                          </a:r>
                          <a:endParaRPr lang="es-MX" dirty="0"/>
                        </a:p>
                      </a:txBody>
                      <a:tcPr/>
                    </a:tc>
                  </a:tr>
                  <a:tr h="367469">
                    <a:tc>
                      <a:txBody>
                        <a:bodyPr/>
                        <a:lstStyle/>
                        <a:p>
                          <a:r>
                            <a:rPr lang="es-MX" dirty="0" smtClean="0"/>
                            <a:t>15</a:t>
                          </a:r>
                          <a:endParaRPr lang="es-MX" dirty="0"/>
                        </a:p>
                      </a:txBody>
                      <a:tcPr/>
                    </a:tc>
                    <a:tc>
                      <a:txBody>
                        <a:bodyPr/>
                        <a:lstStyle/>
                        <a:p>
                          <a:r>
                            <a:rPr lang="es-MX" dirty="0" smtClean="0"/>
                            <a:t>12</a:t>
                          </a:r>
                          <a:endParaRPr lang="es-MX" dirty="0"/>
                        </a:p>
                      </a:txBody>
                      <a:tcPr/>
                    </a:tc>
                    <a:tc>
                      <a:txBody>
                        <a:bodyPr/>
                        <a:lstStyle/>
                        <a:p>
                          <a:r>
                            <a:rPr lang="es-MX" dirty="0" smtClean="0"/>
                            <a:t>9</a:t>
                          </a:r>
                          <a:endParaRPr lang="es-MX" dirty="0"/>
                        </a:p>
                      </a:txBody>
                      <a:tcPr/>
                    </a:tc>
                  </a:tr>
                  <a:tr h="367469">
                    <a:tc>
                      <a:txBody>
                        <a:bodyPr/>
                        <a:lstStyle/>
                        <a:p>
                          <a:r>
                            <a:rPr lang="es-MX" dirty="0" smtClean="0"/>
                            <a:t>4</a:t>
                          </a:r>
                          <a:endParaRPr lang="es-MX" dirty="0"/>
                        </a:p>
                      </a:txBody>
                      <a:tcPr/>
                    </a:tc>
                    <a:tc>
                      <a:txBody>
                        <a:bodyPr/>
                        <a:lstStyle/>
                        <a:p>
                          <a:r>
                            <a:rPr lang="es-MX" dirty="0" smtClean="0"/>
                            <a:t>7</a:t>
                          </a:r>
                          <a:endParaRPr lang="es-MX" dirty="0"/>
                        </a:p>
                      </a:txBody>
                      <a:tcPr/>
                    </a:tc>
                    <a:tc>
                      <a:txBody>
                        <a:bodyPr/>
                        <a:lstStyle/>
                        <a:p>
                          <a:r>
                            <a:rPr lang="es-MX" dirty="0" smtClean="0"/>
                            <a:t>9</a:t>
                          </a:r>
                          <a:endParaRPr lang="es-MX" dirty="0"/>
                        </a:p>
                      </a:txBody>
                      <a:tcPr/>
                    </a:tc>
                  </a:tr>
                  <a:tr h="367469">
                    <a:tc>
                      <a:txBody>
                        <a:bodyPr/>
                        <a:lstStyle/>
                        <a:p>
                          <a:r>
                            <a:rPr lang="es-MX" dirty="0" smtClean="0"/>
                            <a:t>6</a:t>
                          </a:r>
                          <a:endParaRPr lang="es-MX" dirty="0"/>
                        </a:p>
                      </a:txBody>
                      <a:tcPr/>
                    </a:tc>
                    <a:tc>
                      <a:txBody>
                        <a:bodyPr/>
                        <a:lstStyle/>
                        <a:p>
                          <a:r>
                            <a:rPr lang="es-MX" dirty="0" smtClean="0"/>
                            <a:t>9</a:t>
                          </a:r>
                          <a:endParaRPr lang="es-MX" dirty="0"/>
                        </a:p>
                      </a:txBody>
                      <a:tcPr/>
                    </a:tc>
                    <a:tc>
                      <a:txBody>
                        <a:bodyPr/>
                        <a:lstStyle/>
                        <a:p>
                          <a:r>
                            <a:rPr lang="es-MX" dirty="0" smtClean="0"/>
                            <a:t>9</a:t>
                          </a:r>
                          <a:endParaRPr lang="es-MX" dirty="0"/>
                        </a:p>
                      </a:txBody>
                      <a:tcPr/>
                    </a:tc>
                  </a:tr>
                </a:tbl>
              </a:graphicData>
            </a:graphic>
          </p:graphicFrame>
        </mc:Fallback>
      </mc:AlternateContent>
      <p:sp>
        <p:nvSpPr>
          <p:cNvPr id="9" name="Title 1"/>
          <p:cNvSpPr txBox="1">
            <a:spLocks/>
          </p:cNvSpPr>
          <p:nvPr/>
        </p:nvSpPr>
        <p:spPr>
          <a:xfrm>
            <a:off x="4005951" y="5246433"/>
            <a:ext cx="6958057" cy="641619"/>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r>
              <a:rPr lang="es-MX" sz="1600" dirty="0" smtClean="0">
                <a:solidFill>
                  <a:prstClr val="white">
                    <a:lumMod val="95000"/>
                  </a:prstClr>
                </a:solidFill>
                <a:latin typeface="Arial" panose="020B0604020202020204" pitchFamily="34" charset="0"/>
                <a:cs typeface="Arial" panose="020B0604020202020204" pitchFamily="34" charset="0"/>
              </a:rPr>
              <a:t>Sumatoria 31.1/2n= 31.1/8=3.87</a:t>
            </a:r>
            <a:r>
              <a:rPr lang="es-MX" sz="3600" b="1" dirty="0" smtClean="0"/>
              <a:t/>
            </a:r>
            <a:br>
              <a:rPr lang="es-MX" sz="3600" b="1" dirty="0" smtClean="0"/>
            </a:br>
            <a:r>
              <a:rPr lang="es-MX" sz="3600" dirty="0" smtClean="0"/>
              <a:t/>
            </a:r>
            <a:br>
              <a:rPr lang="es-MX" sz="3600" dirty="0" smtClean="0"/>
            </a:br>
            <a:endParaRPr lang="en-IN" sz="3600" dirty="0"/>
          </a:p>
        </p:txBody>
      </p:sp>
    </p:spTree>
    <p:extLst>
      <p:ext uri="{BB962C8B-B14F-4D97-AF65-F5344CB8AC3E}">
        <p14:creationId xmlns:p14="http://schemas.microsoft.com/office/powerpoint/2010/main" val="15850078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n-IN" sz="3600" dirty="0" smtClean="0"/>
              <a:t>Ejemplo</a:t>
            </a:r>
            <a:endParaRPr lang="en-IN" sz="3600" dirty="0"/>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base"/>
            <a:r>
              <a:rPr lang="es-MX" sz="1600" dirty="0" smtClean="0">
                <a:solidFill>
                  <a:prstClr val="white">
                    <a:lumMod val="95000"/>
                  </a:prstClr>
                </a:solidFill>
                <a:latin typeface="Arial" panose="020B0604020202020204" pitchFamily="34" charset="0"/>
                <a:cs typeface="Arial" panose="020B0604020202020204" pitchFamily="34" charset="0"/>
              </a:rPr>
              <a:t>.</a:t>
            </a:r>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pic>
        <p:nvPicPr>
          <p:cNvPr id="8" name="Imagen 7"/>
          <p:cNvPicPr>
            <a:picLocks noChangeAspect="1"/>
          </p:cNvPicPr>
          <p:nvPr/>
        </p:nvPicPr>
        <p:blipFill>
          <a:blip r:embed="rId3"/>
          <a:stretch>
            <a:fillRect/>
          </a:stretch>
        </p:blipFill>
        <p:spPr>
          <a:xfrm>
            <a:off x="752786" y="1480999"/>
            <a:ext cx="9267825" cy="3876675"/>
          </a:xfrm>
          <a:prstGeom prst="rect">
            <a:avLst/>
          </a:prstGeom>
        </p:spPr>
      </p:pic>
    </p:spTree>
    <p:extLst>
      <p:ext uri="{BB962C8B-B14F-4D97-AF65-F5344CB8AC3E}">
        <p14:creationId xmlns:p14="http://schemas.microsoft.com/office/powerpoint/2010/main" val="31306550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pPr algn="ctr"/>
            <a:r>
              <a:rPr lang="en-IN" sz="3600" dirty="0" smtClean="0"/>
              <a:t>Tipos</a:t>
            </a:r>
            <a:r>
              <a:rPr lang="en-IN" sz="3600" dirty="0" smtClean="0"/>
              <a:t> de </a:t>
            </a:r>
            <a:r>
              <a:rPr lang="en-IN" sz="3600" dirty="0" smtClean="0"/>
              <a:t>Redes</a:t>
            </a:r>
            <a:r>
              <a:rPr lang="en-IN" sz="3600" dirty="0" smtClean="0"/>
              <a:t> </a:t>
            </a:r>
            <a:r>
              <a:rPr lang="en-IN" sz="3600" dirty="0" smtClean="0"/>
              <a:t>Neuronales</a:t>
            </a:r>
            <a:endParaRPr lang="en-IN" sz="3600" dirty="0"/>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s-MX" sz="1600" b="1" dirty="0"/>
          </a:p>
          <a:p>
            <a:endParaRPr lang="es-MX" sz="1600" dirty="0"/>
          </a:p>
          <a:p>
            <a:pPr marL="285750" indent="-285750" algn="ctr">
              <a:lnSpc>
                <a:spcPct val="200000"/>
              </a:lnSpc>
              <a:buFont typeface="Arial" panose="020B0604020202020204" pitchFamily="34" charset="0"/>
              <a:buChar char="•"/>
            </a:pPr>
            <a:r>
              <a:rPr lang="es-MX" dirty="0"/>
              <a:t>Perceptrón</a:t>
            </a:r>
            <a:r>
              <a:rPr lang="es-MX" dirty="0"/>
              <a:t> multicapa.</a:t>
            </a:r>
          </a:p>
          <a:p>
            <a:pPr marL="285750" indent="-285750" algn="ctr">
              <a:lnSpc>
                <a:spcPct val="200000"/>
              </a:lnSpc>
              <a:buFont typeface="Arial" panose="020B0604020202020204" pitchFamily="34" charset="0"/>
              <a:buChar char="•"/>
            </a:pPr>
            <a:r>
              <a:rPr lang="es-MX" b="1" dirty="0"/>
              <a:t>Red neuronal</a:t>
            </a:r>
            <a:r>
              <a:rPr lang="es-MX" dirty="0"/>
              <a:t> </a:t>
            </a:r>
            <a:r>
              <a:rPr lang="es-MX" dirty="0"/>
              <a:t>convolucional</a:t>
            </a:r>
            <a:r>
              <a:rPr lang="es-MX" dirty="0"/>
              <a:t>.</a:t>
            </a:r>
          </a:p>
          <a:p>
            <a:pPr marL="285750" indent="-285750" algn="ctr">
              <a:lnSpc>
                <a:spcPct val="200000"/>
              </a:lnSpc>
              <a:buFont typeface="Arial" panose="020B0604020202020204" pitchFamily="34" charset="0"/>
              <a:buChar char="•"/>
            </a:pPr>
            <a:r>
              <a:rPr lang="es-MX" b="1" dirty="0"/>
              <a:t>Red Neuronal</a:t>
            </a:r>
            <a:r>
              <a:rPr lang="es-MX" dirty="0"/>
              <a:t> Recurrente.</a:t>
            </a:r>
          </a:p>
          <a:p>
            <a:pPr fontAlgn="base"/>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65616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n-IN" sz="3600" dirty="0" smtClean="0"/>
              <a:t>Red Neuronal </a:t>
            </a:r>
            <a:r>
              <a:rPr lang="en-IN" sz="3600" dirty="0" smtClean="0"/>
              <a:t>Profunda</a:t>
            </a:r>
            <a:endParaRPr lang="en-IN" sz="3600" dirty="0"/>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s-MX" sz="1600" b="1" dirty="0">
              <a:solidFill>
                <a:prstClr val="white">
                  <a:lumMod val="95000"/>
                </a:prstClr>
              </a:solidFill>
            </a:endParaRPr>
          </a:p>
          <a:p>
            <a:endParaRPr lang="es-MX" sz="1600" dirty="0">
              <a:solidFill>
                <a:prstClr val="white">
                  <a:lumMod val="95000"/>
                </a:prstClr>
              </a:solidFill>
            </a:endParaRPr>
          </a:p>
          <a:p>
            <a:r>
              <a:rPr lang="es-MX" sz="1600" dirty="0">
                <a:latin typeface="Arial" panose="020B0604020202020204" pitchFamily="34" charset="0"/>
                <a:cs typeface="Arial" panose="020B0604020202020204" pitchFamily="34" charset="0"/>
              </a:rPr>
              <a:t>Una red neuronal profunda (DNN) es una red neuronal artificial (ANN) con varias capas ocultas entre las capas de entrada y salida. Al igual que en las ANN poco profundas, los DNN pueden modelar relaciones no lineales complejas.</a:t>
            </a:r>
          </a:p>
          <a:p>
            <a:r>
              <a:rPr lang="es-MX" sz="1600" dirty="0">
                <a:latin typeface="Arial" panose="020B0604020202020204" pitchFamily="34" charset="0"/>
                <a:cs typeface="Arial" panose="020B0604020202020204" pitchFamily="34" charset="0"/>
              </a:rPr>
              <a:t>El propósito principal de una red neuronal es recibir un conjunto de entradas, realizar cálculos progresivamente complejos en ellas y dar salida para resolver problemas del mundo real como la clasificación. Nos limitamos a alimentar las redes neuronales.</a:t>
            </a:r>
          </a:p>
          <a:p>
            <a:r>
              <a:rPr lang="es-MX" sz="1600" dirty="0">
                <a:latin typeface="Arial" panose="020B0604020202020204" pitchFamily="34" charset="0"/>
                <a:cs typeface="Arial" panose="020B0604020202020204" pitchFamily="34" charset="0"/>
              </a:rPr>
              <a:t>Tenemos una entrada, una salida y un flujo de datos secuenciales en una red profunda.</a:t>
            </a:r>
          </a:p>
          <a:p>
            <a:pPr algn="ctr">
              <a:lnSpc>
                <a:spcPct val="200000"/>
              </a:lnSpc>
            </a:pPr>
            <a:endParaRPr lang="es-MX" dirty="0">
              <a:solidFill>
                <a:prstClr val="white">
                  <a:lumMod val="95000"/>
                </a:prstClr>
              </a:solidFill>
            </a:endParaRPr>
          </a:p>
          <a:p>
            <a:pPr fontAlgn="base"/>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3"/>
          <a:stretch>
            <a:fillRect/>
          </a:stretch>
        </p:blipFill>
        <p:spPr>
          <a:xfrm>
            <a:off x="2165557" y="3906361"/>
            <a:ext cx="6305550" cy="2173972"/>
          </a:xfrm>
          <a:prstGeom prst="rect">
            <a:avLst/>
          </a:prstGeom>
        </p:spPr>
      </p:pic>
    </p:spTree>
    <p:extLst>
      <p:ext uri="{BB962C8B-B14F-4D97-AF65-F5344CB8AC3E}">
        <p14:creationId xmlns:p14="http://schemas.microsoft.com/office/powerpoint/2010/main" val="8596954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n-IN" sz="3600" dirty="0" smtClean="0"/>
              <a:t>Red Neuronal </a:t>
            </a:r>
            <a:r>
              <a:rPr lang="en-IN" sz="3600" dirty="0" smtClean="0"/>
              <a:t>Profunda</a:t>
            </a:r>
            <a:endParaRPr lang="en-IN" sz="3600" dirty="0"/>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s-MX" sz="1600" b="1" dirty="0">
              <a:solidFill>
                <a:prstClr val="white">
                  <a:lumMod val="95000"/>
                </a:prstClr>
              </a:solidFill>
            </a:endParaRPr>
          </a:p>
          <a:p>
            <a:endParaRPr lang="es-MX" sz="1600" dirty="0">
              <a:solidFill>
                <a:prstClr val="white">
                  <a:lumMod val="95000"/>
                </a:prstClr>
              </a:solidFill>
            </a:endParaRPr>
          </a:p>
          <a:p>
            <a:r>
              <a:rPr lang="es-MX" sz="1600" dirty="0">
                <a:latin typeface="Arial" panose="020B0604020202020204" pitchFamily="34" charset="0"/>
                <a:cs typeface="Arial" panose="020B0604020202020204" pitchFamily="34" charset="0"/>
              </a:rPr>
              <a:t>Las redes neuronales se utilizan ampliamente en el aprendizaje supervisado y en los problemas de aprendizaje por refuerzo. Estas redes se basan en un conjunto de capas conectadas entre sí.</a:t>
            </a:r>
          </a:p>
          <a:p>
            <a:r>
              <a:rPr lang="es-MX" sz="1600" dirty="0">
                <a:latin typeface="Arial" panose="020B0604020202020204" pitchFamily="34" charset="0"/>
                <a:cs typeface="Arial" panose="020B0604020202020204" pitchFamily="34" charset="0"/>
              </a:rPr>
              <a:t>En el aprendizaje profundo, el número de capas ocultas, en su mayoría no lineales, puede ser grande; Digamos unas 1000 capas.</a:t>
            </a:r>
          </a:p>
          <a:p>
            <a:r>
              <a:rPr lang="es-MX" sz="1600" dirty="0">
                <a:latin typeface="Arial" panose="020B0604020202020204" pitchFamily="34" charset="0"/>
                <a:cs typeface="Arial" panose="020B0604020202020204" pitchFamily="34" charset="0"/>
              </a:rPr>
              <a:t>Principalmente utilizamos el método de descenso de gradiente para optimizar la red y minimizar la función de pérdida.</a:t>
            </a:r>
          </a:p>
          <a:p>
            <a:r>
              <a:rPr lang="es-MX" sz="1600" dirty="0">
                <a:latin typeface="Arial" panose="020B0604020202020204" pitchFamily="34" charset="0"/>
                <a:cs typeface="Arial" panose="020B0604020202020204" pitchFamily="34" charset="0"/>
              </a:rPr>
              <a:t>Podemos usar </a:t>
            </a:r>
            <a:r>
              <a:rPr lang="es-MX" sz="1600" dirty="0">
                <a:latin typeface="Arial" panose="020B0604020202020204" pitchFamily="34" charset="0"/>
                <a:cs typeface="Arial" panose="020B0604020202020204" pitchFamily="34" charset="0"/>
              </a:rPr>
              <a:t>Imagenet</a:t>
            </a:r>
            <a:r>
              <a:rPr lang="es-MX" sz="1600" dirty="0">
                <a:latin typeface="Arial" panose="020B0604020202020204" pitchFamily="34" charset="0"/>
                <a:cs typeface="Arial" panose="020B0604020202020204" pitchFamily="34" charset="0"/>
              </a:rPr>
              <a:t>, un repositorio de millones de imágenes digitales para clasificar un conjunto de datos en categorías como gatos y perros. Las redes DL se utilizan cada vez más para imágenes dinámicas, aparte de las estáticas, y para series de tiempo y análisis de texto.</a:t>
            </a:r>
          </a:p>
          <a:p>
            <a:r>
              <a:rPr lang="es-MX" sz="1600" dirty="0" smtClean="0">
                <a:solidFill>
                  <a:prstClr val="white">
                    <a:lumMod val="95000"/>
                  </a:prstClr>
                </a:solidFill>
                <a:latin typeface="Arial" panose="020B0604020202020204" pitchFamily="34" charset="0"/>
                <a:cs typeface="Arial" panose="020B0604020202020204" pitchFamily="34" charset="0"/>
              </a:rPr>
              <a:t>.</a:t>
            </a:r>
          </a:p>
          <a:p>
            <a:r>
              <a:rPr lang="es-MX" sz="1600" dirty="0" smtClean="0">
                <a:solidFill>
                  <a:prstClr val="white">
                    <a:lumMod val="95000"/>
                  </a:prstClr>
                </a:solidFill>
                <a:latin typeface="Arial" panose="020B0604020202020204" pitchFamily="34" charset="0"/>
                <a:cs typeface="Arial" panose="020B0604020202020204" pitchFamily="34" charset="0"/>
              </a:rPr>
              <a:t>Limitante:  </a:t>
            </a:r>
          </a:p>
          <a:p>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dirty="0" smtClean="0">
                <a:solidFill>
                  <a:prstClr val="white">
                    <a:lumMod val="95000"/>
                  </a:prstClr>
                </a:solidFill>
                <a:latin typeface="Arial" panose="020B0604020202020204" pitchFamily="34" charset="0"/>
                <a:cs typeface="Arial" panose="020B0604020202020204" pitchFamily="34" charset="0"/>
              </a:rPr>
              <a:t>Como hay tantas conexiones entre cada una de las </a:t>
            </a:r>
            <a:r>
              <a:rPr lang="es-MX" sz="1600" dirty="0" smtClean="0">
                <a:solidFill>
                  <a:prstClr val="white">
                    <a:lumMod val="95000"/>
                  </a:prstClr>
                </a:solidFill>
                <a:latin typeface="Arial" panose="020B0604020202020204" pitchFamily="34" charset="0"/>
                <a:cs typeface="Arial" panose="020B0604020202020204" pitchFamily="34" charset="0"/>
              </a:rPr>
              <a:t>capas,que</a:t>
            </a:r>
            <a:r>
              <a:rPr lang="es-MX" sz="1600" dirty="0" smtClean="0">
                <a:solidFill>
                  <a:prstClr val="white">
                    <a:lumMod val="95000"/>
                  </a:prstClr>
                </a:solidFill>
                <a:latin typeface="Arial" panose="020B0604020202020204" pitchFamily="34" charset="0"/>
                <a:cs typeface="Arial" panose="020B0604020202020204" pitchFamily="34" charset="0"/>
              </a:rPr>
              <a:t> cuando tenemos un tipo de dato sumamente grande se vuelve muy pesado tecnológicamente para nuestra computadora.</a:t>
            </a:r>
            <a:endParaRPr lang="es-MX" sz="1600" dirty="0">
              <a:solidFill>
                <a:prstClr val="white">
                  <a:lumMod val="95000"/>
                </a:prstClr>
              </a:solidFill>
              <a:latin typeface="Arial" panose="020B0604020202020204" pitchFamily="34" charset="0"/>
              <a:cs typeface="Arial" panose="020B0604020202020204" pitchFamily="34" charset="0"/>
            </a:endParaRPr>
          </a:p>
          <a:p>
            <a:pPr algn="ctr">
              <a:lnSpc>
                <a:spcPct val="200000"/>
              </a:lnSpc>
            </a:pPr>
            <a:endParaRPr lang="es-MX" dirty="0">
              <a:solidFill>
                <a:prstClr val="white">
                  <a:lumMod val="95000"/>
                </a:prstClr>
              </a:solidFill>
            </a:endParaRPr>
          </a:p>
          <a:p>
            <a:pPr fontAlgn="base"/>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65863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57"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503" y="5973510"/>
            <a:ext cx="505263" cy="763088"/>
          </a:xfrm>
          <a:prstGeom prst="rect">
            <a:avLst/>
          </a:prstGeom>
        </p:spPr>
      </p:pic>
      <p:sp>
        <p:nvSpPr>
          <p:cNvPr id="27" name="Título 26"/>
          <p:cNvSpPr>
            <a:spLocks noGrp="1"/>
          </p:cNvSpPr>
          <p:nvPr>
            <p:ph type="title"/>
          </p:nvPr>
        </p:nvSpPr>
        <p:spPr>
          <a:xfrm>
            <a:off x="597603" y="612776"/>
            <a:ext cx="9736568" cy="717906"/>
          </a:xfrm>
        </p:spPr>
        <p:txBody>
          <a:bodyPr/>
          <a:lstStyle/>
          <a:p>
            <a:r>
              <a:rPr lang="es-MX" dirty="0" smtClean="0"/>
              <a:t>Contenido</a:t>
            </a:r>
            <a:endParaRPr lang="es-MX" dirty="0"/>
          </a:p>
        </p:txBody>
      </p:sp>
      <p:sp>
        <p:nvSpPr>
          <p:cNvPr id="77" name="Text Placeholder 14"/>
          <p:cNvSpPr txBox="1">
            <a:spLocks/>
          </p:cNvSpPr>
          <p:nvPr/>
        </p:nvSpPr>
        <p:spPr>
          <a:xfrm>
            <a:off x="597603" y="1643372"/>
            <a:ext cx="3976601" cy="402098"/>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Font typeface="Arial" panose="020B0604020202020204" pitchFamily="34" charset="0"/>
              <a:buNone/>
            </a:pPr>
            <a:endParaRPr lang="es-MX" sz="2400" dirty="0">
              <a:solidFill>
                <a:prstClr val="white">
                  <a:lumMod val="95000"/>
                </a:prstClr>
              </a:solidFill>
              <a:latin typeface="Segoe UI Light"/>
            </a:endParaRPr>
          </a:p>
        </p:txBody>
      </p:sp>
      <p:sp>
        <p:nvSpPr>
          <p:cNvPr id="89" name="Título 26"/>
          <p:cNvSpPr txBox="1">
            <a:spLocks/>
          </p:cNvSpPr>
          <p:nvPr/>
        </p:nvSpPr>
        <p:spPr>
          <a:xfrm>
            <a:off x="597603" y="1480113"/>
            <a:ext cx="9736568" cy="449339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marL="342900" indent="-342900" algn="just">
              <a:lnSpc>
                <a:spcPct val="150000"/>
              </a:lnSpc>
              <a:buFont typeface="+mj-lt"/>
              <a:buAutoNum type="arabicPeriod"/>
            </a:pPr>
            <a:r>
              <a:rPr lang="es-MX" sz="1600" dirty="0" smtClean="0">
                <a:solidFill>
                  <a:prstClr val="white">
                    <a:lumMod val="95000"/>
                  </a:prstClr>
                </a:solidFill>
                <a:latin typeface="Arial" panose="020B0604020202020204" pitchFamily="34" charset="0"/>
                <a:cs typeface="Arial" panose="020B0604020202020204" pitchFamily="34" charset="0"/>
              </a:rPr>
              <a:t>Que es Deep Learning</a:t>
            </a:r>
          </a:p>
          <a:p>
            <a:pPr marL="342900" indent="-342900" algn="just">
              <a:lnSpc>
                <a:spcPct val="150000"/>
              </a:lnSpc>
              <a:buFont typeface="+mj-lt"/>
              <a:buAutoNum type="arabicPeriod"/>
            </a:pPr>
            <a:r>
              <a:rPr lang="es-MX" sz="1600" dirty="0" smtClean="0">
                <a:solidFill>
                  <a:prstClr val="white">
                    <a:lumMod val="95000"/>
                  </a:prstClr>
                </a:solidFill>
                <a:latin typeface="Arial" panose="020B0604020202020204" pitchFamily="34" charset="0"/>
                <a:cs typeface="Arial" panose="020B0604020202020204" pitchFamily="34" charset="0"/>
              </a:rPr>
              <a:t>Que se puede lograr con Deep Learning</a:t>
            </a:r>
          </a:p>
          <a:p>
            <a:pPr marL="342900" indent="-342900" algn="just">
              <a:lnSpc>
                <a:spcPct val="150000"/>
              </a:lnSpc>
              <a:buFont typeface="+mj-lt"/>
              <a:buAutoNum type="arabicPeriod"/>
            </a:pPr>
            <a:r>
              <a:rPr lang="es-MX" sz="1600" dirty="0" smtClean="0">
                <a:solidFill>
                  <a:prstClr val="white">
                    <a:lumMod val="95000"/>
                  </a:prstClr>
                </a:solidFill>
                <a:latin typeface="Arial" panose="020B0604020202020204" pitchFamily="34" charset="0"/>
                <a:cs typeface="Arial" panose="020B0604020202020204" pitchFamily="34" charset="0"/>
              </a:rPr>
              <a:t>Redes Neuronales</a:t>
            </a:r>
          </a:p>
          <a:p>
            <a:pPr marL="342900" indent="-342900" algn="just">
              <a:lnSpc>
                <a:spcPct val="150000"/>
              </a:lnSpc>
              <a:buFont typeface="+mj-lt"/>
              <a:buAutoNum type="arabicPeriod"/>
            </a:pPr>
            <a:r>
              <a:rPr lang="es-MX" sz="1600" dirty="0" smtClean="0">
                <a:solidFill>
                  <a:prstClr val="white">
                    <a:lumMod val="95000"/>
                  </a:prstClr>
                </a:solidFill>
                <a:latin typeface="Arial" panose="020B0604020202020204" pitchFamily="34" charset="0"/>
                <a:cs typeface="Arial" panose="020B0604020202020204" pitchFamily="34" charset="0"/>
              </a:rPr>
              <a:t>Como trabaja una Red Neuronal</a:t>
            </a:r>
          </a:p>
          <a:p>
            <a:pPr marL="342900" indent="-342900" algn="just">
              <a:lnSpc>
                <a:spcPct val="150000"/>
              </a:lnSpc>
              <a:buFont typeface="+mj-lt"/>
              <a:buAutoNum type="arabicPeriod"/>
            </a:pPr>
            <a:r>
              <a:rPr lang="es-MX" sz="1600" dirty="0" smtClean="0">
                <a:solidFill>
                  <a:prstClr val="white">
                    <a:lumMod val="95000"/>
                  </a:prstClr>
                </a:solidFill>
                <a:latin typeface="Arial" panose="020B0604020202020204" pitchFamily="34" charset="0"/>
                <a:cs typeface="Arial" panose="020B0604020202020204" pitchFamily="34" charset="0"/>
              </a:rPr>
              <a:t>Tipos de redes neuronales</a:t>
            </a:r>
          </a:p>
          <a:p>
            <a:pPr marL="342900" indent="-342900" algn="just">
              <a:lnSpc>
                <a:spcPct val="150000"/>
              </a:lnSpc>
              <a:buFont typeface="+mj-lt"/>
              <a:buAutoNum type="arabicPeriod"/>
            </a:pPr>
            <a:r>
              <a:rPr lang="es-MX" sz="1600" dirty="0" smtClean="0">
                <a:solidFill>
                  <a:prstClr val="white">
                    <a:lumMod val="95000"/>
                  </a:prstClr>
                </a:solidFill>
                <a:latin typeface="Arial" panose="020B0604020202020204" pitchFamily="34" charset="0"/>
                <a:cs typeface="Arial" panose="020B0604020202020204" pitchFamily="34" charset="0"/>
              </a:rPr>
              <a:t>Instalación de paquetes necesarios.</a:t>
            </a:r>
          </a:p>
          <a:p>
            <a:pPr marL="342900" indent="-342900" algn="just">
              <a:lnSpc>
                <a:spcPct val="150000"/>
              </a:lnSpc>
              <a:buFont typeface="+mj-lt"/>
              <a:buAutoNum type="arabicPeriod"/>
            </a:pPr>
            <a:r>
              <a:rPr lang="es-MX" sz="1600" dirty="0" smtClean="0">
                <a:solidFill>
                  <a:prstClr val="white">
                    <a:lumMod val="95000"/>
                  </a:prstClr>
                </a:solidFill>
                <a:latin typeface="Arial" panose="020B0604020202020204" pitchFamily="34" charset="0"/>
                <a:cs typeface="Arial" panose="020B0604020202020204" pitchFamily="34" charset="0"/>
              </a:rPr>
              <a:t>Google Collab</a:t>
            </a:r>
          </a:p>
          <a:p>
            <a:pPr marL="342900" indent="-342900" algn="just">
              <a:lnSpc>
                <a:spcPct val="150000"/>
              </a:lnSpc>
              <a:buFont typeface="+mj-lt"/>
              <a:buAutoNum type="arabicPeriod"/>
            </a:pPr>
            <a:r>
              <a:rPr lang="es-MX" sz="1600" dirty="0" smtClean="0">
                <a:solidFill>
                  <a:prstClr val="white">
                    <a:lumMod val="95000"/>
                  </a:prstClr>
                </a:solidFill>
                <a:latin typeface="Arial" panose="020B0604020202020204" pitchFamily="34" charset="0"/>
                <a:cs typeface="Arial" panose="020B0604020202020204" pitchFamily="34" charset="0"/>
              </a:rPr>
              <a:t>Estructura general de un algoritmo en </a:t>
            </a:r>
            <a:r>
              <a:rPr lang="es-MX" sz="1600" dirty="0">
                <a:solidFill>
                  <a:prstClr val="white">
                    <a:lumMod val="95000"/>
                  </a:prstClr>
                </a:solidFill>
                <a:latin typeface="Arial" panose="020B0604020202020204" pitchFamily="34" charset="0"/>
                <a:cs typeface="Arial" panose="020B0604020202020204" pitchFamily="34" charset="0"/>
              </a:rPr>
              <a:t>D</a:t>
            </a:r>
            <a:r>
              <a:rPr lang="es-MX" sz="1600" dirty="0" smtClean="0">
                <a:solidFill>
                  <a:prstClr val="white">
                    <a:lumMod val="95000"/>
                  </a:prstClr>
                </a:solidFill>
                <a:latin typeface="Arial" panose="020B0604020202020204" pitchFamily="34" charset="0"/>
                <a:cs typeface="Arial" panose="020B0604020202020204" pitchFamily="34" charset="0"/>
              </a:rPr>
              <a:t>eep Learning</a:t>
            </a:r>
          </a:p>
          <a:p>
            <a:pPr marL="342900" indent="-342900" algn="just">
              <a:lnSpc>
                <a:spcPct val="150000"/>
              </a:lnSpc>
              <a:buFont typeface="+mj-lt"/>
              <a:buAutoNum type="arabicPeriod"/>
            </a:pPr>
            <a:r>
              <a:rPr lang="es-MX" sz="1600" dirty="0" smtClean="0">
                <a:solidFill>
                  <a:prstClr val="white">
                    <a:lumMod val="95000"/>
                  </a:prstClr>
                </a:solidFill>
                <a:latin typeface="Arial" panose="020B0604020202020204" pitchFamily="34" charset="0"/>
                <a:cs typeface="Arial" panose="020B0604020202020204" pitchFamily="34" charset="0"/>
              </a:rPr>
              <a:t>Creación de una red neuronal Clásica</a:t>
            </a:r>
          </a:p>
          <a:p>
            <a:pPr marL="342900" indent="-342900" algn="just">
              <a:lnSpc>
                <a:spcPct val="150000"/>
              </a:lnSpc>
              <a:buFont typeface="+mj-lt"/>
              <a:buAutoNum type="arabicPeriod"/>
            </a:pPr>
            <a:r>
              <a:rPr lang="es-MX" sz="1600" dirty="0" smtClean="0">
                <a:solidFill>
                  <a:prstClr val="white">
                    <a:lumMod val="95000"/>
                  </a:prstClr>
                </a:solidFill>
                <a:latin typeface="Arial" panose="020B0604020202020204" pitchFamily="34" charset="0"/>
                <a:cs typeface="Arial" panose="020B0604020202020204" pitchFamily="34" charset="0"/>
              </a:rPr>
              <a:t>Creación de una red neurona convulucional (Clasificador de imágenes)</a:t>
            </a:r>
          </a:p>
          <a:p>
            <a:pPr marL="342900" indent="-342900" algn="just">
              <a:buFont typeface="+mj-lt"/>
              <a:buAutoNum type="arabicPeriod"/>
            </a:pPr>
            <a:endParaRPr lang="es-MX" sz="1600" dirty="0">
              <a:solidFill>
                <a:prstClr val="white">
                  <a:lumMod val="95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57506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42" presetClass="entr" presetSubtype="0" fill="hold" grpId="0" nodeType="withEffect" nodePh="1">
                                  <p:stCondLst>
                                    <p:cond delay="0"/>
                                  </p:stCondLst>
                                  <p:endCondLst>
                                    <p:cond evt="begin" delay="0">
                                      <p:tn val="8"/>
                                    </p:cond>
                                  </p:endCondLst>
                                  <p:childTnLst>
                                    <p:set>
                                      <p:cBhvr>
                                        <p:cTn id="9" dur="1" fill="hold">
                                          <p:stCondLst>
                                            <p:cond delay="0"/>
                                          </p:stCondLst>
                                        </p:cTn>
                                        <p:tgtEl>
                                          <p:spTgt spid="77"/>
                                        </p:tgtEl>
                                        <p:attrNameLst>
                                          <p:attrName>style.visibility</p:attrName>
                                        </p:attrNameLst>
                                      </p:cBhvr>
                                      <p:to>
                                        <p:strVal val="visible"/>
                                      </p:to>
                                    </p:set>
                                    <p:animEffect transition="in" filter="fade">
                                      <p:cBhvr>
                                        <p:cTn id="10" dur="1000"/>
                                        <p:tgtEl>
                                          <p:spTgt spid="77"/>
                                        </p:tgtEl>
                                      </p:cBhvr>
                                    </p:animEffect>
                                    <p:anim calcmode="lin" valueType="num">
                                      <p:cBhvr>
                                        <p:cTn id="11" dur="1000" fill="hold"/>
                                        <p:tgtEl>
                                          <p:spTgt spid="77"/>
                                        </p:tgtEl>
                                        <p:attrNameLst>
                                          <p:attrName>ppt_x</p:attrName>
                                        </p:attrNameLst>
                                      </p:cBhvr>
                                      <p:tavLst>
                                        <p:tav tm="0">
                                          <p:val>
                                            <p:strVal val="#ppt_x"/>
                                          </p:val>
                                        </p:tav>
                                        <p:tav tm="100000">
                                          <p:val>
                                            <p:strVal val="#ppt_x"/>
                                          </p:val>
                                        </p:tav>
                                      </p:tavLst>
                                    </p:anim>
                                    <p:anim calcmode="lin" valueType="num">
                                      <p:cBhvr>
                                        <p:cTn id="12"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n-IN" sz="3600" dirty="0" smtClean="0"/>
              <a:t>Red Neuronal </a:t>
            </a:r>
            <a:r>
              <a:rPr lang="en-IN" sz="3600" dirty="0" smtClean="0"/>
              <a:t>Convulucional</a:t>
            </a:r>
            <a:endParaRPr lang="en-IN" sz="3600" dirty="0"/>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s-MX" sz="1600" b="1" dirty="0">
              <a:solidFill>
                <a:prstClr val="white">
                  <a:lumMod val="95000"/>
                </a:prstClr>
              </a:solidFill>
            </a:endParaRPr>
          </a:p>
          <a:p>
            <a:endParaRPr lang="es-MX" sz="1600" dirty="0">
              <a:solidFill>
                <a:prstClr val="white">
                  <a:lumMod val="95000"/>
                </a:prstClr>
              </a:solidFill>
            </a:endParaRPr>
          </a:p>
          <a:p>
            <a:r>
              <a:rPr lang="es-MX" sz="1600" dirty="0">
                <a:latin typeface="Arial" panose="020B0604020202020204" pitchFamily="34" charset="0"/>
                <a:cs typeface="Arial" panose="020B0604020202020204" pitchFamily="34" charset="0"/>
              </a:rPr>
              <a:t>C</a:t>
            </a:r>
            <a:r>
              <a:rPr lang="es-MX" sz="1600" dirty="0" smtClean="0">
                <a:latin typeface="Arial" panose="020B0604020202020204" pitchFamily="34" charset="0"/>
                <a:cs typeface="Arial" panose="020B0604020202020204" pitchFamily="34" charset="0"/>
              </a:rPr>
              <a:t>onsisten </a:t>
            </a:r>
            <a:r>
              <a:rPr lang="es-MX" sz="1600" dirty="0">
                <a:latin typeface="Arial" panose="020B0604020202020204" pitchFamily="34" charset="0"/>
                <a:cs typeface="Arial" panose="020B0604020202020204" pitchFamily="34" charset="0"/>
              </a:rPr>
              <a:t>en múltiples capas de filtros </a:t>
            </a:r>
            <a:r>
              <a:rPr lang="es-MX" sz="1600" dirty="0">
                <a:latin typeface="Arial" panose="020B0604020202020204" pitchFamily="34" charset="0"/>
                <a:cs typeface="Arial" panose="020B0604020202020204" pitchFamily="34" charset="0"/>
              </a:rPr>
              <a:t>convolucionales</a:t>
            </a:r>
            <a:r>
              <a:rPr lang="es-MX" sz="1600" dirty="0">
                <a:latin typeface="Arial" panose="020B0604020202020204" pitchFamily="34" charset="0"/>
                <a:cs typeface="Arial" panose="020B0604020202020204" pitchFamily="34" charset="0"/>
              </a:rPr>
              <a:t> de una o más dimensiones. Después de cada capa, por lo general se añade una función para realizar un mapeo causal no-lineal.</a:t>
            </a:r>
          </a:p>
          <a:p>
            <a:r>
              <a:rPr lang="es-MX" sz="1600" dirty="0">
                <a:latin typeface="Arial" panose="020B0604020202020204" pitchFamily="34" charset="0"/>
                <a:cs typeface="Arial" panose="020B0604020202020204" pitchFamily="34" charset="0"/>
              </a:rPr>
              <a:t>Como cualquier  red empleada para clasificación, al principio estas redes tienen una  fase de extracción de características, compuesta de neuronas </a:t>
            </a:r>
            <a:r>
              <a:rPr lang="es-MX" sz="1600" dirty="0">
                <a:latin typeface="Arial" panose="020B0604020202020204" pitchFamily="34" charset="0"/>
                <a:cs typeface="Arial" panose="020B0604020202020204" pitchFamily="34" charset="0"/>
              </a:rPr>
              <a:t>convolucionales</a:t>
            </a:r>
            <a:r>
              <a:rPr lang="es-MX" sz="1600" dirty="0">
                <a:latin typeface="Arial" panose="020B0604020202020204" pitchFamily="34" charset="0"/>
                <a:cs typeface="Arial" panose="020B0604020202020204" pitchFamily="34" charset="0"/>
              </a:rPr>
              <a:t> , luego hay una reducción por muestreo y al final tendremos neuronas de </a:t>
            </a:r>
            <a:r>
              <a:rPr lang="es-MX" sz="1600" dirty="0">
                <a:latin typeface="Arial" panose="020B0604020202020204" pitchFamily="34" charset="0"/>
                <a:cs typeface="Arial" panose="020B0604020202020204" pitchFamily="34" charset="0"/>
              </a:rPr>
              <a:t>perceptrón</a:t>
            </a:r>
            <a:r>
              <a:rPr lang="es-MX" sz="1600" dirty="0">
                <a:latin typeface="Arial" panose="020B0604020202020204" pitchFamily="34" charset="0"/>
                <a:cs typeface="Arial" panose="020B0604020202020204" pitchFamily="34" charset="0"/>
              </a:rPr>
              <a:t> mas sencillas para realizar la clasificación final sobre las características extraídas</a:t>
            </a:r>
            <a:r>
              <a:rPr lang="es-MX" sz="1600" dirty="0" smtClean="0">
                <a:latin typeface="Arial" panose="020B0604020202020204" pitchFamily="34" charset="0"/>
                <a:cs typeface="Arial" panose="020B0604020202020204" pitchFamily="34" charset="0"/>
              </a:rPr>
              <a:t>.</a:t>
            </a:r>
          </a:p>
          <a:p>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a:p>
            <a:pPr algn="ctr">
              <a:lnSpc>
                <a:spcPct val="200000"/>
              </a:lnSpc>
            </a:pPr>
            <a:endParaRPr lang="es-MX" dirty="0">
              <a:solidFill>
                <a:prstClr val="white">
                  <a:lumMod val="95000"/>
                </a:prstClr>
              </a:solidFill>
            </a:endParaRPr>
          </a:p>
          <a:p>
            <a:pPr fontAlgn="base"/>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3"/>
          <a:stretch>
            <a:fillRect/>
          </a:stretch>
        </p:blipFill>
        <p:spPr>
          <a:xfrm>
            <a:off x="938569" y="3566979"/>
            <a:ext cx="9477375" cy="2513354"/>
          </a:xfrm>
          <a:prstGeom prst="rect">
            <a:avLst/>
          </a:prstGeom>
        </p:spPr>
      </p:pic>
    </p:spTree>
    <p:extLst>
      <p:ext uri="{BB962C8B-B14F-4D97-AF65-F5344CB8AC3E}">
        <p14:creationId xmlns:p14="http://schemas.microsoft.com/office/powerpoint/2010/main" val="4715721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n-IN" sz="3600" dirty="0" smtClean="0"/>
              <a:t>Red Neuronal </a:t>
            </a:r>
            <a:r>
              <a:rPr lang="en-IN" sz="3600" dirty="0" smtClean="0"/>
              <a:t>Convulucional</a:t>
            </a:r>
            <a:endParaRPr lang="en-IN" sz="3600" dirty="0"/>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s-MX" sz="1600" b="1" dirty="0">
              <a:solidFill>
                <a:prstClr val="white">
                  <a:lumMod val="95000"/>
                </a:prstClr>
              </a:solidFill>
            </a:endParaRPr>
          </a:p>
          <a:p>
            <a:endParaRPr lang="es-MX" sz="1600" dirty="0">
              <a:solidFill>
                <a:prstClr val="white">
                  <a:lumMod val="95000"/>
                </a:prstClr>
              </a:solidFill>
            </a:endParaRPr>
          </a:p>
          <a:p>
            <a:r>
              <a:rPr lang="es-MX" sz="1600" dirty="0">
                <a:solidFill>
                  <a:prstClr val="white">
                    <a:lumMod val="95000"/>
                  </a:prstClr>
                </a:solidFill>
                <a:latin typeface="Arial" panose="020B0604020202020204" pitchFamily="34" charset="0"/>
                <a:cs typeface="Arial" panose="020B0604020202020204" pitchFamily="34" charset="0"/>
              </a:rPr>
              <a:t>C</a:t>
            </a:r>
            <a:r>
              <a:rPr lang="es-MX" sz="1600" dirty="0" smtClean="0">
                <a:solidFill>
                  <a:prstClr val="white">
                    <a:lumMod val="95000"/>
                  </a:prstClr>
                </a:solidFill>
                <a:latin typeface="Arial" panose="020B0604020202020204" pitchFamily="34" charset="0"/>
                <a:cs typeface="Arial" panose="020B0604020202020204" pitchFamily="34" charset="0"/>
              </a:rPr>
              <a:t>onsisten </a:t>
            </a:r>
            <a:r>
              <a:rPr lang="es-MX" sz="1600" dirty="0">
                <a:solidFill>
                  <a:prstClr val="white">
                    <a:lumMod val="95000"/>
                  </a:prstClr>
                </a:solidFill>
                <a:latin typeface="Arial" panose="020B0604020202020204" pitchFamily="34" charset="0"/>
                <a:cs typeface="Arial" panose="020B0604020202020204" pitchFamily="34" charset="0"/>
              </a:rPr>
              <a:t>en múltiples capas de filtros </a:t>
            </a:r>
            <a:r>
              <a:rPr lang="es-MX" sz="1600" dirty="0">
                <a:solidFill>
                  <a:prstClr val="white">
                    <a:lumMod val="95000"/>
                  </a:prstClr>
                </a:solidFill>
                <a:latin typeface="Arial" panose="020B0604020202020204" pitchFamily="34" charset="0"/>
                <a:cs typeface="Arial" panose="020B0604020202020204" pitchFamily="34" charset="0"/>
              </a:rPr>
              <a:t>convolucionales</a:t>
            </a:r>
            <a:r>
              <a:rPr lang="es-MX" sz="1600" dirty="0">
                <a:solidFill>
                  <a:prstClr val="white">
                    <a:lumMod val="95000"/>
                  </a:prstClr>
                </a:solidFill>
                <a:latin typeface="Arial" panose="020B0604020202020204" pitchFamily="34" charset="0"/>
                <a:cs typeface="Arial" panose="020B0604020202020204" pitchFamily="34" charset="0"/>
              </a:rPr>
              <a:t> de una o más dimensiones. Después de cada capa, por lo general se añade una función para realizar un mapeo causal no-lineal.</a:t>
            </a:r>
          </a:p>
          <a:p>
            <a:r>
              <a:rPr lang="es-MX" sz="1600" dirty="0">
                <a:solidFill>
                  <a:prstClr val="white">
                    <a:lumMod val="95000"/>
                  </a:prstClr>
                </a:solidFill>
                <a:latin typeface="Arial" panose="020B0604020202020204" pitchFamily="34" charset="0"/>
                <a:cs typeface="Arial" panose="020B0604020202020204" pitchFamily="34" charset="0"/>
              </a:rPr>
              <a:t>Como cualquier  red empleada para clasificación, al principio estas redes tienen una  fase de extracción de características, compuesta de neuronas </a:t>
            </a:r>
            <a:r>
              <a:rPr lang="es-MX" sz="1600" dirty="0">
                <a:solidFill>
                  <a:prstClr val="white">
                    <a:lumMod val="95000"/>
                  </a:prstClr>
                </a:solidFill>
                <a:latin typeface="Arial" panose="020B0604020202020204" pitchFamily="34" charset="0"/>
                <a:cs typeface="Arial" panose="020B0604020202020204" pitchFamily="34" charset="0"/>
              </a:rPr>
              <a:t>convolucionales</a:t>
            </a:r>
            <a:r>
              <a:rPr lang="es-MX" sz="1600" dirty="0">
                <a:solidFill>
                  <a:prstClr val="white">
                    <a:lumMod val="95000"/>
                  </a:prstClr>
                </a:solidFill>
                <a:latin typeface="Arial" panose="020B0604020202020204" pitchFamily="34" charset="0"/>
                <a:cs typeface="Arial" panose="020B0604020202020204" pitchFamily="34" charset="0"/>
              </a:rPr>
              <a:t> , luego hay una reducción por muestreo y al final tendremos neuronas de </a:t>
            </a:r>
            <a:r>
              <a:rPr lang="es-MX" sz="1600" dirty="0">
                <a:solidFill>
                  <a:prstClr val="white">
                    <a:lumMod val="95000"/>
                  </a:prstClr>
                </a:solidFill>
                <a:latin typeface="Arial" panose="020B0604020202020204" pitchFamily="34" charset="0"/>
                <a:cs typeface="Arial" panose="020B0604020202020204" pitchFamily="34" charset="0"/>
              </a:rPr>
              <a:t>perceptrón</a:t>
            </a:r>
            <a:r>
              <a:rPr lang="es-MX" sz="1600" dirty="0">
                <a:solidFill>
                  <a:prstClr val="white">
                    <a:lumMod val="95000"/>
                  </a:prstClr>
                </a:solidFill>
                <a:latin typeface="Arial" panose="020B0604020202020204" pitchFamily="34" charset="0"/>
                <a:cs typeface="Arial" panose="020B0604020202020204" pitchFamily="34" charset="0"/>
              </a:rPr>
              <a:t> mas sencillas para realizar la clasificación final sobre las características extraídas</a:t>
            </a:r>
            <a:r>
              <a:rPr lang="es-MX" sz="1600" dirty="0" smtClean="0">
                <a:solidFill>
                  <a:prstClr val="white">
                    <a:lumMod val="95000"/>
                  </a:prstClr>
                </a:solidFill>
                <a:latin typeface="Arial" panose="020B0604020202020204" pitchFamily="34" charset="0"/>
                <a:cs typeface="Arial" panose="020B0604020202020204" pitchFamily="34" charset="0"/>
              </a:rPr>
              <a:t>.</a:t>
            </a:r>
          </a:p>
          <a:p>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dirty="0" smtClean="0">
                <a:solidFill>
                  <a:prstClr val="white">
                    <a:lumMod val="95000"/>
                  </a:prstClr>
                </a:solidFill>
                <a:latin typeface="Arial" panose="020B0604020202020204" pitchFamily="34" charset="0"/>
                <a:cs typeface="Arial" panose="020B0604020202020204" pitchFamily="34" charset="0"/>
              </a:rPr>
              <a:t>Nacen con la necesidad de procesar imágenes de una manera efectiva y eficiente hoy en </a:t>
            </a:r>
            <a:r>
              <a:rPr lang="es-MX" sz="1600" dirty="0" smtClean="0">
                <a:solidFill>
                  <a:prstClr val="white">
                    <a:lumMod val="95000"/>
                  </a:prstClr>
                </a:solidFill>
                <a:latin typeface="Arial" panose="020B0604020202020204" pitchFamily="34" charset="0"/>
                <a:cs typeface="Arial" panose="020B0604020202020204" pitchFamily="34" charset="0"/>
              </a:rPr>
              <a:t>dia</a:t>
            </a:r>
            <a:r>
              <a:rPr lang="es-MX" sz="1600" dirty="0" smtClean="0">
                <a:solidFill>
                  <a:prstClr val="white">
                    <a:lumMod val="95000"/>
                  </a:prstClr>
                </a:solidFill>
                <a:latin typeface="Arial" panose="020B0604020202020204" pitchFamily="34" charset="0"/>
                <a:cs typeface="Arial" panose="020B0604020202020204" pitchFamily="34" charset="0"/>
              </a:rPr>
              <a:t> también se utiliza para procesamiento de texto pero su fuerte es el procesar imágenes o videos.</a:t>
            </a:r>
          </a:p>
          <a:p>
            <a:endParaRPr lang="es-MX" sz="1600" dirty="0">
              <a:solidFill>
                <a:prstClr val="white">
                  <a:lumMod val="95000"/>
                </a:prstClr>
              </a:solidFill>
              <a:latin typeface="Arial" panose="020B0604020202020204" pitchFamily="34" charset="0"/>
              <a:cs typeface="Arial" panose="020B0604020202020204" pitchFamily="34" charset="0"/>
            </a:endParaRPr>
          </a:p>
          <a:p>
            <a:endParaRPr lang="es-MX" sz="1600" dirty="0">
              <a:solidFill>
                <a:prstClr val="white">
                  <a:lumMod val="95000"/>
                </a:prstClr>
              </a:solidFill>
              <a:latin typeface="Arial" panose="020B0604020202020204" pitchFamily="34" charset="0"/>
              <a:cs typeface="Arial" panose="020B0604020202020204" pitchFamily="34" charset="0"/>
            </a:endParaRPr>
          </a:p>
          <a:p>
            <a:pPr algn="ctr">
              <a:lnSpc>
                <a:spcPct val="200000"/>
              </a:lnSpc>
            </a:pPr>
            <a:endParaRPr lang="es-MX" dirty="0">
              <a:solidFill>
                <a:prstClr val="white">
                  <a:lumMod val="95000"/>
                </a:prstClr>
              </a:solidFill>
            </a:endParaRPr>
          </a:p>
          <a:p>
            <a:pPr fontAlgn="base"/>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35741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n-IN" sz="3600" dirty="0" smtClean="0"/>
              <a:t>Red Neuronal </a:t>
            </a:r>
            <a:r>
              <a:rPr lang="en-IN" sz="3600" dirty="0" smtClean="0"/>
              <a:t>Convulucional</a:t>
            </a:r>
            <a:endParaRPr lang="en-IN" sz="3600" dirty="0"/>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s-MX" sz="1600" b="1" dirty="0">
              <a:solidFill>
                <a:prstClr val="white">
                  <a:lumMod val="95000"/>
                </a:prstClr>
              </a:solidFill>
            </a:endParaRPr>
          </a:p>
          <a:p>
            <a:endParaRPr lang="es-MX" sz="1600" dirty="0">
              <a:solidFill>
                <a:prstClr val="white">
                  <a:lumMod val="95000"/>
                </a:prstClr>
              </a:solidFill>
            </a:endParaRPr>
          </a:p>
          <a:p>
            <a:endParaRPr lang="es-MX" sz="1600" dirty="0">
              <a:solidFill>
                <a:prstClr val="white">
                  <a:lumMod val="95000"/>
                </a:prstClr>
              </a:solidFill>
              <a:latin typeface="Arial" panose="020B0604020202020204" pitchFamily="34" charset="0"/>
              <a:cs typeface="Arial" panose="020B0604020202020204" pitchFamily="34" charset="0"/>
            </a:endParaRPr>
          </a:p>
          <a:p>
            <a:endParaRPr lang="es-MX" sz="1600" dirty="0">
              <a:solidFill>
                <a:prstClr val="white">
                  <a:lumMod val="95000"/>
                </a:prstClr>
              </a:solidFill>
              <a:latin typeface="Arial" panose="020B0604020202020204" pitchFamily="34" charset="0"/>
              <a:cs typeface="Arial" panose="020B0604020202020204" pitchFamily="34" charset="0"/>
            </a:endParaRPr>
          </a:p>
          <a:p>
            <a:pPr algn="ctr">
              <a:lnSpc>
                <a:spcPct val="200000"/>
              </a:lnSpc>
            </a:pPr>
            <a:endParaRPr lang="es-MX" dirty="0">
              <a:solidFill>
                <a:prstClr val="white">
                  <a:lumMod val="95000"/>
                </a:prstClr>
              </a:solidFill>
            </a:endParaRPr>
          </a:p>
          <a:p>
            <a:pPr fontAlgn="base"/>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3"/>
          <a:stretch>
            <a:fillRect/>
          </a:stretch>
        </p:blipFill>
        <p:spPr>
          <a:xfrm>
            <a:off x="1776056" y="1480999"/>
            <a:ext cx="8410531" cy="4150765"/>
          </a:xfrm>
          <a:prstGeom prst="rect">
            <a:avLst/>
          </a:prstGeom>
        </p:spPr>
      </p:pic>
    </p:spTree>
    <p:extLst>
      <p:ext uri="{BB962C8B-B14F-4D97-AF65-F5344CB8AC3E}">
        <p14:creationId xmlns:p14="http://schemas.microsoft.com/office/powerpoint/2010/main" val="8061013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n-IN" sz="3600" dirty="0" smtClean="0"/>
              <a:t>Red Neuronal </a:t>
            </a:r>
            <a:r>
              <a:rPr lang="en-IN" sz="3600" dirty="0" smtClean="0"/>
              <a:t>Convulucional</a:t>
            </a:r>
            <a:endParaRPr lang="en-IN" sz="3600" dirty="0"/>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s-MX" sz="1600" b="1" dirty="0">
              <a:solidFill>
                <a:prstClr val="white">
                  <a:lumMod val="95000"/>
                </a:prstClr>
              </a:solidFill>
            </a:endParaRPr>
          </a:p>
          <a:p>
            <a:endParaRPr lang="es-MX" sz="1600" dirty="0">
              <a:solidFill>
                <a:prstClr val="white">
                  <a:lumMod val="95000"/>
                </a:prstClr>
              </a:solidFill>
            </a:endParaRPr>
          </a:p>
          <a:p>
            <a:endParaRPr lang="es-MX" sz="1600" dirty="0">
              <a:solidFill>
                <a:prstClr val="white">
                  <a:lumMod val="95000"/>
                </a:prstClr>
              </a:solidFill>
              <a:latin typeface="Arial" panose="020B0604020202020204" pitchFamily="34" charset="0"/>
              <a:cs typeface="Arial" panose="020B0604020202020204" pitchFamily="34" charset="0"/>
            </a:endParaRPr>
          </a:p>
          <a:p>
            <a:endParaRPr lang="es-MX" sz="1600" dirty="0">
              <a:solidFill>
                <a:prstClr val="white">
                  <a:lumMod val="95000"/>
                </a:prstClr>
              </a:solidFill>
              <a:latin typeface="Arial" panose="020B0604020202020204" pitchFamily="34" charset="0"/>
              <a:cs typeface="Arial" panose="020B0604020202020204" pitchFamily="34" charset="0"/>
            </a:endParaRPr>
          </a:p>
          <a:p>
            <a:pPr algn="ctr">
              <a:lnSpc>
                <a:spcPct val="200000"/>
              </a:lnSpc>
            </a:pPr>
            <a:endParaRPr lang="es-MX" dirty="0">
              <a:solidFill>
                <a:prstClr val="white">
                  <a:lumMod val="95000"/>
                </a:prstClr>
              </a:solidFill>
            </a:endParaRPr>
          </a:p>
          <a:p>
            <a:pPr fontAlgn="base"/>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3"/>
          <a:stretch>
            <a:fillRect/>
          </a:stretch>
        </p:blipFill>
        <p:spPr>
          <a:xfrm>
            <a:off x="786080" y="1381791"/>
            <a:ext cx="5392529" cy="2455272"/>
          </a:xfrm>
          <a:prstGeom prst="rect">
            <a:avLst/>
          </a:prstGeom>
        </p:spPr>
      </p:pic>
      <p:sp>
        <p:nvSpPr>
          <p:cNvPr id="9" name="Title 1"/>
          <p:cNvSpPr txBox="1">
            <a:spLocks/>
          </p:cNvSpPr>
          <p:nvPr/>
        </p:nvSpPr>
        <p:spPr>
          <a:xfrm>
            <a:off x="6367086" y="1352813"/>
            <a:ext cx="3708875" cy="1903135"/>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marL="285750" indent="-285750">
              <a:buFont typeface="Arial" panose="020B0604020202020204" pitchFamily="34" charset="0"/>
              <a:buChar char="•"/>
            </a:pPr>
            <a:r>
              <a:rPr lang="en-IN" sz="1800" dirty="0" smtClean="0"/>
              <a:t>Max Pooling</a:t>
            </a:r>
          </a:p>
          <a:p>
            <a:endParaRPr lang="en-IN" sz="1800" dirty="0" smtClean="0"/>
          </a:p>
          <a:p>
            <a:pPr marL="285750" indent="-285750">
              <a:buFont typeface="Arial" panose="020B0604020202020204" pitchFamily="34" charset="0"/>
              <a:buChar char="•"/>
            </a:pPr>
            <a:r>
              <a:rPr lang="en-IN" sz="1800" dirty="0" smtClean="0"/>
              <a:t>Agrupacion</a:t>
            </a:r>
            <a:endParaRPr lang="en-IN" sz="1800" dirty="0"/>
          </a:p>
        </p:txBody>
      </p:sp>
      <p:pic>
        <p:nvPicPr>
          <p:cNvPr id="10" name="Imagen 9"/>
          <p:cNvPicPr>
            <a:picLocks noChangeAspect="1"/>
          </p:cNvPicPr>
          <p:nvPr/>
        </p:nvPicPr>
        <p:blipFill>
          <a:blip r:embed="rId4"/>
          <a:stretch>
            <a:fillRect/>
          </a:stretch>
        </p:blipFill>
        <p:spPr>
          <a:xfrm>
            <a:off x="1403914" y="4451765"/>
            <a:ext cx="3333750" cy="1828800"/>
          </a:xfrm>
          <a:prstGeom prst="rect">
            <a:avLst/>
          </a:prstGeom>
        </p:spPr>
      </p:pic>
      <p:pic>
        <p:nvPicPr>
          <p:cNvPr id="11" name="Imagen 10"/>
          <p:cNvPicPr>
            <a:picLocks noChangeAspect="1"/>
          </p:cNvPicPr>
          <p:nvPr/>
        </p:nvPicPr>
        <p:blipFill>
          <a:blip r:embed="rId5"/>
          <a:stretch>
            <a:fillRect/>
          </a:stretch>
        </p:blipFill>
        <p:spPr>
          <a:xfrm>
            <a:off x="6178609" y="4451765"/>
            <a:ext cx="3897352" cy="1798552"/>
          </a:xfrm>
          <a:prstGeom prst="rect">
            <a:avLst/>
          </a:prstGeom>
        </p:spPr>
      </p:pic>
    </p:spTree>
    <p:extLst>
      <p:ext uri="{BB962C8B-B14F-4D97-AF65-F5344CB8AC3E}">
        <p14:creationId xmlns:p14="http://schemas.microsoft.com/office/powerpoint/2010/main" val="14756344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n-IN" sz="3600" dirty="0" smtClean="0"/>
              <a:t>Red Neuronal </a:t>
            </a:r>
            <a:r>
              <a:rPr lang="en-IN" sz="3600" dirty="0" smtClean="0"/>
              <a:t>Convulucional</a:t>
            </a:r>
            <a:endParaRPr lang="en-IN" sz="3600" dirty="0"/>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s-MX" sz="1600" b="1" dirty="0">
              <a:solidFill>
                <a:prstClr val="white">
                  <a:lumMod val="95000"/>
                </a:prstClr>
              </a:solidFill>
            </a:endParaRPr>
          </a:p>
          <a:p>
            <a:endParaRPr lang="es-MX" sz="1600" dirty="0">
              <a:solidFill>
                <a:prstClr val="white">
                  <a:lumMod val="95000"/>
                </a:prstClr>
              </a:solidFill>
            </a:endParaRPr>
          </a:p>
          <a:p>
            <a:endParaRPr lang="es-MX" sz="1600" dirty="0">
              <a:solidFill>
                <a:prstClr val="white">
                  <a:lumMod val="95000"/>
                </a:prstClr>
              </a:solidFill>
              <a:latin typeface="Arial" panose="020B0604020202020204" pitchFamily="34" charset="0"/>
              <a:cs typeface="Arial" panose="020B0604020202020204" pitchFamily="34" charset="0"/>
            </a:endParaRPr>
          </a:p>
          <a:p>
            <a:endParaRPr lang="es-MX" sz="1600" dirty="0">
              <a:solidFill>
                <a:prstClr val="white">
                  <a:lumMod val="95000"/>
                </a:prstClr>
              </a:solidFill>
              <a:latin typeface="Arial" panose="020B0604020202020204" pitchFamily="34" charset="0"/>
              <a:cs typeface="Arial" panose="020B0604020202020204" pitchFamily="34" charset="0"/>
            </a:endParaRPr>
          </a:p>
          <a:p>
            <a:pPr algn="ctr">
              <a:lnSpc>
                <a:spcPct val="200000"/>
              </a:lnSpc>
            </a:pPr>
            <a:endParaRPr lang="es-MX" dirty="0">
              <a:solidFill>
                <a:prstClr val="white">
                  <a:lumMod val="95000"/>
                </a:prstClr>
              </a:solidFill>
            </a:endParaRPr>
          </a:p>
          <a:p>
            <a:pPr fontAlgn="base"/>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3"/>
          <a:stretch>
            <a:fillRect/>
          </a:stretch>
        </p:blipFill>
        <p:spPr>
          <a:xfrm>
            <a:off x="664390" y="1647001"/>
            <a:ext cx="3599961" cy="2052014"/>
          </a:xfrm>
          <a:prstGeom prst="rect">
            <a:avLst/>
          </a:prstGeom>
        </p:spPr>
      </p:pic>
      <p:pic>
        <p:nvPicPr>
          <p:cNvPr id="8" name="Imagen 7"/>
          <p:cNvPicPr>
            <a:picLocks noChangeAspect="1"/>
          </p:cNvPicPr>
          <p:nvPr/>
        </p:nvPicPr>
        <p:blipFill>
          <a:blip r:embed="rId4"/>
          <a:stretch>
            <a:fillRect/>
          </a:stretch>
        </p:blipFill>
        <p:spPr>
          <a:xfrm>
            <a:off x="5443671" y="1647002"/>
            <a:ext cx="5962516" cy="2052014"/>
          </a:xfrm>
          <a:prstGeom prst="rect">
            <a:avLst/>
          </a:prstGeom>
        </p:spPr>
      </p:pic>
      <p:pic>
        <p:nvPicPr>
          <p:cNvPr id="12" name="Imagen 11"/>
          <p:cNvPicPr>
            <a:picLocks noChangeAspect="1"/>
          </p:cNvPicPr>
          <p:nvPr/>
        </p:nvPicPr>
        <p:blipFill>
          <a:blip r:embed="rId5"/>
          <a:stretch>
            <a:fillRect/>
          </a:stretch>
        </p:blipFill>
        <p:spPr>
          <a:xfrm>
            <a:off x="2016806" y="4124438"/>
            <a:ext cx="7862131" cy="2319090"/>
          </a:xfrm>
          <a:prstGeom prst="rect">
            <a:avLst/>
          </a:prstGeom>
        </p:spPr>
      </p:pic>
    </p:spTree>
    <p:extLst>
      <p:ext uri="{BB962C8B-B14F-4D97-AF65-F5344CB8AC3E}">
        <p14:creationId xmlns:p14="http://schemas.microsoft.com/office/powerpoint/2010/main" val="24747845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n-IN" sz="3600" dirty="0" smtClean="0"/>
              <a:t>Convuluciones</a:t>
            </a:r>
            <a:endParaRPr lang="en-IN" sz="3600" dirty="0"/>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s-MX" sz="1600" b="1" dirty="0">
              <a:solidFill>
                <a:prstClr val="white">
                  <a:lumMod val="95000"/>
                </a:prstClr>
              </a:solidFill>
            </a:endParaRPr>
          </a:p>
          <a:p>
            <a:endParaRPr lang="es-MX" sz="1600" dirty="0">
              <a:solidFill>
                <a:prstClr val="white">
                  <a:lumMod val="95000"/>
                </a:prstClr>
              </a:solidFill>
            </a:endParaRPr>
          </a:p>
          <a:p>
            <a:endParaRPr lang="es-MX" sz="1600" dirty="0">
              <a:solidFill>
                <a:prstClr val="white">
                  <a:lumMod val="95000"/>
                </a:prstClr>
              </a:solidFill>
              <a:latin typeface="Arial" panose="020B0604020202020204" pitchFamily="34" charset="0"/>
              <a:cs typeface="Arial" panose="020B0604020202020204" pitchFamily="34" charset="0"/>
            </a:endParaRPr>
          </a:p>
          <a:p>
            <a:endParaRPr lang="es-MX" sz="1600" dirty="0">
              <a:solidFill>
                <a:prstClr val="white">
                  <a:lumMod val="95000"/>
                </a:prstClr>
              </a:solidFill>
              <a:latin typeface="Arial" panose="020B0604020202020204" pitchFamily="34" charset="0"/>
              <a:cs typeface="Arial" panose="020B0604020202020204" pitchFamily="34" charset="0"/>
            </a:endParaRPr>
          </a:p>
          <a:p>
            <a:pPr algn="ctr">
              <a:lnSpc>
                <a:spcPct val="200000"/>
              </a:lnSpc>
            </a:pPr>
            <a:endParaRPr lang="es-MX" dirty="0">
              <a:solidFill>
                <a:prstClr val="white">
                  <a:lumMod val="95000"/>
                </a:prstClr>
              </a:solidFill>
            </a:endParaRPr>
          </a:p>
          <a:p>
            <a:pPr fontAlgn="base"/>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3"/>
          <a:stretch>
            <a:fillRect/>
          </a:stretch>
        </p:blipFill>
        <p:spPr>
          <a:xfrm>
            <a:off x="812340" y="1480999"/>
            <a:ext cx="4990255" cy="1620986"/>
          </a:xfrm>
          <a:prstGeom prst="rect">
            <a:avLst/>
          </a:prstGeom>
        </p:spPr>
      </p:pic>
      <p:pic>
        <p:nvPicPr>
          <p:cNvPr id="9" name="Imagen 8"/>
          <p:cNvPicPr>
            <a:picLocks noChangeAspect="1"/>
          </p:cNvPicPr>
          <p:nvPr/>
        </p:nvPicPr>
        <p:blipFill>
          <a:blip r:embed="rId4"/>
          <a:stretch>
            <a:fillRect/>
          </a:stretch>
        </p:blipFill>
        <p:spPr>
          <a:xfrm>
            <a:off x="6791013" y="1381791"/>
            <a:ext cx="3686175" cy="1720194"/>
          </a:xfrm>
          <a:prstGeom prst="rect">
            <a:avLst/>
          </a:prstGeom>
        </p:spPr>
      </p:pic>
    </p:spTree>
    <p:extLst>
      <p:ext uri="{BB962C8B-B14F-4D97-AF65-F5344CB8AC3E}">
        <p14:creationId xmlns:p14="http://schemas.microsoft.com/office/powerpoint/2010/main" val="10828586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s-MX" sz="3600" dirty="0">
                <a:solidFill>
                  <a:prstClr val="white">
                    <a:lumMod val="95000"/>
                  </a:prstClr>
                </a:solidFill>
                <a:latin typeface="Arial" panose="020B0604020202020204" pitchFamily="34" charset="0"/>
                <a:cs typeface="Arial" panose="020B0604020202020204" pitchFamily="34" charset="0"/>
              </a:rPr>
              <a:t>Instalación de paquetes </a:t>
            </a:r>
            <a:r>
              <a:rPr lang="es-MX" sz="3600" dirty="0" smtClean="0">
                <a:solidFill>
                  <a:prstClr val="white">
                    <a:lumMod val="95000"/>
                  </a:prstClr>
                </a:solidFill>
                <a:latin typeface="Arial" panose="020B0604020202020204" pitchFamily="34" charset="0"/>
                <a:cs typeface="Arial" panose="020B0604020202020204" pitchFamily="34" charset="0"/>
              </a:rPr>
              <a:t>necesarios</a:t>
            </a:r>
            <a:endParaRPr lang="en-IN" sz="3600" dirty="0"/>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marL="285750" indent="-285750">
              <a:buFont typeface="Arial" panose="020B0604020202020204" pitchFamily="34" charset="0"/>
              <a:buChar char="•"/>
            </a:pPr>
            <a:endParaRPr lang="es-MX" sz="1600" b="1" dirty="0">
              <a:solidFill>
                <a:prstClr val="white">
                  <a:lumMod val="95000"/>
                </a:prstClr>
              </a:solidFill>
            </a:endParaRPr>
          </a:p>
          <a:p>
            <a:pPr marL="285750" indent="-285750">
              <a:buFont typeface="Arial" panose="020B0604020202020204" pitchFamily="34" charset="0"/>
              <a:buChar char="•"/>
            </a:pPr>
            <a:r>
              <a:rPr lang="es-MX" sz="1800" dirty="0" smtClean="0">
                <a:solidFill>
                  <a:prstClr val="white">
                    <a:lumMod val="95000"/>
                  </a:prstClr>
                </a:solidFill>
              </a:rPr>
              <a:t>Instalación de </a:t>
            </a:r>
            <a:r>
              <a:rPr lang="es-MX" sz="1800" dirty="0" smtClean="0">
                <a:solidFill>
                  <a:prstClr val="white">
                    <a:lumMod val="95000"/>
                  </a:prstClr>
                </a:solidFill>
              </a:rPr>
              <a:t>Python</a:t>
            </a:r>
            <a:r>
              <a:rPr lang="es-MX" sz="1800" dirty="0" smtClean="0">
                <a:solidFill>
                  <a:prstClr val="white">
                    <a:lumMod val="95000"/>
                  </a:prstClr>
                </a:solidFill>
              </a:rPr>
              <a:t> mínimo versión 3.7</a:t>
            </a:r>
          </a:p>
          <a:p>
            <a:pPr marL="285750" indent="-285750">
              <a:buFont typeface="Arial" panose="020B0604020202020204" pitchFamily="34" charset="0"/>
              <a:buChar char="•"/>
            </a:pPr>
            <a:endParaRPr lang="es-MX" sz="1800" dirty="0">
              <a:solidFill>
                <a:prstClr val="white">
                  <a:lumMod val="95000"/>
                </a:prstClr>
              </a:solidFill>
            </a:endParaRPr>
          </a:p>
          <a:p>
            <a:r>
              <a:rPr lang="es-MX" sz="1800" dirty="0" smtClean="0">
                <a:solidFill>
                  <a:prstClr val="white">
                    <a:lumMod val="95000"/>
                  </a:prstClr>
                </a:solidFill>
              </a:rPr>
              <a:t>	</a:t>
            </a:r>
            <a:r>
              <a:rPr lang="es-MX" sz="1800" dirty="0" smtClean="0">
                <a:solidFill>
                  <a:prstClr val="white">
                    <a:lumMod val="95000"/>
                  </a:prstClr>
                </a:solidFill>
                <a:hlinkClick r:id="rId3"/>
              </a:rPr>
              <a:t>https</a:t>
            </a:r>
            <a:r>
              <a:rPr lang="es-MX" sz="1800" dirty="0">
                <a:solidFill>
                  <a:prstClr val="white">
                    <a:lumMod val="95000"/>
                  </a:prstClr>
                </a:solidFill>
                <a:hlinkClick r:id="rId3"/>
              </a:rPr>
              <a:t>://www.python.org/downloads</a:t>
            </a:r>
            <a:r>
              <a:rPr lang="es-MX" sz="1800" dirty="0" smtClean="0">
                <a:solidFill>
                  <a:prstClr val="white">
                    <a:lumMod val="95000"/>
                  </a:prstClr>
                </a:solidFill>
                <a:hlinkClick r:id="rId3"/>
              </a:rPr>
              <a:t>/</a:t>
            </a:r>
            <a:endParaRPr lang="es-MX" sz="1800" dirty="0" smtClean="0">
              <a:solidFill>
                <a:prstClr val="white">
                  <a:lumMod val="95000"/>
                </a:prstClr>
              </a:solidFill>
            </a:endParaRPr>
          </a:p>
          <a:p>
            <a:endParaRPr lang="es-MX" sz="1800" dirty="0">
              <a:solidFill>
                <a:prstClr val="white">
                  <a:lumMod val="95000"/>
                </a:prstClr>
              </a:solidFill>
            </a:endParaRPr>
          </a:p>
          <a:p>
            <a:r>
              <a:rPr lang="es-MX" sz="1800" dirty="0" smtClean="0">
                <a:solidFill>
                  <a:prstClr val="white">
                    <a:lumMod val="95000"/>
                  </a:prstClr>
                </a:solidFill>
              </a:rPr>
              <a:t>	</a:t>
            </a:r>
          </a:p>
          <a:p>
            <a:pPr marL="285750" indent="-285750">
              <a:buFont typeface="Arial" panose="020B0604020202020204" pitchFamily="34" charset="0"/>
              <a:buChar char="•"/>
            </a:pPr>
            <a:endParaRPr lang="es-MX" sz="1800" dirty="0">
              <a:solidFill>
                <a:prstClr val="white">
                  <a:lumMod val="95000"/>
                </a:prstClr>
              </a:solidFill>
            </a:endParaRPr>
          </a:p>
          <a:p>
            <a:pPr marL="285750" indent="-285750">
              <a:buFont typeface="Arial" panose="020B0604020202020204" pitchFamily="34" charset="0"/>
              <a:buChar char="•"/>
            </a:pPr>
            <a:r>
              <a:rPr lang="es-MX" sz="1800" dirty="0" smtClean="0">
                <a:solidFill>
                  <a:prstClr val="white">
                    <a:lumMod val="95000"/>
                  </a:prstClr>
                </a:solidFill>
              </a:rPr>
              <a:t>Instalación de Anaconda</a:t>
            </a:r>
          </a:p>
          <a:p>
            <a:pPr marL="285750" indent="-285750">
              <a:buFont typeface="Arial" panose="020B0604020202020204" pitchFamily="34" charset="0"/>
              <a:buChar char="•"/>
            </a:pPr>
            <a:endParaRPr lang="es-MX" sz="1800" dirty="0">
              <a:solidFill>
                <a:prstClr val="white">
                  <a:lumMod val="95000"/>
                </a:prstClr>
              </a:solidFill>
            </a:endParaRPr>
          </a:p>
          <a:p>
            <a:r>
              <a:rPr lang="es-MX" sz="1800" dirty="0" smtClean="0">
                <a:solidFill>
                  <a:prstClr val="white">
                    <a:lumMod val="95000"/>
                  </a:prstClr>
                </a:solidFill>
              </a:rPr>
              <a:t>	</a:t>
            </a:r>
            <a:r>
              <a:rPr lang="es-MX" sz="1800" dirty="0" smtClean="0">
                <a:solidFill>
                  <a:schemeClr val="accent1"/>
                </a:solidFill>
              </a:rPr>
              <a:t>https</a:t>
            </a:r>
            <a:r>
              <a:rPr lang="es-MX" sz="1800" dirty="0">
                <a:solidFill>
                  <a:schemeClr val="accent1"/>
                </a:solidFill>
              </a:rPr>
              <a:t>://www.anaconda.com/products/individual</a:t>
            </a:r>
            <a:endParaRPr lang="es-MX" sz="1800" dirty="0" smtClean="0">
              <a:solidFill>
                <a:schemeClr val="accent1"/>
              </a:solidFill>
            </a:endParaRPr>
          </a:p>
          <a:p>
            <a:pPr marL="285750" indent="-285750">
              <a:buFont typeface="Arial" panose="020B0604020202020204" pitchFamily="34" charset="0"/>
              <a:buChar char="•"/>
            </a:pPr>
            <a:endParaRPr lang="es-MX" sz="1800" dirty="0">
              <a:solidFill>
                <a:prstClr val="white">
                  <a:lumMod val="95000"/>
                </a:prstClr>
              </a:solidFill>
            </a:endParaRPr>
          </a:p>
          <a:p>
            <a:pPr marL="285750" indent="-285750">
              <a:buFont typeface="Arial" panose="020B0604020202020204" pitchFamily="34" charset="0"/>
              <a:buChar char="•"/>
            </a:pPr>
            <a:r>
              <a:rPr lang="es-MX" sz="1800" dirty="0" smtClean="0">
                <a:solidFill>
                  <a:prstClr val="white">
                    <a:lumMod val="95000"/>
                  </a:prstClr>
                </a:solidFill>
              </a:rPr>
              <a:t>Instalación de </a:t>
            </a:r>
            <a:r>
              <a:rPr lang="es-MX" sz="1800" dirty="0" smtClean="0">
                <a:solidFill>
                  <a:prstClr val="white">
                    <a:lumMod val="95000"/>
                  </a:prstClr>
                </a:solidFill>
              </a:rPr>
              <a:t>PyCharm</a:t>
            </a:r>
            <a:endParaRPr lang="es-MX" sz="1800" dirty="0" smtClean="0">
              <a:solidFill>
                <a:prstClr val="white">
                  <a:lumMod val="95000"/>
                </a:prstClr>
              </a:solidFill>
            </a:endParaRPr>
          </a:p>
          <a:p>
            <a:pPr marL="285750" indent="-285750">
              <a:buFont typeface="Arial" panose="020B0604020202020204" pitchFamily="34" charset="0"/>
              <a:buChar char="•"/>
            </a:pPr>
            <a:endParaRPr lang="es-MX" sz="1800" dirty="0">
              <a:solidFill>
                <a:prstClr val="white">
                  <a:lumMod val="95000"/>
                </a:prstClr>
              </a:solidFill>
            </a:endParaRPr>
          </a:p>
          <a:p>
            <a:pPr lvl="1"/>
            <a:r>
              <a:rPr lang="es-MX" dirty="0" smtClean="0">
                <a:solidFill>
                  <a:schemeClr val="accent1"/>
                </a:solidFill>
              </a:rPr>
              <a:t>	https</a:t>
            </a:r>
            <a:r>
              <a:rPr lang="es-MX" dirty="0">
                <a:solidFill>
                  <a:schemeClr val="accent1"/>
                </a:solidFill>
              </a:rPr>
              <a:t>://www.jetbrains.com/es-es/pycharm/download/</a:t>
            </a:r>
            <a:endParaRPr lang="es-MX" dirty="0" smtClean="0">
              <a:solidFill>
                <a:schemeClr val="accent1"/>
              </a:solidFill>
            </a:endParaRPr>
          </a:p>
          <a:p>
            <a:endParaRPr lang="es-MX" sz="1800" dirty="0">
              <a:solidFill>
                <a:prstClr val="white">
                  <a:lumMod val="95000"/>
                </a:prstClr>
              </a:solidFill>
            </a:endParaRPr>
          </a:p>
          <a:p>
            <a:endParaRPr lang="es-MX" sz="1800" dirty="0">
              <a:solidFill>
                <a:prstClr val="white">
                  <a:lumMod val="95000"/>
                </a:prstClr>
              </a:solidFill>
            </a:endParaRPr>
          </a:p>
          <a:p>
            <a:endParaRPr lang="es-MX" sz="1800" dirty="0">
              <a:solidFill>
                <a:prstClr val="white">
                  <a:lumMod val="95000"/>
                </a:prstClr>
              </a:solidFill>
              <a:latin typeface="Arial" panose="020B0604020202020204" pitchFamily="34" charset="0"/>
              <a:cs typeface="Arial" panose="020B0604020202020204" pitchFamily="34" charset="0"/>
            </a:endParaRPr>
          </a:p>
          <a:p>
            <a:endParaRPr lang="es-MX" sz="1600" dirty="0">
              <a:solidFill>
                <a:prstClr val="white">
                  <a:lumMod val="95000"/>
                </a:prstClr>
              </a:solidFill>
              <a:latin typeface="Arial" panose="020B0604020202020204" pitchFamily="34" charset="0"/>
              <a:cs typeface="Arial" panose="020B0604020202020204" pitchFamily="34" charset="0"/>
            </a:endParaRPr>
          </a:p>
          <a:p>
            <a:pPr algn="ctr">
              <a:lnSpc>
                <a:spcPct val="200000"/>
              </a:lnSpc>
            </a:pPr>
            <a:endParaRPr lang="es-MX" dirty="0">
              <a:solidFill>
                <a:prstClr val="white">
                  <a:lumMod val="95000"/>
                </a:prstClr>
              </a:solidFill>
            </a:endParaRPr>
          </a:p>
          <a:p>
            <a:pPr fontAlgn="base"/>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384481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n-IN" sz="3600" dirty="0" err="1" smtClean="0"/>
              <a:t>Creaci</a:t>
            </a:r>
            <a:r>
              <a:rPr lang="es-MX" sz="3600" b="1" dirty="0" err="1">
                <a:solidFill>
                  <a:prstClr val="white">
                    <a:lumMod val="95000"/>
                  </a:prstClr>
                </a:solidFill>
              </a:rPr>
              <a:t>ó</a:t>
            </a:r>
            <a:r>
              <a:rPr lang="en-IN" sz="3600" dirty="0" smtClean="0"/>
              <a:t>n de </a:t>
            </a:r>
            <a:r>
              <a:rPr lang="en-IN" sz="3600" dirty="0" smtClean="0"/>
              <a:t>entorno</a:t>
            </a:r>
            <a:r>
              <a:rPr lang="en-IN" sz="3600" dirty="0" smtClean="0"/>
              <a:t> virtual con Anaconda</a:t>
            </a:r>
            <a:endParaRPr lang="en-IN" sz="3600" dirty="0"/>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marL="285750" indent="-285750">
              <a:buFont typeface="Arial" panose="020B0604020202020204" pitchFamily="34" charset="0"/>
              <a:buChar char="•"/>
            </a:pPr>
            <a:r>
              <a:rPr lang="es-MX" sz="1600" b="1" dirty="0" smtClean="0">
                <a:solidFill>
                  <a:prstClr val="white">
                    <a:lumMod val="95000"/>
                  </a:prstClr>
                </a:solidFill>
              </a:rPr>
              <a:t>Instalación de paquetes</a:t>
            </a:r>
          </a:p>
          <a:p>
            <a:pPr marL="285750" indent="-285750">
              <a:buFont typeface="Arial" panose="020B0604020202020204" pitchFamily="34" charset="0"/>
              <a:buChar char="•"/>
            </a:pPr>
            <a:endParaRPr lang="es-MX" sz="1600" b="1" dirty="0">
              <a:solidFill>
                <a:prstClr val="white">
                  <a:lumMod val="95000"/>
                </a:prstClr>
              </a:solidFill>
            </a:endParaRPr>
          </a:p>
          <a:p>
            <a:pPr marL="285750" indent="-285750">
              <a:buFont typeface="Arial" panose="020B0604020202020204" pitchFamily="34" charset="0"/>
              <a:buChar char="•"/>
            </a:pPr>
            <a:r>
              <a:rPr lang="es-MX" sz="1600" b="1" dirty="0" err="1" smtClean="0">
                <a:solidFill>
                  <a:prstClr val="white">
                    <a:lumMod val="95000"/>
                  </a:prstClr>
                </a:solidFill>
              </a:rPr>
              <a:t>Tensorflow</a:t>
            </a:r>
            <a:endParaRPr lang="es-MX" sz="1600" b="1" dirty="0" smtClean="0">
              <a:solidFill>
                <a:prstClr val="white">
                  <a:lumMod val="95000"/>
                </a:prstClr>
              </a:solidFill>
            </a:endParaRPr>
          </a:p>
          <a:p>
            <a:pPr marL="285750" indent="-285750">
              <a:buFont typeface="Arial" panose="020B0604020202020204" pitchFamily="34" charset="0"/>
              <a:buChar char="•"/>
            </a:pPr>
            <a:r>
              <a:rPr lang="es-MX" sz="1600" b="1" dirty="0" err="1" smtClean="0">
                <a:solidFill>
                  <a:prstClr val="white">
                    <a:lumMod val="95000"/>
                  </a:prstClr>
                </a:solidFill>
              </a:rPr>
              <a:t>Keras</a:t>
            </a:r>
            <a:endParaRPr lang="es-MX" sz="1600" b="1" dirty="0" smtClean="0">
              <a:solidFill>
                <a:prstClr val="white">
                  <a:lumMod val="95000"/>
                </a:prstClr>
              </a:solidFill>
            </a:endParaRPr>
          </a:p>
          <a:p>
            <a:pPr marL="285750" indent="-285750">
              <a:buFont typeface="Arial" panose="020B0604020202020204" pitchFamily="34" charset="0"/>
              <a:buChar char="•"/>
            </a:pPr>
            <a:r>
              <a:rPr lang="es-MX" sz="1600" b="1" dirty="0" err="1" smtClean="0">
                <a:solidFill>
                  <a:prstClr val="white">
                    <a:lumMod val="95000"/>
                  </a:prstClr>
                </a:solidFill>
              </a:rPr>
              <a:t>Numpy</a:t>
            </a:r>
            <a:endParaRPr lang="es-MX" sz="1600" b="1" dirty="0" smtClean="0">
              <a:solidFill>
                <a:prstClr val="white">
                  <a:lumMod val="95000"/>
                </a:prstClr>
              </a:solidFill>
            </a:endParaRPr>
          </a:p>
          <a:p>
            <a:pPr marL="285750" indent="-285750">
              <a:buFont typeface="Arial" panose="020B0604020202020204" pitchFamily="34" charset="0"/>
              <a:buChar char="•"/>
            </a:pPr>
            <a:r>
              <a:rPr lang="es-MX" sz="1600" b="1" dirty="0" smtClean="0">
                <a:solidFill>
                  <a:prstClr val="white">
                    <a:lumMod val="95000"/>
                  </a:prstClr>
                </a:solidFill>
              </a:rPr>
              <a:t>Pandas</a:t>
            </a:r>
          </a:p>
          <a:p>
            <a:pPr marL="285750" indent="-285750">
              <a:buFont typeface="Arial" panose="020B0604020202020204" pitchFamily="34" charset="0"/>
              <a:buChar char="•"/>
            </a:pPr>
            <a:r>
              <a:rPr lang="es-MX" sz="1600" b="1" dirty="0" err="1" smtClean="0">
                <a:solidFill>
                  <a:prstClr val="white">
                    <a:lumMod val="95000"/>
                  </a:prstClr>
                </a:solidFill>
              </a:rPr>
              <a:t>Matplotlib</a:t>
            </a:r>
            <a:endParaRPr lang="es-MX" sz="1600" b="1" dirty="0" smtClean="0">
              <a:solidFill>
                <a:prstClr val="white">
                  <a:lumMod val="95000"/>
                </a:prstClr>
              </a:solidFill>
            </a:endParaRPr>
          </a:p>
          <a:p>
            <a:pPr marL="285750" indent="-285750">
              <a:buFont typeface="Arial" panose="020B0604020202020204" pitchFamily="34" charset="0"/>
              <a:buChar char="•"/>
            </a:pPr>
            <a:r>
              <a:rPr lang="es-MX" sz="1600" b="1" dirty="0" err="1">
                <a:solidFill>
                  <a:prstClr val="white">
                    <a:lumMod val="95000"/>
                  </a:prstClr>
                </a:solidFill>
              </a:rPr>
              <a:t>scikit-learn</a:t>
            </a:r>
            <a:endParaRPr lang="es-MX" sz="1600" b="1" dirty="0">
              <a:solidFill>
                <a:prstClr val="white">
                  <a:lumMod val="95000"/>
                </a:prstClr>
              </a:solidFill>
            </a:endParaRPr>
          </a:p>
          <a:p>
            <a:endParaRPr lang="es-MX" sz="1800" dirty="0">
              <a:solidFill>
                <a:prstClr val="white">
                  <a:lumMod val="95000"/>
                </a:prstClr>
              </a:solidFill>
            </a:endParaRPr>
          </a:p>
          <a:p>
            <a:endParaRPr lang="es-MX" sz="1800" dirty="0">
              <a:solidFill>
                <a:prstClr val="white">
                  <a:lumMod val="95000"/>
                </a:prstClr>
              </a:solidFill>
            </a:endParaRPr>
          </a:p>
          <a:p>
            <a:endParaRPr lang="es-MX" sz="1800" dirty="0">
              <a:solidFill>
                <a:prstClr val="white">
                  <a:lumMod val="95000"/>
                </a:prstClr>
              </a:solidFill>
              <a:latin typeface="Arial" panose="020B0604020202020204" pitchFamily="34" charset="0"/>
              <a:cs typeface="Arial" panose="020B0604020202020204" pitchFamily="34" charset="0"/>
            </a:endParaRPr>
          </a:p>
          <a:p>
            <a:endParaRPr lang="es-MX" sz="1600" dirty="0">
              <a:solidFill>
                <a:prstClr val="white">
                  <a:lumMod val="95000"/>
                </a:prstClr>
              </a:solidFill>
              <a:latin typeface="Arial" panose="020B0604020202020204" pitchFamily="34" charset="0"/>
              <a:cs typeface="Arial" panose="020B0604020202020204" pitchFamily="34" charset="0"/>
            </a:endParaRPr>
          </a:p>
          <a:p>
            <a:pPr algn="ctr">
              <a:lnSpc>
                <a:spcPct val="200000"/>
              </a:lnSpc>
            </a:pPr>
            <a:endParaRPr lang="es-MX" dirty="0">
              <a:solidFill>
                <a:prstClr val="white">
                  <a:lumMod val="95000"/>
                </a:prstClr>
              </a:solidFill>
            </a:endParaRPr>
          </a:p>
          <a:p>
            <a:pPr fontAlgn="base"/>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522451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n-IN" sz="3600" dirty="0" smtClean="0"/>
              <a:t>Unir</a:t>
            </a:r>
            <a:r>
              <a:rPr lang="en-IN" sz="3600" dirty="0" smtClean="0"/>
              <a:t> </a:t>
            </a:r>
            <a:r>
              <a:rPr lang="en-IN" sz="3600" dirty="0" smtClean="0"/>
              <a:t>entorno</a:t>
            </a:r>
            <a:r>
              <a:rPr lang="en-IN" sz="3600" dirty="0" smtClean="0"/>
              <a:t> virtual con IDE (</a:t>
            </a:r>
            <a:r>
              <a:rPr lang="en-IN" sz="3600" dirty="0" smtClean="0"/>
              <a:t>PyCharm</a:t>
            </a:r>
            <a:r>
              <a:rPr lang="en-IN" sz="3600" dirty="0" smtClean="0"/>
              <a:t>)</a:t>
            </a:r>
            <a:endParaRPr lang="en-IN" sz="3600" dirty="0"/>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marL="285750" indent="-285750">
              <a:buFont typeface="Arial" panose="020B0604020202020204" pitchFamily="34" charset="0"/>
              <a:buChar char="•"/>
            </a:pPr>
            <a:endParaRPr lang="es-MX" sz="1600" b="1" dirty="0">
              <a:solidFill>
                <a:prstClr val="white">
                  <a:lumMod val="95000"/>
                </a:prstClr>
              </a:solidFill>
            </a:endParaRPr>
          </a:p>
          <a:p>
            <a:endParaRPr lang="es-MX" sz="1800" dirty="0">
              <a:solidFill>
                <a:prstClr val="white">
                  <a:lumMod val="95000"/>
                </a:prstClr>
              </a:solidFill>
            </a:endParaRPr>
          </a:p>
          <a:p>
            <a:endParaRPr lang="es-MX" sz="1800" dirty="0">
              <a:solidFill>
                <a:prstClr val="white">
                  <a:lumMod val="95000"/>
                </a:prstClr>
              </a:solidFill>
            </a:endParaRPr>
          </a:p>
          <a:p>
            <a:endParaRPr lang="es-MX" sz="1800" dirty="0">
              <a:solidFill>
                <a:prstClr val="white">
                  <a:lumMod val="95000"/>
                </a:prstClr>
              </a:solidFill>
              <a:latin typeface="Arial" panose="020B0604020202020204" pitchFamily="34" charset="0"/>
              <a:cs typeface="Arial" panose="020B0604020202020204" pitchFamily="34" charset="0"/>
            </a:endParaRPr>
          </a:p>
          <a:p>
            <a:endParaRPr lang="es-MX" sz="1600" dirty="0">
              <a:solidFill>
                <a:prstClr val="white">
                  <a:lumMod val="95000"/>
                </a:prstClr>
              </a:solidFill>
              <a:latin typeface="Arial" panose="020B0604020202020204" pitchFamily="34" charset="0"/>
              <a:cs typeface="Arial" panose="020B0604020202020204" pitchFamily="34" charset="0"/>
            </a:endParaRPr>
          </a:p>
          <a:p>
            <a:pPr algn="ctr">
              <a:lnSpc>
                <a:spcPct val="200000"/>
              </a:lnSpc>
            </a:pPr>
            <a:endParaRPr lang="es-MX" dirty="0">
              <a:solidFill>
                <a:prstClr val="white">
                  <a:lumMod val="95000"/>
                </a:prstClr>
              </a:solidFill>
            </a:endParaRPr>
          </a:p>
          <a:p>
            <a:pPr fontAlgn="base"/>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669995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n-IN" sz="3600" dirty="0" smtClean="0"/>
              <a:t>Google </a:t>
            </a:r>
            <a:r>
              <a:rPr lang="en-IN" sz="3600" dirty="0" smtClean="0"/>
              <a:t>Collab</a:t>
            </a:r>
            <a:endParaRPr lang="en-IN" sz="3600" dirty="0"/>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marL="285750" indent="-285750">
              <a:buFont typeface="Arial" panose="020B0604020202020204" pitchFamily="34" charset="0"/>
              <a:buChar char="•"/>
            </a:pPr>
            <a:endParaRPr lang="es-MX" sz="1600" b="1" dirty="0">
              <a:solidFill>
                <a:prstClr val="white">
                  <a:lumMod val="95000"/>
                </a:prstClr>
              </a:solidFill>
            </a:endParaRPr>
          </a:p>
          <a:p>
            <a:endParaRPr lang="es-MX" sz="1800" dirty="0">
              <a:solidFill>
                <a:prstClr val="white">
                  <a:lumMod val="95000"/>
                </a:prstClr>
              </a:solidFill>
            </a:endParaRPr>
          </a:p>
          <a:p>
            <a:endParaRPr lang="es-MX" sz="1800" dirty="0">
              <a:solidFill>
                <a:prstClr val="white">
                  <a:lumMod val="95000"/>
                </a:prstClr>
              </a:solidFill>
            </a:endParaRPr>
          </a:p>
          <a:p>
            <a:endParaRPr lang="es-MX" sz="1800" dirty="0">
              <a:solidFill>
                <a:prstClr val="white">
                  <a:lumMod val="95000"/>
                </a:prstClr>
              </a:solidFill>
              <a:latin typeface="Arial" panose="020B0604020202020204" pitchFamily="34" charset="0"/>
              <a:cs typeface="Arial" panose="020B0604020202020204" pitchFamily="34" charset="0"/>
            </a:endParaRPr>
          </a:p>
          <a:p>
            <a:endParaRPr lang="es-MX" sz="1600" dirty="0">
              <a:solidFill>
                <a:prstClr val="white">
                  <a:lumMod val="95000"/>
                </a:prstClr>
              </a:solidFill>
              <a:latin typeface="Arial" panose="020B0604020202020204" pitchFamily="34" charset="0"/>
              <a:cs typeface="Arial" panose="020B0604020202020204" pitchFamily="34" charset="0"/>
            </a:endParaRPr>
          </a:p>
          <a:p>
            <a:pPr algn="ctr">
              <a:lnSpc>
                <a:spcPct val="200000"/>
              </a:lnSpc>
            </a:pPr>
            <a:endParaRPr lang="es-MX" dirty="0">
              <a:solidFill>
                <a:prstClr val="white">
                  <a:lumMod val="95000"/>
                </a:prstClr>
              </a:solidFill>
            </a:endParaRPr>
          </a:p>
          <a:p>
            <a:pPr fontAlgn="base"/>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113851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57"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503" y="5862414"/>
            <a:ext cx="667633" cy="581115"/>
          </a:xfrm>
          <a:prstGeom prst="rect">
            <a:avLst/>
          </a:prstGeom>
        </p:spPr>
      </p:pic>
      <p:sp>
        <p:nvSpPr>
          <p:cNvPr id="27" name="Título 26"/>
          <p:cNvSpPr>
            <a:spLocks noGrp="1"/>
          </p:cNvSpPr>
          <p:nvPr>
            <p:ph type="title"/>
          </p:nvPr>
        </p:nvSpPr>
        <p:spPr>
          <a:xfrm>
            <a:off x="597603" y="612776"/>
            <a:ext cx="9736568" cy="717906"/>
          </a:xfrm>
        </p:spPr>
        <p:txBody>
          <a:bodyPr/>
          <a:lstStyle/>
          <a:p>
            <a:r>
              <a:rPr lang="es-MX" dirty="0" smtClean="0"/>
              <a:t>¿Qué es </a:t>
            </a:r>
            <a:r>
              <a:rPr lang="es-MX" dirty="0"/>
              <a:t>Deep</a:t>
            </a:r>
            <a:r>
              <a:rPr lang="es-MX" dirty="0"/>
              <a:t> </a:t>
            </a:r>
            <a:r>
              <a:rPr lang="es-MX" dirty="0"/>
              <a:t>Learning</a:t>
            </a:r>
            <a:r>
              <a:rPr lang="es-MX" dirty="0"/>
              <a:t>?</a:t>
            </a:r>
            <a:br>
              <a:rPr lang="es-MX" dirty="0"/>
            </a:br>
            <a:endParaRPr lang="es-MX" dirty="0"/>
          </a:p>
        </p:txBody>
      </p:sp>
      <p:sp>
        <p:nvSpPr>
          <p:cNvPr id="77" name="Text Placeholder 14"/>
          <p:cNvSpPr txBox="1">
            <a:spLocks/>
          </p:cNvSpPr>
          <p:nvPr/>
        </p:nvSpPr>
        <p:spPr>
          <a:xfrm>
            <a:off x="597603" y="1643372"/>
            <a:ext cx="3976601" cy="402098"/>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None/>
            </a:pPr>
            <a:endParaRPr lang="es-MX" sz="2400" dirty="0">
              <a:latin typeface="+mj-lt"/>
            </a:endParaRPr>
          </a:p>
        </p:txBody>
      </p:sp>
      <p:pic>
        <p:nvPicPr>
          <p:cNvPr id="30" name="Imagen 29"/>
          <p:cNvPicPr>
            <a:picLocks noChangeAspect="1"/>
          </p:cNvPicPr>
          <p:nvPr/>
        </p:nvPicPr>
        <p:blipFill>
          <a:blip r:embed="rId4"/>
          <a:stretch>
            <a:fillRect/>
          </a:stretch>
        </p:blipFill>
        <p:spPr>
          <a:xfrm>
            <a:off x="1709159" y="3033757"/>
            <a:ext cx="7349383" cy="2136449"/>
          </a:xfrm>
          <a:prstGeom prst="rect">
            <a:avLst/>
          </a:prstGeom>
        </p:spPr>
      </p:pic>
      <p:sp>
        <p:nvSpPr>
          <p:cNvPr id="89" name="Título 26"/>
          <p:cNvSpPr txBox="1">
            <a:spLocks/>
          </p:cNvSpPr>
          <p:nvPr/>
        </p:nvSpPr>
        <p:spPr>
          <a:xfrm>
            <a:off x="597603" y="1480114"/>
            <a:ext cx="9736568" cy="415924"/>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algn="just"/>
            <a:r>
              <a:rPr lang="es-MX" sz="1600" dirty="0">
                <a:latin typeface="Arial" panose="020B0604020202020204" pitchFamily="34" charset="0"/>
                <a:cs typeface="Arial" panose="020B0604020202020204" pitchFamily="34" charset="0"/>
              </a:rPr>
              <a:t>El </a:t>
            </a:r>
            <a:r>
              <a:rPr lang="es-MX" sz="1600" b="1" dirty="0">
                <a:latin typeface="Arial" panose="020B0604020202020204" pitchFamily="34" charset="0"/>
                <a:cs typeface="Arial" panose="020B0604020202020204" pitchFamily="34" charset="0"/>
              </a:rPr>
              <a:t>Deep Learning o aprendizaje profundo</a:t>
            </a:r>
            <a:r>
              <a:rPr lang="es-MX" sz="1600" dirty="0">
                <a:latin typeface="Arial" panose="020B0604020202020204" pitchFamily="34" charset="0"/>
                <a:cs typeface="Arial" panose="020B0604020202020204" pitchFamily="34" charset="0"/>
              </a:rPr>
              <a:t> se define como un algoritmo automático estructurado o jerárquico que emula el aprendizaje humano con el fin de obtener ciertos conocimientos. Destaca porque no requiere de reglas programadas previamente, sino que el propio sistema es capaz de </a:t>
            </a:r>
            <a:r>
              <a:rPr lang="es-MX" sz="1600" i="1" dirty="0">
                <a:latin typeface="Arial" panose="020B0604020202020204" pitchFamily="34" charset="0"/>
                <a:cs typeface="Arial" panose="020B0604020202020204" pitchFamily="34" charset="0"/>
              </a:rPr>
              <a:t>«aprender»</a:t>
            </a:r>
            <a:r>
              <a:rPr lang="es-MX" sz="1600" dirty="0">
                <a:latin typeface="Arial" panose="020B0604020202020204" pitchFamily="34" charset="0"/>
                <a:cs typeface="Arial" panose="020B0604020202020204" pitchFamily="34" charset="0"/>
              </a:rPr>
              <a:t> por sí mismo para efectuar una tarea a través de una fase previa de entrenamiento.</a:t>
            </a:r>
          </a:p>
        </p:txBody>
      </p:sp>
    </p:spTree>
    <p:extLst>
      <p:ext uri="{BB962C8B-B14F-4D97-AF65-F5344CB8AC3E}">
        <p14:creationId xmlns:p14="http://schemas.microsoft.com/office/powerpoint/2010/main" val="23653574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42" presetClass="entr" presetSubtype="0" fill="hold" grpId="0" nodeType="withEffect" nodePh="1">
                                  <p:stCondLst>
                                    <p:cond delay="0"/>
                                  </p:stCondLst>
                                  <p:endCondLst>
                                    <p:cond evt="begin" delay="0">
                                      <p:tn val="8"/>
                                    </p:cond>
                                  </p:endCondLst>
                                  <p:childTnLst>
                                    <p:set>
                                      <p:cBhvr>
                                        <p:cTn id="9" dur="1" fill="hold">
                                          <p:stCondLst>
                                            <p:cond delay="0"/>
                                          </p:stCondLst>
                                        </p:cTn>
                                        <p:tgtEl>
                                          <p:spTgt spid="77"/>
                                        </p:tgtEl>
                                        <p:attrNameLst>
                                          <p:attrName>style.visibility</p:attrName>
                                        </p:attrNameLst>
                                      </p:cBhvr>
                                      <p:to>
                                        <p:strVal val="visible"/>
                                      </p:to>
                                    </p:set>
                                    <p:animEffect transition="in" filter="fade">
                                      <p:cBhvr>
                                        <p:cTn id="10" dur="1000"/>
                                        <p:tgtEl>
                                          <p:spTgt spid="77"/>
                                        </p:tgtEl>
                                      </p:cBhvr>
                                    </p:animEffect>
                                    <p:anim calcmode="lin" valueType="num">
                                      <p:cBhvr>
                                        <p:cTn id="11" dur="1000" fill="hold"/>
                                        <p:tgtEl>
                                          <p:spTgt spid="77"/>
                                        </p:tgtEl>
                                        <p:attrNameLst>
                                          <p:attrName>ppt_x</p:attrName>
                                        </p:attrNameLst>
                                      </p:cBhvr>
                                      <p:tavLst>
                                        <p:tav tm="0">
                                          <p:val>
                                            <p:strVal val="#ppt_x"/>
                                          </p:val>
                                        </p:tav>
                                        <p:tav tm="100000">
                                          <p:val>
                                            <p:strVal val="#ppt_x"/>
                                          </p:val>
                                        </p:tav>
                                      </p:tavLst>
                                    </p:anim>
                                    <p:anim calcmode="lin" valueType="num">
                                      <p:cBhvr>
                                        <p:cTn id="12"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s-MX" sz="3600" dirty="0">
                <a:solidFill>
                  <a:prstClr val="white">
                    <a:lumMod val="95000"/>
                  </a:prstClr>
                </a:solidFill>
                <a:cs typeface="Arial" panose="020B0604020202020204" pitchFamily="34" charset="0"/>
              </a:rPr>
              <a:t>Estructura general de un algoritmo en </a:t>
            </a:r>
            <a:r>
              <a:rPr lang="es-MX" sz="3600" dirty="0">
                <a:solidFill>
                  <a:prstClr val="white">
                    <a:lumMod val="95000"/>
                  </a:prstClr>
                </a:solidFill>
                <a:cs typeface="Arial" panose="020B0604020202020204" pitchFamily="34" charset="0"/>
              </a:rPr>
              <a:t>Deep</a:t>
            </a:r>
            <a:r>
              <a:rPr lang="es-MX" sz="3600" dirty="0">
                <a:solidFill>
                  <a:prstClr val="white">
                    <a:lumMod val="95000"/>
                  </a:prstClr>
                </a:solidFill>
                <a:cs typeface="Arial" panose="020B0604020202020204" pitchFamily="34" charset="0"/>
              </a:rPr>
              <a:t> </a:t>
            </a:r>
            <a:r>
              <a:rPr lang="es-MX" sz="3600" dirty="0">
                <a:solidFill>
                  <a:prstClr val="white">
                    <a:lumMod val="95000"/>
                  </a:prstClr>
                </a:solidFill>
                <a:cs typeface="Arial" panose="020B0604020202020204" pitchFamily="34" charset="0"/>
              </a:rPr>
              <a:t>Learning</a:t>
            </a:r>
            <a:r>
              <a:rPr lang="es-MX" sz="3600" dirty="0">
                <a:solidFill>
                  <a:prstClr val="white">
                    <a:lumMod val="95000"/>
                  </a:prstClr>
                </a:solidFill>
                <a:cs typeface="Arial" panose="020B0604020202020204" pitchFamily="34" charset="0"/>
              </a:rPr>
              <a:t/>
            </a:r>
            <a:br>
              <a:rPr lang="es-MX" sz="3600" dirty="0">
                <a:solidFill>
                  <a:prstClr val="white">
                    <a:lumMod val="95000"/>
                  </a:prstClr>
                </a:solidFill>
                <a:cs typeface="Arial" panose="020B0604020202020204" pitchFamily="34" charset="0"/>
              </a:rPr>
            </a:br>
            <a:endParaRPr lang="en-IN" sz="3600" dirty="0"/>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marL="285750" indent="-285750">
              <a:buFont typeface="Arial" panose="020B0604020202020204" pitchFamily="34" charset="0"/>
              <a:buChar char="•"/>
            </a:pPr>
            <a:endParaRPr lang="es-MX" sz="1600" b="1" dirty="0">
              <a:solidFill>
                <a:prstClr val="white">
                  <a:lumMod val="95000"/>
                </a:prstClr>
              </a:solidFill>
            </a:endParaRPr>
          </a:p>
          <a:p>
            <a:endParaRPr lang="es-MX" sz="1800" dirty="0">
              <a:solidFill>
                <a:prstClr val="white">
                  <a:lumMod val="95000"/>
                </a:prstClr>
              </a:solidFill>
            </a:endParaRPr>
          </a:p>
          <a:p>
            <a:endParaRPr lang="es-MX" sz="1800" dirty="0">
              <a:solidFill>
                <a:prstClr val="white">
                  <a:lumMod val="95000"/>
                </a:prstClr>
              </a:solidFill>
            </a:endParaRPr>
          </a:p>
          <a:p>
            <a:endParaRPr lang="es-MX" sz="1800" dirty="0">
              <a:solidFill>
                <a:prstClr val="white">
                  <a:lumMod val="95000"/>
                </a:prstClr>
              </a:solidFill>
              <a:latin typeface="Arial" panose="020B0604020202020204" pitchFamily="34" charset="0"/>
              <a:cs typeface="Arial" panose="020B0604020202020204" pitchFamily="34" charset="0"/>
            </a:endParaRPr>
          </a:p>
          <a:p>
            <a:endParaRPr lang="es-MX" sz="1600" dirty="0">
              <a:solidFill>
                <a:prstClr val="white">
                  <a:lumMod val="95000"/>
                </a:prstClr>
              </a:solidFill>
              <a:latin typeface="Arial" panose="020B0604020202020204" pitchFamily="34" charset="0"/>
              <a:cs typeface="Arial" panose="020B0604020202020204" pitchFamily="34" charset="0"/>
            </a:endParaRPr>
          </a:p>
          <a:p>
            <a:pPr algn="ctr">
              <a:lnSpc>
                <a:spcPct val="200000"/>
              </a:lnSpc>
            </a:pPr>
            <a:endParaRPr lang="es-MX" dirty="0">
              <a:solidFill>
                <a:prstClr val="white">
                  <a:lumMod val="95000"/>
                </a:prstClr>
              </a:solidFill>
            </a:endParaRPr>
          </a:p>
          <a:p>
            <a:pPr fontAlgn="base"/>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408794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n-IN" sz="3600" dirty="0" err="1" smtClean="0"/>
              <a:t>Creaci</a:t>
            </a:r>
            <a:r>
              <a:rPr lang="es-MX" sz="3600" dirty="0" err="1" smtClean="0">
                <a:solidFill>
                  <a:prstClr val="white">
                    <a:lumMod val="95000"/>
                  </a:prstClr>
                </a:solidFill>
                <a:latin typeface="Arial" panose="020B0604020202020204" pitchFamily="34" charset="0"/>
                <a:cs typeface="Arial" panose="020B0604020202020204" pitchFamily="34" charset="0"/>
              </a:rPr>
              <a:t>ón</a:t>
            </a:r>
            <a:r>
              <a:rPr lang="es-MX" sz="3600" dirty="0" smtClean="0">
                <a:solidFill>
                  <a:prstClr val="white">
                    <a:lumMod val="95000"/>
                  </a:prstClr>
                </a:solidFill>
                <a:latin typeface="Arial" panose="020B0604020202020204" pitchFamily="34" charset="0"/>
                <a:cs typeface="Arial" panose="020B0604020202020204" pitchFamily="34" charset="0"/>
              </a:rPr>
              <a:t> </a:t>
            </a:r>
            <a:r>
              <a:rPr lang="en-IN" sz="3600" dirty="0" smtClean="0"/>
              <a:t> de Red Neuronal </a:t>
            </a:r>
            <a:r>
              <a:rPr lang="en-IN" sz="3600" dirty="0" err="1" smtClean="0"/>
              <a:t>Clasica</a:t>
            </a:r>
            <a:endParaRPr lang="en-IN" sz="3600" dirty="0"/>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marL="285750" indent="-285750">
              <a:buFont typeface="Arial" panose="020B0604020202020204" pitchFamily="34" charset="0"/>
              <a:buChar char="•"/>
            </a:pPr>
            <a:endParaRPr lang="es-MX" sz="1600" b="1" dirty="0">
              <a:solidFill>
                <a:prstClr val="white">
                  <a:lumMod val="95000"/>
                </a:prstClr>
              </a:solidFill>
            </a:endParaRPr>
          </a:p>
          <a:p>
            <a:endParaRPr lang="es-MX" sz="1800" dirty="0">
              <a:solidFill>
                <a:prstClr val="white">
                  <a:lumMod val="95000"/>
                </a:prstClr>
              </a:solidFill>
            </a:endParaRPr>
          </a:p>
          <a:p>
            <a:endParaRPr lang="es-MX" sz="1800" dirty="0">
              <a:solidFill>
                <a:prstClr val="white">
                  <a:lumMod val="95000"/>
                </a:prstClr>
              </a:solidFill>
            </a:endParaRPr>
          </a:p>
          <a:p>
            <a:endParaRPr lang="es-MX" sz="1800" dirty="0">
              <a:solidFill>
                <a:prstClr val="white">
                  <a:lumMod val="95000"/>
                </a:prstClr>
              </a:solidFill>
              <a:latin typeface="Arial" panose="020B0604020202020204" pitchFamily="34" charset="0"/>
              <a:cs typeface="Arial" panose="020B0604020202020204" pitchFamily="34" charset="0"/>
            </a:endParaRPr>
          </a:p>
          <a:p>
            <a:endParaRPr lang="es-MX" sz="1600" dirty="0">
              <a:solidFill>
                <a:prstClr val="white">
                  <a:lumMod val="95000"/>
                </a:prstClr>
              </a:solidFill>
              <a:latin typeface="Arial" panose="020B0604020202020204" pitchFamily="34" charset="0"/>
              <a:cs typeface="Arial" panose="020B0604020202020204" pitchFamily="34" charset="0"/>
            </a:endParaRPr>
          </a:p>
          <a:p>
            <a:pPr algn="ctr">
              <a:lnSpc>
                <a:spcPct val="200000"/>
              </a:lnSpc>
            </a:pPr>
            <a:endParaRPr lang="es-MX" dirty="0">
              <a:solidFill>
                <a:prstClr val="white">
                  <a:lumMod val="95000"/>
                </a:prstClr>
              </a:solidFill>
            </a:endParaRPr>
          </a:p>
          <a:p>
            <a:pPr fontAlgn="base"/>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0687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n-IN" sz="3600" dirty="0" err="1" smtClean="0"/>
              <a:t>Programa</a:t>
            </a:r>
            <a:r>
              <a:rPr lang="en-IN" sz="3600" dirty="0" smtClean="0"/>
              <a:t> </a:t>
            </a:r>
            <a:r>
              <a:rPr lang="en-IN" sz="3600" dirty="0" err="1" smtClean="0"/>
              <a:t>Clasificador</a:t>
            </a:r>
            <a:r>
              <a:rPr lang="en-IN" sz="3600" dirty="0" smtClean="0"/>
              <a:t> de </a:t>
            </a:r>
            <a:r>
              <a:rPr lang="en-IN" sz="3600" dirty="0" err="1" smtClean="0"/>
              <a:t>Imagenes</a:t>
            </a:r>
            <a:endParaRPr lang="en-IN" sz="3600" dirty="0"/>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marL="285750" indent="-285750">
              <a:buFont typeface="Arial" panose="020B0604020202020204" pitchFamily="34" charset="0"/>
              <a:buChar char="•"/>
            </a:pPr>
            <a:endParaRPr lang="es-MX" sz="1600" b="1" dirty="0">
              <a:solidFill>
                <a:prstClr val="white">
                  <a:lumMod val="95000"/>
                </a:prstClr>
              </a:solidFill>
            </a:endParaRPr>
          </a:p>
          <a:p>
            <a:endParaRPr lang="es-MX" sz="1800" dirty="0">
              <a:solidFill>
                <a:prstClr val="white">
                  <a:lumMod val="95000"/>
                </a:prstClr>
              </a:solidFill>
            </a:endParaRPr>
          </a:p>
          <a:p>
            <a:endParaRPr lang="es-MX" sz="1800" dirty="0">
              <a:solidFill>
                <a:prstClr val="white">
                  <a:lumMod val="95000"/>
                </a:prstClr>
              </a:solidFill>
            </a:endParaRPr>
          </a:p>
          <a:p>
            <a:endParaRPr lang="es-MX" sz="1800" dirty="0">
              <a:solidFill>
                <a:prstClr val="white">
                  <a:lumMod val="95000"/>
                </a:prstClr>
              </a:solidFill>
              <a:latin typeface="Arial" panose="020B0604020202020204" pitchFamily="34" charset="0"/>
              <a:cs typeface="Arial" panose="020B0604020202020204" pitchFamily="34" charset="0"/>
            </a:endParaRPr>
          </a:p>
          <a:p>
            <a:endParaRPr lang="es-MX" sz="1600" dirty="0">
              <a:solidFill>
                <a:prstClr val="white">
                  <a:lumMod val="95000"/>
                </a:prstClr>
              </a:solidFill>
              <a:latin typeface="Arial" panose="020B0604020202020204" pitchFamily="34" charset="0"/>
              <a:cs typeface="Arial" panose="020B0604020202020204" pitchFamily="34" charset="0"/>
            </a:endParaRPr>
          </a:p>
          <a:p>
            <a:pPr algn="ctr">
              <a:lnSpc>
                <a:spcPct val="200000"/>
              </a:lnSpc>
            </a:pPr>
            <a:endParaRPr lang="es-MX" dirty="0">
              <a:solidFill>
                <a:prstClr val="white">
                  <a:lumMod val="95000"/>
                </a:prstClr>
              </a:solidFill>
            </a:endParaRPr>
          </a:p>
          <a:p>
            <a:pPr fontAlgn="base"/>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992822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n-IN" sz="3600" dirty="0" err="1" smtClean="0"/>
              <a:t>Ejercicio</a:t>
            </a:r>
            <a:r>
              <a:rPr lang="en-IN" sz="3600" dirty="0" smtClean="0"/>
              <a:t> (</a:t>
            </a:r>
            <a:r>
              <a:rPr lang="en-IN" sz="3600" dirty="0" err="1" smtClean="0"/>
              <a:t>Crear</a:t>
            </a:r>
            <a:r>
              <a:rPr lang="en-IN" sz="3600" dirty="0" smtClean="0"/>
              <a:t> red neuronal para </a:t>
            </a:r>
            <a:r>
              <a:rPr lang="en-IN" sz="3600" dirty="0" err="1" smtClean="0"/>
              <a:t>deteccion</a:t>
            </a:r>
            <a:r>
              <a:rPr lang="en-IN" sz="3600" dirty="0" smtClean="0"/>
              <a:t> de </a:t>
            </a:r>
            <a:r>
              <a:rPr lang="en-IN" sz="3600" dirty="0" err="1" smtClean="0"/>
              <a:t>objetos</a:t>
            </a:r>
            <a:r>
              <a:rPr lang="en-IN" sz="3600" dirty="0" smtClean="0"/>
              <a:t>)</a:t>
            </a:r>
            <a:endParaRPr lang="en-IN" sz="3600" dirty="0"/>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marL="285750" indent="-285750">
              <a:buFont typeface="Arial" panose="020B0604020202020204" pitchFamily="34" charset="0"/>
              <a:buChar char="•"/>
            </a:pPr>
            <a:endParaRPr lang="es-MX" sz="1600" b="1" dirty="0">
              <a:solidFill>
                <a:prstClr val="white">
                  <a:lumMod val="95000"/>
                </a:prstClr>
              </a:solidFill>
            </a:endParaRPr>
          </a:p>
          <a:p>
            <a:endParaRPr lang="es-MX" sz="1800" dirty="0">
              <a:solidFill>
                <a:prstClr val="white">
                  <a:lumMod val="95000"/>
                </a:prstClr>
              </a:solidFill>
            </a:endParaRPr>
          </a:p>
          <a:p>
            <a:endParaRPr lang="es-MX" sz="1800" dirty="0">
              <a:solidFill>
                <a:prstClr val="white">
                  <a:lumMod val="95000"/>
                </a:prstClr>
              </a:solidFill>
            </a:endParaRPr>
          </a:p>
          <a:p>
            <a:endParaRPr lang="es-MX" sz="1800" dirty="0">
              <a:solidFill>
                <a:prstClr val="white">
                  <a:lumMod val="95000"/>
                </a:prstClr>
              </a:solidFill>
              <a:latin typeface="Arial" panose="020B0604020202020204" pitchFamily="34" charset="0"/>
              <a:cs typeface="Arial" panose="020B0604020202020204" pitchFamily="34" charset="0"/>
            </a:endParaRPr>
          </a:p>
          <a:p>
            <a:endParaRPr lang="es-MX" sz="1600" dirty="0">
              <a:solidFill>
                <a:prstClr val="white">
                  <a:lumMod val="95000"/>
                </a:prstClr>
              </a:solidFill>
              <a:latin typeface="Arial" panose="020B0604020202020204" pitchFamily="34" charset="0"/>
              <a:cs typeface="Arial" panose="020B0604020202020204" pitchFamily="34" charset="0"/>
            </a:endParaRPr>
          </a:p>
          <a:p>
            <a:pPr algn="ctr">
              <a:lnSpc>
                <a:spcPct val="200000"/>
              </a:lnSpc>
            </a:pPr>
            <a:endParaRPr lang="es-MX" dirty="0">
              <a:solidFill>
                <a:prstClr val="white">
                  <a:lumMod val="95000"/>
                </a:prstClr>
              </a:solidFill>
            </a:endParaRPr>
          </a:p>
          <a:p>
            <a:pPr fontAlgn="base"/>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646942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10" name="Rectangle 9"/>
          <p:cNvSpPr/>
          <p:nvPr/>
        </p:nvSpPr>
        <p:spPr>
          <a:xfrm>
            <a:off x="0" y="1"/>
            <a:ext cx="12191999"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1" name="Group 10"/>
          <p:cNvGrpSpPr/>
          <p:nvPr/>
        </p:nvGrpSpPr>
        <p:grpSpPr>
          <a:xfrm>
            <a:off x="4025528" y="2573637"/>
            <a:ext cx="11803296" cy="3046988"/>
            <a:chOff x="3959927" y="448635"/>
            <a:chExt cx="11803296" cy="3046988"/>
          </a:xfrm>
        </p:grpSpPr>
        <p:sp>
          <p:nvSpPr>
            <p:cNvPr id="12" name="TextBox 11"/>
            <p:cNvSpPr txBox="1">
              <a:spLocks noChangeAspect="1"/>
            </p:cNvSpPr>
            <p:nvPr/>
          </p:nvSpPr>
          <p:spPr>
            <a:xfrm>
              <a:off x="3959927" y="448635"/>
              <a:ext cx="11803296" cy="3046988"/>
            </a:xfrm>
            <a:prstGeom prst="rect">
              <a:avLst/>
            </a:prstGeom>
            <a:noFill/>
          </p:spPr>
          <p:txBody>
            <a:bodyPr wrap="none" rtlCol="0">
              <a:spAutoFit/>
            </a:bodyPr>
            <a:lstStyle/>
            <a:p>
              <a:r>
                <a:rPr lang="es-MX" sz="3200" spc="40" dirty="0" smtClean="0">
                  <a:solidFill>
                    <a:schemeClr val="bg1"/>
                  </a:solidFill>
                  <a:latin typeface="+mj-lt"/>
                </a:rPr>
                <a:t>Contáctanos </a:t>
              </a:r>
              <a:r>
                <a:rPr lang="es-MX" sz="3200" dirty="0"/>
                <a:t> </a:t>
              </a:r>
              <a:br>
                <a:rPr lang="es-MX" sz="3200" dirty="0"/>
              </a:br>
              <a:endParaRPr lang="es-MX" sz="3200" dirty="0"/>
            </a:p>
            <a:p>
              <a:r>
                <a:rPr lang="es-MX" sz="3200" dirty="0"/>
                <a:t/>
              </a:r>
              <a:br>
                <a:rPr lang="es-MX" sz="3200" dirty="0"/>
              </a:br>
              <a:endParaRPr lang="es-MX" sz="3200" dirty="0"/>
            </a:p>
            <a:p>
              <a:r>
                <a:rPr lang="es-MX" sz="3200" dirty="0"/>
                <a:t>Saludos</a:t>
              </a:r>
            </a:p>
            <a:p>
              <a:pPr algn="r"/>
              <a:endParaRPr lang="es-MX" sz="3200" spc="40" dirty="0">
                <a:solidFill>
                  <a:schemeClr val="bg1"/>
                </a:solidFill>
                <a:latin typeface="+mj-lt"/>
              </a:endParaRPr>
            </a:p>
          </p:txBody>
        </p:sp>
        <p:cxnSp>
          <p:nvCxnSpPr>
            <p:cNvPr id="14" name="Straight Connector 13"/>
            <p:cNvCxnSpPr/>
            <p:nvPr/>
          </p:nvCxnSpPr>
          <p:spPr>
            <a:xfrm>
              <a:off x="6525618" y="516444"/>
              <a:ext cx="0" cy="449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sp>
        <p:nvSpPr>
          <p:cNvPr id="15" name="Rectangle 14"/>
          <p:cNvSpPr/>
          <p:nvPr/>
        </p:nvSpPr>
        <p:spPr>
          <a:xfrm>
            <a:off x="-1" y="4317307"/>
            <a:ext cx="12192000" cy="26024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Oval 15"/>
          <p:cNvSpPr/>
          <p:nvPr/>
        </p:nvSpPr>
        <p:spPr>
          <a:xfrm>
            <a:off x="1650729" y="4086272"/>
            <a:ext cx="926146" cy="926146"/>
          </a:xfrm>
          <a:prstGeom prst="ellipse">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Oval 33"/>
          <p:cNvSpPr/>
          <p:nvPr/>
        </p:nvSpPr>
        <p:spPr>
          <a:xfrm rot="2673581">
            <a:off x="4004221" y="4975327"/>
            <a:ext cx="370800" cy="370018"/>
          </a:xfrm>
          <a:prstGeom prst="ellipse">
            <a:avLst/>
          </a:prstGeom>
          <a:solidFill>
            <a:schemeClr val="accent4"/>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0000" lnSpcReduction="20000"/>
          </a:bodyPr>
          <a:lstStyle/>
          <a:p>
            <a:pPr algn="ctr"/>
            <a:endParaRPr lang="en-IN" u="sng" dirty="0"/>
          </a:p>
        </p:txBody>
      </p:sp>
      <p:sp>
        <p:nvSpPr>
          <p:cNvPr id="35" name="TextBox 34"/>
          <p:cNvSpPr txBox="1"/>
          <p:nvPr/>
        </p:nvSpPr>
        <p:spPr>
          <a:xfrm>
            <a:off x="4122789" y="5066911"/>
            <a:ext cx="131446" cy="184666"/>
          </a:xfrm>
          <a:prstGeom prst="rect">
            <a:avLst/>
          </a:prstGeom>
          <a:noFill/>
        </p:spPr>
        <p:txBody>
          <a:bodyPr wrap="none" lIns="0" tIns="0" rIns="0" bIns="0" rtlCol="0">
            <a:spAutoFit/>
          </a:bodyPr>
          <a:lstStyle/>
          <a:p>
            <a:pPr algn="ctr"/>
            <a:r>
              <a:rPr lang="en-IN" sz="1200" dirty="0">
                <a:solidFill>
                  <a:schemeClr val="bg1"/>
                </a:solidFill>
                <a:latin typeface="FontAwesome" pitchFamily="50" charset="0"/>
              </a:rPr>
              <a:t></a:t>
            </a:r>
          </a:p>
        </p:txBody>
      </p:sp>
      <p:sp>
        <p:nvSpPr>
          <p:cNvPr id="36" name="TextBox 35"/>
          <p:cNvSpPr txBox="1"/>
          <p:nvPr/>
        </p:nvSpPr>
        <p:spPr>
          <a:xfrm>
            <a:off x="4495827" y="5005951"/>
            <a:ext cx="1960812" cy="276999"/>
          </a:xfrm>
          <a:prstGeom prst="rect">
            <a:avLst/>
          </a:prstGeom>
          <a:noFill/>
        </p:spPr>
        <p:txBody>
          <a:bodyPr wrap="square" lIns="0" tIns="0" rIns="0" bIns="0" rtlCol="0" anchor="t" anchorCtr="0">
            <a:spAutoFit/>
          </a:bodyPr>
          <a:lstStyle/>
          <a:p>
            <a:pPr lvl="0"/>
            <a:r>
              <a:rPr lang="en-IN" sz="900" dirty="0">
                <a:solidFill>
                  <a:srgbClr val="44546A">
                    <a:lumMod val="20000"/>
                    <a:lumOff val="80000"/>
                  </a:srgbClr>
                </a:solidFill>
                <a:latin typeface="+mj-lt"/>
                <a:ea typeface="Adobe Fangsong Std R" panose="02020400000000000000" pitchFamily="18" charset="-128"/>
                <a:cs typeface="Arial" panose="020B0604020202020204" pitchFamily="34" charset="0"/>
              </a:rPr>
              <a:t>Santiago de Querétaro 135, </a:t>
            </a:r>
            <a:r>
              <a:rPr lang="es-MX" sz="900" dirty="0">
                <a:solidFill>
                  <a:srgbClr val="44546A">
                    <a:lumMod val="20000"/>
                    <a:lumOff val="80000"/>
                  </a:srgbClr>
                </a:solidFill>
                <a:latin typeface="+mj-lt"/>
                <a:ea typeface="Adobe Fangsong Std R" panose="02020400000000000000" pitchFamily="18" charset="-128"/>
                <a:cs typeface="Arial" panose="020B0604020202020204" pitchFamily="34" charset="0"/>
              </a:rPr>
              <a:t>Jurica</a:t>
            </a:r>
            <a:r>
              <a:rPr lang="en-IN" sz="900" dirty="0">
                <a:solidFill>
                  <a:srgbClr val="44546A">
                    <a:lumMod val="20000"/>
                    <a:lumOff val="80000"/>
                  </a:srgbClr>
                </a:solidFill>
                <a:latin typeface="+mj-lt"/>
                <a:ea typeface="Adobe Fangsong Std R" panose="02020400000000000000" pitchFamily="18" charset="-128"/>
                <a:cs typeface="Arial" panose="020B0604020202020204" pitchFamily="34" charset="0"/>
              </a:rPr>
              <a:t>, 76132 Santiago de Querétaro, Qro.</a:t>
            </a:r>
          </a:p>
        </p:txBody>
      </p:sp>
      <p:grpSp>
        <p:nvGrpSpPr>
          <p:cNvPr id="37" name="Group 36"/>
          <p:cNvGrpSpPr/>
          <p:nvPr/>
        </p:nvGrpSpPr>
        <p:grpSpPr>
          <a:xfrm>
            <a:off x="4004221" y="5445493"/>
            <a:ext cx="2025102" cy="370018"/>
            <a:chOff x="3800824" y="4148853"/>
            <a:chExt cx="1998238" cy="370018"/>
          </a:xfrm>
        </p:grpSpPr>
        <p:sp>
          <p:nvSpPr>
            <p:cNvPr id="38" name="Oval 37"/>
            <p:cNvSpPr/>
            <p:nvPr/>
          </p:nvSpPr>
          <p:spPr>
            <a:xfrm rot="2673581">
              <a:off x="3800824" y="4148853"/>
              <a:ext cx="370800" cy="370018"/>
            </a:xfrm>
            <a:prstGeom prst="ellipse">
              <a:avLst/>
            </a:prstGeom>
            <a:solidFill>
              <a:schemeClr val="accent2"/>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0000" lnSpcReduction="20000"/>
            </a:bodyPr>
            <a:lstStyle/>
            <a:p>
              <a:pPr algn="ctr"/>
              <a:endParaRPr lang="en-IN" u="sng" dirty="0">
                <a:latin typeface="+mj-lt"/>
              </a:endParaRPr>
            </a:p>
          </p:txBody>
        </p:sp>
        <p:sp>
          <p:nvSpPr>
            <p:cNvPr id="39" name="TextBox 38"/>
            <p:cNvSpPr txBox="1"/>
            <p:nvPr/>
          </p:nvSpPr>
          <p:spPr>
            <a:xfrm>
              <a:off x="3942107" y="4249963"/>
              <a:ext cx="88166" cy="184666"/>
            </a:xfrm>
            <a:prstGeom prst="rect">
              <a:avLst/>
            </a:prstGeom>
            <a:noFill/>
          </p:spPr>
          <p:txBody>
            <a:bodyPr wrap="none" lIns="0" tIns="0" rIns="0" bIns="0" rtlCol="0">
              <a:spAutoFit/>
            </a:bodyPr>
            <a:lstStyle/>
            <a:p>
              <a:pPr algn="ctr"/>
              <a:r>
                <a:rPr lang="en-IN" sz="1200" dirty="0">
                  <a:solidFill>
                    <a:schemeClr val="bg1"/>
                  </a:solidFill>
                  <a:latin typeface="FontAwesome" pitchFamily="2" charset="0"/>
                </a:rPr>
                <a:t></a:t>
              </a:r>
            </a:p>
          </p:txBody>
        </p:sp>
        <p:sp>
          <p:nvSpPr>
            <p:cNvPr id="40" name="TextBox 39"/>
            <p:cNvSpPr txBox="1"/>
            <p:nvPr/>
          </p:nvSpPr>
          <p:spPr>
            <a:xfrm>
              <a:off x="4266803" y="4256524"/>
              <a:ext cx="1532259" cy="138499"/>
            </a:xfrm>
            <a:prstGeom prst="rect">
              <a:avLst/>
            </a:prstGeom>
            <a:noFill/>
          </p:spPr>
          <p:txBody>
            <a:bodyPr wrap="square" lIns="0" tIns="0" rIns="0" bIns="0" rtlCol="0" anchor="t" anchorCtr="0">
              <a:spAutoFit/>
            </a:bodyPr>
            <a:lstStyle/>
            <a:p>
              <a:r>
                <a:rPr lang="es-MX" sz="900" dirty="0">
                  <a:hlinkClick r:id="rId3"/>
                </a:rPr>
                <a:t>facebook.com/smartydreams</a:t>
              </a:r>
              <a:endParaRPr lang="en-IN" sz="900" dirty="0">
                <a:solidFill>
                  <a:schemeClr val="tx2">
                    <a:lumMod val="20000"/>
                    <a:lumOff val="80000"/>
                  </a:schemeClr>
                </a:solidFill>
                <a:latin typeface="+mj-lt"/>
                <a:ea typeface="Adobe Fangsong Std R" panose="02020400000000000000" pitchFamily="18" charset="-128"/>
                <a:cs typeface="Arial" panose="020B0604020202020204" pitchFamily="34" charset="0"/>
              </a:endParaRPr>
            </a:p>
          </p:txBody>
        </p:sp>
      </p:grpSp>
      <p:grpSp>
        <p:nvGrpSpPr>
          <p:cNvPr id="41" name="Group 40"/>
          <p:cNvGrpSpPr/>
          <p:nvPr/>
        </p:nvGrpSpPr>
        <p:grpSpPr>
          <a:xfrm>
            <a:off x="4004221" y="5954459"/>
            <a:ext cx="1931759" cy="370018"/>
            <a:chOff x="3800824" y="4148853"/>
            <a:chExt cx="1931759" cy="370018"/>
          </a:xfrm>
        </p:grpSpPr>
        <p:sp>
          <p:nvSpPr>
            <p:cNvPr id="42" name="Oval 41"/>
            <p:cNvSpPr/>
            <p:nvPr/>
          </p:nvSpPr>
          <p:spPr>
            <a:xfrm rot="2673581">
              <a:off x="3800824" y="4148853"/>
              <a:ext cx="370800" cy="370018"/>
            </a:xfrm>
            <a:prstGeom prst="ellipse">
              <a:avLst/>
            </a:prstGeom>
            <a:solidFill>
              <a:schemeClr val="accent6"/>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0000" lnSpcReduction="20000"/>
            </a:bodyPr>
            <a:lstStyle/>
            <a:p>
              <a:pPr algn="ctr"/>
              <a:endParaRPr lang="en-IN" u="sng" dirty="0">
                <a:latin typeface="+mj-lt"/>
              </a:endParaRPr>
            </a:p>
          </p:txBody>
        </p:sp>
        <p:sp>
          <p:nvSpPr>
            <p:cNvPr id="43" name="TextBox 42"/>
            <p:cNvSpPr txBox="1"/>
            <p:nvPr/>
          </p:nvSpPr>
          <p:spPr>
            <a:xfrm>
              <a:off x="3920467" y="4234723"/>
              <a:ext cx="131446" cy="184666"/>
            </a:xfrm>
            <a:prstGeom prst="rect">
              <a:avLst/>
            </a:prstGeom>
            <a:noFill/>
          </p:spPr>
          <p:txBody>
            <a:bodyPr wrap="none" lIns="0" tIns="0" rIns="0" bIns="0" rtlCol="0">
              <a:spAutoFit/>
            </a:bodyPr>
            <a:lstStyle/>
            <a:p>
              <a:pPr algn="ctr"/>
              <a:r>
                <a:rPr lang="en-IN" sz="1200" dirty="0">
                  <a:solidFill>
                    <a:schemeClr val="bg1"/>
                  </a:solidFill>
                  <a:latin typeface="FontAwesome" pitchFamily="2" charset="0"/>
                </a:rPr>
                <a:t></a:t>
              </a:r>
            </a:p>
          </p:txBody>
        </p:sp>
        <p:sp>
          <p:nvSpPr>
            <p:cNvPr id="44" name="TextBox 43"/>
            <p:cNvSpPr txBox="1"/>
            <p:nvPr/>
          </p:nvSpPr>
          <p:spPr>
            <a:xfrm>
              <a:off x="4292430" y="4241896"/>
              <a:ext cx="1440153" cy="138499"/>
            </a:xfrm>
            <a:prstGeom prst="rect">
              <a:avLst/>
            </a:prstGeom>
            <a:noFill/>
          </p:spPr>
          <p:txBody>
            <a:bodyPr wrap="square" lIns="0" tIns="0" rIns="0" bIns="0" rtlCol="0" anchor="t" anchorCtr="0">
              <a:spAutoFit/>
            </a:bodyPr>
            <a:lstStyle/>
            <a:p>
              <a:r>
                <a:rPr lang="en-IN" sz="900" dirty="0">
                  <a:solidFill>
                    <a:schemeClr val="tx2">
                      <a:lumMod val="20000"/>
                      <a:lumOff val="80000"/>
                    </a:schemeClr>
                  </a:solidFill>
                  <a:latin typeface="+mj-lt"/>
                  <a:ea typeface="Adobe Fangsong Std R" panose="02020400000000000000" pitchFamily="18" charset="-128"/>
                  <a:cs typeface="Arial" panose="020B0604020202020204" pitchFamily="34" charset="0"/>
                </a:rPr>
                <a:t>www.smartydreams.com</a:t>
              </a:r>
            </a:p>
          </p:txBody>
        </p:sp>
      </p:grpSp>
      <p:sp>
        <p:nvSpPr>
          <p:cNvPr id="46" name="TextBox 45"/>
          <p:cNvSpPr txBox="1"/>
          <p:nvPr/>
        </p:nvSpPr>
        <p:spPr>
          <a:xfrm>
            <a:off x="1525487" y="5159244"/>
            <a:ext cx="120225" cy="184666"/>
          </a:xfrm>
          <a:prstGeom prst="rect">
            <a:avLst/>
          </a:prstGeom>
          <a:noFill/>
        </p:spPr>
        <p:txBody>
          <a:bodyPr wrap="none" lIns="0" tIns="0" rIns="0" bIns="0" rtlCol="0">
            <a:spAutoFit/>
          </a:bodyPr>
          <a:lstStyle/>
          <a:p>
            <a:pPr algn="ctr"/>
            <a:r>
              <a:rPr lang="en-IN" sz="1200" dirty="0">
                <a:solidFill>
                  <a:schemeClr val="bg1"/>
                </a:solidFill>
                <a:latin typeface="FontAwesome" pitchFamily="50" charset="0"/>
              </a:rPr>
              <a:t></a:t>
            </a:r>
          </a:p>
        </p:txBody>
      </p:sp>
      <p:sp>
        <p:nvSpPr>
          <p:cNvPr id="47" name="TextBox 46"/>
          <p:cNvSpPr txBox="1"/>
          <p:nvPr/>
        </p:nvSpPr>
        <p:spPr>
          <a:xfrm>
            <a:off x="1828975" y="5175232"/>
            <a:ext cx="1251119" cy="138499"/>
          </a:xfrm>
          <a:prstGeom prst="rect">
            <a:avLst/>
          </a:prstGeom>
          <a:noFill/>
        </p:spPr>
        <p:txBody>
          <a:bodyPr wrap="square" lIns="0" tIns="0" rIns="0" bIns="0" rtlCol="0" anchor="t" anchorCtr="0">
            <a:spAutoFit/>
          </a:bodyPr>
          <a:lstStyle/>
          <a:p>
            <a:pPr lvl="0"/>
            <a:r>
              <a:rPr lang="en-IN" sz="900" dirty="0" smtClean="0">
                <a:solidFill>
                  <a:srgbClr val="44546A">
                    <a:lumMod val="20000"/>
                    <a:lumOff val="80000"/>
                  </a:srgbClr>
                </a:solidFill>
                <a:latin typeface="+mj-lt"/>
                <a:ea typeface="Adobe Fangsong Std R" panose="02020400000000000000" pitchFamily="18" charset="-128"/>
                <a:cs typeface="Arial" panose="020B0604020202020204" pitchFamily="34" charset="0"/>
              </a:rPr>
              <a:t>56 140 22 887</a:t>
            </a:r>
            <a:endParaRPr lang="en-IN" sz="900" dirty="0">
              <a:solidFill>
                <a:srgbClr val="44546A">
                  <a:lumMod val="20000"/>
                  <a:lumOff val="80000"/>
                </a:srgbClr>
              </a:solidFill>
              <a:latin typeface="+mj-lt"/>
              <a:ea typeface="Adobe Fangsong Std R" panose="02020400000000000000" pitchFamily="18" charset="-128"/>
              <a:cs typeface="Arial" panose="020B0604020202020204" pitchFamily="34" charset="0"/>
            </a:endParaRPr>
          </a:p>
        </p:txBody>
      </p:sp>
      <p:sp>
        <p:nvSpPr>
          <p:cNvPr id="48" name="TextBox 47"/>
          <p:cNvSpPr txBox="1"/>
          <p:nvPr/>
        </p:nvSpPr>
        <p:spPr>
          <a:xfrm>
            <a:off x="1508656" y="5461365"/>
            <a:ext cx="153888" cy="184666"/>
          </a:xfrm>
          <a:prstGeom prst="rect">
            <a:avLst/>
          </a:prstGeom>
          <a:noFill/>
        </p:spPr>
        <p:txBody>
          <a:bodyPr wrap="none" lIns="0" tIns="0" rIns="0" bIns="0" rtlCol="0">
            <a:spAutoFit/>
          </a:bodyPr>
          <a:lstStyle/>
          <a:p>
            <a:pPr algn="ctr"/>
            <a:r>
              <a:rPr lang="en-IN" sz="1200" dirty="0">
                <a:solidFill>
                  <a:schemeClr val="bg1"/>
                </a:solidFill>
                <a:latin typeface="FontAwesome" pitchFamily="50" charset="0"/>
              </a:rPr>
              <a:t></a:t>
            </a:r>
          </a:p>
        </p:txBody>
      </p:sp>
      <p:sp>
        <p:nvSpPr>
          <p:cNvPr id="49" name="TextBox 48"/>
          <p:cNvSpPr txBox="1"/>
          <p:nvPr/>
        </p:nvSpPr>
        <p:spPr>
          <a:xfrm>
            <a:off x="1828975" y="5477353"/>
            <a:ext cx="1645651" cy="138499"/>
          </a:xfrm>
          <a:prstGeom prst="rect">
            <a:avLst/>
          </a:prstGeom>
          <a:noFill/>
        </p:spPr>
        <p:txBody>
          <a:bodyPr wrap="square" lIns="0" tIns="0" rIns="0" bIns="0" rtlCol="0" anchor="t" anchorCtr="0">
            <a:spAutoFit/>
          </a:bodyPr>
          <a:lstStyle/>
          <a:p>
            <a:pPr lvl="0"/>
            <a:r>
              <a:rPr lang="en-IN" sz="900" dirty="0">
                <a:solidFill>
                  <a:srgbClr val="44546A">
                    <a:lumMod val="20000"/>
                    <a:lumOff val="80000"/>
                  </a:srgbClr>
                </a:solidFill>
                <a:latin typeface="+mj-lt"/>
                <a:ea typeface="Adobe Fangsong Std R" panose="02020400000000000000" pitchFamily="18" charset="-128"/>
                <a:cs typeface="Arial" panose="020B0604020202020204" pitchFamily="34" charset="0"/>
              </a:rPr>
              <a:t>Ing. </a:t>
            </a:r>
            <a:r>
              <a:rPr lang="en-IN" sz="900" dirty="0" smtClean="0">
                <a:solidFill>
                  <a:srgbClr val="44546A">
                    <a:lumMod val="20000"/>
                    <a:lumOff val="80000"/>
                  </a:srgbClr>
                </a:solidFill>
                <a:latin typeface="+mj-lt"/>
                <a:ea typeface="Adobe Fangsong Std R" panose="02020400000000000000" pitchFamily="18" charset="-128"/>
                <a:cs typeface="Arial" panose="020B0604020202020204" pitchFamily="34" charset="0"/>
              </a:rPr>
              <a:t>Bryan Julian</a:t>
            </a:r>
            <a:r>
              <a:rPr lang="en-IN" sz="900" dirty="0">
                <a:solidFill>
                  <a:srgbClr val="44546A">
                    <a:lumMod val="20000"/>
                    <a:lumOff val="80000"/>
                  </a:srgbClr>
                </a:solidFill>
                <a:latin typeface="+mj-lt"/>
                <a:ea typeface="Adobe Fangsong Std R" panose="02020400000000000000" pitchFamily="18" charset="-128"/>
                <a:cs typeface="Arial" panose="020B0604020202020204" pitchFamily="34" charset="0"/>
              </a:rPr>
              <a:t> </a:t>
            </a:r>
            <a:r>
              <a:rPr lang="en-IN" sz="900" dirty="0" smtClean="0">
                <a:solidFill>
                  <a:srgbClr val="44546A">
                    <a:lumMod val="20000"/>
                    <a:lumOff val="80000"/>
                  </a:srgbClr>
                </a:solidFill>
                <a:latin typeface="+mj-lt"/>
                <a:ea typeface="Adobe Fangsong Std R" panose="02020400000000000000" pitchFamily="18" charset="-128"/>
                <a:cs typeface="Arial" panose="020B0604020202020204" pitchFamily="34" charset="0"/>
              </a:rPr>
              <a:t> </a:t>
            </a:r>
            <a:r>
              <a:rPr lang="en-IN" sz="900" dirty="0">
                <a:solidFill>
                  <a:srgbClr val="44546A">
                    <a:lumMod val="20000"/>
                    <a:lumOff val="80000"/>
                  </a:srgbClr>
                </a:solidFill>
                <a:latin typeface="+mj-lt"/>
                <a:ea typeface="Adobe Fangsong Std R" panose="02020400000000000000" pitchFamily="18" charset="-128"/>
                <a:cs typeface="Arial" panose="020B0604020202020204" pitchFamily="34" charset="0"/>
              </a:rPr>
              <a:t>Sierra Garcia</a:t>
            </a:r>
          </a:p>
        </p:txBody>
      </p:sp>
      <p:sp>
        <p:nvSpPr>
          <p:cNvPr id="52" name="TextBox 51"/>
          <p:cNvSpPr txBox="1"/>
          <p:nvPr/>
        </p:nvSpPr>
        <p:spPr>
          <a:xfrm>
            <a:off x="1508656" y="5732232"/>
            <a:ext cx="153888" cy="184666"/>
          </a:xfrm>
          <a:prstGeom prst="rect">
            <a:avLst/>
          </a:prstGeom>
          <a:noFill/>
        </p:spPr>
        <p:txBody>
          <a:bodyPr wrap="none" lIns="0" tIns="0" rIns="0" bIns="0" rtlCol="0">
            <a:spAutoFit/>
          </a:bodyPr>
          <a:lstStyle/>
          <a:p>
            <a:pPr algn="ctr"/>
            <a:r>
              <a:rPr lang="en-IN" sz="1200" dirty="0">
                <a:solidFill>
                  <a:schemeClr val="bg1"/>
                </a:solidFill>
                <a:latin typeface="FontAwesome" pitchFamily="50" charset="0"/>
              </a:rPr>
              <a:t></a:t>
            </a:r>
          </a:p>
        </p:txBody>
      </p:sp>
      <p:sp>
        <p:nvSpPr>
          <p:cNvPr id="53" name="TextBox 52"/>
          <p:cNvSpPr txBox="1"/>
          <p:nvPr/>
        </p:nvSpPr>
        <p:spPr>
          <a:xfrm>
            <a:off x="1828975" y="5748220"/>
            <a:ext cx="1645651" cy="138499"/>
          </a:xfrm>
          <a:prstGeom prst="rect">
            <a:avLst/>
          </a:prstGeom>
          <a:noFill/>
        </p:spPr>
        <p:txBody>
          <a:bodyPr wrap="square" lIns="0" tIns="0" rIns="0" bIns="0" rtlCol="0" anchor="t" anchorCtr="0">
            <a:spAutoFit/>
          </a:bodyPr>
          <a:lstStyle/>
          <a:p>
            <a:pPr lvl="0"/>
            <a:r>
              <a:rPr lang="es-MX" sz="900" dirty="0">
                <a:solidFill>
                  <a:srgbClr val="44546A">
                    <a:lumMod val="20000"/>
                    <a:lumOff val="80000"/>
                  </a:srgbClr>
                </a:solidFill>
                <a:latin typeface="+mj-lt"/>
                <a:ea typeface="Adobe Fangsong Std R" panose="02020400000000000000" pitchFamily="18" charset="-128"/>
                <a:cs typeface="Arial" panose="020B0604020202020204" pitchFamily="34" charset="0"/>
              </a:rPr>
              <a:t>www.linkedin.com/in/dsierra74</a:t>
            </a:r>
            <a:endParaRPr lang="en-IN" sz="900" dirty="0">
              <a:solidFill>
                <a:srgbClr val="44546A">
                  <a:lumMod val="20000"/>
                  <a:lumOff val="80000"/>
                </a:srgbClr>
              </a:solidFill>
              <a:latin typeface="+mj-lt"/>
              <a:ea typeface="Adobe Fangsong Std R" panose="02020400000000000000" pitchFamily="18" charset="-128"/>
              <a:cs typeface="Arial" panose="020B0604020202020204" pitchFamily="34" charset="0"/>
            </a:endParaRPr>
          </a:p>
        </p:txBody>
      </p:sp>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975" y="4214150"/>
            <a:ext cx="546893" cy="697289"/>
          </a:xfrm>
          <a:prstGeom prst="rect">
            <a:avLst/>
          </a:prstGeom>
        </p:spPr>
      </p:pic>
    </p:spTree>
    <p:extLst>
      <p:ext uri="{BB962C8B-B14F-4D97-AF65-F5344CB8AC3E}">
        <p14:creationId xmlns:p14="http://schemas.microsoft.com/office/powerpoint/2010/main" val="38579792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23" presetClass="entr" presetSubtype="16"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childTnLst>
                                </p:cTn>
                              </p:par>
                              <p:par>
                                <p:cTn id="14" presetID="22" presetClass="entr" presetSubtype="1" fill="hold" grpId="0" nodeType="withEffect">
                                  <p:stCondLst>
                                    <p:cond delay="0"/>
                                  </p:stCondLst>
                                  <p:iterate type="wd">
                                    <p:tmPct val="10000"/>
                                  </p:iterate>
                                  <p:childTnLst>
                                    <p:set>
                                      <p:cBhvr>
                                        <p:cTn id="15" dur="1" fill="hold">
                                          <p:stCondLst>
                                            <p:cond delay="0"/>
                                          </p:stCondLst>
                                        </p:cTn>
                                        <p:tgtEl>
                                          <p:spTgt spid="46">
                                            <p:txEl>
                                              <p:pRg st="0" end="0"/>
                                            </p:txEl>
                                          </p:spTgt>
                                        </p:tgtEl>
                                        <p:attrNameLst>
                                          <p:attrName>style.visibility</p:attrName>
                                        </p:attrNameLst>
                                      </p:cBhvr>
                                      <p:to>
                                        <p:strVal val="visible"/>
                                      </p:to>
                                    </p:set>
                                    <p:animEffect transition="in" filter="wipe(up)">
                                      <p:cBhvr>
                                        <p:cTn id="16" dur="1000"/>
                                        <p:tgtEl>
                                          <p:spTgt spid="46">
                                            <p:txEl>
                                              <p:pRg st="0" end="0"/>
                                            </p:txEl>
                                          </p:spTgt>
                                        </p:tgtEl>
                                      </p:cBhvr>
                                    </p:animEffect>
                                  </p:childTnLst>
                                </p:cTn>
                              </p:par>
                              <p:par>
                                <p:cTn id="17" presetID="22" presetClass="entr" presetSubtype="1" fill="hold" grpId="0" nodeType="withEffect">
                                  <p:stCondLst>
                                    <p:cond delay="0"/>
                                  </p:stCondLst>
                                  <p:iterate type="wd">
                                    <p:tmPct val="10000"/>
                                  </p:iterate>
                                  <p:childTnLst>
                                    <p:set>
                                      <p:cBhvr>
                                        <p:cTn id="18" dur="1" fill="hold">
                                          <p:stCondLst>
                                            <p:cond delay="0"/>
                                          </p:stCondLst>
                                        </p:cTn>
                                        <p:tgtEl>
                                          <p:spTgt spid="47">
                                            <p:txEl>
                                              <p:pRg st="0" end="0"/>
                                            </p:txEl>
                                          </p:spTgt>
                                        </p:tgtEl>
                                        <p:attrNameLst>
                                          <p:attrName>style.visibility</p:attrName>
                                        </p:attrNameLst>
                                      </p:cBhvr>
                                      <p:to>
                                        <p:strVal val="visible"/>
                                      </p:to>
                                    </p:set>
                                    <p:animEffect transition="in" filter="wipe(up)">
                                      <p:cBhvr>
                                        <p:cTn id="19" dur="1000"/>
                                        <p:tgtEl>
                                          <p:spTgt spid="47">
                                            <p:txEl>
                                              <p:pRg st="0" end="0"/>
                                            </p:txEl>
                                          </p:spTgt>
                                        </p:tgtEl>
                                      </p:cBhvr>
                                    </p:animEffect>
                                  </p:childTnLst>
                                </p:cTn>
                              </p:par>
                              <p:par>
                                <p:cTn id="20" presetID="22" presetClass="entr" presetSubtype="1" fill="hold" grpId="0" nodeType="withEffect">
                                  <p:stCondLst>
                                    <p:cond delay="0"/>
                                  </p:stCondLst>
                                  <p:iterate type="wd">
                                    <p:tmPct val="10000"/>
                                  </p:iterate>
                                  <p:childTnLst>
                                    <p:set>
                                      <p:cBhvr>
                                        <p:cTn id="21" dur="1" fill="hold">
                                          <p:stCondLst>
                                            <p:cond delay="0"/>
                                          </p:stCondLst>
                                        </p:cTn>
                                        <p:tgtEl>
                                          <p:spTgt spid="48">
                                            <p:txEl>
                                              <p:pRg st="0" end="0"/>
                                            </p:txEl>
                                          </p:spTgt>
                                        </p:tgtEl>
                                        <p:attrNameLst>
                                          <p:attrName>style.visibility</p:attrName>
                                        </p:attrNameLst>
                                      </p:cBhvr>
                                      <p:to>
                                        <p:strVal val="visible"/>
                                      </p:to>
                                    </p:set>
                                    <p:animEffect transition="in" filter="wipe(up)">
                                      <p:cBhvr>
                                        <p:cTn id="22" dur="1000"/>
                                        <p:tgtEl>
                                          <p:spTgt spid="48">
                                            <p:txEl>
                                              <p:pRg st="0" end="0"/>
                                            </p:txEl>
                                          </p:spTgt>
                                        </p:tgtEl>
                                      </p:cBhvr>
                                    </p:animEffect>
                                  </p:childTnLst>
                                </p:cTn>
                              </p:par>
                              <p:par>
                                <p:cTn id="23" presetID="22" presetClass="entr" presetSubtype="1" fill="hold" grpId="0" nodeType="withEffect">
                                  <p:stCondLst>
                                    <p:cond delay="0"/>
                                  </p:stCondLst>
                                  <p:iterate type="wd">
                                    <p:tmPct val="10000"/>
                                  </p:iterate>
                                  <p:childTnLst>
                                    <p:set>
                                      <p:cBhvr>
                                        <p:cTn id="24" dur="1" fill="hold">
                                          <p:stCondLst>
                                            <p:cond delay="0"/>
                                          </p:stCondLst>
                                        </p:cTn>
                                        <p:tgtEl>
                                          <p:spTgt spid="49">
                                            <p:txEl>
                                              <p:pRg st="0" end="0"/>
                                            </p:txEl>
                                          </p:spTgt>
                                        </p:tgtEl>
                                        <p:attrNameLst>
                                          <p:attrName>style.visibility</p:attrName>
                                        </p:attrNameLst>
                                      </p:cBhvr>
                                      <p:to>
                                        <p:strVal val="visible"/>
                                      </p:to>
                                    </p:set>
                                    <p:animEffect transition="in" filter="wipe(up)">
                                      <p:cBhvr>
                                        <p:cTn id="25" dur="1000"/>
                                        <p:tgtEl>
                                          <p:spTgt spid="49">
                                            <p:txEl>
                                              <p:pRg st="0" end="0"/>
                                            </p:txEl>
                                          </p:spTgt>
                                        </p:tgtEl>
                                      </p:cBhvr>
                                    </p:animEffect>
                                  </p:childTnLst>
                                </p:cTn>
                              </p:par>
                              <p:par>
                                <p:cTn id="26" presetID="22" presetClass="entr" presetSubtype="1" fill="hold" grpId="0" nodeType="withEffect">
                                  <p:stCondLst>
                                    <p:cond delay="0"/>
                                  </p:stCondLst>
                                  <p:iterate type="wd">
                                    <p:tmPct val="10000"/>
                                  </p:iterate>
                                  <p:childTnLst>
                                    <p:set>
                                      <p:cBhvr>
                                        <p:cTn id="27" dur="1" fill="hold">
                                          <p:stCondLst>
                                            <p:cond delay="0"/>
                                          </p:stCondLst>
                                        </p:cTn>
                                        <p:tgtEl>
                                          <p:spTgt spid="52">
                                            <p:txEl>
                                              <p:pRg st="0" end="0"/>
                                            </p:txEl>
                                          </p:spTgt>
                                        </p:tgtEl>
                                        <p:attrNameLst>
                                          <p:attrName>style.visibility</p:attrName>
                                        </p:attrNameLst>
                                      </p:cBhvr>
                                      <p:to>
                                        <p:strVal val="visible"/>
                                      </p:to>
                                    </p:set>
                                    <p:animEffect transition="in" filter="wipe(up)">
                                      <p:cBhvr>
                                        <p:cTn id="28" dur="1000"/>
                                        <p:tgtEl>
                                          <p:spTgt spid="52">
                                            <p:txEl>
                                              <p:pRg st="0" end="0"/>
                                            </p:txEl>
                                          </p:spTgt>
                                        </p:tgtEl>
                                      </p:cBhvr>
                                    </p:animEffect>
                                  </p:childTnLst>
                                </p:cTn>
                              </p:par>
                              <p:par>
                                <p:cTn id="29" presetID="22" presetClass="entr" presetSubtype="1" fill="hold" grpId="0" nodeType="withEffect">
                                  <p:stCondLst>
                                    <p:cond delay="0"/>
                                  </p:stCondLst>
                                  <p:iterate type="wd">
                                    <p:tmPct val="10000"/>
                                  </p:iterate>
                                  <p:childTnLst>
                                    <p:set>
                                      <p:cBhvr>
                                        <p:cTn id="30" dur="1" fill="hold">
                                          <p:stCondLst>
                                            <p:cond delay="0"/>
                                          </p:stCondLst>
                                        </p:cTn>
                                        <p:tgtEl>
                                          <p:spTgt spid="53">
                                            <p:txEl>
                                              <p:pRg st="0" end="0"/>
                                            </p:txEl>
                                          </p:spTgt>
                                        </p:tgtEl>
                                        <p:attrNameLst>
                                          <p:attrName>style.visibility</p:attrName>
                                        </p:attrNameLst>
                                      </p:cBhvr>
                                      <p:to>
                                        <p:strVal val="visible"/>
                                      </p:to>
                                    </p:set>
                                    <p:animEffect transition="in" filter="wipe(up)">
                                      <p:cBhvr>
                                        <p:cTn id="31" dur="1000"/>
                                        <p:tgtEl>
                                          <p:spTgt spid="53">
                                            <p:txEl>
                                              <p:pRg st="0" end="0"/>
                                            </p:txEl>
                                          </p:spTgt>
                                        </p:tgtEl>
                                      </p:cBhvr>
                                    </p:animEffect>
                                  </p:childTnLst>
                                </p:cTn>
                              </p:par>
                              <p:par>
                                <p:cTn id="32" presetID="12" presetClass="entr" presetSubtype="1" fill="hold" grpId="0" nodeType="withEffect">
                                  <p:stCondLst>
                                    <p:cond delay="500"/>
                                  </p:stCondLst>
                                  <p:childTnLst>
                                    <p:set>
                                      <p:cBhvr>
                                        <p:cTn id="33" dur="1" fill="hold">
                                          <p:stCondLst>
                                            <p:cond delay="0"/>
                                          </p:stCondLst>
                                        </p:cTn>
                                        <p:tgtEl>
                                          <p:spTgt spid="34"/>
                                        </p:tgtEl>
                                        <p:attrNameLst>
                                          <p:attrName>style.visibility</p:attrName>
                                        </p:attrNameLst>
                                      </p:cBhvr>
                                      <p:to>
                                        <p:strVal val="visible"/>
                                      </p:to>
                                    </p:set>
                                    <p:anim calcmode="lin" valueType="num">
                                      <p:cBhvr additive="base">
                                        <p:cTn id="34" dur="1000"/>
                                        <p:tgtEl>
                                          <p:spTgt spid="34"/>
                                        </p:tgtEl>
                                        <p:attrNameLst>
                                          <p:attrName>ppt_y</p:attrName>
                                        </p:attrNameLst>
                                      </p:cBhvr>
                                      <p:tavLst>
                                        <p:tav tm="0">
                                          <p:val>
                                            <p:strVal val="#ppt_y-#ppt_h*1.125000"/>
                                          </p:val>
                                        </p:tav>
                                        <p:tav tm="100000">
                                          <p:val>
                                            <p:strVal val="#ppt_y"/>
                                          </p:val>
                                        </p:tav>
                                      </p:tavLst>
                                    </p:anim>
                                    <p:animEffect transition="in" filter="wipe(down)">
                                      <p:cBhvr>
                                        <p:cTn id="35" dur="1000"/>
                                        <p:tgtEl>
                                          <p:spTgt spid="34"/>
                                        </p:tgtEl>
                                      </p:cBhvr>
                                    </p:animEffect>
                                  </p:childTnLst>
                                </p:cTn>
                              </p:par>
                              <p:par>
                                <p:cTn id="36" presetID="12" presetClass="entr" presetSubtype="1" fill="hold" grpId="0" nodeType="withEffect">
                                  <p:stCondLst>
                                    <p:cond delay="500"/>
                                  </p:stCondLst>
                                  <p:childTnLst>
                                    <p:set>
                                      <p:cBhvr>
                                        <p:cTn id="37" dur="1" fill="hold">
                                          <p:stCondLst>
                                            <p:cond delay="0"/>
                                          </p:stCondLst>
                                        </p:cTn>
                                        <p:tgtEl>
                                          <p:spTgt spid="35"/>
                                        </p:tgtEl>
                                        <p:attrNameLst>
                                          <p:attrName>style.visibility</p:attrName>
                                        </p:attrNameLst>
                                      </p:cBhvr>
                                      <p:to>
                                        <p:strVal val="visible"/>
                                      </p:to>
                                    </p:set>
                                    <p:anim calcmode="lin" valueType="num">
                                      <p:cBhvr additive="base">
                                        <p:cTn id="38" dur="1000"/>
                                        <p:tgtEl>
                                          <p:spTgt spid="35"/>
                                        </p:tgtEl>
                                        <p:attrNameLst>
                                          <p:attrName>ppt_y</p:attrName>
                                        </p:attrNameLst>
                                      </p:cBhvr>
                                      <p:tavLst>
                                        <p:tav tm="0">
                                          <p:val>
                                            <p:strVal val="#ppt_y-#ppt_h*1.125000"/>
                                          </p:val>
                                        </p:tav>
                                        <p:tav tm="100000">
                                          <p:val>
                                            <p:strVal val="#ppt_y"/>
                                          </p:val>
                                        </p:tav>
                                      </p:tavLst>
                                    </p:anim>
                                    <p:animEffect transition="in" filter="wipe(down)">
                                      <p:cBhvr>
                                        <p:cTn id="39" dur="1000"/>
                                        <p:tgtEl>
                                          <p:spTgt spid="35"/>
                                        </p:tgtEl>
                                      </p:cBhvr>
                                    </p:animEffect>
                                  </p:childTnLst>
                                </p:cTn>
                              </p:par>
                              <p:par>
                                <p:cTn id="40" presetID="12" presetClass="entr" presetSubtype="1" fill="hold" grpId="0" nodeType="withEffect">
                                  <p:stCondLst>
                                    <p:cond delay="500"/>
                                  </p:stCondLst>
                                  <p:childTnLst>
                                    <p:set>
                                      <p:cBhvr>
                                        <p:cTn id="41" dur="1" fill="hold">
                                          <p:stCondLst>
                                            <p:cond delay="0"/>
                                          </p:stCondLst>
                                        </p:cTn>
                                        <p:tgtEl>
                                          <p:spTgt spid="36"/>
                                        </p:tgtEl>
                                        <p:attrNameLst>
                                          <p:attrName>style.visibility</p:attrName>
                                        </p:attrNameLst>
                                      </p:cBhvr>
                                      <p:to>
                                        <p:strVal val="visible"/>
                                      </p:to>
                                    </p:set>
                                    <p:anim calcmode="lin" valueType="num">
                                      <p:cBhvr additive="base">
                                        <p:cTn id="42" dur="1000"/>
                                        <p:tgtEl>
                                          <p:spTgt spid="36"/>
                                        </p:tgtEl>
                                        <p:attrNameLst>
                                          <p:attrName>ppt_y</p:attrName>
                                        </p:attrNameLst>
                                      </p:cBhvr>
                                      <p:tavLst>
                                        <p:tav tm="0">
                                          <p:val>
                                            <p:strVal val="#ppt_y-#ppt_h*1.125000"/>
                                          </p:val>
                                        </p:tav>
                                        <p:tav tm="100000">
                                          <p:val>
                                            <p:strVal val="#ppt_y"/>
                                          </p:val>
                                        </p:tav>
                                      </p:tavLst>
                                    </p:anim>
                                    <p:animEffect transition="in" filter="wipe(down)">
                                      <p:cBhvr>
                                        <p:cTn id="43" dur="1000"/>
                                        <p:tgtEl>
                                          <p:spTgt spid="36"/>
                                        </p:tgtEl>
                                      </p:cBhvr>
                                    </p:animEffect>
                                  </p:childTnLst>
                                </p:cTn>
                              </p:par>
                              <p:par>
                                <p:cTn id="44" presetID="12" presetClass="entr" presetSubtype="1" fill="hold" nodeType="withEffect">
                                  <p:stCondLst>
                                    <p:cond delay="500"/>
                                  </p:stCondLst>
                                  <p:childTnLst>
                                    <p:set>
                                      <p:cBhvr>
                                        <p:cTn id="45" dur="1" fill="hold">
                                          <p:stCondLst>
                                            <p:cond delay="0"/>
                                          </p:stCondLst>
                                        </p:cTn>
                                        <p:tgtEl>
                                          <p:spTgt spid="37"/>
                                        </p:tgtEl>
                                        <p:attrNameLst>
                                          <p:attrName>style.visibility</p:attrName>
                                        </p:attrNameLst>
                                      </p:cBhvr>
                                      <p:to>
                                        <p:strVal val="visible"/>
                                      </p:to>
                                    </p:set>
                                    <p:anim calcmode="lin" valueType="num">
                                      <p:cBhvr additive="base">
                                        <p:cTn id="46" dur="1000"/>
                                        <p:tgtEl>
                                          <p:spTgt spid="37"/>
                                        </p:tgtEl>
                                        <p:attrNameLst>
                                          <p:attrName>ppt_y</p:attrName>
                                        </p:attrNameLst>
                                      </p:cBhvr>
                                      <p:tavLst>
                                        <p:tav tm="0">
                                          <p:val>
                                            <p:strVal val="#ppt_y-#ppt_h*1.125000"/>
                                          </p:val>
                                        </p:tav>
                                        <p:tav tm="100000">
                                          <p:val>
                                            <p:strVal val="#ppt_y"/>
                                          </p:val>
                                        </p:tav>
                                      </p:tavLst>
                                    </p:anim>
                                    <p:animEffect transition="in" filter="wipe(down)">
                                      <p:cBhvr>
                                        <p:cTn id="47" dur="1000"/>
                                        <p:tgtEl>
                                          <p:spTgt spid="37"/>
                                        </p:tgtEl>
                                      </p:cBhvr>
                                    </p:animEffect>
                                  </p:childTnLst>
                                </p:cTn>
                              </p:par>
                              <p:par>
                                <p:cTn id="48" presetID="12" presetClass="entr" presetSubtype="1" fill="hold" nodeType="withEffect">
                                  <p:stCondLst>
                                    <p:cond delay="500"/>
                                  </p:stCondLst>
                                  <p:childTnLst>
                                    <p:set>
                                      <p:cBhvr>
                                        <p:cTn id="49" dur="1" fill="hold">
                                          <p:stCondLst>
                                            <p:cond delay="0"/>
                                          </p:stCondLst>
                                        </p:cTn>
                                        <p:tgtEl>
                                          <p:spTgt spid="41"/>
                                        </p:tgtEl>
                                        <p:attrNameLst>
                                          <p:attrName>style.visibility</p:attrName>
                                        </p:attrNameLst>
                                      </p:cBhvr>
                                      <p:to>
                                        <p:strVal val="visible"/>
                                      </p:to>
                                    </p:set>
                                    <p:anim calcmode="lin" valueType="num">
                                      <p:cBhvr additive="base">
                                        <p:cTn id="50" dur="1000"/>
                                        <p:tgtEl>
                                          <p:spTgt spid="41"/>
                                        </p:tgtEl>
                                        <p:attrNameLst>
                                          <p:attrName>ppt_y</p:attrName>
                                        </p:attrNameLst>
                                      </p:cBhvr>
                                      <p:tavLst>
                                        <p:tav tm="0">
                                          <p:val>
                                            <p:strVal val="#ppt_y-#ppt_h*1.125000"/>
                                          </p:val>
                                        </p:tav>
                                        <p:tav tm="100000">
                                          <p:val>
                                            <p:strVal val="#ppt_y"/>
                                          </p:val>
                                        </p:tav>
                                      </p:tavLst>
                                    </p:anim>
                                    <p:animEffect transition="in" filter="wipe(down)">
                                      <p:cBhvr>
                                        <p:cTn id="51"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4" grpId="0" animBg="1"/>
      <p:bldP spid="35" grpId="0"/>
      <p:bldP spid="36" grpId="0"/>
      <p:bldP spid="46" grpId="0" build="p"/>
      <p:bldP spid="47" grpId="0" build="p"/>
      <p:bldP spid="48" grpId="0" build="p"/>
      <p:bldP spid="49" grpId="0" build="p"/>
      <p:bldP spid="52" grpId="0" build="p"/>
      <p:bldP spid="5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Oval 3"/>
          <p:cNvSpPr/>
          <p:nvPr/>
        </p:nvSpPr>
        <p:spPr>
          <a:xfrm>
            <a:off x="6854010" y="3119436"/>
            <a:ext cx="82551" cy="82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p:cNvSpPr/>
          <p:nvPr/>
        </p:nvSpPr>
        <p:spPr>
          <a:xfrm>
            <a:off x="6685934" y="3119436"/>
            <a:ext cx="82551" cy="825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p:cNvSpPr/>
          <p:nvPr/>
        </p:nvSpPr>
        <p:spPr>
          <a:xfrm>
            <a:off x="6517858" y="3119436"/>
            <a:ext cx="82551" cy="82551"/>
          </a:xfrm>
          <a:prstGeom prst="ellipse">
            <a:avLst/>
          </a:prstGeom>
          <a:solidFill>
            <a:srgbClr val="20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Oval 6"/>
          <p:cNvSpPr/>
          <p:nvPr/>
        </p:nvSpPr>
        <p:spPr>
          <a:xfrm>
            <a:off x="6349782" y="3119436"/>
            <a:ext cx="82551" cy="82551"/>
          </a:xfrm>
          <a:prstGeom prst="ellipse">
            <a:avLst/>
          </a:prstGeom>
          <a:solidFill>
            <a:srgbClr val="14D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Oval 7"/>
          <p:cNvSpPr/>
          <p:nvPr/>
        </p:nvSpPr>
        <p:spPr>
          <a:xfrm>
            <a:off x="7022088" y="3119436"/>
            <a:ext cx="82551" cy="825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p:cNvSpPr txBox="1">
            <a:spLocks noChangeAspect="1"/>
          </p:cNvSpPr>
          <p:nvPr/>
        </p:nvSpPr>
        <p:spPr>
          <a:xfrm>
            <a:off x="6349782" y="3632048"/>
            <a:ext cx="2561600" cy="523220"/>
          </a:xfrm>
          <a:prstGeom prst="rect">
            <a:avLst/>
          </a:prstGeom>
          <a:noFill/>
        </p:spPr>
        <p:txBody>
          <a:bodyPr wrap="none" rtlCol="0">
            <a:spAutoFit/>
          </a:bodyPr>
          <a:lstStyle/>
          <a:p>
            <a:pPr algn="ctr"/>
            <a:r>
              <a:rPr lang="es-MX" sz="2800" spc="40" dirty="0">
                <a:solidFill>
                  <a:schemeClr val="bg1"/>
                </a:solidFill>
                <a:latin typeface="+mj-lt"/>
              </a:rPr>
              <a:t>Muchas gracias</a:t>
            </a:r>
          </a:p>
        </p:txBody>
      </p:sp>
      <p:sp>
        <p:nvSpPr>
          <p:cNvPr id="10" name="Title 1"/>
          <p:cNvSpPr txBox="1">
            <a:spLocks/>
          </p:cNvSpPr>
          <p:nvPr/>
        </p:nvSpPr>
        <p:spPr>
          <a:xfrm>
            <a:off x="0" y="2188211"/>
            <a:ext cx="9144000" cy="10064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bg1">
                    <a:lumMod val="95000"/>
                  </a:schemeClr>
                </a:solidFill>
                <a:latin typeface="+mj-lt"/>
                <a:ea typeface="+mj-ea"/>
                <a:cs typeface="+mj-cs"/>
              </a:defRPr>
            </a:lvl1pPr>
          </a:lstStyle>
          <a:p>
            <a:pPr algn="ctr"/>
            <a:r>
              <a:rPr lang="en-IN" sz="6600" dirty="0"/>
              <a:t>SmartyDreams</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032" y="2050513"/>
            <a:ext cx="870743" cy="1110198"/>
          </a:xfrm>
          <a:prstGeom prst="rect">
            <a:avLst/>
          </a:prstGeom>
        </p:spPr>
      </p:pic>
    </p:spTree>
    <p:extLst>
      <p:ext uri="{BB962C8B-B14F-4D97-AF65-F5344CB8AC3E}">
        <p14:creationId xmlns:p14="http://schemas.microsoft.com/office/powerpoint/2010/main" val="23957233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2000">
                                      <p:stCondLst>
                                        <p:cond delay="400"/>
                                      </p:stCondLst>
                                      <p:childTnLst>
                                        <p:set>
                                          <p:cBhvr>
                                            <p:cTn id="6" dur="1" fill="hold">
                                              <p:stCondLst>
                                                <p:cond delay="0"/>
                                              </p:stCondLst>
                                            </p:cTn>
                                            <p:tgtEl>
                                              <p:spTgt spid="4"/>
                                            </p:tgtEl>
                                            <p:attrNameLst>
                                              <p:attrName>style.visibility</p:attrName>
                                            </p:attrNameLst>
                                          </p:cBhvr>
                                          <p:to>
                                            <p:strVal val="visible"/>
                                          </p:to>
                                        </p:set>
                                        <p:anim calcmode="lin" valueType="num" p14:bounceEnd="62000">
                                          <p:cBhvr additive="base">
                                            <p:cTn id="7" dur="1000" fill="hold"/>
                                            <p:tgtEl>
                                              <p:spTgt spid="4"/>
                                            </p:tgtEl>
                                            <p:attrNameLst>
                                              <p:attrName>ppt_x</p:attrName>
                                            </p:attrNameLst>
                                          </p:cBhvr>
                                          <p:tavLst>
                                            <p:tav tm="0">
                                              <p:val>
                                                <p:strVal val="0-#ppt_w/2"/>
                                              </p:val>
                                            </p:tav>
                                            <p:tav tm="100000">
                                              <p:val>
                                                <p:strVal val="#ppt_x"/>
                                              </p:val>
                                            </p:tav>
                                          </p:tavLst>
                                        </p:anim>
                                        <p:anim calcmode="lin" valueType="num" p14:bounceEnd="62000">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62000">
                                      <p:stCondLst>
                                        <p:cond delay="400"/>
                                      </p:stCondLst>
                                      <p:childTnLst>
                                        <p:set>
                                          <p:cBhvr>
                                            <p:cTn id="10" dur="1" fill="hold">
                                              <p:stCondLst>
                                                <p:cond delay="0"/>
                                              </p:stCondLst>
                                            </p:cTn>
                                            <p:tgtEl>
                                              <p:spTgt spid="5"/>
                                            </p:tgtEl>
                                            <p:attrNameLst>
                                              <p:attrName>style.visibility</p:attrName>
                                            </p:attrNameLst>
                                          </p:cBhvr>
                                          <p:to>
                                            <p:strVal val="visible"/>
                                          </p:to>
                                        </p:set>
                                        <p:anim calcmode="lin" valueType="num" p14:bounceEnd="62000">
                                          <p:cBhvr additive="base">
                                            <p:cTn id="11" dur="1000" fill="hold"/>
                                            <p:tgtEl>
                                              <p:spTgt spid="5"/>
                                            </p:tgtEl>
                                            <p:attrNameLst>
                                              <p:attrName>ppt_x</p:attrName>
                                            </p:attrNameLst>
                                          </p:cBhvr>
                                          <p:tavLst>
                                            <p:tav tm="0">
                                              <p:val>
                                                <p:strVal val="0-#ppt_w/2"/>
                                              </p:val>
                                            </p:tav>
                                            <p:tav tm="100000">
                                              <p:val>
                                                <p:strVal val="#ppt_x"/>
                                              </p:val>
                                            </p:tav>
                                          </p:tavLst>
                                        </p:anim>
                                        <p:anim calcmode="lin" valueType="num" p14:bounceEnd="62000">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62000">
                                      <p:stCondLst>
                                        <p:cond delay="400"/>
                                      </p:stCondLst>
                                      <p:childTnLst>
                                        <p:set>
                                          <p:cBhvr>
                                            <p:cTn id="14" dur="1" fill="hold">
                                              <p:stCondLst>
                                                <p:cond delay="0"/>
                                              </p:stCondLst>
                                            </p:cTn>
                                            <p:tgtEl>
                                              <p:spTgt spid="6"/>
                                            </p:tgtEl>
                                            <p:attrNameLst>
                                              <p:attrName>style.visibility</p:attrName>
                                            </p:attrNameLst>
                                          </p:cBhvr>
                                          <p:to>
                                            <p:strVal val="visible"/>
                                          </p:to>
                                        </p:set>
                                        <p:anim calcmode="lin" valueType="num" p14:bounceEnd="62000">
                                          <p:cBhvr additive="base">
                                            <p:cTn id="15" dur="1000" fill="hold"/>
                                            <p:tgtEl>
                                              <p:spTgt spid="6"/>
                                            </p:tgtEl>
                                            <p:attrNameLst>
                                              <p:attrName>ppt_x</p:attrName>
                                            </p:attrNameLst>
                                          </p:cBhvr>
                                          <p:tavLst>
                                            <p:tav tm="0">
                                              <p:val>
                                                <p:strVal val="0-#ppt_w/2"/>
                                              </p:val>
                                            </p:tav>
                                            <p:tav tm="100000">
                                              <p:val>
                                                <p:strVal val="#ppt_x"/>
                                              </p:val>
                                            </p:tav>
                                          </p:tavLst>
                                        </p:anim>
                                        <p:anim calcmode="lin" valueType="num" p14:bounceEnd="62000">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14:presetBounceEnd="62000">
                                      <p:stCondLst>
                                        <p:cond delay="400"/>
                                      </p:stCondLst>
                                      <p:childTnLst>
                                        <p:set>
                                          <p:cBhvr>
                                            <p:cTn id="18" dur="1" fill="hold">
                                              <p:stCondLst>
                                                <p:cond delay="0"/>
                                              </p:stCondLst>
                                            </p:cTn>
                                            <p:tgtEl>
                                              <p:spTgt spid="7"/>
                                            </p:tgtEl>
                                            <p:attrNameLst>
                                              <p:attrName>style.visibility</p:attrName>
                                            </p:attrNameLst>
                                          </p:cBhvr>
                                          <p:to>
                                            <p:strVal val="visible"/>
                                          </p:to>
                                        </p:set>
                                        <p:anim calcmode="lin" valueType="num" p14:bounceEnd="62000">
                                          <p:cBhvr additive="base">
                                            <p:cTn id="19" dur="1000" fill="hold"/>
                                            <p:tgtEl>
                                              <p:spTgt spid="7"/>
                                            </p:tgtEl>
                                            <p:attrNameLst>
                                              <p:attrName>ppt_x</p:attrName>
                                            </p:attrNameLst>
                                          </p:cBhvr>
                                          <p:tavLst>
                                            <p:tav tm="0">
                                              <p:val>
                                                <p:strVal val="0-#ppt_w/2"/>
                                              </p:val>
                                            </p:tav>
                                            <p:tav tm="100000">
                                              <p:val>
                                                <p:strVal val="#ppt_x"/>
                                              </p:val>
                                            </p:tav>
                                          </p:tavLst>
                                        </p:anim>
                                        <p:anim calcmode="lin" valueType="num" p14:bounceEnd="62000">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62000">
                                      <p:stCondLst>
                                        <p:cond delay="400"/>
                                      </p:stCondLst>
                                      <p:childTnLst>
                                        <p:set>
                                          <p:cBhvr>
                                            <p:cTn id="22" dur="1" fill="hold">
                                              <p:stCondLst>
                                                <p:cond delay="0"/>
                                              </p:stCondLst>
                                            </p:cTn>
                                            <p:tgtEl>
                                              <p:spTgt spid="8"/>
                                            </p:tgtEl>
                                            <p:attrNameLst>
                                              <p:attrName>style.visibility</p:attrName>
                                            </p:attrNameLst>
                                          </p:cBhvr>
                                          <p:to>
                                            <p:strVal val="visible"/>
                                          </p:to>
                                        </p:set>
                                        <p:anim calcmode="lin" valueType="num" p14:bounceEnd="62000">
                                          <p:cBhvr additive="base">
                                            <p:cTn id="23" dur="1000" fill="hold"/>
                                            <p:tgtEl>
                                              <p:spTgt spid="8"/>
                                            </p:tgtEl>
                                            <p:attrNameLst>
                                              <p:attrName>ppt_x</p:attrName>
                                            </p:attrNameLst>
                                          </p:cBhvr>
                                          <p:tavLst>
                                            <p:tav tm="0">
                                              <p:val>
                                                <p:strVal val="0-#ppt_w/2"/>
                                              </p:val>
                                            </p:tav>
                                            <p:tav tm="100000">
                                              <p:val>
                                                <p:strVal val="#ppt_x"/>
                                              </p:val>
                                            </p:tav>
                                          </p:tavLst>
                                        </p:anim>
                                        <p:anim calcmode="lin" valueType="num" p14:bounceEnd="62000">
                                          <p:cBhvr additive="base">
                                            <p:cTn id="24" dur="1000" fill="hold"/>
                                            <p:tgtEl>
                                              <p:spTgt spid="8"/>
                                            </p:tgtEl>
                                            <p:attrNameLst>
                                              <p:attrName>ppt_y</p:attrName>
                                            </p:attrNameLst>
                                          </p:cBhvr>
                                          <p:tavLst>
                                            <p:tav tm="0">
                                              <p:val>
                                                <p:strVal val="#ppt_y"/>
                                              </p:val>
                                            </p:tav>
                                            <p:tav tm="100000">
                                              <p:val>
                                                <p:strVal val="#ppt_y"/>
                                              </p:val>
                                            </p:tav>
                                          </p:tavLst>
                                        </p:anim>
                                      </p:childTnLst>
                                    </p:cTn>
                                  </p:par>
                                  <p:par>
                                    <p:cTn id="25" presetID="22" presetClass="entr" presetSubtype="8" fill="hold" grpId="0" nodeType="withEffect">
                                      <p:stCondLst>
                                        <p:cond delay="110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2000"/>
                                            <p:tgtEl>
                                              <p:spTgt spid="9"/>
                                            </p:tgtEl>
                                          </p:cBhvr>
                                        </p:animEffect>
                                      </p:childTnLst>
                                    </p:cTn>
                                  </p:par>
                                  <p:par>
                                    <p:cTn id="28" presetID="10" presetClass="entr" presetSubtype="0" fill="hold" grpId="0" nodeType="withEffect">
                                      <p:stCondLst>
                                        <p:cond delay="0"/>
                                      </p:stCondLst>
                                      <p:iterate type="wd">
                                        <p:tmPct val="4000"/>
                                      </p:iterate>
                                      <p:childTnLst>
                                        <p:set>
                                          <p:cBhvr>
                                            <p:cTn id="29" dur="1" fill="hold">
                                              <p:stCondLst>
                                                <p:cond delay="0"/>
                                              </p:stCondLst>
                                            </p:cTn>
                                            <p:tgtEl>
                                              <p:spTgt spid="10"/>
                                            </p:tgtEl>
                                            <p:attrNameLst>
                                              <p:attrName>style.visibility</p:attrName>
                                            </p:attrNameLst>
                                          </p:cBhvr>
                                          <p:to>
                                            <p:strVal val="visible"/>
                                          </p:to>
                                        </p:set>
                                        <p:animEffect transition="in" filter="fade">
                                          <p:cBhvr>
                                            <p:cTn id="30" dur="19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4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4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0-#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4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0-#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4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4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1000" fill="hold"/>
                                            <p:tgtEl>
                                              <p:spTgt spid="8"/>
                                            </p:tgtEl>
                                            <p:attrNameLst>
                                              <p:attrName>ppt_x</p:attrName>
                                            </p:attrNameLst>
                                          </p:cBhvr>
                                          <p:tavLst>
                                            <p:tav tm="0">
                                              <p:val>
                                                <p:strVal val="0-#ppt_w/2"/>
                                              </p:val>
                                            </p:tav>
                                            <p:tav tm="100000">
                                              <p:val>
                                                <p:strVal val="#ppt_x"/>
                                              </p:val>
                                            </p:tav>
                                          </p:tavLst>
                                        </p:anim>
                                        <p:anim calcmode="lin" valueType="num">
                                          <p:cBhvr additive="base">
                                            <p:cTn id="24" dur="1000" fill="hold"/>
                                            <p:tgtEl>
                                              <p:spTgt spid="8"/>
                                            </p:tgtEl>
                                            <p:attrNameLst>
                                              <p:attrName>ppt_y</p:attrName>
                                            </p:attrNameLst>
                                          </p:cBhvr>
                                          <p:tavLst>
                                            <p:tav tm="0">
                                              <p:val>
                                                <p:strVal val="#ppt_y"/>
                                              </p:val>
                                            </p:tav>
                                            <p:tav tm="100000">
                                              <p:val>
                                                <p:strVal val="#ppt_y"/>
                                              </p:val>
                                            </p:tav>
                                          </p:tavLst>
                                        </p:anim>
                                      </p:childTnLst>
                                    </p:cTn>
                                  </p:par>
                                  <p:par>
                                    <p:cTn id="25" presetID="22" presetClass="entr" presetSubtype="8" fill="hold" grpId="0" nodeType="withEffect">
                                      <p:stCondLst>
                                        <p:cond delay="110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2000"/>
                                            <p:tgtEl>
                                              <p:spTgt spid="9"/>
                                            </p:tgtEl>
                                          </p:cBhvr>
                                        </p:animEffect>
                                      </p:childTnLst>
                                    </p:cTn>
                                  </p:par>
                                  <p:par>
                                    <p:cTn id="28" presetID="10" presetClass="entr" presetSubtype="0" fill="hold" grpId="0" nodeType="withEffect">
                                      <p:stCondLst>
                                        <p:cond delay="0"/>
                                      </p:stCondLst>
                                      <p:iterate type="wd">
                                        <p:tmPct val="4000"/>
                                      </p:iterate>
                                      <p:childTnLst>
                                        <p:set>
                                          <p:cBhvr>
                                            <p:cTn id="29" dur="1" fill="hold">
                                              <p:stCondLst>
                                                <p:cond delay="0"/>
                                              </p:stCondLst>
                                            </p:cTn>
                                            <p:tgtEl>
                                              <p:spTgt spid="10"/>
                                            </p:tgtEl>
                                            <p:attrNameLst>
                                              <p:attrName>style.visibility</p:attrName>
                                            </p:attrNameLst>
                                          </p:cBhvr>
                                          <p:to>
                                            <p:strVal val="visible"/>
                                          </p:to>
                                        </p:set>
                                        <p:animEffect transition="in" filter="fade">
                                          <p:cBhvr>
                                            <p:cTn id="30" dur="19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10"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ítulo 26"/>
          <p:cNvSpPr txBox="1">
            <a:spLocks/>
          </p:cNvSpPr>
          <p:nvPr/>
        </p:nvSpPr>
        <p:spPr>
          <a:xfrm>
            <a:off x="597603" y="1480114"/>
            <a:ext cx="9736568" cy="415924"/>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base"/>
            <a:r>
              <a:rPr lang="es-MX" sz="1600" dirty="0">
                <a:latin typeface="Arial" panose="020B0604020202020204" pitchFamily="34" charset="0"/>
                <a:cs typeface="Arial" panose="020B0604020202020204" pitchFamily="34" charset="0"/>
              </a:rPr>
              <a:t>A su vez, también se caracteriza por estar compuesto por </a:t>
            </a:r>
            <a:r>
              <a:rPr lang="es-MX" sz="1600" b="1" dirty="0">
                <a:latin typeface="Arial" panose="020B0604020202020204" pitchFamily="34" charset="0"/>
                <a:cs typeface="Arial" panose="020B0604020202020204" pitchFamily="34" charset="0"/>
              </a:rPr>
              <a:t>redes neuronales artificiales entrelazadas</a:t>
            </a:r>
            <a:r>
              <a:rPr lang="es-MX" sz="1600" dirty="0">
                <a:latin typeface="Arial" panose="020B0604020202020204" pitchFamily="34" charset="0"/>
                <a:cs typeface="Arial" panose="020B0604020202020204" pitchFamily="34" charset="0"/>
              </a:rPr>
              <a:t> para el procesamiento de información. Se emplea principalmente para la automatización de </a:t>
            </a:r>
            <a:r>
              <a:rPr lang="es-MX" sz="1600" dirty="0">
                <a:latin typeface="Arial" panose="020B0604020202020204" pitchFamily="34" charset="0"/>
                <a:cs typeface="Arial" panose="020B0604020202020204" pitchFamily="34" charset="0"/>
                <a:hlinkClick r:id="rId3"/>
              </a:rPr>
              <a:t>análisis predictivos</a:t>
            </a:r>
            <a:r>
              <a:rPr lang="es-MX" sz="1600" dirty="0">
                <a:latin typeface="Arial" panose="020B0604020202020204" pitchFamily="34" charset="0"/>
                <a:cs typeface="Arial" panose="020B0604020202020204" pitchFamily="34" charset="0"/>
              </a:rPr>
              <a:t>.</a:t>
            </a:r>
          </a:p>
          <a:p>
            <a:pPr fontAlgn="base"/>
            <a:r>
              <a:rPr lang="es-MX" sz="1600" dirty="0">
                <a:latin typeface="Arial" panose="020B0604020202020204" pitchFamily="34" charset="0"/>
                <a:cs typeface="Arial" panose="020B0604020202020204" pitchFamily="34" charset="0"/>
              </a:rPr>
              <a:t> </a:t>
            </a:r>
          </a:p>
          <a:p>
            <a:pPr fontAlgn="base"/>
            <a:r>
              <a:rPr lang="es-MX" sz="1600" dirty="0">
                <a:latin typeface="Arial" panose="020B0604020202020204" pitchFamily="34" charset="0"/>
                <a:cs typeface="Arial" panose="020B0604020202020204" pitchFamily="34" charset="0"/>
              </a:rPr>
              <a:t>Los algoritmos que componen un sistema de aprendizaje profundo se encuentra en diferentes capas neuronales compuestas por pesos (</a:t>
            </a:r>
            <a:r>
              <a:rPr lang="es-MX" sz="1600" i="1" dirty="0">
                <a:latin typeface="Arial" panose="020B0604020202020204" pitchFamily="34" charset="0"/>
                <a:cs typeface="Arial" panose="020B0604020202020204" pitchFamily="34" charset="0"/>
              </a:rPr>
              <a:t>números</a:t>
            </a:r>
            <a:r>
              <a:rPr lang="es-MX" sz="1600" dirty="0">
                <a:latin typeface="Arial" panose="020B0604020202020204" pitchFamily="34" charset="0"/>
                <a:cs typeface="Arial" panose="020B0604020202020204" pitchFamily="34" charset="0"/>
              </a:rPr>
              <a:t>). El sistema está dividido principalmente en 3 capas</a:t>
            </a:r>
            <a:r>
              <a:rPr lang="es-MX" sz="1600" dirty="0" smtClean="0">
                <a:latin typeface="Arial" panose="020B0604020202020204" pitchFamily="34" charset="0"/>
                <a:cs typeface="Arial" panose="020B0604020202020204" pitchFamily="34" charset="0"/>
              </a:rPr>
              <a:t>:</a:t>
            </a:r>
          </a:p>
          <a:p>
            <a:pPr fontAlgn="base"/>
            <a:endParaRPr lang="es-MX" sz="1600" dirty="0">
              <a:latin typeface="Arial" panose="020B0604020202020204" pitchFamily="34" charset="0"/>
              <a:cs typeface="Arial" panose="020B0604020202020204" pitchFamily="34" charset="0"/>
            </a:endParaRPr>
          </a:p>
          <a:p>
            <a:pPr fontAlgn="base"/>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sp>
        <p:nvSpPr>
          <p:cNvPr id="5" name="Título 26"/>
          <p:cNvSpPr txBox="1">
            <a:spLocks/>
          </p:cNvSpPr>
          <p:nvPr/>
        </p:nvSpPr>
        <p:spPr>
          <a:xfrm>
            <a:off x="597603" y="3965516"/>
            <a:ext cx="9736568" cy="415924"/>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s-MX" dirty="0"/>
          </a:p>
        </p:txBody>
      </p:sp>
      <p:sp>
        <p:nvSpPr>
          <p:cNvPr id="6" name="Título 26"/>
          <p:cNvSpPr txBox="1">
            <a:spLocks/>
          </p:cNvSpPr>
          <p:nvPr/>
        </p:nvSpPr>
        <p:spPr>
          <a:xfrm>
            <a:off x="750003" y="4021345"/>
            <a:ext cx="9736568" cy="415924"/>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s-MX" dirty="0"/>
          </a:p>
        </p:txBody>
      </p:sp>
      <p:sp>
        <p:nvSpPr>
          <p:cNvPr id="3" name="Rectángulo 2"/>
          <p:cNvSpPr/>
          <p:nvPr/>
        </p:nvSpPr>
        <p:spPr>
          <a:xfrm>
            <a:off x="1213502" y="3384135"/>
            <a:ext cx="8084322" cy="2800767"/>
          </a:xfrm>
          <a:prstGeom prst="rect">
            <a:avLst/>
          </a:prstGeom>
        </p:spPr>
        <p:txBody>
          <a:bodyPr wrap="square">
            <a:spAutoFit/>
          </a:bodyPr>
          <a:lstStyle/>
          <a:p>
            <a:pPr fontAlgn="base"/>
            <a:r>
              <a:rPr lang="es-MX" sz="1600" b="1" dirty="0">
                <a:solidFill>
                  <a:schemeClr val="bg1"/>
                </a:solidFill>
                <a:latin typeface="Arial" panose="020B0604020202020204" pitchFamily="34" charset="0"/>
                <a:cs typeface="Arial" panose="020B0604020202020204" pitchFamily="34" charset="0"/>
              </a:rPr>
              <a:t>Capa de entrada (Intup Layer):</a:t>
            </a:r>
            <a:r>
              <a:rPr lang="es-MX" sz="1600" dirty="0">
                <a:solidFill>
                  <a:schemeClr val="bg1"/>
                </a:solidFill>
                <a:latin typeface="Arial" panose="020B0604020202020204" pitchFamily="34" charset="0"/>
                <a:cs typeface="Arial" panose="020B0604020202020204" pitchFamily="34" charset="0"/>
              </a:rPr>
              <a:t> Está compuesto por las neuronas que asimilan los datos de entrada, como por ejemplo imagen o una tabla de datos.</a:t>
            </a:r>
          </a:p>
          <a:p>
            <a:pPr fontAlgn="base"/>
            <a:r>
              <a:rPr lang="es-MX" sz="1600" dirty="0">
                <a:solidFill>
                  <a:schemeClr val="bg1"/>
                </a:solidFill>
                <a:latin typeface="Arial" panose="020B0604020202020204" pitchFamily="34" charset="0"/>
                <a:cs typeface="Arial" panose="020B0604020202020204" pitchFamily="34" charset="0"/>
              </a:rPr>
              <a:t> </a:t>
            </a:r>
          </a:p>
          <a:p>
            <a:pPr fontAlgn="base"/>
            <a:r>
              <a:rPr lang="es-MX" sz="1600" dirty="0">
                <a:solidFill>
                  <a:schemeClr val="bg1"/>
                </a:solidFill>
                <a:latin typeface="Arial" panose="020B0604020202020204" pitchFamily="34" charset="0"/>
                <a:cs typeface="Arial" panose="020B0604020202020204" pitchFamily="34" charset="0"/>
              </a:rPr>
              <a:t> </a:t>
            </a:r>
          </a:p>
          <a:p>
            <a:pPr fontAlgn="base"/>
            <a:r>
              <a:rPr lang="es-MX" sz="1600" b="1" dirty="0">
                <a:solidFill>
                  <a:schemeClr val="bg1"/>
                </a:solidFill>
                <a:latin typeface="Arial" panose="020B0604020202020204" pitchFamily="34" charset="0"/>
                <a:cs typeface="Arial" panose="020B0604020202020204" pitchFamily="34" charset="0"/>
              </a:rPr>
              <a:t>Capa oculta (Hidden Layer):</a:t>
            </a:r>
            <a:r>
              <a:rPr lang="es-MX" sz="1600" dirty="0">
                <a:solidFill>
                  <a:schemeClr val="bg1"/>
                </a:solidFill>
                <a:latin typeface="Arial" panose="020B0604020202020204" pitchFamily="34" charset="0"/>
                <a:cs typeface="Arial" panose="020B0604020202020204" pitchFamily="34" charset="0"/>
              </a:rPr>
              <a:t> Es la red que realiza el procesamiento de información y hacen los cálculos intermedios. Cada más neuronas en esta capa haya, más complejos son los cálculos que se efectúan.</a:t>
            </a:r>
          </a:p>
          <a:p>
            <a:pPr fontAlgn="base"/>
            <a:r>
              <a:rPr lang="es-MX" sz="1600" dirty="0">
                <a:solidFill>
                  <a:schemeClr val="bg1"/>
                </a:solidFill>
                <a:latin typeface="Arial" panose="020B0604020202020204" pitchFamily="34" charset="0"/>
                <a:cs typeface="Arial" panose="020B0604020202020204" pitchFamily="34" charset="0"/>
              </a:rPr>
              <a:t> </a:t>
            </a:r>
          </a:p>
          <a:p>
            <a:pPr fontAlgn="base"/>
            <a:r>
              <a:rPr lang="es-MX" sz="1600" dirty="0">
                <a:solidFill>
                  <a:schemeClr val="bg1"/>
                </a:solidFill>
                <a:latin typeface="Arial" panose="020B0604020202020204" pitchFamily="34" charset="0"/>
                <a:cs typeface="Arial" panose="020B0604020202020204" pitchFamily="34" charset="0"/>
              </a:rPr>
              <a:t> </a:t>
            </a:r>
          </a:p>
          <a:p>
            <a:pPr fontAlgn="base"/>
            <a:r>
              <a:rPr lang="es-MX" sz="1600" b="1" dirty="0">
                <a:solidFill>
                  <a:schemeClr val="bg1"/>
                </a:solidFill>
                <a:latin typeface="Arial" panose="020B0604020202020204" pitchFamily="34" charset="0"/>
                <a:cs typeface="Arial" panose="020B0604020202020204" pitchFamily="34" charset="0"/>
              </a:rPr>
              <a:t>Salida (Output Layer):</a:t>
            </a:r>
            <a:r>
              <a:rPr lang="es-MX" sz="1600" dirty="0">
                <a:solidFill>
                  <a:schemeClr val="bg1"/>
                </a:solidFill>
                <a:latin typeface="Arial" panose="020B0604020202020204" pitchFamily="34" charset="0"/>
                <a:cs typeface="Arial" panose="020B0604020202020204" pitchFamily="34" charset="0"/>
              </a:rPr>
              <a:t> Es el último eslabón de la cadena, y es la red que toma la decisión o realiza alguna conclusión aportando datos de salida.</a:t>
            </a:r>
            <a:endParaRPr lang="es-MX" sz="1600" b="0" i="0" dirty="0">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47480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6"/>
            <a:ext cx="9736568" cy="415924"/>
          </a:xfrm>
        </p:spPr>
        <p:txBody>
          <a:bodyPr/>
          <a:lstStyle/>
          <a:p>
            <a:r>
              <a:rPr lang="es-MX" sz="3600" dirty="0"/>
              <a:t>¿Cómo funciona el Deep Learning?</a:t>
            </a:r>
            <a:br>
              <a:rPr lang="es-MX" sz="3600" dirty="0"/>
            </a:br>
            <a:endParaRPr lang="en-IN" sz="3600" dirty="0"/>
          </a:p>
        </p:txBody>
      </p:sp>
      <p:sp>
        <p:nvSpPr>
          <p:cNvPr id="14" name="Text Placeholder 14"/>
          <p:cNvSpPr txBox="1">
            <a:spLocks/>
          </p:cNvSpPr>
          <p:nvPr/>
        </p:nvSpPr>
        <p:spPr>
          <a:xfrm>
            <a:off x="726995" y="1481002"/>
            <a:ext cx="3976601" cy="443198"/>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None/>
            </a:pPr>
            <a:r>
              <a:rPr lang="es-MX" sz="2400" dirty="0">
                <a:latin typeface="+mj-lt"/>
              </a:rPr>
              <a:t>	</a:t>
            </a:r>
          </a:p>
        </p:txBody>
      </p:sp>
      <p:pic>
        <p:nvPicPr>
          <p:cNvPr id="3" name="Imagen 2"/>
          <p:cNvPicPr>
            <a:picLocks noChangeAspect="1"/>
          </p:cNvPicPr>
          <p:nvPr/>
        </p:nvPicPr>
        <p:blipFill>
          <a:blip r:embed="rId3"/>
          <a:stretch>
            <a:fillRect/>
          </a:stretch>
        </p:blipFill>
        <p:spPr>
          <a:xfrm>
            <a:off x="2164614" y="1543000"/>
            <a:ext cx="7013568" cy="4003221"/>
          </a:xfrm>
          <a:prstGeom prst="rect">
            <a:avLst/>
          </a:prstGeom>
        </p:spPr>
      </p:pic>
    </p:spTree>
    <p:extLst>
      <p:ext uri="{BB962C8B-B14F-4D97-AF65-F5344CB8AC3E}">
        <p14:creationId xmlns:p14="http://schemas.microsoft.com/office/powerpoint/2010/main" val="21350419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6"/>
            <a:ext cx="9736568" cy="415924"/>
          </a:xfrm>
        </p:spPr>
        <p:txBody>
          <a:bodyPr/>
          <a:lstStyle/>
          <a:p>
            <a:r>
              <a:rPr lang="es-MX" sz="3600" dirty="0" smtClean="0"/>
              <a:t>¿Aplicaciones del Deep Learning?</a:t>
            </a:r>
            <a:r>
              <a:rPr lang="es-MX" sz="3600" dirty="0"/>
              <a:t/>
            </a:r>
            <a:br>
              <a:rPr lang="es-MX" sz="3600" dirty="0"/>
            </a:br>
            <a:endParaRPr lang="en-IN" sz="3600" dirty="0"/>
          </a:p>
        </p:txBody>
      </p:sp>
      <p:sp>
        <p:nvSpPr>
          <p:cNvPr id="14" name="Text Placeholder 14"/>
          <p:cNvSpPr txBox="1">
            <a:spLocks/>
          </p:cNvSpPr>
          <p:nvPr/>
        </p:nvSpPr>
        <p:spPr>
          <a:xfrm>
            <a:off x="726995" y="1481002"/>
            <a:ext cx="3976601" cy="443198"/>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Font typeface="Arial" panose="020B0604020202020204" pitchFamily="34" charset="0"/>
              <a:buNone/>
            </a:pPr>
            <a:r>
              <a:rPr lang="es-MX" sz="2400" dirty="0">
                <a:solidFill>
                  <a:prstClr val="white">
                    <a:lumMod val="95000"/>
                  </a:prstClr>
                </a:solidFill>
                <a:latin typeface="Segoe UI Light"/>
              </a:rPr>
              <a:t>	</a:t>
            </a:r>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algn="just" fontAlgn="base"/>
            <a:r>
              <a:rPr lang="es-MX" sz="1600" dirty="0">
                <a:latin typeface="Arial" panose="020B0604020202020204" pitchFamily="34" charset="0"/>
                <a:cs typeface="Arial" panose="020B0604020202020204" pitchFamily="34" charset="0"/>
              </a:rPr>
              <a:t>El aprendizaje profundo tiene especial aplicación en el área de la medicina mediante diagnósticos médicos, y en el mercado financiero por medio de modelos predictivos, pero poco a poco otros sectores están aprovechando este </a:t>
            </a:r>
            <a:r>
              <a:rPr lang="es-MX" sz="1600" i="1" dirty="0">
                <a:latin typeface="Arial" panose="020B0604020202020204" pitchFamily="34" charset="0"/>
                <a:cs typeface="Arial" panose="020B0604020202020204" pitchFamily="34" charset="0"/>
              </a:rPr>
              <a:t>«boom»</a:t>
            </a:r>
            <a:r>
              <a:rPr lang="es-MX" sz="1600" dirty="0">
                <a:latin typeface="Arial" panose="020B0604020202020204" pitchFamily="34" charset="0"/>
                <a:cs typeface="Arial" panose="020B0604020202020204" pitchFamily="34" charset="0"/>
              </a:rPr>
              <a:t> y se están subiendo al barco diseñando sistemas de </a:t>
            </a:r>
            <a:r>
              <a:rPr lang="es-MX" sz="1600" b="1" dirty="0">
                <a:latin typeface="Arial" panose="020B0604020202020204" pitchFamily="34" charset="0"/>
                <a:cs typeface="Arial" panose="020B0604020202020204" pitchFamily="34" charset="0"/>
              </a:rPr>
              <a:t>Deep Learning</a:t>
            </a:r>
            <a:r>
              <a:rPr lang="es-MX" sz="1600" dirty="0">
                <a:latin typeface="Arial" panose="020B0604020202020204" pitchFamily="34" charset="0"/>
                <a:cs typeface="Arial" panose="020B0604020202020204" pitchFamily="34" charset="0"/>
              </a:rPr>
              <a:t> para detección de fraudes, auditoría de datos, detección de anomalías…</a:t>
            </a:r>
          </a:p>
          <a:p>
            <a:pPr algn="just" fontAlgn="base"/>
            <a:r>
              <a:rPr lang="es-MX" sz="1600" dirty="0">
                <a:latin typeface="Arial" panose="020B0604020202020204" pitchFamily="34" charset="0"/>
                <a:cs typeface="Arial" panose="020B0604020202020204" pitchFamily="34" charset="0"/>
              </a:rPr>
              <a:t> </a:t>
            </a:r>
          </a:p>
          <a:p>
            <a:pPr algn="just" fontAlgn="base"/>
            <a:r>
              <a:rPr lang="es-MX" sz="1600" dirty="0">
                <a:latin typeface="Arial" panose="020B0604020202020204" pitchFamily="34" charset="0"/>
                <a:cs typeface="Arial" panose="020B0604020202020204" pitchFamily="34" charset="0"/>
              </a:rPr>
              <a:t>Aunque no lo parezca, estos sistemas están cada vez más arraigados a nuestro día a día ya que se utiliza en sistemas como:</a:t>
            </a:r>
          </a:p>
          <a:p>
            <a:pPr algn="just"/>
            <a:endParaRPr lang="es-MX" sz="1600" dirty="0">
              <a:latin typeface="Arial" panose="020B0604020202020204" pitchFamily="34" charset="0"/>
              <a:cs typeface="Arial" panose="020B0604020202020204" pitchFamily="34" charset="0"/>
            </a:endParaRPr>
          </a:p>
          <a:p>
            <a:pPr algn="just" fontAlgn="base"/>
            <a:r>
              <a:rPr lang="es-MX" sz="1600" b="1" dirty="0">
                <a:latin typeface="Arial" panose="020B0604020202020204" pitchFamily="34" charset="0"/>
                <a:cs typeface="Arial" panose="020B0604020202020204" pitchFamily="34" charset="0"/>
              </a:rPr>
              <a:t>Traductores inteligentes:</a:t>
            </a:r>
            <a:r>
              <a:rPr lang="es-MX" sz="1600" dirty="0">
                <a:latin typeface="Arial" panose="020B0604020202020204" pitchFamily="34" charset="0"/>
                <a:cs typeface="Arial" panose="020B0604020202020204" pitchFamily="34" charset="0"/>
              </a:rPr>
              <a:t> El servicio de Google Translate se aprovecha de esta tecnología para obtener características del comportamiento humano. Así, el sistema aprende de las traducciones corregidas para aplicarla en futuras consultas.</a:t>
            </a:r>
          </a:p>
          <a:p>
            <a:pPr algn="just" fontAlgn="base"/>
            <a:r>
              <a:rPr lang="es-MX" sz="1600" dirty="0">
                <a:latin typeface="Arial" panose="020B0604020202020204" pitchFamily="34" charset="0"/>
                <a:cs typeface="Arial" panose="020B0604020202020204" pitchFamily="34" charset="0"/>
              </a:rPr>
              <a:t> </a:t>
            </a:r>
          </a:p>
          <a:p>
            <a:pPr algn="just" fontAlgn="base"/>
            <a:r>
              <a:rPr lang="es-MX" sz="1600" b="1" dirty="0">
                <a:latin typeface="Arial" panose="020B0604020202020204" pitchFamily="34" charset="0"/>
                <a:cs typeface="Arial" panose="020B0604020202020204" pitchFamily="34" charset="0"/>
              </a:rPr>
              <a:t>Lenguaje natural hablado y escrito:</a:t>
            </a:r>
            <a:r>
              <a:rPr lang="es-MX" sz="1600" dirty="0">
                <a:latin typeface="Arial" panose="020B0604020202020204" pitchFamily="34" charset="0"/>
                <a:cs typeface="Arial" panose="020B0604020202020204" pitchFamily="34" charset="0"/>
              </a:rPr>
              <a:t> Uno de los ejemplos más utilizados son Siri </a:t>
            </a:r>
            <a:r>
              <a:rPr lang="es-MX" sz="1600" i="1" dirty="0">
                <a:latin typeface="Arial" panose="020B0604020202020204" pitchFamily="34" charset="0"/>
                <a:cs typeface="Arial" panose="020B0604020202020204" pitchFamily="34" charset="0"/>
              </a:rPr>
              <a:t>(asistente de Apple)</a:t>
            </a:r>
            <a:r>
              <a:rPr lang="es-MX" sz="1600" dirty="0">
                <a:latin typeface="Arial" panose="020B0604020202020204" pitchFamily="34" charset="0"/>
                <a:cs typeface="Arial" panose="020B0604020202020204" pitchFamily="34" charset="0"/>
              </a:rPr>
              <a:t> o Cortana </a:t>
            </a:r>
            <a:r>
              <a:rPr lang="es-MX" sz="1600" i="1" dirty="0">
                <a:latin typeface="Arial" panose="020B0604020202020204" pitchFamily="34" charset="0"/>
                <a:cs typeface="Arial" panose="020B0604020202020204" pitchFamily="34" charset="0"/>
              </a:rPr>
              <a:t>(asistente de Windows)</a:t>
            </a:r>
            <a:r>
              <a:rPr lang="es-MX" sz="1600" dirty="0">
                <a:latin typeface="Arial" panose="020B0604020202020204" pitchFamily="34" charset="0"/>
                <a:cs typeface="Arial" panose="020B0604020202020204" pitchFamily="34" charset="0"/>
              </a:rPr>
              <a:t>. A título de ejemplo, si a alguno de estos sistemas le dices que te cuente un chiste, este responderá con un chiste. Si le preguntas dónde puedes comer, te aparecerá en Google Maps todos los lugares cercanos según tus preferencias.</a:t>
            </a:r>
          </a:p>
          <a:p>
            <a:pPr fontAlgn="base"/>
            <a:endParaRPr lang="es-MX" sz="3600" dirty="0"/>
          </a:p>
        </p:txBody>
      </p:sp>
    </p:spTree>
    <p:extLst>
      <p:ext uri="{BB962C8B-B14F-4D97-AF65-F5344CB8AC3E}">
        <p14:creationId xmlns:p14="http://schemas.microsoft.com/office/powerpoint/2010/main" val="32317358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6"/>
            <a:ext cx="9736568" cy="415924"/>
          </a:xfrm>
        </p:spPr>
        <p:txBody>
          <a:bodyPr/>
          <a:lstStyle/>
          <a:p>
            <a:r>
              <a:rPr lang="es-MX" sz="3600" dirty="0" smtClean="0"/>
              <a:t>¿Aplicaciones del Deep Learning?</a:t>
            </a:r>
            <a:r>
              <a:rPr lang="es-MX" sz="3600" dirty="0"/>
              <a:t/>
            </a:r>
            <a:br>
              <a:rPr lang="es-MX" sz="3600" dirty="0"/>
            </a:br>
            <a:endParaRPr lang="en-IN" sz="3600" dirty="0"/>
          </a:p>
        </p:txBody>
      </p:sp>
      <p:sp>
        <p:nvSpPr>
          <p:cNvPr id="14" name="Text Placeholder 14"/>
          <p:cNvSpPr txBox="1">
            <a:spLocks/>
          </p:cNvSpPr>
          <p:nvPr/>
        </p:nvSpPr>
        <p:spPr>
          <a:xfrm>
            <a:off x="726995" y="1481002"/>
            <a:ext cx="3976601" cy="443198"/>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Font typeface="Arial" panose="020B0604020202020204" pitchFamily="34" charset="0"/>
              <a:buNone/>
            </a:pPr>
            <a:r>
              <a:rPr lang="es-MX" sz="2400" dirty="0">
                <a:solidFill>
                  <a:prstClr val="white">
                    <a:lumMod val="95000"/>
                  </a:prstClr>
                </a:solidFill>
                <a:latin typeface="Segoe UI Light"/>
              </a:rPr>
              <a:t>	</a:t>
            </a:r>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algn="just" fontAlgn="base"/>
            <a:r>
              <a:rPr lang="es-MX" sz="1600" b="1" dirty="0">
                <a:latin typeface="Arial" panose="020B0604020202020204" pitchFamily="34" charset="0"/>
                <a:cs typeface="Arial" panose="020B0604020202020204" pitchFamily="34" charset="0"/>
              </a:rPr>
              <a:t>Reconocimiento de voz:</a:t>
            </a:r>
            <a:r>
              <a:rPr lang="es-MX" sz="1600" dirty="0">
                <a:latin typeface="Arial" panose="020B0604020202020204" pitchFamily="34" charset="0"/>
                <a:cs typeface="Arial" panose="020B0604020202020204" pitchFamily="34" charset="0"/>
              </a:rPr>
              <a:t> Es una de las cosas que están revolucionando el mundo de los buscadores. Según diversos estudios, estamos dirigiéndonos a realizar búsquedas mediante la voz, por lo que si buscara comprar ropa, antes sería teclear en Google «Comprar ropa», en cambio, con el reconocimiento de voz sería «Quiero comprar ropa». El buscador Bing es uno de los que más se ha aplicado el cuento, el cual ha mejorado la precisión de sus búsquedas hasta un 15%, reduciendo la tasa de error con el fin de proporcionar búsquedas más exactas.</a:t>
            </a:r>
          </a:p>
          <a:p>
            <a:pPr algn="just" fontAlgn="base"/>
            <a:r>
              <a:rPr lang="es-MX" sz="1600" dirty="0">
                <a:latin typeface="Arial" panose="020B0604020202020204" pitchFamily="34" charset="0"/>
                <a:cs typeface="Arial" panose="020B0604020202020204" pitchFamily="34" charset="0"/>
              </a:rPr>
              <a:t> </a:t>
            </a:r>
          </a:p>
          <a:p>
            <a:pPr algn="just" fontAlgn="base"/>
            <a:r>
              <a:rPr lang="es-MX" sz="1600" b="1" dirty="0">
                <a:latin typeface="Arial" panose="020B0604020202020204" pitchFamily="34" charset="0"/>
                <a:cs typeface="Arial" panose="020B0604020202020204" pitchFamily="34" charset="0"/>
              </a:rPr>
              <a:t>Interpretación semántica:</a:t>
            </a:r>
            <a:r>
              <a:rPr lang="es-MX" sz="1600" dirty="0">
                <a:latin typeface="Arial" panose="020B0604020202020204" pitchFamily="34" charset="0"/>
                <a:cs typeface="Arial" panose="020B0604020202020204" pitchFamily="34" charset="0"/>
              </a:rPr>
              <a:t> Lograr que una maquina entienda un comentario de un usuario en redes sociales es bastante complicado, ya que las palabras por sí solas no tienen valor, dependen en gran medida del contexto en el que está. Este tipo de sistemas se emplean especialmente para los bots de e-commerce o de Facebook, el cual te pueda contestar automáticamente y no requiera de una persona supervisando el chat, lo que ahorraría muchos costes en la atención al cliente.</a:t>
            </a:r>
          </a:p>
          <a:p>
            <a:pPr algn="just" fontAlgn="base"/>
            <a:r>
              <a:rPr lang="es-MX" sz="1600" dirty="0">
                <a:latin typeface="Arial" panose="020B0604020202020204" pitchFamily="34" charset="0"/>
                <a:cs typeface="Arial" panose="020B0604020202020204" pitchFamily="34" charset="0"/>
              </a:rPr>
              <a:t> </a:t>
            </a:r>
          </a:p>
          <a:p>
            <a:pPr algn="just" fontAlgn="base"/>
            <a:r>
              <a:rPr lang="es-MX" sz="1600" b="1" dirty="0">
                <a:latin typeface="Arial" panose="020B0604020202020204" pitchFamily="34" charset="0"/>
                <a:cs typeface="Arial" panose="020B0604020202020204" pitchFamily="34" charset="0"/>
              </a:rPr>
              <a:t>Reconocimiento facial:</a:t>
            </a:r>
            <a:r>
              <a:rPr lang="es-MX" sz="1600" dirty="0">
                <a:latin typeface="Arial" panose="020B0604020202020204" pitchFamily="34" charset="0"/>
                <a:cs typeface="Arial" panose="020B0604020202020204" pitchFamily="34" charset="0"/>
              </a:rPr>
              <a:t> Uno de los usos más típicos es el uso de softwares que puedan reconocer la cara y los gestos de una persona. En los móviles de ahora, la cámara es capaz de identificar cuando sonríes y cuando no, además, también puede utilizarse tu rostro como llave de seguridad para desbloquear el móvil. Baidu, uno de los gigantes de Internet está trabajando en una app que ya reconoce hasta 70 rasgos faciales.</a:t>
            </a:r>
          </a:p>
          <a:p>
            <a:pPr fontAlgn="base"/>
            <a:endParaRPr lang="es-MX" sz="1600" dirty="0">
              <a:solidFill>
                <a:prstClr val="white">
                  <a:lumMod val="95000"/>
                </a:prstClr>
              </a:solidFill>
            </a:endParaRPr>
          </a:p>
        </p:txBody>
      </p:sp>
    </p:spTree>
    <p:extLst>
      <p:ext uri="{BB962C8B-B14F-4D97-AF65-F5344CB8AC3E}">
        <p14:creationId xmlns:p14="http://schemas.microsoft.com/office/powerpoint/2010/main" val="11706742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6"/>
            <a:ext cx="9736568" cy="415924"/>
          </a:xfrm>
        </p:spPr>
        <p:txBody>
          <a:bodyPr/>
          <a:lstStyle/>
          <a:p>
            <a:r>
              <a:rPr lang="es-MX" sz="3600" dirty="0" smtClean="0"/>
              <a:t>Links</a:t>
            </a:r>
            <a:endParaRPr lang="en-IN" sz="3600" dirty="0"/>
          </a:p>
        </p:txBody>
      </p:sp>
      <p:sp>
        <p:nvSpPr>
          <p:cNvPr id="14" name="Text Placeholder 14"/>
          <p:cNvSpPr txBox="1">
            <a:spLocks/>
          </p:cNvSpPr>
          <p:nvPr/>
        </p:nvSpPr>
        <p:spPr>
          <a:xfrm>
            <a:off x="726995" y="1481002"/>
            <a:ext cx="3976601" cy="443198"/>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Font typeface="Arial" panose="020B0604020202020204" pitchFamily="34" charset="0"/>
              <a:buNone/>
            </a:pPr>
            <a:r>
              <a:rPr lang="es-MX" sz="2400" dirty="0">
                <a:solidFill>
                  <a:prstClr val="white">
                    <a:lumMod val="95000"/>
                  </a:prstClr>
                </a:solidFill>
                <a:latin typeface="Segoe UI Light"/>
              </a:rPr>
              <a:t>	</a:t>
            </a:r>
          </a:p>
        </p:txBody>
      </p:sp>
      <p:sp>
        <p:nvSpPr>
          <p:cNvPr id="5" name="Title 1"/>
          <p:cNvSpPr txBox="1">
            <a:spLocks/>
          </p:cNvSpPr>
          <p:nvPr/>
        </p:nvSpPr>
        <p:spPr>
          <a:xfrm>
            <a:off x="3503775" y="1481002"/>
            <a:ext cx="518729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base"/>
            <a:r>
              <a:rPr lang="es-MX" sz="1600" dirty="0">
                <a:solidFill>
                  <a:prstClr val="white">
                    <a:lumMod val="95000"/>
                  </a:prstClr>
                </a:solidFill>
                <a:hlinkClick r:id="rId3"/>
              </a:rPr>
              <a:t>https://</a:t>
            </a:r>
            <a:r>
              <a:rPr lang="es-MX" sz="1600" dirty="0" smtClean="0">
                <a:solidFill>
                  <a:prstClr val="white">
                    <a:lumMod val="95000"/>
                  </a:prstClr>
                </a:solidFill>
                <a:hlinkClick r:id="rId3"/>
              </a:rPr>
              <a:t>www.youtube.com/watch?v=cYg5xLXQabY</a:t>
            </a:r>
            <a:endParaRPr lang="es-MX" sz="1600" dirty="0" smtClean="0">
              <a:solidFill>
                <a:prstClr val="white">
                  <a:lumMod val="95000"/>
                </a:prstClr>
              </a:solidFill>
            </a:endParaRPr>
          </a:p>
          <a:p>
            <a:pPr fontAlgn="base"/>
            <a:endParaRPr lang="es-MX" sz="1600" dirty="0">
              <a:solidFill>
                <a:prstClr val="white">
                  <a:lumMod val="95000"/>
                </a:prstClr>
              </a:solidFill>
            </a:endParaRPr>
          </a:p>
          <a:p>
            <a:pPr fontAlgn="base"/>
            <a:r>
              <a:rPr lang="es-MX" sz="1600" dirty="0">
                <a:solidFill>
                  <a:prstClr val="white">
                    <a:lumMod val="95000"/>
                  </a:prstClr>
                </a:solidFill>
                <a:hlinkClick r:id="rId4"/>
              </a:rPr>
              <a:t>https://</a:t>
            </a:r>
            <a:r>
              <a:rPr lang="es-MX" sz="1600" dirty="0" smtClean="0">
                <a:solidFill>
                  <a:prstClr val="white">
                    <a:lumMod val="95000"/>
                  </a:prstClr>
                </a:solidFill>
                <a:hlinkClick r:id="rId4"/>
              </a:rPr>
              <a:t>www.youtube.com/watch?v=PNzQ4PNZSzc</a:t>
            </a:r>
            <a:endParaRPr lang="es-MX" sz="1600" dirty="0" smtClean="0">
              <a:solidFill>
                <a:prstClr val="white">
                  <a:lumMod val="95000"/>
                </a:prstClr>
              </a:solidFill>
            </a:endParaRPr>
          </a:p>
          <a:p>
            <a:pPr fontAlgn="base"/>
            <a:endParaRPr lang="es-MX" sz="1600" dirty="0">
              <a:solidFill>
                <a:prstClr val="white">
                  <a:lumMod val="95000"/>
                </a:prstClr>
              </a:solidFill>
            </a:endParaRPr>
          </a:p>
          <a:p>
            <a:pPr fontAlgn="base"/>
            <a:r>
              <a:rPr lang="es-MX" sz="1600" dirty="0">
                <a:solidFill>
                  <a:prstClr val="white">
                    <a:lumMod val="95000"/>
                  </a:prstClr>
                </a:solidFill>
                <a:hlinkClick r:id="rId5"/>
              </a:rPr>
              <a:t>https://</a:t>
            </a:r>
            <a:r>
              <a:rPr lang="es-MX" sz="1600" dirty="0" smtClean="0">
                <a:solidFill>
                  <a:prstClr val="white">
                    <a:lumMod val="95000"/>
                  </a:prstClr>
                </a:solidFill>
                <a:hlinkClick r:id="rId5"/>
              </a:rPr>
              <a:t>www.youtube.com/watch?v=UFffxcCQMPQ</a:t>
            </a:r>
            <a:endParaRPr lang="es-MX" sz="1600" dirty="0" smtClean="0">
              <a:solidFill>
                <a:prstClr val="white">
                  <a:lumMod val="95000"/>
                </a:prstClr>
              </a:solidFill>
            </a:endParaRPr>
          </a:p>
          <a:p>
            <a:pPr fontAlgn="base"/>
            <a:endParaRPr lang="es-MX" sz="1600" dirty="0">
              <a:solidFill>
                <a:prstClr val="white">
                  <a:lumMod val="95000"/>
                </a:prstClr>
              </a:solidFill>
            </a:endParaRPr>
          </a:p>
          <a:p>
            <a:pPr fontAlgn="base"/>
            <a:r>
              <a:rPr lang="es-MX" sz="1600" dirty="0">
                <a:solidFill>
                  <a:prstClr val="white">
                    <a:lumMod val="95000"/>
                  </a:prstClr>
                </a:solidFill>
              </a:rPr>
              <a:t>https://www.youtube.com/watch?v=gLoI9hAX9dw</a:t>
            </a:r>
          </a:p>
        </p:txBody>
      </p:sp>
    </p:spTree>
    <p:extLst>
      <p:ext uri="{BB962C8B-B14F-4D97-AF65-F5344CB8AC3E}">
        <p14:creationId xmlns:p14="http://schemas.microsoft.com/office/powerpoint/2010/main" val="34714516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6"/>
            <a:ext cx="9736568" cy="415924"/>
          </a:xfrm>
        </p:spPr>
        <p:txBody>
          <a:bodyPr/>
          <a:lstStyle/>
          <a:p>
            <a:r>
              <a:rPr lang="es-MX" sz="3600" dirty="0" smtClean="0"/>
              <a:t>Redes Neuronales</a:t>
            </a:r>
            <a:r>
              <a:rPr lang="es-MX" sz="3600" dirty="0"/>
              <a:t/>
            </a:r>
            <a:br>
              <a:rPr lang="es-MX" sz="3600" dirty="0"/>
            </a:br>
            <a:endParaRPr lang="en-IN" sz="3600" dirty="0"/>
          </a:p>
        </p:txBody>
      </p:sp>
      <p:sp>
        <p:nvSpPr>
          <p:cNvPr id="14" name="Text Placeholder 14"/>
          <p:cNvSpPr txBox="1">
            <a:spLocks/>
          </p:cNvSpPr>
          <p:nvPr/>
        </p:nvSpPr>
        <p:spPr>
          <a:xfrm>
            <a:off x="726995" y="1481002"/>
            <a:ext cx="3976601" cy="443198"/>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Font typeface="Arial" panose="020B0604020202020204" pitchFamily="34" charset="0"/>
              <a:buNone/>
            </a:pPr>
            <a:r>
              <a:rPr lang="es-MX" sz="2400" dirty="0">
                <a:solidFill>
                  <a:prstClr val="white">
                    <a:lumMod val="95000"/>
                  </a:prstClr>
                </a:solidFill>
                <a:latin typeface="Segoe UI Light"/>
              </a:rPr>
              <a:t>	</a:t>
            </a:r>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r>
              <a:rPr lang="es-MX" sz="1600" b="1" dirty="0" smtClean="0">
                <a:solidFill>
                  <a:prstClr val="white">
                    <a:lumMod val="95000"/>
                  </a:prstClr>
                </a:solidFill>
                <a:latin typeface="Arial" panose="020B0604020202020204" pitchFamily="34" charset="0"/>
                <a:cs typeface="Arial" panose="020B0604020202020204" pitchFamily="34" charset="0"/>
              </a:rPr>
              <a:t>Neurona:</a:t>
            </a:r>
            <a:r>
              <a:rPr lang="es-MX" sz="1600" dirty="0" smtClean="0">
                <a:latin typeface="Arial" panose="020B0604020202020204" pitchFamily="34" charset="0"/>
                <a:cs typeface="Arial" panose="020B0604020202020204" pitchFamily="34" charset="0"/>
              </a:rPr>
              <a:t> </a:t>
            </a:r>
            <a:r>
              <a:rPr lang="es-MX" sz="1600" dirty="0">
                <a:latin typeface="Arial" panose="020B0604020202020204" pitchFamily="34" charset="0"/>
                <a:cs typeface="Arial" panose="020B0604020202020204" pitchFamily="34" charset="0"/>
              </a:rPr>
              <a:t>E</a:t>
            </a:r>
            <a:r>
              <a:rPr lang="es-MX" sz="1600" dirty="0" smtClean="0">
                <a:latin typeface="Arial" panose="020B0604020202020204" pitchFamily="34" charset="0"/>
                <a:cs typeface="Arial" panose="020B0604020202020204" pitchFamily="34" charset="0"/>
              </a:rPr>
              <a:t>s </a:t>
            </a:r>
            <a:r>
              <a:rPr lang="es-MX" sz="1600" dirty="0">
                <a:latin typeface="Arial" panose="020B0604020202020204" pitchFamily="34" charset="0"/>
                <a:cs typeface="Arial" panose="020B0604020202020204" pitchFamily="34" charset="0"/>
              </a:rPr>
              <a:t>una célula del sistema nervioso central que posee la capacidad de recibir y decodificar información en forma de señales eléctricas y químicas, transmitiéndolas a otras células.</a:t>
            </a:r>
          </a:p>
          <a:p>
            <a:pPr fontAlgn="t"/>
            <a:r>
              <a:rPr lang="es-MX" sz="1600" dirty="0">
                <a:latin typeface="Arial" panose="020B0604020202020204" pitchFamily="34" charset="0"/>
                <a:cs typeface="Arial" panose="020B0604020202020204" pitchFamily="34" charset="0"/>
              </a:rPr>
              <a:t>Las neuronas son las células más importantes, ya que son responsables de la transmisión de impulsos eléctricos a través del proceso de sinapsis, lo que constituye el principio del funcionamiento del cerebro.</a:t>
            </a:r>
          </a:p>
          <a:p>
            <a:pPr algn="just" fontAlgn="base"/>
            <a:endParaRPr lang="es-MX" sz="1600" b="1" dirty="0" smtClean="0">
              <a:solidFill>
                <a:prstClr val="white">
                  <a:lumMod val="95000"/>
                </a:prstClr>
              </a:solidFill>
              <a:latin typeface="Arial" panose="020B0604020202020204" pitchFamily="34" charset="0"/>
              <a:cs typeface="Arial" panose="020B0604020202020204" pitchFamily="34" charset="0"/>
            </a:endParaRPr>
          </a:p>
          <a:p>
            <a:pPr algn="just" fontAlgn="base"/>
            <a:endParaRPr lang="es-MX" sz="1600" b="1" dirty="0">
              <a:solidFill>
                <a:prstClr val="white">
                  <a:lumMod val="95000"/>
                </a:prstClr>
              </a:solidFill>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s-MX" sz="1600" b="1" dirty="0" smtClean="0">
                <a:solidFill>
                  <a:prstClr val="white">
                    <a:lumMod val="95000"/>
                  </a:prstClr>
                </a:solidFill>
                <a:latin typeface="Arial" panose="020B0604020202020204" pitchFamily="34" charset="0"/>
                <a:cs typeface="Arial" panose="020B0604020202020204" pitchFamily="34" charset="0"/>
              </a:rPr>
              <a:t>Unidad básica de procesamiento</a:t>
            </a:r>
          </a:p>
          <a:p>
            <a:pPr marL="285750" indent="-285750" fontAlgn="base">
              <a:buFont typeface="Arial" panose="020B0604020202020204" pitchFamily="34" charset="0"/>
              <a:buChar char="•"/>
            </a:pPr>
            <a:r>
              <a:rPr lang="es-MX" sz="1600" b="1" dirty="0" smtClean="0">
                <a:solidFill>
                  <a:prstClr val="white">
                    <a:lumMod val="95000"/>
                  </a:prstClr>
                </a:solidFill>
                <a:latin typeface="Arial" panose="020B0604020202020204" pitchFamily="34" charset="0"/>
                <a:cs typeface="Arial" panose="020B0604020202020204" pitchFamily="34" charset="0"/>
              </a:rPr>
              <a:t>Conexiones de entrada las cuales tienen </a:t>
            </a:r>
            <a:r>
              <a:rPr lang="es-MX" sz="1600" b="1" dirty="0" smtClean="0">
                <a:solidFill>
                  <a:prstClr val="white">
                    <a:lumMod val="95000"/>
                  </a:prstClr>
                </a:solidFill>
                <a:latin typeface="Arial" panose="020B0604020202020204" pitchFamily="34" charset="0"/>
                <a:cs typeface="Arial" panose="020B0604020202020204" pitchFamily="34" charset="0"/>
              </a:rPr>
              <a:t>estímulos </a:t>
            </a:r>
            <a:r>
              <a:rPr lang="es-MX" sz="1600" b="1" dirty="0" smtClean="0">
                <a:solidFill>
                  <a:prstClr val="white">
                    <a:lumMod val="95000"/>
                  </a:prstClr>
                </a:solidFill>
                <a:latin typeface="Arial" panose="020B0604020202020204" pitchFamily="34" charset="0"/>
                <a:cs typeface="Arial" panose="020B0604020202020204" pitchFamily="34" charset="0"/>
              </a:rPr>
              <a:t>que son valores.</a:t>
            </a:r>
          </a:p>
          <a:p>
            <a:pPr marL="285750" indent="-285750" fontAlgn="base">
              <a:buFont typeface="Arial" panose="020B0604020202020204" pitchFamily="34" charset="0"/>
              <a:buChar char="•"/>
            </a:pPr>
            <a:r>
              <a:rPr lang="es-MX" sz="1600" b="1" dirty="0" smtClean="0">
                <a:solidFill>
                  <a:prstClr val="white">
                    <a:lumMod val="95000"/>
                  </a:prstClr>
                </a:solidFill>
                <a:latin typeface="Arial" panose="020B0604020202020204" pitchFamily="34" charset="0"/>
                <a:cs typeface="Arial" panose="020B0604020202020204" pitchFamily="34" charset="0"/>
              </a:rPr>
              <a:t>Con estos valores la neurona realiza un calculo externo para arrojar un valor de salida. </a:t>
            </a:r>
            <a:r>
              <a:rPr lang="es-MX" sz="1600" dirty="0">
                <a:solidFill>
                  <a:prstClr val="white">
                    <a:lumMod val="95000"/>
                  </a:prstClr>
                </a:solidFill>
                <a:latin typeface="Arial" panose="020B0604020202020204" pitchFamily="34" charset="0"/>
                <a:cs typeface="Arial" panose="020B0604020202020204" pitchFamily="34" charset="0"/>
              </a:rPr>
              <a:t> </a:t>
            </a:r>
            <a:endParaRPr lang="es-MX" sz="1600" dirty="0">
              <a:solidFill>
                <a:prstClr val="white">
                  <a:lumMod val="95000"/>
                </a:prstClr>
              </a:solidFill>
            </a:endParaRPr>
          </a:p>
        </p:txBody>
      </p:sp>
      <p:pic>
        <p:nvPicPr>
          <p:cNvPr id="3" name="Imagen 2"/>
          <p:cNvPicPr>
            <a:picLocks noChangeAspect="1"/>
          </p:cNvPicPr>
          <p:nvPr/>
        </p:nvPicPr>
        <p:blipFill>
          <a:blip r:embed="rId3"/>
          <a:stretch>
            <a:fillRect/>
          </a:stretch>
        </p:blipFill>
        <p:spPr>
          <a:xfrm>
            <a:off x="2039418" y="3862699"/>
            <a:ext cx="7429500" cy="2196269"/>
          </a:xfrm>
          <a:prstGeom prst="rect">
            <a:avLst/>
          </a:prstGeom>
        </p:spPr>
      </p:pic>
    </p:spTree>
    <p:extLst>
      <p:ext uri="{BB962C8B-B14F-4D97-AF65-F5344CB8AC3E}">
        <p14:creationId xmlns:p14="http://schemas.microsoft.com/office/powerpoint/2010/main" val="11133343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Coloura Theme">
  <a:themeElements>
    <a:clrScheme name="Coloura Color Theme">
      <a:dk1>
        <a:sysClr val="windowText" lastClr="000000"/>
      </a:dk1>
      <a:lt1>
        <a:sysClr val="window" lastClr="FFFFFF"/>
      </a:lt1>
      <a:dk2>
        <a:srgbClr val="44546A"/>
      </a:dk2>
      <a:lt2>
        <a:srgbClr val="E7E6E6"/>
      </a:lt2>
      <a:accent1>
        <a:srgbClr val="5B9BD5"/>
      </a:accent1>
      <a:accent2>
        <a:srgbClr val="ED7D31"/>
      </a:accent2>
      <a:accent3>
        <a:srgbClr val="EF6555"/>
      </a:accent3>
      <a:accent4>
        <a:srgbClr val="FFC000"/>
      </a:accent4>
      <a:accent5>
        <a:srgbClr val="6CCECB"/>
      </a:accent5>
      <a:accent6>
        <a:srgbClr val="70AD47"/>
      </a:accent6>
      <a:hlink>
        <a:srgbClr val="5B9BD5"/>
      </a:hlink>
      <a:folHlink>
        <a:srgbClr val="8496B0"/>
      </a:folHlink>
    </a:clrScheme>
    <a:fontScheme name="System fon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loura  With Texture">
  <a:themeElements>
    <a:clrScheme name="Coloura Color Theme">
      <a:dk1>
        <a:sysClr val="windowText" lastClr="000000"/>
      </a:dk1>
      <a:lt1>
        <a:sysClr val="window" lastClr="FFFFFF"/>
      </a:lt1>
      <a:dk2>
        <a:srgbClr val="44546A"/>
      </a:dk2>
      <a:lt2>
        <a:srgbClr val="E7E6E6"/>
      </a:lt2>
      <a:accent1>
        <a:srgbClr val="5B9BD5"/>
      </a:accent1>
      <a:accent2>
        <a:srgbClr val="ED7D31"/>
      </a:accent2>
      <a:accent3>
        <a:srgbClr val="EF6555"/>
      </a:accent3>
      <a:accent4>
        <a:srgbClr val="FFC000"/>
      </a:accent4>
      <a:accent5>
        <a:srgbClr val="6CCECB"/>
      </a:accent5>
      <a:accent6>
        <a:srgbClr val="70AD47"/>
      </a:accent6>
      <a:hlink>
        <a:srgbClr val="5B9BD5"/>
      </a:hlink>
      <a:folHlink>
        <a:srgbClr val="8496B0"/>
      </a:folHlink>
    </a:clrScheme>
    <a:fontScheme name="System fon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12647</TotalTime>
  <Words>2804</Words>
  <Application>Microsoft Office PowerPoint</Application>
  <PresentationFormat>Panorámica</PresentationFormat>
  <Paragraphs>449</Paragraphs>
  <Slides>35</Slides>
  <Notes>35</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35</vt:i4>
      </vt:variant>
    </vt:vector>
  </HeadingPairs>
  <TitlesOfParts>
    <vt:vector size="45" baseType="lpstr">
      <vt:lpstr>Adobe Fangsong Std R</vt:lpstr>
      <vt:lpstr>Arial</vt:lpstr>
      <vt:lpstr>Calibri</vt:lpstr>
      <vt:lpstr>Calibri Light</vt:lpstr>
      <vt:lpstr>Cambria Math</vt:lpstr>
      <vt:lpstr>FontAwesome</vt:lpstr>
      <vt:lpstr>Segoe UI</vt:lpstr>
      <vt:lpstr>Segoe UI Light</vt:lpstr>
      <vt:lpstr>Coloura Theme</vt:lpstr>
      <vt:lpstr>Coloura  With Texture</vt:lpstr>
      <vt:lpstr>Presentación de PowerPoint</vt:lpstr>
      <vt:lpstr>Contenido</vt:lpstr>
      <vt:lpstr>¿Qué es Deep Learning? </vt:lpstr>
      <vt:lpstr>Presentación de PowerPoint</vt:lpstr>
      <vt:lpstr>¿Cómo funciona el Deep Learning? </vt:lpstr>
      <vt:lpstr>¿Aplicaciones del Deep Learning? </vt:lpstr>
      <vt:lpstr>¿Aplicaciones del Deep Learning? </vt:lpstr>
      <vt:lpstr>Links</vt:lpstr>
      <vt:lpstr>Redes Neuronales </vt:lpstr>
      <vt:lpstr>Red neuronal artificial: concepto y definición  </vt:lpstr>
      <vt:lpstr>Como trabaja una Red Neuronal  </vt:lpstr>
      <vt:lpstr>Como trabaja una Red Neuronal  </vt:lpstr>
      <vt:lpstr>Como trabaja una Red Neuronal  </vt:lpstr>
      <vt:lpstr>Como se entrena a toda una Red  </vt:lpstr>
      <vt:lpstr>Como se entrena a toda una Red  </vt:lpstr>
      <vt:lpstr>Ejemplo</vt:lpstr>
      <vt:lpstr>Tipos de Redes Neuronales</vt:lpstr>
      <vt:lpstr>Red Neuronal Profunda</vt:lpstr>
      <vt:lpstr>Red Neuronal Profunda</vt:lpstr>
      <vt:lpstr>Red Neuronal Convulucional</vt:lpstr>
      <vt:lpstr>Red Neuronal Convulucional</vt:lpstr>
      <vt:lpstr>Red Neuronal Convulucional</vt:lpstr>
      <vt:lpstr>Red Neuronal Convulucional</vt:lpstr>
      <vt:lpstr>Red Neuronal Convulucional</vt:lpstr>
      <vt:lpstr>Convuluciones</vt:lpstr>
      <vt:lpstr>Instalación de paquetes necesarios</vt:lpstr>
      <vt:lpstr>Creación de entorno virtual con Anaconda</vt:lpstr>
      <vt:lpstr>Unir entorno virtual con IDE (PyCharm)</vt:lpstr>
      <vt:lpstr>Google Collab</vt:lpstr>
      <vt:lpstr>Estructura general de un algoritmo en Deep Learning </vt:lpstr>
      <vt:lpstr>Creación  de Red Neuronal Clasica</vt:lpstr>
      <vt:lpstr>Programa Clasificador de Imagenes</vt:lpstr>
      <vt:lpstr>Ejercicio (Crear red neuronal para deteccion de objetos)</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Pan</dc:creator>
  <cp:lastModifiedBy>Hopewell</cp:lastModifiedBy>
  <cp:revision>1644</cp:revision>
  <dcterms:created xsi:type="dcterms:W3CDTF">2015-02-25T10:42:55Z</dcterms:created>
  <dcterms:modified xsi:type="dcterms:W3CDTF">2020-12-11T20:09:46Z</dcterms:modified>
</cp:coreProperties>
</file>