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86" r:id="rId2"/>
  </p:sldMasterIdLst>
  <p:notesMasterIdLst>
    <p:notesMasterId r:id="rId12"/>
  </p:notesMasterIdLst>
  <p:handoutMasterIdLst>
    <p:handoutMasterId r:id="rId13"/>
  </p:handoutMasterIdLst>
  <p:sldIdLst>
    <p:sldId id="349" r:id="rId3"/>
    <p:sldId id="392" r:id="rId4"/>
    <p:sldId id="388" r:id="rId5"/>
    <p:sldId id="410" r:id="rId6"/>
    <p:sldId id="413" r:id="rId7"/>
    <p:sldId id="411" r:id="rId8"/>
    <p:sldId id="412" r:id="rId9"/>
    <p:sldId id="352" r:id="rId10"/>
    <p:sldId id="35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38" userDrawn="1">
          <p15:clr>
            <a:srgbClr val="A4A3A4"/>
          </p15:clr>
        </p15:guide>
        <p15:guide id="2" orient="horz" pos="414" userDrawn="1">
          <p15:clr>
            <a:srgbClr val="A4A3A4"/>
          </p15:clr>
        </p15:guide>
        <p15:guide id="3" orient="horz" pos="3929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  <p15:guide id="6" pos="3885" userDrawn="1">
          <p15:clr>
            <a:srgbClr val="A4A3A4"/>
          </p15:clr>
        </p15:guide>
        <p15:guide id="7" orient="horz" pos="1638" userDrawn="1">
          <p15:clr>
            <a:srgbClr val="A4A3A4"/>
          </p15:clr>
        </p15:guide>
        <p15:guide id="8" pos="168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1F1"/>
    <a:srgbClr val="ED6495"/>
    <a:srgbClr val="424172"/>
    <a:srgbClr val="0064A8"/>
    <a:srgbClr val="EAB200"/>
    <a:srgbClr val="F6C914"/>
    <a:srgbClr val="E85546"/>
    <a:srgbClr val="8AC551"/>
    <a:srgbClr val="A27729"/>
    <a:srgbClr val="144D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21" autoAdjust="0"/>
    <p:restoredTop sz="85637" autoAdjust="0"/>
  </p:normalViewPr>
  <p:slideViewPr>
    <p:cSldViewPr snapToGrid="0" showGuides="1">
      <p:cViewPr varScale="1">
        <p:scale>
          <a:sx n="74" d="100"/>
          <a:sy n="74" d="100"/>
        </p:scale>
        <p:origin x="43" y="379"/>
      </p:cViewPr>
      <p:guideLst>
        <p:guide pos="438"/>
        <p:guide orient="horz" pos="414"/>
        <p:guide orient="horz" pos="3929"/>
        <p:guide pos="7242"/>
        <p:guide orient="horz" pos="2160"/>
        <p:guide pos="3885"/>
        <p:guide orient="horz" pos="1638"/>
        <p:guide pos="168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 showGuides="1">
      <p:cViewPr varScale="1">
        <p:scale>
          <a:sx n="57" d="100"/>
          <a:sy n="57" d="100"/>
        </p:scale>
        <p:origin x="195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277B1-5A35-4015-ADFA-1027FE43420A}" type="datetimeFigureOut">
              <a:rPr lang="en-IN" smtClean="0"/>
              <a:t>12-10-2020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6B25-2D20-41A1-BB34-86A4DDDCA515}" type="slidenum">
              <a:rPr lang="en-IN" smtClean="0"/>
              <a:t>‹Nº›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4505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8E90A-A117-4108-9773-3B07C8C5010A}" type="datetimeFigureOut">
              <a:rPr lang="en-IN" smtClean="0"/>
              <a:t>12-10-2020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C16BF-CAEE-4604-890E-226F01BB8BA8}" type="slidenum">
              <a:rPr lang="en-IN" smtClean="0"/>
              <a:t>‹Nº›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8362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C16BF-CAEE-4604-890E-226F01BB8BA8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3675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b="1" dirty="0"/>
              <a:t>Note:</a:t>
            </a:r>
            <a:r>
              <a:rPr lang="en-IN" sz="1400" b="1" baseline="0" dirty="0"/>
              <a:t>  </a:t>
            </a:r>
            <a:r>
              <a:rPr lang="en-IN" sz="1200" baseline="0" dirty="0"/>
              <a:t>How to change transparent image?  Just Right click anywhere inside slide then go to </a:t>
            </a:r>
            <a:r>
              <a:rPr lang="en-IN" sz="1200" b="1" baseline="0" dirty="0"/>
              <a:t>“format picture” </a:t>
            </a:r>
            <a:r>
              <a:rPr lang="en-IN" sz="1200" b="0" baseline="0" dirty="0"/>
              <a:t>now you can see Format Background panel right side. Now click on </a:t>
            </a:r>
            <a:r>
              <a:rPr lang="en-IN" sz="1200" b="1" baseline="0" dirty="0"/>
              <a:t>Fill &amp; line </a:t>
            </a:r>
            <a:r>
              <a:rPr lang="en-IN" sz="1200" b="0" baseline="0" dirty="0"/>
              <a:t>paint bucket icon and click on </a:t>
            </a:r>
            <a:r>
              <a:rPr lang="en-IN" sz="1200" b="1" baseline="0" dirty="0"/>
              <a:t>File</a:t>
            </a:r>
            <a:r>
              <a:rPr lang="en-IN" sz="1200" b="0" baseline="0" dirty="0"/>
              <a:t> button for choosing your image.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baseline="0" dirty="0"/>
              <a:t>How to change White Box image  </a:t>
            </a:r>
            <a:r>
              <a:rPr lang="en-IN" sz="1200" b="0" baseline="0" dirty="0"/>
              <a:t>(Right click on white box and go to fill&gt;picture choose any picture for best fit your according your business.)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C16BF-CAEE-4604-890E-226F01BB8BA8}" type="slidenum">
              <a:rPr lang="en-IN" smtClean="0">
                <a:solidFill>
                  <a:prstClr val="black"/>
                </a:solidFill>
              </a:rPr>
              <a:pPr/>
              <a:t>2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320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b="1" dirty="0"/>
              <a:t>Note:</a:t>
            </a:r>
            <a:r>
              <a:rPr lang="en-IN" sz="1400" b="1" baseline="0" dirty="0"/>
              <a:t>  </a:t>
            </a:r>
            <a:r>
              <a:rPr lang="en-IN" sz="1200" baseline="0" dirty="0"/>
              <a:t>How to change transparent image?  Just Right click anywhere inside slide then go to </a:t>
            </a:r>
            <a:r>
              <a:rPr lang="en-IN" sz="1200" b="1" baseline="0" dirty="0"/>
              <a:t>“format picture” </a:t>
            </a:r>
            <a:r>
              <a:rPr lang="en-IN" sz="1200" b="0" baseline="0" dirty="0"/>
              <a:t>now you can see Format Background panel right side. Now click on </a:t>
            </a:r>
            <a:r>
              <a:rPr lang="en-IN" sz="1200" b="1" baseline="0" dirty="0"/>
              <a:t>Fill &amp; line </a:t>
            </a:r>
            <a:r>
              <a:rPr lang="en-IN" sz="1200" b="0" baseline="0" dirty="0"/>
              <a:t>paint bucket icon and click on </a:t>
            </a:r>
            <a:r>
              <a:rPr lang="en-IN" sz="1200" b="1" baseline="0" dirty="0"/>
              <a:t>File</a:t>
            </a:r>
            <a:r>
              <a:rPr lang="en-IN" sz="1200" b="0" baseline="0" dirty="0"/>
              <a:t> button for choosing your image.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baseline="0" dirty="0"/>
              <a:t>How to change White Box image  </a:t>
            </a:r>
            <a:r>
              <a:rPr lang="en-IN" sz="1200" b="0" baseline="0" dirty="0"/>
              <a:t>(Right click on white box and go to fill&gt;picture choose any picture for best fit your according your business.)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C16BF-CAEE-4604-890E-226F01BB8BA8}" type="slidenum">
              <a:rPr lang="en-IN" smtClean="0">
                <a:solidFill>
                  <a:prstClr val="black"/>
                </a:solidFill>
              </a:rPr>
              <a:pPr/>
              <a:t>3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11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b="1" dirty="0"/>
              <a:t>Note:</a:t>
            </a:r>
            <a:r>
              <a:rPr lang="en-IN" sz="1400" b="1" baseline="0" dirty="0"/>
              <a:t>  </a:t>
            </a:r>
            <a:r>
              <a:rPr lang="en-IN" sz="1200" baseline="0" dirty="0"/>
              <a:t>How to change transparent image?  Just Right click anywhere inside slide then go to </a:t>
            </a:r>
            <a:r>
              <a:rPr lang="en-IN" sz="1200" b="1" baseline="0" dirty="0"/>
              <a:t>“format picture” </a:t>
            </a:r>
            <a:r>
              <a:rPr lang="en-IN" sz="1200" b="0" baseline="0" dirty="0"/>
              <a:t>now you can see Format Background panel right side. Now click on </a:t>
            </a:r>
            <a:r>
              <a:rPr lang="en-IN" sz="1200" b="1" baseline="0" dirty="0"/>
              <a:t>Fill &amp; line </a:t>
            </a:r>
            <a:r>
              <a:rPr lang="en-IN" sz="1200" b="0" baseline="0" dirty="0"/>
              <a:t>paint bucket icon and click on </a:t>
            </a:r>
            <a:r>
              <a:rPr lang="en-IN" sz="1200" b="1" baseline="0" dirty="0"/>
              <a:t>File</a:t>
            </a:r>
            <a:r>
              <a:rPr lang="en-IN" sz="1200" b="0" baseline="0" dirty="0"/>
              <a:t> button for choosing your image.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baseline="0" dirty="0"/>
              <a:t>How to change White Box image  </a:t>
            </a:r>
            <a:r>
              <a:rPr lang="en-IN" sz="1200" b="0" baseline="0" dirty="0"/>
              <a:t>(Right click on white box and go to fill&gt;picture choose any picture for best fit your according your business.)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C16BF-CAEE-4604-890E-226F01BB8BA8}" type="slidenum">
              <a:rPr lang="en-IN" smtClean="0">
                <a:solidFill>
                  <a:prstClr val="black"/>
                </a:solidFill>
              </a:rPr>
              <a:pPr/>
              <a:t>4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749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b="1" dirty="0"/>
              <a:t>Note:</a:t>
            </a:r>
            <a:r>
              <a:rPr lang="en-IN" sz="1400" b="1" baseline="0" dirty="0"/>
              <a:t>  </a:t>
            </a:r>
            <a:r>
              <a:rPr lang="en-IN" sz="1200" baseline="0" dirty="0"/>
              <a:t>How to change transparent image?  Just Right click anywhere inside slide then go to </a:t>
            </a:r>
            <a:r>
              <a:rPr lang="en-IN" sz="1200" b="1" baseline="0" dirty="0"/>
              <a:t>“format picture” </a:t>
            </a:r>
            <a:r>
              <a:rPr lang="en-IN" sz="1200" b="0" baseline="0" dirty="0"/>
              <a:t>now you can see Format Background panel right side. Now click on </a:t>
            </a:r>
            <a:r>
              <a:rPr lang="en-IN" sz="1200" b="1" baseline="0" dirty="0"/>
              <a:t>Fill &amp; line </a:t>
            </a:r>
            <a:r>
              <a:rPr lang="en-IN" sz="1200" b="0" baseline="0" dirty="0"/>
              <a:t>paint bucket icon and click on </a:t>
            </a:r>
            <a:r>
              <a:rPr lang="en-IN" sz="1200" b="1" baseline="0" dirty="0"/>
              <a:t>File</a:t>
            </a:r>
            <a:r>
              <a:rPr lang="en-IN" sz="1200" b="0" baseline="0" dirty="0"/>
              <a:t> button for choosing your image.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baseline="0" dirty="0"/>
              <a:t>How to change White Box image  </a:t>
            </a:r>
            <a:r>
              <a:rPr lang="en-IN" sz="1200" b="0" baseline="0" dirty="0"/>
              <a:t>(Right click on white box and go to fill&gt;picture choose any picture for best fit your according your business.)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C16BF-CAEE-4604-890E-226F01BB8BA8}" type="slidenum">
              <a:rPr lang="en-IN" smtClean="0">
                <a:solidFill>
                  <a:prstClr val="black"/>
                </a:solidFill>
              </a:rPr>
              <a:pPr/>
              <a:t>5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436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b="1" dirty="0"/>
              <a:t>Note:</a:t>
            </a:r>
            <a:r>
              <a:rPr lang="en-IN" sz="1400" b="1" baseline="0" dirty="0"/>
              <a:t>  </a:t>
            </a:r>
            <a:r>
              <a:rPr lang="en-IN" sz="1200" baseline="0" dirty="0"/>
              <a:t>How to change transparent image?  Just Right click anywhere inside slide then go to </a:t>
            </a:r>
            <a:r>
              <a:rPr lang="en-IN" sz="1200" b="1" baseline="0" dirty="0"/>
              <a:t>“format picture” </a:t>
            </a:r>
            <a:r>
              <a:rPr lang="en-IN" sz="1200" b="0" baseline="0" dirty="0"/>
              <a:t>now you can see Format Background panel right side. Now click on </a:t>
            </a:r>
            <a:r>
              <a:rPr lang="en-IN" sz="1200" b="1" baseline="0" dirty="0"/>
              <a:t>Fill &amp; line </a:t>
            </a:r>
            <a:r>
              <a:rPr lang="en-IN" sz="1200" b="0" baseline="0" dirty="0"/>
              <a:t>paint bucket icon and click on </a:t>
            </a:r>
            <a:r>
              <a:rPr lang="en-IN" sz="1200" b="1" baseline="0" dirty="0"/>
              <a:t>File</a:t>
            </a:r>
            <a:r>
              <a:rPr lang="en-IN" sz="1200" b="0" baseline="0" dirty="0"/>
              <a:t> button for choosing your image.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baseline="0" dirty="0"/>
              <a:t>How to change White Box image  </a:t>
            </a:r>
            <a:r>
              <a:rPr lang="en-IN" sz="1200" b="0" baseline="0" dirty="0"/>
              <a:t>(Right click on white box and go to fill&gt;picture choose any picture for best fit your according your business.)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C16BF-CAEE-4604-890E-226F01BB8BA8}" type="slidenum">
              <a:rPr lang="en-IN" smtClean="0">
                <a:solidFill>
                  <a:prstClr val="black"/>
                </a:solidFill>
              </a:rPr>
              <a:pPr/>
              <a:t>6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376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b="1" dirty="0"/>
              <a:t>Note:</a:t>
            </a:r>
            <a:r>
              <a:rPr lang="en-IN" sz="1400" b="1" baseline="0" dirty="0"/>
              <a:t>  </a:t>
            </a:r>
            <a:r>
              <a:rPr lang="en-IN" sz="1200" baseline="0" dirty="0"/>
              <a:t>How to change transparent image?  Just Right click anywhere inside slide then go to </a:t>
            </a:r>
            <a:r>
              <a:rPr lang="en-IN" sz="1200" b="1" baseline="0" dirty="0"/>
              <a:t>“format picture” </a:t>
            </a:r>
            <a:r>
              <a:rPr lang="en-IN" sz="1200" b="0" baseline="0" dirty="0"/>
              <a:t>now you can see Format Background panel right side. Now click on </a:t>
            </a:r>
            <a:r>
              <a:rPr lang="en-IN" sz="1200" b="1" baseline="0" dirty="0"/>
              <a:t>Fill &amp; line </a:t>
            </a:r>
            <a:r>
              <a:rPr lang="en-IN" sz="1200" b="0" baseline="0" dirty="0"/>
              <a:t>paint bucket icon and click on </a:t>
            </a:r>
            <a:r>
              <a:rPr lang="en-IN" sz="1200" b="1" baseline="0" dirty="0"/>
              <a:t>File</a:t>
            </a:r>
            <a:r>
              <a:rPr lang="en-IN" sz="1200" b="0" baseline="0" dirty="0"/>
              <a:t> button for choosing your image.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baseline="0" dirty="0"/>
              <a:t>How to change White Box image  </a:t>
            </a:r>
            <a:r>
              <a:rPr lang="en-IN" sz="1200" b="0" baseline="0" dirty="0"/>
              <a:t>(Right click on white box and go to fill&gt;picture choose any picture for best fit your according your business.)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C16BF-CAEE-4604-890E-226F01BB8BA8}" type="slidenum">
              <a:rPr lang="en-IN" smtClean="0">
                <a:solidFill>
                  <a:prstClr val="black"/>
                </a:solidFill>
              </a:rPr>
              <a:pPr/>
              <a:t>7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39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b="1" dirty="0"/>
              <a:t>Note:</a:t>
            </a:r>
            <a:r>
              <a:rPr lang="en-IN" sz="1400" b="1" baseline="0" dirty="0"/>
              <a:t>  </a:t>
            </a:r>
            <a:r>
              <a:rPr lang="en-IN" sz="1200" baseline="0" dirty="0"/>
              <a:t>How to change transparent image?  Just Right click in pink inside slide then go to </a:t>
            </a:r>
            <a:r>
              <a:rPr lang="en-IN" sz="1200" b="1" baseline="0" dirty="0"/>
              <a:t>“format picture” </a:t>
            </a:r>
            <a:r>
              <a:rPr lang="en-IN" sz="1200" b="0" baseline="0" dirty="0"/>
              <a:t>now you can see Format Background panel right side. Now click on </a:t>
            </a:r>
            <a:r>
              <a:rPr lang="en-IN" sz="1200" b="1" baseline="0" dirty="0"/>
              <a:t>Fill &amp; line </a:t>
            </a:r>
            <a:r>
              <a:rPr lang="en-IN" sz="1200" b="0" baseline="0" dirty="0"/>
              <a:t>paint bucket icon and click on </a:t>
            </a:r>
            <a:r>
              <a:rPr lang="en-IN" sz="1200" b="1" baseline="0" dirty="0"/>
              <a:t>File</a:t>
            </a:r>
            <a:r>
              <a:rPr lang="en-IN" sz="1200" b="0" baseline="0" dirty="0"/>
              <a:t> button for choosing your image.</a:t>
            </a:r>
            <a:endParaRPr lang="en-IN" sz="1200" b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C16BF-CAEE-4604-890E-226F01BB8BA8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8049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C16BF-CAEE-4604-890E-226F01BB8BA8}" type="slidenum">
              <a:rPr lang="en-IN" smtClean="0"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6858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 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074F1-EB8D-413C-90B0-D512B3898FBE}" type="slidenum">
              <a:rPr lang="en-IN" smtClean="0"/>
              <a:pPr/>
              <a:t>‹Nº›</a:t>
            </a:fld>
            <a:endParaRPr lang="en-IN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597400" y="4895849"/>
            <a:ext cx="4660900" cy="544719"/>
          </a:xfrm>
        </p:spPr>
        <p:txBody>
          <a:bodyPr lIns="0" tIns="0" rIns="0" bIns="0" anchor="b">
            <a:normAutofit/>
          </a:bodyPr>
          <a:lstStyle>
            <a:lvl1pPr algn="l">
              <a:defRPr sz="4000"/>
            </a:lvl1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980733" y="1375092"/>
            <a:ext cx="1342800" cy="864000"/>
          </a:xfrm>
        </p:spPr>
        <p:txBody>
          <a:bodyPr lIns="0" tIns="180000" rIns="0" bIns="0">
            <a:normAutofit/>
          </a:bodyPr>
          <a:lstStyle>
            <a:lvl1pPr marL="0" indent="0" algn="ctr">
              <a:buFontTx/>
              <a:buNone/>
              <a:defRPr sz="44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625715" y="2635841"/>
            <a:ext cx="1342800" cy="864000"/>
          </a:xfrm>
        </p:spPr>
        <p:txBody>
          <a:bodyPr lIns="0" tIns="180000" rIns="0" bIns="0">
            <a:normAutofit/>
          </a:bodyPr>
          <a:lstStyle>
            <a:lvl1pPr marL="0" indent="0" algn="ctr">
              <a:buFontTx/>
              <a:buNone/>
              <a:defRPr sz="44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619973" y="4753708"/>
            <a:ext cx="1342800" cy="864000"/>
          </a:xfrm>
        </p:spPr>
        <p:txBody>
          <a:bodyPr lIns="0" tIns="180000" rIns="0" bIns="0">
            <a:normAutofit/>
          </a:bodyPr>
          <a:lstStyle>
            <a:lvl1pPr marL="0" indent="0" algn="ctr">
              <a:buFontTx/>
              <a:buNone/>
              <a:defRPr sz="44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964973" y="3499130"/>
            <a:ext cx="1342800" cy="864000"/>
          </a:xfrm>
        </p:spPr>
        <p:txBody>
          <a:bodyPr lIns="0" tIns="180000" rIns="0" bIns="0">
            <a:normAutofit/>
          </a:bodyPr>
          <a:lstStyle>
            <a:lvl1pPr marL="0" indent="0" algn="ctr">
              <a:buFontTx/>
              <a:buNone/>
              <a:defRPr sz="44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307486" y="2222802"/>
            <a:ext cx="1342800" cy="864000"/>
          </a:xfrm>
        </p:spPr>
        <p:txBody>
          <a:bodyPr lIns="0" tIns="180000" rIns="0" bIns="0">
            <a:normAutofit/>
          </a:bodyPr>
          <a:lstStyle>
            <a:lvl1pPr marL="0" indent="0" algn="ctr">
              <a:buFontTx/>
              <a:buNone/>
              <a:defRPr sz="44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8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666879" y="3498460"/>
            <a:ext cx="1342800" cy="864000"/>
          </a:xfrm>
        </p:spPr>
        <p:txBody>
          <a:bodyPr lIns="0" tIns="180000" rIns="0" bIns="0">
            <a:normAutofit/>
          </a:bodyPr>
          <a:lstStyle>
            <a:lvl1pPr marL="0" indent="0" algn="ctr">
              <a:buFontTx/>
              <a:buNone/>
              <a:defRPr sz="44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018746" y="2615308"/>
            <a:ext cx="1342800" cy="864000"/>
          </a:xfrm>
        </p:spPr>
        <p:txBody>
          <a:bodyPr lIns="0" tIns="180000" rIns="0" bIns="0">
            <a:normAutofit/>
          </a:bodyPr>
          <a:lstStyle>
            <a:lvl1pPr marL="0" indent="0" algn="ctr">
              <a:buFontTx/>
              <a:buNone/>
              <a:defRPr sz="44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8857397" y="3574512"/>
            <a:ext cx="2142699" cy="11412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30000"/>
              </a:lnSpc>
              <a:buFontTx/>
              <a:buNone/>
              <a:defRPr sz="105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IN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5935663" y="900113"/>
            <a:ext cx="2251075" cy="198755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9135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foot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603" y="612776"/>
            <a:ext cx="9736568" cy="415924"/>
          </a:xfrm>
        </p:spPr>
        <p:txBody>
          <a:bodyPr anchor="t" anchorCtr="0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074F1-EB8D-413C-90B0-D512B3898FBE}" type="slidenum">
              <a:rPr lang="en-IN" smtClean="0"/>
              <a:pPr/>
              <a:t>‹Nº›</a:t>
            </a:fld>
            <a:endParaRPr lang="en-IN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699203" y="1057278"/>
            <a:ext cx="1196975" cy="0"/>
          </a:xfrm>
          <a:prstGeom prst="line">
            <a:avLst/>
          </a:prstGeom>
          <a:ln w="3175" cap="sq">
            <a:solidFill>
              <a:schemeClr val="bg1">
                <a:alpha val="4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 userDrawn="1"/>
        </p:nvGrpSpPr>
        <p:grpSpPr>
          <a:xfrm>
            <a:off x="10582275" y="6392186"/>
            <a:ext cx="1369655" cy="305176"/>
            <a:chOff x="430876" y="6262990"/>
            <a:chExt cx="855323" cy="305176"/>
          </a:xfrm>
        </p:grpSpPr>
        <p:sp>
          <p:nvSpPr>
            <p:cNvPr id="6" name="Title 1"/>
            <p:cNvSpPr txBox="1">
              <a:spLocks/>
            </p:cNvSpPr>
            <p:nvPr userDrawn="1"/>
          </p:nvSpPr>
          <p:spPr>
            <a:xfrm>
              <a:off x="430876" y="6262990"/>
              <a:ext cx="855323" cy="233437"/>
            </a:xfrm>
            <a:prstGeom prst="rect">
              <a:avLst/>
            </a:prstGeom>
          </p:spPr>
          <p:txBody>
            <a:bodyPr wrap="square" lIns="0" tIns="0" rIns="0" bIns="0">
              <a:normAutofit fontScale="85000"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bg1">
                      <a:lumMod val="9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IN" sz="2000" b="1" dirty="0"/>
                <a:t>SmartyDreams</a:t>
              </a:r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757237" y="6511091"/>
              <a:ext cx="447999" cy="57075"/>
              <a:chOff x="379121" y="419175"/>
              <a:chExt cx="447999" cy="57075"/>
            </a:xfrm>
          </p:grpSpPr>
          <p:sp>
            <p:nvSpPr>
              <p:cNvPr id="8" name="Oval 7"/>
              <p:cNvSpPr/>
              <p:nvPr userDrawn="1"/>
            </p:nvSpPr>
            <p:spPr>
              <a:xfrm>
                <a:off x="672314" y="419175"/>
                <a:ext cx="57075" cy="5707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9" name="Oval 8"/>
              <p:cNvSpPr/>
              <p:nvPr userDrawn="1"/>
            </p:nvSpPr>
            <p:spPr>
              <a:xfrm>
                <a:off x="574583" y="419175"/>
                <a:ext cx="57075" cy="570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0" name="Oval 9"/>
              <p:cNvSpPr/>
              <p:nvPr userDrawn="1"/>
            </p:nvSpPr>
            <p:spPr>
              <a:xfrm>
                <a:off x="476852" y="419175"/>
                <a:ext cx="57075" cy="57075"/>
              </a:xfrm>
              <a:prstGeom prst="ellipse">
                <a:avLst/>
              </a:prstGeom>
              <a:solidFill>
                <a:srgbClr val="20D1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1" name="Oval 10"/>
              <p:cNvSpPr/>
              <p:nvPr userDrawn="1"/>
            </p:nvSpPr>
            <p:spPr>
              <a:xfrm>
                <a:off x="379121" y="419175"/>
                <a:ext cx="57075" cy="57075"/>
              </a:xfrm>
              <a:prstGeom prst="ellipse">
                <a:avLst/>
              </a:prstGeom>
              <a:solidFill>
                <a:srgbClr val="14D2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770045" y="419175"/>
                <a:ext cx="57075" cy="57075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4907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48000" fill="hold" grpId="0" nodeType="withEffect" p14:presetBounceEnd="57000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2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7000">
                                          <p:cBhvr additive="base">
                                            <p:cTn id="7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7000">
                                          <p:cBhvr additive="base">
                                            <p:cTn id="8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1" dur="8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48000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2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1" dur="8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Fallback>
  </mc:AlternateContent>
  <p:extLst mod="1">
    <p:ext uri="{DCECCB84-F9BA-43D5-87BE-67443E8EF086}">
      <p15:sldGuideLst xmlns:p15="http://schemas.microsoft.com/office/powerpoint/2012/main">
        <p15:guide id="1" pos="438">
          <p15:clr>
            <a:srgbClr val="FBAE40"/>
          </p15:clr>
        </p15:guide>
        <p15:guide id="2" orient="horz" pos="41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out heading &amp;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074F1-EB8D-413C-90B0-D512B3898FBE}" type="slidenum">
              <a:rPr lang="en-IN" smtClean="0"/>
              <a:pPr/>
              <a:t>‹Nº›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45493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38">
          <p15:clr>
            <a:srgbClr val="FBAE40"/>
          </p15:clr>
        </p15:guide>
        <p15:guide id="2" orient="horz" pos="41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Footer Mas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3611BE-FBD3-4544-9197-1BFB9F036C74}" type="slidenum">
              <a:rPr lang="en-IN" smtClean="0"/>
              <a:pPr/>
              <a:t>‹Nº›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0452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 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074F1-EB8D-413C-90B0-D512B3898FBE}" type="slidenum">
              <a:rPr lang="en-IN" smtClean="0"/>
              <a:pPr/>
              <a:t>‹Nº›</a:t>
            </a:fld>
            <a:endParaRPr lang="en-IN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597400" y="4895849"/>
            <a:ext cx="4660900" cy="544719"/>
          </a:xfrm>
        </p:spPr>
        <p:txBody>
          <a:bodyPr lIns="0" tIns="0" rIns="0" bIns="0" anchor="b">
            <a:normAutofit/>
          </a:bodyPr>
          <a:lstStyle>
            <a:lvl1pPr algn="l">
              <a:defRPr sz="4000"/>
            </a:lvl1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980733" y="1375092"/>
            <a:ext cx="1342800" cy="864000"/>
          </a:xfrm>
        </p:spPr>
        <p:txBody>
          <a:bodyPr lIns="0" tIns="180000" rIns="0" bIns="0">
            <a:normAutofit/>
          </a:bodyPr>
          <a:lstStyle>
            <a:lvl1pPr marL="0" indent="0" algn="ctr">
              <a:buFontTx/>
              <a:buNone/>
              <a:defRPr sz="44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625715" y="2635841"/>
            <a:ext cx="1342800" cy="864000"/>
          </a:xfrm>
        </p:spPr>
        <p:txBody>
          <a:bodyPr lIns="0" tIns="180000" rIns="0" bIns="0">
            <a:normAutofit/>
          </a:bodyPr>
          <a:lstStyle>
            <a:lvl1pPr marL="0" indent="0" algn="ctr">
              <a:buFontTx/>
              <a:buNone/>
              <a:defRPr sz="44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619973" y="4753708"/>
            <a:ext cx="1342800" cy="864000"/>
          </a:xfrm>
        </p:spPr>
        <p:txBody>
          <a:bodyPr lIns="0" tIns="180000" rIns="0" bIns="0">
            <a:normAutofit/>
          </a:bodyPr>
          <a:lstStyle>
            <a:lvl1pPr marL="0" indent="0" algn="ctr">
              <a:buFontTx/>
              <a:buNone/>
              <a:defRPr sz="44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964973" y="3499130"/>
            <a:ext cx="1342800" cy="864000"/>
          </a:xfrm>
        </p:spPr>
        <p:txBody>
          <a:bodyPr lIns="0" tIns="180000" rIns="0" bIns="0">
            <a:normAutofit/>
          </a:bodyPr>
          <a:lstStyle>
            <a:lvl1pPr marL="0" indent="0" algn="ctr">
              <a:buFontTx/>
              <a:buNone/>
              <a:defRPr sz="44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307486" y="2222802"/>
            <a:ext cx="1342800" cy="864000"/>
          </a:xfrm>
        </p:spPr>
        <p:txBody>
          <a:bodyPr lIns="0" tIns="180000" rIns="0" bIns="0">
            <a:normAutofit/>
          </a:bodyPr>
          <a:lstStyle>
            <a:lvl1pPr marL="0" indent="0" algn="ctr">
              <a:buFontTx/>
              <a:buNone/>
              <a:defRPr sz="44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8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666879" y="3498460"/>
            <a:ext cx="1342800" cy="864000"/>
          </a:xfrm>
        </p:spPr>
        <p:txBody>
          <a:bodyPr lIns="0" tIns="180000" rIns="0" bIns="0">
            <a:normAutofit/>
          </a:bodyPr>
          <a:lstStyle>
            <a:lvl1pPr marL="0" indent="0" algn="ctr">
              <a:buFontTx/>
              <a:buNone/>
              <a:defRPr sz="44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018746" y="2615308"/>
            <a:ext cx="1342800" cy="864000"/>
          </a:xfrm>
        </p:spPr>
        <p:txBody>
          <a:bodyPr lIns="0" tIns="180000" rIns="0" bIns="0">
            <a:normAutofit/>
          </a:bodyPr>
          <a:lstStyle>
            <a:lvl1pPr marL="0" indent="0" algn="ctr">
              <a:buFontTx/>
              <a:buNone/>
              <a:defRPr sz="44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8857397" y="3574512"/>
            <a:ext cx="2142699" cy="11412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30000"/>
              </a:lnSpc>
              <a:buFontTx/>
              <a:buNone/>
              <a:defRPr sz="105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IN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5935663" y="900113"/>
            <a:ext cx="2251075" cy="198755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005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foot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603" y="612776"/>
            <a:ext cx="9736568" cy="415924"/>
          </a:xfrm>
        </p:spPr>
        <p:txBody>
          <a:bodyPr anchor="t" anchorCtr="0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074F1-EB8D-413C-90B0-D512B3898FBE}" type="slidenum">
              <a:rPr lang="en-IN" smtClean="0"/>
              <a:pPr/>
              <a:t>‹Nº›</a:t>
            </a:fld>
            <a:endParaRPr lang="en-IN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699203" y="1057278"/>
            <a:ext cx="1196975" cy="0"/>
          </a:xfrm>
          <a:prstGeom prst="line">
            <a:avLst/>
          </a:prstGeom>
          <a:ln w="3175" cap="sq">
            <a:solidFill>
              <a:schemeClr val="bg1">
                <a:alpha val="4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 userDrawn="1"/>
        </p:nvGrpSpPr>
        <p:grpSpPr>
          <a:xfrm>
            <a:off x="11096607" y="6392186"/>
            <a:ext cx="855323" cy="305176"/>
            <a:chOff x="430876" y="6262990"/>
            <a:chExt cx="855323" cy="305176"/>
          </a:xfrm>
        </p:grpSpPr>
        <p:sp>
          <p:nvSpPr>
            <p:cNvPr id="6" name="Title 1"/>
            <p:cNvSpPr txBox="1">
              <a:spLocks/>
            </p:cNvSpPr>
            <p:nvPr userDrawn="1"/>
          </p:nvSpPr>
          <p:spPr>
            <a:xfrm>
              <a:off x="430876" y="6262990"/>
              <a:ext cx="855323" cy="233437"/>
            </a:xfrm>
            <a:prstGeom prst="rect">
              <a:avLst/>
            </a:prstGeom>
          </p:spPr>
          <p:txBody>
            <a:bodyPr wrap="square" lIns="0" tIns="0" rIns="0" bIns="0">
              <a:normAutofit fontScale="92500"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bg1">
                      <a:lumMod val="9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IN" sz="2000" b="1" dirty="0"/>
                <a:t>Coloura</a:t>
              </a:r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757237" y="6511091"/>
              <a:ext cx="447999" cy="57075"/>
              <a:chOff x="379121" y="419175"/>
              <a:chExt cx="447999" cy="57075"/>
            </a:xfrm>
          </p:grpSpPr>
          <p:sp>
            <p:nvSpPr>
              <p:cNvPr id="8" name="Oval 7"/>
              <p:cNvSpPr/>
              <p:nvPr userDrawn="1"/>
            </p:nvSpPr>
            <p:spPr>
              <a:xfrm>
                <a:off x="672314" y="419175"/>
                <a:ext cx="57075" cy="5707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9" name="Oval 8"/>
              <p:cNvSpPr/>
              <p:nvPr userDrawn="1"/>
            </p:nvSpPr>
            <p:spPr>
              <a:xfrm>
                <a:off x="574583" y="419175"/>
                <a:ext cx="57075" cy="570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0" name="Oval 9"/>
              <p:cNvSpPr/>
              <p:nvPr userDrawn="1"/>
            </p:nvSpPr>
            <p:spPr>
              <a:xfrm>
                <a:off x="476852" y="419175"/>
                <a:ext cx="57075" cy="57075"/>
              </a:xfrm>
              <a:prstGeom prst="ellipse">
                <a:avLst/>
              </a:prstGeom>
              <a:solidFill>
                <a:srgbClr val="20D1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1" name="Oval 10"/>
              <p:cNvSpPr/>
              <p:nvPr userDrawn="1"/>
            </p:nvSpPr>
            <p:spPr>
              <a:xfrm>
                <a:off x="379121" y="419175"/>
                <a:ext cx="57075" cy="57075"/>
              </a:xfrm>
              <a:prstGeom prst="ellipse">
                <a:avLst/>
              </a:prstGeom>
              <a:solidFill>
                <a:srgbClr val="14D2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770045" y="419175"/>
                <a:ext cx="57075" cy="57075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628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48000" fill="hold" grpId="0" nodeType="withEffect" p14:presetBounceEnd="57000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2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7000">
                                          <p:cBhvr additive="base">
                                            <p:cTn id="7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7000">
                                          <p:cBhvr additive="base">
                                            <p:cTn id="8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1" dur="8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48000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2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1" dur="8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Fallback>
  </mc:AlternateContent>
  <p:extLst>
    <p:ext uri="{DCECCB84-F9BA-43D5-87BE-67443E8EF086}">
      <p15:sldGuideLst xmlns:p15="http://schemas.microsoft.com/office/powerpoint/2012/main">
        <p15:guide id="1" pos="438">
          <p15:clr>
            <a:srgbClr val="FBAE40"/>
          </p15:clr>
        </p15:guide>
        <p15:guide id="2" orient="horz" pos="41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 Heading withou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074F1-EB8D-413C-90B0-D512B3898FBE}" type="slidenum">
              <a:rPr lang="en-IN" smtClean="0"/>
              <a:pPr/>
              <a:t>‹Nº›</a:t>
            </a:fld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97603" y="612776"/>
            <a:ext cx="9736568" cy="403224"/>
          </a:xfrm>
        </p:spPr>
        <p:txBody>
          <a:bodyPr anchor="t" anchorCtr="0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699203" y="1057278"/>
            <a:ext cx="1196975" cy="0"/>
          </a:xfrm>
          <a:prstGeom prst="line">
            <a:avLst/>
          </a:prstGeom>
          <a:ln w="3175" cap="sq">
            <a:solidFill>
              <a:schemeClr val="bg1">
                <a:alpha val="4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03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48000" fill="hold" grpId="0" nodeType="withEffect" p14:presetBounceEnd="57000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2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7000">
                                          <p:cBhvr additive="base">
                                            <p:cTn id="7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7000">
                                          <p:cBhvr additive="base">
                                            <p:cTn id="8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1" dur="8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48000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2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1" dur="8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Fallback>
  </mc:AlternateContent>
  <p:extLst>
    <p:ext uri="{DCECCB84-F9BA-43D5-87BE-67443E8EF086}">
      <p15:sldGuideLst xmlns:p15="http://schemas.microsoft.com/office/powerpoint/2012/main">
        <p15:guide id="1" pos="438">
          <p15:clr>
            <a:srgbClr val="FBAE40"/>
          </p15:clr>
        </p15:guide>
        <p15:guide id="2" orient="horz" pos="41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out heading &amp;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074F1-EB8D-413C-90B0-D512B3898FBE}" type="slidenum">
              <a:rPr lang="en-IN" smtClean="0"/>
              <a:pPr/>
              <a:t>‹Nº›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3047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38">
          <p15:clr>
            <a:srgbClr val="FBAE40"/>
          </p15:clr>
        </p15:guide>
        <p15:guide id="2" orient="horz" pos="41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 Mas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3611BE-FBD3-4544-9197-1BFB9F036C74}" type="slidenum">
              <a:rPr lang="en-IN" smtClean="0"/>
              <a:pPr/>
              <a:t>‹Nº›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4486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97033" y="6405756"/>
            <a:ext cx="495820" cy="278037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32074F1-EB8D-413C-90B0-D512B3898FBE}" type="slidenum">
              <a:rPr lang="en-IN" smtClean="0"/>
              <a:pPr/>
              <a:t>‹Nº›</a:t>
            </a:fld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8486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8" r:id="rId2"/>
    <p:sldLayoutId id="2147483681" r:id="rId3"/>
    <p:sldLayoutId id="2147483685" r:id="rId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7">
              <a:alphaModFix amt="22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harpenSoften amount="6000"/>
                      </a14:imgEffect>
                      <a14:imgEffect>
                        <a14:brightnessContrast bright="-50000" contras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97033" y="6405756"/>
            <a:ext cx="495820" cy="278037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32074F1-EB8D-413C-90B0-D512B3898FBE}" type="slidenum">
              <a:rPr lang="en-IN" smtClean="0"/>
              <a:pPr/>
              <a:t>‹Nº›</a:t>
            </a:fld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9945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smartydream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650800" y="1231015"/>
            <a:ext cx="9144000" cy="10064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6600" dirty="0"/>
              <a:t>SmartyDreams</a:t>
            </a:r>
          </a:p>
        </p:txBody>
      </p:sp>
      <p:sp>
        <p:nvSpPr>
          <p:cNvPr id="10" name="Subtitle 10"/>
          <p:cNvSpPr txBox="1">
            <a:spLocks/>
          </p:cNvSpPr>
          <p:nvPr/>
        </p:nvSpPr>
        <p:spPr>
          <a:xfrm>
            <a:off x="1478280" y="6176645"/>
            <a:ext cx="9144000" cy="51371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dirty="0"/>
              <a:t>Gracias por permitirnos </a:t>
            </a:r>
            <a:r>
              <a:rPr lang="es-MX" sz="1400" dirty="0" smtClean="0"/>
              <a:t>compartir algo de conocimiento</a:t>
            </a:r>
            <a:endParaRPr lang="es-MX" sz="1400" dirty="0"/>
          </a:p>
          <a:p>
            <a:pPr marL="0" indent="0" algn="ctr">
              <a:buNone/>
            </a:pPr>
            <a:endParaRPr lang="en-IN" sz="1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107" y="806989"/>
            <a:ext cx="1150636" cy="1467062"/>
          </a:xfrm>
          <a:prstGeom prst="rect">
            <a:avLst/>
          </a:prstGeom>
        </p:spPr>
      </p:pic>
      <p:pic>
        <p:nvPicPr>
          <p:cNvPr id="1026" name="Picture 2" descr="Tutorial y ejemplo de Spring Boot | Clevent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236" y="2873700"/>
            <a:ext cx="571500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12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03" y="5973510"/>
            <a:ext cx="505263" cy="763088"/>
          </a:xfrm>
          <a:prstGeom prst="rect">
            <a:avLst/>
          </a:prstGeom>
        </p:spPr>
      </p:pic>
      <p:sp>
        <p:nvSpPr>
          <p:cNvPr id="27" name="Título 26"/>
          <p:cNvSpPr>
            <a:spLocks noGrp="1"/>
          </p:cNvSpPr>
          <p:nvPr>
            <p:ph type="title"/>
          </p:nvPr>
        </p:nvSpPr>
        <p:spPr>
          <a:xfrm>
            <a:off x="597603" y="612776"/>
            <a:ext cx="9736568" cy="717906"/>
          </a:xfrm>
        </p:spPr>
        <p:txBody>
          <a:bodyPr/>
          <a:lstStyle/>
          <a:p>
            <a:r>
              <a:rPr lang="es-MX" dirty="0" smtClean="0"/>
              <a:t>Contenido</a:t>
            </a:r>
            <a:endParaRPr lang="es-MX" dirty="0"/>
          </a:p>
        </p:txBody>
      </p:sp>
      <p:sp>
        <p:nvSpPr>
          <p:cNvPr id="77" name="Text Placeholder 14"/>
          <p:cNvSpPr txBox="1">
            <a:spLocks/>
          </p:cNvSpPr>
          <p:nvPr/>
        </p:nvSpPr>
        <p:spPr>
          <a:xfrm>
            <a:off x="597603" y="1643372"/>
            <a:ext cx="3976601" cy="4020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s-MX" sz="2400" dirty="0">
              <a:solidFill>
                <a:prstClr val="white">
                  <a:lumMod val="95000"/>
                </a:prstClr>
              </a:solidFill>
              <a:latin typeface="Segoe UI Light"/>
            </a:endParaRPr>
          </a:p>
        </p:txBody>
      </p:sp>
      <p:sp>
        <p:nvSpPr>
          <p:cNvPr id="89" name="Título 26"/>
          <p:cNvSpPr txBox="1">
            <a:spLocks/>
          </p:cNvSpPr>
          <p:nvPr/>
        </p:nvSpPr>
        <p:spPr>
          <a:xfrm>
            <a:off x="597603" y="1480113"/>
            <a:ext cx="9736568" cy="449339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 smtClean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</a:t>
            </a:r>
            <a:r>
              <a:rPr lang="es-MX" sz="1600" dirty="0" err="1" smtClean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Boot</a:t>
            </a:r>
            <a:r>
              <a:rPr lang="es-MX" sz="1600" dirty="0" smtClean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smtClean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Introducción</a:t>
            </a:r>
            <a:endParaRPr lang="es-MX" sz="1600" dirty="0" smtClean="0">
              <a:solidFill>
                <a:prstClr val="white">
                  <a:lumMod val="9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 smtClean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MVC (Introducción)</a:t>
            </a:r>
          </a:p>
          <a:p>
            <a:pPr marL="342900" indent="-342900" algn="just">
              <a:lnSpc>
                <a:spcPct val="150000"/>
              </a:lnSpc>
              <a:buAutoNum type="arabicPeriod" startAt="3"/>
            </a:pPr>
            <a:r>
              <a:rPr lang="es-MX" sz="1600" dirty="0" smtClean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</a:t>
            </a:r>
            <a:r>
              <a:rPr lang="es-MX" sz="1600" dirty="0" smtClean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MVC (Controladores</a:t>
            </a:r>
            <a:r>
              <a:rPr lang="es-MX" sz="1600" dirty="0" smtClean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 algn="just">
              <a:lnSpc>
                <a:spcPct val="150000"/>
              </a:lnSpc>
              <a:buFontTx/>
              <a:buAutoNum type="arabicPeriod" startAt="3"/>
            </a:pPr>
            <a:r>
              <a:rPr lang="es-MX" sz="1600" dirty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MVC (Inyección de dependencia)</a:t>
            </a:r>
          </a:p>
          <a:p>
            <a:pPr marL="342900" indent="-342900" algn="just">
              <a:lnSpc>
                <a:spcPct val="150000"/>
              </a:lnSpc>
              <a:buFontTx/>
              <a:buAutoNum type="arabicPeriod" startAt="3"/>
            </a:pPr>
            <a:r>
              <a:rPr lang="es-MX" sz="1600" dirty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MVC (</a:t>
            </a:r>
            <a:r>
              <a:rPr lang="es-MX" sz="1600" dirty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Thymeleaft</a:t>
            </a:r>
            <a:r>
              <a:rPr lang="es-MX" sz="1600" dirty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 algn="just">
              <a:lnSpc>
                <a:spcPct val="150000"/>
              </a:lnSpc>
              <a:buFontTx/>
              <a:buAutoNum type="arabicPeriod" startAt="3"/>
            </a:pPr>
            <a:r>
              <a:rPr lang="es-MX" sz="1600" dirty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Formulario HTML y Data </a:t>
            </a:r>
            <a:r>
              <a:rPr lang="es-MX" sz="1600" dirty="0" smtClean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Binding</a:t>
            </a:r>
            <a:endParaRPr lang="es-MX" sz="1600" dirty="0" smtClean="0">
              <a:solidFill>
                <a:prstClr val="white">
                  <a:lumMod val="9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Tx/>
              <a:buAutoNum type="arabicPeriod" startAt="3"/>
            </a:pPr>
            <a:r>
              <a:rPr lang="es-MX" sz="1600" dirty="0" smtClean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</a:t>
            </a:r>
            <a:r>
              <a:rPr lang="es-MX" sz="1600" dirty="0" smtClean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Files</a:t>
            </a:r>
          </a:p>
          <a:p>
            <a:pPr marL="342900" indent="-342900" algn="just">
              <a:lnSpc>
                <a:spcPct val="150000"/>
              </a:lnSpc>
              <a:buFontTx/>
              <a:buAutoNum type="arabicPeriod" startAt="3"/>
            </a:pPr>
            <a:r>
              <a:rPr lang="es-MX" sz="1600" dirty="0" smtClean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SpringData</a:t>
            </a:r>
            <a:r>
              <a:rPr lang="es-MX" sz="1600" dirty="0" smtClean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JPA</a:t>
            </a:r>
          </a:p>
          <a:p>
            <a:pPr marL="342900" indent="-342900" algn="just">
              <a:lnSpc>
                <a:spcPct val="150000"/>
              </a:lnSpc>
              <a:buFontTx/>
              <a:buAutoNum type="arabicPeriod" startAt="3"/>
            </a:pPr>
            <a:r>
              <a:rPr lang="es-MX" sz="1600" dirty="0" smtClean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Security</a:t>
            </a:r>
          </a:p>
          <a:p>
            <a:pPr marL="342900" indent="-342900" algn="just">
              <a:lnSpc>
                <a:spcPct val="150000"/>
              </a:lnSpc>
              <a:buFontTx/>
              <a:buAutoNum type="arabicPeriod" startAt="3"/>
            </a:pPr>
            <a:r>
              <a:rPr lang="es-MX" sz="1600" dirty="0" smtClean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</a:t>
            </a:r>
            <a:r>
              <a:rPr lang="es-MX" sz="1600" dirty="0" smtClean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Boot</a:t>
            </a:r>
            <a:r>
              <a:rPr lang="es-MX" sz="1600" dirty="0" smtClean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MX" sz="1600" dirty="0" smtClean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</a:t>
            </a:r>
            <a:r>
              <a:rPr lang="es-MX" sz="1600" dirty="0" smtClean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smtClean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</a:t>
            </a:r>
            <a:r>
              <a:rPr lang="es-MX" sz="1600" dirty="0" smtClean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s-MX" sz="1600" dirty="0" smtClean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  <a:r>
              <a:rPr lang="es-MX" sz="1600" dirty="0" smtClean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MX" sz="1600" dirty="0">
              <a:solidFill>
                <a:prstClr val="white">
                  <a:lumMod val="9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AutoNum type="arabicPeriod" startAt="3"/>
            </a:pPr>
            <a:endParaRPr lang="es-MX" sz="1600" dirty="0" smtClean="0">
              <a:solidFill>
                <a:prstClr val="white">
                  <a:lumMod val="9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s-MX" sz="1600" dirty="0" smtClean="0">
              <a:solidFill>
                <a:prstClr val="white">
                  <a:lumMod val="9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endParaRPr lang="es-MX" sz="1600" dirty="0">
              <a:solidFill>
                <a:prstClr val="white">
                  <a:lumMod val="9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75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03" y="5862414"/>
            <a:ext cx="667633" cy="581115"/>
          </a:xfrm>
          <a:prstGeom prst="rect">
            <a:avLst/>
          </a:prstGeom>
        </p:spPr>
      </p:pic>
      <p:sp>
        <p:nvSpPr>
          <p:cNvPr id="27" name="Título 26"/>
          <p:cNvSpPr>
            <a:spLocks noGrp="1"/>
          </p:cNvSpPr>
          <p:nvPr>
            <p:ph type="title"/>
          </p:nvPr>
        </p:nvSpPr>
        <p:spPr>
          <a:xfrm>
            <a:off x="597603" y="612776"/>
            <a:ext cx="9736568" cy="717906"/>
          </a:xfrm>
        </p:spPr>
        <p:txBody>
          <a:bodyPr/>
          <a:lstStyle/>
          <a:p>
            <a:r>
              <a:rPr lang="es-MX" dirty="0" smtClean="0"/>
              <a:t>¿</a:t>
            </a:r>
            <a:r>
              <a:rPr lang="es-MX" dirty="0"/>
              <a:t>Qué es Spring </a:t>
            </a:r>
            <a:r>
              <a:rPr lang="es-MX" dirty="0" err="1" smtClean="0"/>
              <a:t>Boot</a:t>
            </a:r>
            <a:r>
              <a:rPr lang="es-MX" dirty="0" smtClean="0"/>
              <a:t>?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89" name="Título 26"/>
          <p:cNvSpPr txBox="1">
            <a:spLocks/>
          </p:cNvSpPr>
          <p:nvPr/>
        </p:nvSpPr>
        <p:spPr>
          <a:xfrm>
            <a:off x="597603" y="1480114"/>
            <a:ext cx="9736568" cy="41592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ítulo 26"/>
          <p:cNvSpPr txBox="1">
            <a:spLocks/>
          </p:cNvSpPr>
          <p:nvPr/>
        </p:nvSpPr>
        <p:spPr>
          <a:xfrm>
            <a:off x="597603" y="1686516"/>
            <a:ext cx="9736568" cy="417589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Spring </a:t>
            </a:r>
            <a:r>
              <a:rPr lang="es-MX" dirty="0" err="1"/>
              <a:t>Boot</a:t>
            </a:r>
            <a:r>
              <a:rPr lang="es-MX" dirty="0"/>
              <a:t> es un sub-proyecto de Spring Framework que busca facilitarnos la creación de proyectos con Spring Framework eliminando la necesidad de crear largos archivos de configuración XML. </a:t>
            </a:r>
            <a:endParaRPr lang="es-MX" dirty="0"/>
          </a:p>
          <a:p>
            <a:endParaRPr lang="es-MX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dirty="0" smtClean="0"/>
              <a:t>Estas </a:t>
            </a:r>
            <a:r>
              <a:rPr lang="es-MX" dirty="0"/>
              <a:t>configuraciones tediosas y propensas a errores ya no son necesarias debido a que Spring </a:t>
            </a:r>
            <a:r>
              <a:rPr lang="es-MX" dirty="0" err="1"/>
              <a:t>Boot</a:t>
            </a:r>
            <a:r>
              <a:rPr lang="es-MX" dirty="0"/>
              <a:t> provee configuraciones por defecto para la mayoría de las tecnologías usadas (Spring MVC, Spring Data JPA &amp; </a:t>
            </a:r>
            <a:r>
              <a:rPr lang="es-MX" dirty="0" err="1"/>
              <a:t>Hibernate</a:t>
            </a:r>
            <a:r>
              <a:rPr lang="es-MX" dirty="0"/>
              <a:t>, Spring Security, Spring REST, </a:t>
            </a:r>
            <a:r>
              <a:rPr lang="es-MX" dirty="0" err="1"/>
              <a:t>etc</a:t>
            </a:r>
            <a:r>
              <a:rPr lang="es-MX" dirty="0"/>
              <a:t>). </a:t>
            </a:r>
            <a:endParaRPr lang="es-MX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dirty="0" smtClean="0"/>
              <a:t>Spring </a:t>
            </a:r>
            <a:r>
              <a:rPr lang="es-MX" dirty="0" err="1"/>
              <a:t>Boot</a:t>
            </a:r>
            <a:r>
              <a:rPr lang="es-MX" dirty="0"/>
              <a:t> nos ayuda a administrar todas las dependencias (archivos JAR y versiones compatibles</a:t>
            </a:r>
            <a:r>
              <a:rPr lang="es-MX" dirty="0" smtClean="0"/>
              <a:t>).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dirty="0" smtClean="0"/>
              <a:t>Spring </a:t>
            </a:r>
            <a:r>
              <a:rPr lang="es-MX" dirty="0" err="1"/>
              <a:t>Boot</a:t>
            </a:r>
            <a:r>
              <a:rPr lang="es-MX" dirty="0"/>
              <a:t> provee un modelo de programación parecido a las aplicaciones java tradicionales que se inician en el método </a:t>
            </a:r>
            <a:r>
              <a:rPr lang="es-MX" dirty="0" err="1"/>
              <a:t>main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535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838" y="322218"/>
            <a:ext cx="667633" cy="581115"/>
          </a:xfrm>
          <a:prstGeom prst="rect">
            <a:avLst/>
          </a:prstGeom>
        </p:spPr>
      </p:pic>
      <p:sp>
        <p:nvSpPr>
          <p:cNvPr id="27" name="Título 26"/>
          <p:cNvSpPr>
            <a:spLocks noGrp="1"/>
          </p:cNvSpPr>
          <p:nvPr>
            <p:ph type="title"/>
          </p:nvPr>
        </p:nvSpPr>
        <p:spPr>
          <a:xfrm>
            <a:off x="597603" y="612776"/>
            <a:ext cx="9736568" cy="717906"/>
          </a:xfrm>
        </p:spPr>
        <p:txBody>
          <a:bodyPr/>
          <a:lstStyle/>
          <a:p>
            <a:r>
              <a:rPr lang="es-MX" dirty="0"/>
              <a:t>¿Cómo funciona Spring </a:t>
            </a:r>
            <a:r>
              <a:rPr lang="es-MX" dirty="0" err="1"/>
              <a:t>Boot</a:t>
            </a:r>
            <a:r>
              <a:rPr lang="es-MX" dirty="0" smtClean="0"/>
              <a:t>?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89" name="Título 26"/>
          <p:cNvSpPr txBox="1">
            <a:spLocks/>
          </p:cNvSpPr>
          <p:nvPr/>
        </p:nvSpPr>
        <p:spPr>
          <a:xfrm>
            <a:off x="597603" y="1480114"/>
            <a:ext cx="9736568" cy="41592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MX" sz="1600" dirty="0"/>
              <a:t>Proceso típico para desarrollar una aplicación de Spring. </a:t>
            </a:r>
            <a:endParaRPr lang="es-MX" sz="1600" dirty="0" smtClean="0"/>
          </a:p>
          <a:p>
            <a:pPr algn="just"/>
            <a:endParaRPr lang="es-MX" sz="1600" dirty="0"/>
          </a:p>
          <a:p>
            <a:pPr marL="342900" indent="-342900" algn="just">
              <a:buAutoNum type="arabicPeriod"/>
            </a:pPr>
            <a:r>
              <a:rPr lang="es-MX" sz="1600" dirty="0" smtClean="0"/>
              <a:t>Seleccionar </a:t>
            </a:r>
            <a:r>
              <a:rPr lang="es-MX" sz="1600" dirty="0"/>
              <a:t>Dependencias necesarias con </a:t>
            </a:r>
            <a:r>
              <a:rPr lang="es-MX" sz="1600" dirty="0" err="1"/>
              <a:t>Maven</a:t>
            </a:r>
            <a:r>
              <a:rPr lang="es-MX" sz="1600" dirty="0"/>
              <a:t> (deben ser compatibles). </a:t>
            </a:r>
            <a:endParaRPr lang="es-MX" sz="1600" dirty="0" smtClean="0"/>
          </a:p>
          <a:p>
            <a:pPr marL="342900" indent="-342900" algn="just">
              <a:buAutoNum type="arabicPeriod"/>
            </a:pPr>
            <a:endParaRPr lang="es-MX" sz="1600" dirty="0" smtClean="0"/>
          </a:p>
          <a:p>
            <a:pPr algn="just"/>
            <a:r>
              <a:rPr lang="es-MX" sz="1600" dirty="0" smtClean="0"/>
              <a:t>2</a:t>
            </a:r>
            <a:r>
              <a:rPr lang="es-MX" sz="1600" dirty="0"/>
              <a:t>. Crear nuestra aplicación</a:t>
            </a:r>
            <a:r>
              <a:rPr lang="es-MX" sz="1600" dirty="0" smtClean="0"/>
              <a:t>.</a:t>
            </a:r>
          </a:p>
          <a:p>
            <a:pPr algn="just"/>
            <a:r>
              <a:rPr lang="es-MX" sz="1600" dirty="0" smtClean="0"/>
              <a:t> </a:t>
            </a:r>
          </a:p>
          <a:p>
            <a:pPr algn="just"/>
            <a:r>
              <a:rPr lang="es-MX" sz="1600" dirty="0" smtClean="0"/>
              <a:t>3</a:t>
            </a:r>
            <a:r>
              <a:rPr lang="es-MX" sz="1600" dirty="0"/>
              <a:t>. Realizar el </a:t>
            </a:r>
            <a:r>
              <a:rPr lang="es-MX" sz="1600" dirty="0" err="1"/>
              <a:t>Deployment</a:t>
            </a:r>
            <a:r>
              <a:rPr lang="es-MX" sz="1600" dirty="0"/>
              <a:t> en el servidor. Spring </a:t>
            </a:r>
            <a:r>
              <a:rPr lang="es-MX" sz="1600" dirty="0" err="1"/>
              <a:t>Boot</a:t>
            </a:r>
            <a:r>
              <a:rPr lang="es-MX" sz="1600" dirty="0"/>
              <a:t> nace con la intención de simplificar los pasos 1 y 3 y que nos podamos centrar en el desarrollo de nuestra aplicación</a:t>
            </a:r>
            <a:r>
              <a:rPr lang="es-MX" sz="1600" dirty="0" smtClean="0"/>
              <a:t>.</a:t>
            </a:r>
          </a:p>
          <a:p>
            <a:pPr algn="just"/>
            <a:endParaRPr lang="es-MX" sz="1600" dirty="0">
              <a:solidFill>
                <a:prstClr val="white">
                  <a:lumMod val="9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MX" sz="1600" dirty="0" smtClean="0">
              <a:solidFill>
                <a:prstClr val="white">
                  <a:lumMod val="9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sz="1600" dirty="0"/>
              <a:t>¿Cómo se simplifican el paso 1 y 3</a:t>
            </a:r>
            <a:r>
              <a:rPr lang="es-MX" sz="1600" dirty="0" smtClean="0"/>
              <a:t>?</a:t>
            </a:r>
          </a:p>
          <a:p>
            <a:pPr algn="just"/>
            <a:r>
              <a:rPr lang="es-MX" sz="1600" dirty="0" smtClean="0"/>
              <a:t> </a:t>
            </a:r>
            <a:r>
              <a:rPr lang="es-MX" sz="1600" dirty="0"/>
              <a:t>• Permite crear aplicaciones Stand-</a:t>
            </a:r>
            <a:r>
              <a:rPr lang="es-MX" sz="1600" dirty="0" err="1"/>
              <a:t>Alone</a:t>
            </a:r>
            <a:r>
              <a:rPr lang="es-MX" sz="1600" dirty="0"/>
              <a:t> con Spring</a:t>
            </a:r>
            <a:r>
              <a:rPr lang="es-MX" sz="1600" dirty="0" smtClean="0"/>
              <a:t>.</a:t>
            </a:r>
          </a:p>
          <a:p>
            <a:pPr algn="just"/>
            <a:r>
              <a:rPr lang="es-MX" sz="1600" dirty="0" smtClean="0"/>
              <a:t> </a:t>
            </a:r>
            <a:r>
              <a:rPr lang="es-MX" sz="1600" dirty="0"/>
              <a:t>• Incluye un servidor web Apache </a:t>
            </a:r>
            <a:r>
              <a:rPr lang="es-MX" sz="1600" dirty="0" err="1"/>
              <a:t>Tomcat</a:t>
            </a:r>
            <a:r>
              <a:rPr lang="es-MX" sz="1600" dirty="0"/>
              <a:t> Embebido (se puede cambiar por </a:t>
            </a:r>
            <a:r>
              <a:rPr lang="es-MX" sz="1600" dirty="0" err="1"/>
              <a:t>Jetty</a:t>
            </a:r>
            <a:r>
              <a:rPr lang="es-MX" sz="1600" dirty="0"/>
              <a:t> o </a:t>
            </a:r>
            <a:r>
              <a:rPr lang="es-MX" sz="1600" dirty="0" err="1"/>
              <a:t>Undertow</a:t>
            </a:r>
            <a:r>
              <a:rPr lang="es-MX" sz="1600" dirty="0"/>
              <a:t>). </a:t>
            </a:r>
            <a:endParaRPr lang="es-MX" sz="1600" dirty="0" smtClean="0"/>
          </a:p>
          <a:p>
            <a:pPr algn="just"/>
            <a:r>
              <a:rPr lang="es-MX" sz="1600" dirty="0" smtClean="0"/>
              <a:t>  No </a:t>
            </a:r>
            <a:r>
              <a:rPr lang="es-MX" sz="1600" dirty="0"/>
              <a:t>es necesario realizar el </a:t>
            </a:r>
            <a:r>
              <a:rPr lang="es-MX" sz="1600" dirty="0" err="1"/>
              <a:t>Deployment</a:t>
            </a:r>
            <a:r>
              <a:rPr lang="es-MX" sz="1600" dirty="0"/>
              <a:t> de archivos WAR. </a:t>
            </a:r>
            <a:endParaRPr lang="es-MX" sz="1600" dirty="0" smtClean="0"/>
          </a:p>
          <a:p>
            <a:pPr algn="just"/>
            <a:r>
              <a:rPr lang="es-MX" sz="1600" dirty="0" smtClean="0"/>
              <a:t>• </a:t>
            </a:r>
            <a:r>
              <a:rPr lang="es-MX" sz="1600" dirty="0"/>
              <a:t>Se requiere mínima configuración debido a: </a:t>
            </a:r>
            <a:endParaRPr lang="es-MX" sz="1600" dirty="0" smtClean="0"/>
          </a:p>
          <a:p>
            <a:pPr algn="just"/>
            <a:r>
              <a:rPr lang="es-MX" sz="1600" dirty="0" smtClean="0"/>
              <a:t> </a:t>
            </a:r>
            <a:r>
              <a:rPr lang="es-MX" sz="1600" dirty="0"/>
              <a:t>No es necesario más archivos XML. </a:t>
            </a:r>
            <a:endParaRPr lang="es-MX" sz="1600" dirty="0" smtClean="0"/>
          </a:p>
          <a:p>
            <a:pPr algn="just"/>
            <a:r>
              <a:rPr lang="es-MX" sz="1600" dirty="0" smtClean="0"/>
              <a:t> </a:t>
            </a:r>
            <a:r>
              <a:rPr lang="es-MX" sz="1600" dirty="0"/>
              <a:t>Las configuraciones para la mayoría de las tecnologías ya se incluyen con valores por defecto (Spring MVC, Spring Data JPA &amp; </a:t>
            </a:r>
            <a:r>
              <a:rPr lang="es-MX" sz="1600" dirty="0" err="1"/>
              <a:t>Hibernate</a:t>
            </a:r>
            <a:r>
              <a:rPr lang="es-MX" sz="1600" dirty="0"/>
              <a:t>, Spring Security, Spring REST, </a:t>
            </a:r>
            <a:r>
              <a:rPr lang="es-MX" sz="1600" dirty="0" err="1"/>
              <a:t>etc</a:t>
            </a:r>
            <a:r>
              <a:rPr lang="es-MX" sz="1600" dirty="0"/>
              <a:t>). </a:t>
            </a:r>
            <a:endParaRPr lang="es-MX" sz="1600" dirty="0" smtClean="0"/>
          </a:p>
          <a:p>
            <a:pPr algn="just"/>
            <a:r>
              <a:rPr lang="es-MX" sz="1600" dirty="0" smtClean="0"/>
              <a:t> </a:t>
            </a:r>
            <a:r>
              <a:rPr lang="es-MX" sz="1600" dirty="0"/>
              <a:t>La configuración por defecto es en base a los parámetros y valores más usados por la mayoría de los usuarios que usan Spring. </a:t>
            </a:r>
            <a:endParaRPr lang="es-MX" sz="1600" dirty="0" smtClean="0"/>
          </a:p>
          <a:p>
            <a:pPr algn="just"/>
            <a:r>
              <a:rPr lang="es-MX" sz="1600" dirty="0" smtClean="0"/>
              <a:t>• </a:t>
            </a:r>
            <a:r>
              <a:rPr lang="es-MX" sz="1600" dirty="0"/>
              <a:t>Incluye características listas para entornos de producción: </a:t>
            </a:r>
            <a:endParaRPr lang="es-MX" sz="1600" dirty="0" smtClean="0"/>
          </a:p>
          <a:p>
            <a:pPr algn="just"/>
            <a:r>
              <a:rPr lang="es-MX" sz="1600" dirty="0" smtClean="0"/>
              <a:t> </a:t>
            </a:r>
            <a:r>
              <a:rPr lang="es-MX" sz="1600" dirty="0"/>
              <a:t>Revisión de funcionalidad.  Métricas de la aplicación.</a:t>
            </a:r>
            <a:endParaRPr lang="es-MX" sz="1600" dirty="0">
              <a:solidFill>
                <a:prstClr val="white">
                  <a:lumMod val="9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ítulo 26"/>
          <p:cNvSpPr txBox="1">
            <a:spLocks/>
          </p:cNvSpPr>
          <p:nvPr/>
        </p:nvSpPr>
        <p:spPr>
          <a:xfrm>
            <a:off x="597603" y="1686516"/>
            <a:ext cx="9736568" cy="361054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2" name="Llamada ovalada 1"/>
          <p:cNvSpPr/>
          <p:nvPr/>
        </p:nvSpPr>
        <p:spPr>
          <a:xfrm>
            <a:off x="3931065" y="3247402"/>
            <a:ext cx="7810856" cy="584154"/>
          </a:xfrm>
          <a:prstGeom prst="wedgeEllipseCallout">
            <a:avLst>
              <a:gd name="adj1" fmla="val -48431"/>
              <a:gd name="adj2" fmla="val 679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/>
              <a:t>- Stand-</a:t>
            </a:r>
            <a:r>
              <a:rPr lang="es-MX" sz="900" dirty="0" err="1"/>
              <a:t>Alone</a:t>
            </a:r>
            <a:r>
              <a:rPr lang="es-MX" sz="900" dirty="0"/>
              <a:t>: Aplicación independiente (no requiere un servidor web). - Aplicación que corre desde la línea de comandos (</a:t>
            </a:r>
            <a:r>
              <a:rPr lang="es-MX" sz="900" dirty="0" err="1"/>
              <a:t>cmd</a:t>
            </a:r>
            <a:r>
              <a:rPr lang="es-MX" sz="900" dirty="0"/>
              <a:t>, </a:t>
            </a:r>
            <a:r>
              <a:rPr lang="es-MX" sz="900" dirty="0" err="1"/>
              <a:t>shell</a:t>
            </a:r>
            <a:r>
              <a:rPr lang="es-MX" sz="900" dirty="0"/>
              <a:t>) y necesariamente tiene que contener un </a:t>
            </a:r>
            <a:r>
              <a:rPr lang="es-MX" sz="900" dirty="0" smtClean="0"/>
              <a:t>método </a:t>
            </a:r>
            <a:r>
              <a:rPr lang="es-MX" sz="900" dirty="0" err="1"/>
              <a:t>main</a:t>
            </a:r>
            <a:r>
              <a:rPr lang="es-MX" sz="900" dirty="0"/>
              <a:t>. $ java -</a:t>
            </a:r>
            <a:r>
              <a:rPr lang="es-MX" sz="900" dirty="0" err="1"/>
              <a:t>jar</a:t>
            </a:r>
            <a:r>
              <a:rPr lang="es-MX" sz="900" dirty="0"/>
              <a:t> mywebapp.jar</a:t>
            </a:r>
          </a:p>
        </p:txBody>
      </p:sp>
    </p:spTree>
    <p:extLst>
      <p:ext uri="{BB962C8B-B14F-4D97-AF65-F5344CB8AC3E}">
        <p14:creationId xmlns:p14="http://schemas.microsoft.com/office/powerpoint/2010/main" val="310492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838" y="322218"/>
            <a:ext cx="667633" cy="581115"/>
          </a:xfrm>
          <a:prstGeom prst="rect">
            <a:avLst/>
          </a:prstGeom>
        </p:spPr>
      </p:pic>
      <p:sp>
        <p:nvSpPr>
          <p:cNvPr id="27" name="Título 26"/>
          <p:cNvSpPr>
            <a:spLocks noGrp="1"/>
          </p:cNvSpPr>
          <p:nvPr>
            <p:ph type="title"/>
          </p:nvPr>
        </p:nvSpPr>
        <p:spPr>
          <a:xfrm>
            <a:off x="597603" y="612776"/>
            <a:ext cx="9736568" cy="717906"/>
          </a:xfrm>
        </p:spPr>
        <p:txBody>
          <a:bodyPr/>
          <a:lstStyle/>
          <a:p>
            <a:r>
              <a:rPr lang="es-MX" dirty="0" smtClean="0"/>
              <a:t>Instalación de JDK de java 1.8</a:t>
            </a:r>
            <a:endParaRPr lang="es-MX" dirty="0"/>
          </a:p>
        </p:txBody>
      </p:sp>
      <p:sp>
        <p:nvSpPr>
          <p:cNvPr id="89" name="Título 26"/>
          <p:cNvSpPr txBox="1">
            <a:spLocks/>
          </p:cNvSpPr>
          <p:nvPr/>
        </p:nvSpPr>
        <p:spPr>
          <a:xfrm>
            <a:off x="349775" y="1478554"/>
            <a:ext cx="9736568" cy="41592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es-MX" sz="1600" dirty="0">
              <a:solidFill>
                <a:prstClr val="white">
                  <a:lumMod val="9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ítulo 26"/>
          <p:cNvSpPr txBox="1">
            <a:spLocks/>
          </p:cNvSpPr>
          <p:nvPr/>
        </p:nvSpPr>
        <p:spPr>
          <a:xfrm>
            <a:off x="597603" y="1686516"/>
            <a:ext cx="9736568" cy="361054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597603" y="160398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>
                <a:solidFill>
                  <a:prstClr val="white"/>
                </a:solidFill>
              </a:rPr>
              <a:t>https://www.oracle.com/mx/java/technologies/javase/javase-jdk8-downloads.html</a:t>
            </a:r>
          </a:p>
        </p:txBody>
      </p:sp>
    </p:spTree>
    <p:extLst>
      <p:ext uri="{BB962C8B-B14F-4D97-AF65-F5344CB8AC3E}">
        <p14:creationId xmlns:p14="http://schemas.microsoft.com/office/powerpoint/2010/main" val="2116531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838" y="322218"/>
            <a:ext cx="667633" cy="581115"/>
          </a:xfrm>
          <a:prstGeom prst="rect">
            <a:avLst/>
          </a:prstGeom>
        </p:spPr>
      </p:pic>
      <p:sp>
        <p:nvSpPr>
          <p:cNvPr id="27" name="Título 26"/>
          <p:cNvSpPr>
            <a:spLocks noGrp="1"/>
          </p:cNvSpPr>
          <p:nvPr>
            <p:ph type="title"/>
          </p:nvPr>
        </p:nvSpPr>
        <p:spPr>
          <a:xfrm>
            <a:off x="597603" y="612776"/>
            <a:ext cx="9736568" cy="717906"/>
          </a:xfrm>
        </p:spPr>
        <p:txBody>
          <a:bodyPr/>
          <a:lstStyle/>
          <a:p>
            <a:r>
              <a:rPr lang="es-MX" dirty="0" smtClean="0"/>
              <a:t>Instalación  IDE Spring Tools 4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89" name="Título 26"/>
          <p:cNvSpPr txBox="1">
            <a:spLocks/>
          </p:cNvSpPr>
          <p:nvPr/>
        </p:nvSpPr>
        <p:spPr>
          <a:xfrm>
            <a:off x="597603" y="1480114"/>
            <a:ext cx="9736568" cy="41592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MX" sz="1600" dirty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https://spring.io/tools</a:t>
            </a:r>
          </a:p>
        </p:txBody>
      </p:sp>
      <p:sp>
        <p:nvSpPr>
          <p:cNvPr id="7" name="Título 26"/>
          <p:cNvSpPr txBox="1">
            <a:spLocks/>
          </p:cNvSpPr>
          <p:nvPr/>
        </p:nvSpPr>
        <p:spPr>
          <a:xfrm>
            <a:off x="-564625" y="1626696"/>
            <a:ext cx="9736568" cy="361054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dirty="0">
              <a:solidFill>
                <a:prstClr val="white">
                  <a:lumMod val="95000"/>
                </a:prstClr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6755" y="2042620"/>
            <a:ext cx="7726302" cy="277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35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838" y="322218"/>
            <a:ext cx="667633" cy="581115"/>
          </a:xfrm>
          <a:prstGeom prst="rect">
            <a:avLst/>
          </a:prstGeom>
        </p:spPr>
      </p:pic>
      <p:sp>
        <p:nvSpPr>
          <p:cNvPr id="27" name="Título 26"/>
          <p:cNvSpPr>
            <a:spLocks noGrp="1"/>
          </p:cNvSpPr>
          <p:nvPr>
            <p:ph type="title"/>
          </p:nvPr>
        </p:nvSpPr>
        <p:spPr>
          <a:xfrm>
            <a:off x="597603" y="612776"/>
            <a:ext cx="9736568" cy="717906"/>
          </a:xfrm>
        </p:spPr>
        <p:txBody>
          <a:bodyPr/>
          <a:lstStyle/>
          <a:p>
            <a:r>
              <a:rPr lang="es-MX" dirty="0" smtClean="0"/>
              <a:t>Crear proyecto con Spring </a:t>
            </a:r>
            <a:r>
              <a:rPr lang="es-MX" dirty="0" err="1" smtClean="0"/>
              <a:t>Initializr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89" name="Título 26"/>
          <p:cNvSpPr txBox="1">
            <a:spLocks/>
          </p:cNvSpPr>
          <p:nvPr/>
        </p:nvSpPr>
        <p:spPr>
          <a:xfrm>
            <a:off x="349775" y="1478554"/>
            <a:ext cx="9736568" cy="41592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es-MX" sz="1600" dirty="0">
              <a:solidFill>
                <a:prstClr val="white">
                  <a:lumMod val="9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ítulo 26"/>
          <p:cNvSpPr txBox="1">
            <a:spLocks/>
          </p:cNvSpPr>
          <p:nvPr/>
        </p:nvSpPr>
        <p:spPr>
          <a:xfrm>
            <a:off x="597603" y="1686516"/>
            <a:ext cx="9736568" cy="361054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597603" y="160398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https://start.spring.io/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213" y="2329147"/>
            <a:ext cx="10206884" cy="348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19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"/>
            <a:ext cx="12191999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1" name="Group 10"/>
          <p:cNvGrpSpPr/>
          <p:nvPr/>
        </p:nvGrpSpPr>
        <p:grpSpPr>
          <a:xfrm>
            <a:off x="4025528" y="2573637"/>
            <a:ext cx="11803296" cy="3046988"/>
            <a:chOff x="3959927" y="448635"/>
            <a:chExt cx="11803296" cy="3046988"/>
          </a:xfrm>
        </p:grpSpPr>
        <p:sp>
          <p:nvSpPr>
            <p:cNvPr id="12" name="TextBox 11"/>
            <p:cNvSpPr txBox="1">
              <a:spLocks noChangeAspect="1"/>
            </p:cNvSpPr>
            <p:nvPr/>
          </p:nvSpPr>
          <p:spPr>
            <a:xfrm>
              <a:off x="3959927" y="448635"/>
              <a:ext cx="11803296" cy="3046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3200" spc="40" dirty="0" smtClean="0">
                  <a:solidFill>
                    <a:schemeClr val="bg1"/>
                  </a:solidFill>
                  <a:latin typeface="+mj-lt"/>
                </a:rPr>
                <a:t>Contáctanos </a:t>
              </a:r>
              <a:r>
                <a:rPr lang="es-MX" sz="3200" dirty="0"/>
                <a:t> </a:t>
              </a:r>
              <a:br>
                <a:rPr lang="es-MX" sz="3200" dirty="0"/>
              </a:br>
              <a:endParaRPr lang="es-MX" sz="3200" dirty="0"/>
            </a:p>
            <a:p>
              <a:r>
                <a:rPr lang="es-MX" sz="3200" dirty="0"/>
                <a:t/>
              </a:r>
              <a:br>
                <a:rPr lang="es-MX" sz="3200" dirty="0"/>
              </a:br>
              <a:endParaRPr lang="es-MX" sz="3200" dirty="0"/>
            </a:p>
            <a:p>
              <a:r>
                <a:rPr lang="es-MX" sz="3200" dirty="0"/>
                <a:t>Saludos</a:t>
              </a:r>
            </a:p>
            <a:p>
              <a:pPr algn="r"/>
              <a:endParaRPr lang="es-MX" sz="3200" spc="40" dirty="0">
                <a:solidFill>
                  <a:schemeClr val="bg1"/>
                </a:solidFill>
                <a:latin typeface="+mj-lt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6525618" y="516444"/>
              <a:ext cx="0" cy="449156"/>
            </a:xfrm>
            <a:prstGeom prst="line">
              <a:avLst/>
            </a:prstGeom>
            <a:ln w="952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>
            <a:off x="-1" y="4317307"/>
            <a:ext cx="12192000" cy="26024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Oval 15"/>
          <p:cNvSpPr/>
          <p:nvPr/>
        </p:nvSpPr>
        <p:spPr>
          <a:xfrm>
            <a:off x="1650729" y="4086272"/>
            <a:ext cx="926146" cy="926146"/>
          </a:xfrm>
          <a:prstGeom prst="ellipse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Oval 33"/>
          <p:cNvSpPr/>
          <p:nvPr/>
        </p:nvSpPr>
        <p:spPr>
          <a:xfrm rot="2673581">
            <a:off x="4004221" y="4975327"/>
            <a:ext cx="370800" cy="370018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endParaRPr lang="en-IN" u="sng" dirty="0"/>
          </a:p>
        </p:txBody>
      </p:sp>
      <p:sp>
        <p:nvSpPr>
          <p:cNvPr id="35" name="TextBox 34"/>
          <p:cNvSpPr txBox="1"/>
          <p:nvPr/>
        </p:nvSpPr>
        <p:spPr>
          <a:xfrm>
            <a:off x="4122789" y="5066911"/>
            <a:ext cx="13144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  <a:latin typeface="FontAwesome" pitchFamily="50" charset="0"/>
              </a:rPr>
              <a:t>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495827" y="5005951"/>
            <a:ext cx="1960812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lvl="0"/>
            <a:r>
              <a:rPr lang="en-IN" sz="900" dirty="0">
                <a:solidFill>
                  <a:srgbClr val="44546A">
                    <a:lumMod val="20000"/>
                    <a:lumOff val="80000"/>
                  </a:srgbClr>
                </a:solidFill>
                <a:latin typeface="+mj-lt"/>
                <a:ea typeface="Adobe Fangsong Std R" panose="02020400000000000000" pitchFamily="18" charset="-128"/>
                <a:cs typeface="Arial" panose="020B0604020202020204" pitchFamily="34" charset="0"/>
              </a:rPr>
              <a:t>Santiago de Querétaro 135, </a:t>
            </a:r>
            <a:r>
              <a:rPr lang="es-MX" sz="900" dirty="0">
                <a:solidFill>
                  <a:srgbClr val="44546A">
                    <a:lumMod val="20000"/>
                    <a:lumOff val="80000"/>
                  </a:srgbClr>
                </a:solidFill>
                <a:latin typeface="+mj-lt"/>
                <a:ea typeface="Adobe Fangsong Std R" panose="02020400000000000000" pitchFamily="18" charset="-128"/>
                <a:cs typeface="Arial" panose="020B0604020202020204" pitchFamily="34" charset="0"/>
              </a:rPr>
              <a:t>Jurica</a:t>
            </a:r>
            <a:r>
              <a:rPr lang="en-IN" sz="900" dirty="0">
                <a:solidFill>
                  <a:srgbClr val="44546A">
                    <a:lumMod val="20000"/>
                    <a:lumOff val="80000"/>
                  </a:srgbClr>
                </a:solidFill>
                <a:latin typeface="+mj-lt"/>
                <a:ea typeface="Adobe Fangsong Std R" panose="02020400000000000000" pitchFamily="18" charset="-128"/>
                <a:cs typeface="Arial" panose="020B0604020202020204" pitchFamily="34" charset="0"/>
              </a:rPr>
              <a:t>, 76132 Santiago de Querétaro, Qro.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4004221" y="5445493"/>
            <a:ext cx="2025102" cy="370018"/>
            <a:chOff x="3800824" y="4148853"/>
            <a:chExt cx="1998238" cy="370018"/>
          </a:xfrm>
        </p:grpSpPr>
        <p:sp>
          <p:nvSpPr>
            <p:cNvPr id="38" name="Oval 37"/>
            <p:cNvSpPr/>
            <p:nvPr/>
          </p:nvSpPr>
          <p:spPr>
            <a:xfrm rot="2673581">
              <a:off x="3800824" y="4148853"/>
              <a:ext cx="370800" cy="37001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70000" lnSpcReduction="20000"/>
            </a:bodyPr>
            <a:lstStyle/>
            <a:p>
              <a:pPr algn="ctr"/>
              <a:endParaRPr lang="en-IN" u="sng" dirty="0">
                <a:latin typeface="+mj-lt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942107" y="4249963"/>
              <a:ext cx="8816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  <a:latin typeface="FontAwesome" pitchFamily="2" charset="0"/>
                </a:rPr>
                <a:t>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266803" y="4256524"/>
              <a:ext cx="153225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es-MX" sz="900" dirty="0">
                  <a:hlinkClick r:id="rId3"/>
                </a:rPr>
                <a:t>facebook.com/smartydreams</a:t>
              </a:r>
              <a:endParaRPr lang="en-IN" sz="900" dirty="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  <a:ea typeface="Adobe Fangsong Std R" panose="02020400000000000000" pitchFamily="18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004221" y="5954459"/>
            <a:ext cx="1931759" cy="370018"/>
            <a:chOff x="3800824" y="4148853"/>
            <a:chExt cx="1931759" cy="370018"/>
          </a:xfrm>
        </p:grpSpPr>
        <p:sp>
          <p:nvSpPr>
            <p:cNvPr id="42" name="Oval 41"/>
            <p:cNvSpPr/>
            <p:nvPr/>
          </p:nvSpPr>
          <p:spPr>
            <a:xfrm rot="2673581">
              <a:off x="3800824" y="4148853"/>
              <a:ext cx="370800" cy="37001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70000" lnSpcReduction="20000"/>
            </a:bodyPr>
            <a:lstStyle/>
            <a:p>
              <a:pPr algn="ctr"/>
              <a:endParaRPr lang="en-IN" u="sng" dirty="0">
                <a:latin typeface="+mj-lt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920467" y="4234723"/>
              <a:ext cx="13144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  <a:latin typeface="FontAwesome" pitchFamily="2" charset="0"/>
                </a:rPr>
                <a:t>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292430" y="4241896"/>
              <a:ext cx="1440153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en-IN" sz="90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+mj-lt"/>
                  <a:ea typeface="Adobe Fangsong Std R" panose="02020400000000000000" pitchFamily="18" charset="-128"/>
                  <a:cs typeface="Arial" panose="020B0604020202020204" pitchFamily="34" charset="0"/>
                </a:rPr>
                <a:t>www.smartydreams.com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1525487" y="5159244"/>
            <a:ext cx="12022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  <a:latin typeface="FontAwesome" pitchFamily="50" charset="0"/>
              </a:rPr>
              <a:t>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828975" y="5175232"/>
            <a:ext cx="1251119" cy="1384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lvl="0"/>
            <a:r>
              <a:rPr lang="en-IN" sz="900" dirty="0" smtClean="0">
                <a:solidFill>
                  <a:srgbClr val="44546A">
                    <a:lumMod val="20000"/>
                    <a:lumOff val="80000"/>
                  </a:srgbClr>
                </a:solidFill>
                <a:latin typeface="+mj-lt"/>
                <a:ea typeface="Adobe Fangsong Std R" panose="02020400000000000000" pitchFamily="18" charset="-128"/>
                <a:cs typeface="Arial" panose="020B0604020202020204" pitchFamily="34" charset="0"/>
              </a:rPr>
              <a:t>56 140 22 887</a:t>
            </a:r>
            <a:endParaRPr lang="en-IN" sz="900" dirty="0">
              <a:solidFill>
                <a:srgbClr val="44546A">
                  <a:lumMod val="20000"/>
                  <a:lumOff val="80000"/>
                </a:srgbClr>
              </a:solidFill>
              <a:latin typeface="+mj-lt"/>
              <a:ea typeface="Adobe Fangsong Std R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508656" y="5461365"/>
            <a:ext cx="15388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  <a:latin typeface="FontAwesome" pitchFamily="50" charset="0"/>
              </a:rPr>
              <a:t>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828975" y="5477353"/>
            <a:ext cx="1645651" cy="1384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lvl="0"/>
            <a:r>
              <a:rPr lang="en-IN" sz="900" dirty="0">
                <a:solidFill>
                  <a:srgbClr val="44546A">
                    <a:lumMod val="20000"/>
                    <a:lumOff val="80000"/>
                  </a:srgbClr>
                </a:solidFill>
                <a:latin typeface="+mj-lt"/>
                <a:ea typeface="Adobe Fangsong Std R" panose="02020400000000000000" pitchFamily="18" charset="-128"/>
                <a:cs typeface="Arial" panose="020B0604020202020204" pitchFamily="34" charset="0"/>
              </a:rPr>
              <a:t>Ing. </a:t>
            </a:r>
            <a:r>
              <a:rPr lang="en-IN" sz="900" dirty="0" smtClean="0">
                <a:solidFill>
                  <a:srgbClr val="44546A">
                    <a:lumMod val="20000"/>
                    <a:lumOff val="80000"/>
                  </a:srgbClr>
                </a:solidFill>
                <a:latin typeface="+mj-lt"/>
                <a:ea typeface="Adobe Fangsong Std R" panose="02020400000000000000" pitchFamily="18" charset="-128"/>
                <a:cs typeface="Arial" panose="020B0604020202020204" pitchFamily="34" charset="0"/>
              </a:rPr>
              <a:t>Bryan Julian</a:t>
            </a:r>
            <a:r>
              <a:rPr lang="en-IN" sz="900" dirty="0">
                <a:solidFill>
                  <a:srgbClr val="44546A">
                    <a:lumMod val="20000"/>
                    <a:lumOff val="80000"/>
                  </a:srgbClr>
                </a:solidFill>
                <a:latin typeface="+mj-lt"/>
                <a:ea typeface="Adobe Fangsong Std R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en-IN" sz="900" dirty="0" smtClean="0">
                <a:solidFill>
                  <a:srgbClr val="44546A">
                    <a:lumMod val="20000"/>
                    <a:lumOff val="80000"/>
                  </a:srgbClr>
                </a:solidFill>
                <a:latin typeface="+mj-lt"/>
                <a:ea typeface="Adobe Fangsong Std R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en-IN" sz="900" dirty="0">
                <a:solidFill>
                  <a:srgbClr val="44546A">
                    <a:lumMod val="20000"/>
                    <a:lumOff val="80000"/>
                  </a:srgbClr>
                </a:solidFill>
                <a:latin typeface="+mj-lt"/>
                <a:ea typeface="Adobe Fangsong Std R" panose="02020400000000000000" pitchFamily="18" charset="-128"/>
                <a:cs typeface="Arial" panose="020B0604020202020204" pitchFamily="34" charset="0"/>
              </a:rPr>
              <a:t>Sierra Garcia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508656" y="5732232"/>
            <a:ext cx="15388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  <a:latin typeface="FontAwesome" pitchFamily="50" charset="0"/>
              </a:rPr>
              <a:t>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975" y="4214150"/>
            <a:ext cx="546893" cy="69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7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4" grpId="0" animBg="1"/>
      <p:bldP spid="35" grpId="0"/>
      <p:bldP spid="36" grpId="0"/>
      <p:bldP spid="46" grpId="0" build="p"/>
      <p:bldP spid="47" grpId="0" build="p"/>
      <p:bldP spid="48" grpId="0" build="p"/>
      <p:bldP spid="49" grpId="0" build="p"/>
      <p:bldP spid="5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854010" y="3119436"/>
            <a:ext cx="82551" cy="82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6685934" y="3119436"/>
            <a:ext cx="82551" cy="8255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6517858" y="3119436"/>
            <a:ext cx="82551" cy="82551"/>
          </a:xfrm>
          <a:prstGeom prst="ellipse">
            <a:avLst/>
          </a:prstGeom>
          <a:solidFill>
            <a:srgbClr val="20D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6349782" y="3119436"/>
            <a:ext cx="82551" cy="82551"/>
          </a:xfrm>
          <a:prstGeom prst="ellipse">
            <a:avLst/>
          </a:prstGeom>
          <a:solidFill>
            <a:srgbClr val="14D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7022088" y="3119436"/>
            <a:ext cx="82551" cy="825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>
            <a:spLocks noChangeAspect="1"/>
          </p:cNvSpPr>
          <p:nvPr/>
        </p:nvSpPr>
        <p:spPr>
          <a:xfrm>
            <a:off x="6349782" y="3632048"/>
            <a:ext cx="2561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800" spc="40" dirty="0">
                <a:solidFill>
                  <a:schemeClr val="bg1"/>
                </a:solidFill>
                <a:latin typeface="+mj-lt"/>
              </a:rPr>
              <a:t>Muchas gracias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2188211"/>
            <a:ext cx="9144000" cy="10064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6600" dirty="0"/>
              <a:t>SmartyDreams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32" y="2050513"/>
            <a:ext cx="870743" cy="111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72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62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62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1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62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1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62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9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20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62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23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24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8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2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19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6" grpId="0" animBg="1"/>
          <p:bldP spid="7" grpId="0" animBg="1"/>
          <p:bldP spid="8" grpId="0" animBg="1"/>
          <p:bldP spid="9" grpId="0"/>
          <p:bldP spid="1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8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2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19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6" grpId="0" animBg="1"/>
          <p:bldP spid="7" grpId="0" animBg="1"/>
          <p:bldP spid="8" grpId="0" animBg="1"/>
          <p:bldP spid="9" grpId="0"/>
          <p:bldP spid="10" grpId="0"/>
        </p:bldLst>
      </p:timing>
    </mc:Fallback>
  </mc:AlternateContent>
</p:sld>
</file>

<file path=ppt/theme/theme1.xml><?xml version="1.0" encoding="utf-8"?>
<a:theme xmlns:a="http://schemas.openxmlformats.org/drawingml/2006/main" name="Coloura Theme">
  <a:themeElements>
    <a:clrScheme name="Coloura Color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EF6555"/>
      </a:accent3>
      <a:accent4>
        <a:srgbClr val="FFC000"/>
      </a:accent4>
      <a:accent5>
        <a:srgbClr val="6CCECB"/>
      </a:accent5>
      <a:accent6>
        <a:srgbClr val="70AD47"/>
      </a:accent6>
      <a:hlink>
        <a:srgbClr val="5B9BD5"/>
      </a:hlink>
      <a:folHlink>
        <a:srgbClr val="8496B0"/>
      </a:folHlink>
    </a:clrScheme>
    <a:fontScheme name="System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loura  With Texture">
  <a:themeElements>
    <a:clrScheme name="Coloura Color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EF6555"/>
      </a:accent3>
      <a:accent4>
        <a:srgbClr val="FFC000"/>
      </a:accent4>
      <a:accent5>
        <a:srgbClr val="6CCECB"/>
      </a:accent5>
      <a:accent6>
        <a:srgbClr val="70AD47"/>
      </a:accent6>
      <a:hlink>
        <a:srgbClr val="5B9BD5"/>
      </a:hlink>
      <a:folHlink>
        <a:srgbClr val="8496B0"/>
      </a:folHlink>
    </a:clrScheme>
    <a:fontScheme name="System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12974</TotalTime>
  <Words>1003</Words>
  <Application>Microsoft Office PowerPoint</Application>
  <PresentationFormat>Panorámica</PresentationFormat>
  <Paragraphs>85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8" baseType="lpstr">
      <vt:lpstr>Adobe Fangsong Std R</vt:lpstr>
      <vt:lpstr>Arial</vt:lpstr>
      <vt:lpstr>Calibri</vt:lpstr>
      <vt:lpstr>FontAwesome</vt:lpstr>
      <vt:lpstr>Segoe UI</vt:lpstr>
      <vt:lpstr>Segoe UI Light</vt:lpstr>
      <vt:lpstr>Wingdings</vt:lpstr>
      <vt:lpstr>Coloura Theme</vt:lpstr>
      <vt:lpstr>Coloura  With Texture</vt:lpstr>
      <vt:lpstr>Presentación de PowerPoint</vt:lpstr>
      <vt:lpstr>Contenido</vt:lpstr>
      <vt:lpstr>¿Qué es Spring Boot? </vt:lpstr>
      <vt:lpstr>¿Cómo funciona Spring Boot? </vt:lpstr>
      <vt:lpstr>Instalación de JDK de java 1.8</vt:lpstr>
      <vt:lpstr>Instalación  IDE Spring Tools 4 </vt:lpstr>
      <vt:lpstr>Crear proyecto con Spring Initializr 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Pan</dc:creator>
  <cp:lastModifiedBy>Hopewell</cp:lastModifiedBy>
  <cp:revision>1647</cp:revision>
  <dcterms:created xsi:type="dcterms:W3CDTF">2015-02-25T10:42:55Z</dcterms:created>
  <dcterms:modified xsi:type="dcterms:W3CDTF">2020-10-13T01:03:15Z</dcterms:modified>
</cp:coreProperties>
</file>