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6" r:id="rId2"/>
  </p:sldMasterIdLst>
  <p:notesMasterIdLst>
    <p:notesMasterId r:id="rId10"/>
  </p:notesMasterIdLst>
  <p:handoutMasterIdLst>
    <p:handoutMasterId r:id="rId11"/>
  </p:handoutMasterIdLst>
  <p:sldIdLst>
    <p:sldId id="349" r:id="rId3"/>
    <p:sldId id="388" r:id="rId4"/>
    <p:sldId id="389" r:id="rId5"/>
    <p:sldId id="390" r:id="rId6"/>
    <p:sldId id="391" r:id="rId7"/>
    <p:sldId id="352" r:id="rId8"/>
    <p:sldId id="3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414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orient="horz" pos="1638" userDrawn="1">
          <p15:clr>
            <a:srgbClr val="A4A3A4"/>
          </p15:clr>
        </p15:guide>
        <p15:guide id="8" pos="16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ED6495"/>
    <a:srgbClr val="424172"/>
    <a:srgbClr val="0064A8"/>
    <a:srgbClr val="EAB200"/>
    <a:srgbClr val="F6C914"/>
    <a:srgbClr val="E85546"/>
    <a:srgbClr val="8AC551"/>
    <a:srgbClr val="A27729"/>
    <a:srgbClr val="14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85637" autoAdjust="0"/>
  </p:normalViewPr>
  <p:slideViewPr>
    <p:cSldViewPr snapToGrid="0" showGuides="1">
      <p:cViewPr varScale="1">
        <p:scale>
          <a:sx n="89" d="100"/>
          <a:sy n="89" d="100"/>
        </p:scale>
        <p:origin x="336" y="58"/>
      </p:cViewPr>
      <p:guideLst>
        <p:guide pos="438"/>
        <p:guide orient="horz" pos="414"/>
        <p:guide orient="horz" pos="3929"/>
        <p:guide pos="7242"/>
        <p:guide orient="horz" pos="2160"/>
        <p:guide pos="3885"/>
        <p:guide orient="horz" pos="1638"/>
        <p:guide pos="1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77B1-5A35-4015-ADFA-1027FE43420A}" type="datetimeFigureOut">
              <a:rPr lang="en-IN" smtClean="0"/>
              <a:t>01-10-2020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6B25-2D20-41A1-BB34-86A4DDDCA515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0A-A117-4108-9773-3B07C8C5010A}" type="datetimeFigureOut">
              <a:rPr lang="en-IN" smtClean="0"/>
              <a:t>01-10-2020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16BF-CAEE-4604-890E-226F01BB8BA8}" type="slidenum">
              <a:rPr lang="en-IN" smtClean="0"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4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anywhere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baseline="0" dirty="0"/>
              <a:t>How to change White Box image  </a:t>
            </a:r>
            <a:r>
              <a:rPr lang="en-IN" sz="1200" b="0" baseline="0" dirty="0"/>
              <a:t>(Right click on white box and go to fill&gt;picture choose any picture for best fit your according your business.)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Note:</a:t>
            </a:r>
            <a:r>
              <a:rPr lang="en-IN" sz="1400" b="1" baseline="0" dirty="0"/>
              <a:t>  </a:t>
            </a:r>
            <a:r>
              <a:rPr lang="en-IN" sz="1200" baseline="0" dirty="0"/>
              <a:t>How to change transparent image?  Just Right click in pink inside slide then go to </a:t>
            </a:r>
            <a:r>
              <a:rPr lang="en-IN" sz="1200" b="1" baseline="0" dirty="0"/>
              <a:t>“format picture” </a:t>
            </a:r>
            <a:r>
              <a:rPr lang="en-IN" sz="1200" b="0" baseline="0" dirty="0"/>
              <a:t>now you can see Format Background panel right side. Now click on </a:t>
            </a:r>
            <a:r>
              <a:rPr lang="en-IN" sz="1200" b="1" baseline="0" dirty="0"/>
              <a:t>Fill &amp; line </a:t>
            </a:r>
            <a:r>
              <a:rPr lang="en-IN" sz="1200" b="0" baseline="0" dirty="0"/>
              <a:t>paint bucket icon and click on </a:t>
            </a:r>
            <a:r>
              <a:rPr lang="en-IN" sz="1200" b="1" baseline="0" dirty="0"/>
              <a:t>File</a:t>
            </a:r>
            <a:r>
              <a:rPr lang="en-IN" sz="1200" b="0" baseline="0" dirty="0"/>
              <a:t> button for choosing your image.</a:t>
            </a:r>
            <a:endParaRPr lang="en-IN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C16BF-CAEE-4604-890E-226F01BB8BA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85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0582275" y="6392186"/>
            <a:ext cx="1369655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SmartyDreams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97400" y="4895849"/>
            <a:ext cx="4660900" cy="544719"/>
          </a:xfrm>
        </p:spPr>
        <p:txBody>
          <a:bodyPr lIns="0" tIns="0" rIns="0" bIns="0" anchor="b">
            <a:normAutofit/>
          </a:bodyPr>
          <a:lstStyle>
            <a:lvl1pPr algn="l">
              <a:defRPr sz="4000"/>
            </a:lvl1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80733" y="137509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25715" y="2635841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9973" y="47537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64973" y="349913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07486" y="2222802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66879" y="3498460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18746" y="2615308"/>
            <a:ext cx="1342800" cy="864000"/>
          </a:xfrm>
        </p:spPr>
        <p:txBody>
          <a:bodyPr lIns="0" tIns="180000" rIns="0" bIns="0">
            <a:normAutofit/>
          </a:bodyPr>
          <a:lstStyle>
            <a:lvl1pPr marL="0" indent="0" algn="ctr">
              <a:buFontTx/>
              <a:buNone/>
              <a:defRPr sz="44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857397" y="3574512"/>
            <a:ext cx="2142699" cy="11412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05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35663" y="900113"/>
            <a:ext cx="2251075" cy="19875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159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11096607" y="6392186"/>
            <a:ext cx="855323" cy="305176"/>
            <a:chOff x="430876" y="6262990"/>
            <a:chExt cx="855323" cy="305176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430876" y="6262990"/>
              <a:ext cx="855323" cy="233437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>
                      <a:lumMod val="9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000" b="1" dirty="0"/>
                <a:t>Coloura</a:t>
              </a: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757237" y="6511091"/>
              <a:ext cx="447999" cy="57075"/>
              <a:chOff x="379121" y="419175"/>
              <a:chExt cx="447999" cy="57075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72314" y="419175"/>
                <a:ext cx="57075" cy="57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574583" y="419175"/>
                <a:ext cx="57075" cy="57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476852" y="419175"/>
                <a:ext cx="57075" cy="57075"/>
              </a:xfrm>
              <a:prstGeom prst="ellipse">
                <a:avLst/>
              </a:prstGeom>
              <a:solidFill>
                <a:srgbClr val="20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379121" y="419175"/>
                <a:ext cx="57075" cy="57075"/>
              </a:xfrm>
              <a:prstGeom prst="ellipse">
                <a:avLst/>
              </a:prstGeom>
              <a:solidFill>
                <a:srgbClr val="14D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770045" y="419175"/>
                <a:ext cx="57075" cy="5707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2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403224"/>
          </a:xfrm>
        </p:spPr>
        <p:txBody>
          <a:bodyPr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99203" y="1057278"/>
            <a:ext cx="1196975" cy="0"/>
          </a:xfrm>
          <a:prstGeom prst="line">
            <a:avLst/>
          </a:prstGeom>
          <a:ln w="3175" cap="sq">
            <a:solidFill>
              <a:schemeClr val="bg1">
                <a:alpha val="4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 p14:presetBounceEnd="57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8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" dur="8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heading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611BE-FBD3-4544-9197-1BFB9F036C74}" type="slidenum">
              <a:rPr lang="en-IN" smtClean="0"/>
              <a:pPr/>
              <a:t>‹Nº›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81" r:id="rId3"/>
    <p:sldLayoutId id="214748368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alphaModFix amt="22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000"/>
                      </a14:imgEffect>
                      <a14:imgEffect>
                        <a14:brightnessContrast bright="-50000" contras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97033" y="6405756"/>
            <a:ext cx="495820" cy="2780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2074F1-EB8D-413C-90B0-D512B3898FBE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martydrea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50800" y="1231015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sp>
        <p:nvSpPr>
          <p:cNvPr id="10" name="Subtitle 10"/>
          <p:cNvSpPr txBox="1">
            <a:spLocks/>
          </p:cNvSpPr>
          <p:nvPr/>
        </p:nvSpPr>
        <p:spPr>
          <a:xfrm>
            <a:off x="1478280" y="6176645"/>
            <a:ext cx="9144000" cy="5137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dirty="0"/>
              <a:t>Gracias por permitirnos </a:t>
            </a:r>
            <a:r>
              <a:rPr lang="es-MX" sz="1400" dirty="0" smtClean="0"/>
              <a:t>compartir algo de conocimiento</a:t>
            </a:r>
            <a:endParaRPr lang="es-MX" sz="1400" dirty="0"/>
          </a:p>
          <a:p>
            <a:pPr marL="0" indent="0" algn="ctr">
              <a:buNone/>
            </a:pP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7" y="806989"/>
            <a:ext cx="1150636" cy="1467062"/>
          </a:xfrm>
          <a:prstGeom prst="rect">
            <a:avLst/>
          </a:prstGeom>
        </p:spPr>
      </p:pic>
      <p:pic>
        <p:nvPicPr>
          <p:cNvPr id="1026" name="Picture 2" descr="Tutorial y ejemplo de Spring Boot | Cleven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36" y="2873700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 err="1"/>
              <a:t>Thymeleaf</a:t>
            </a:r>
            <a:r>
              <a:rPr lang="es-MX" dirty="0"/>
              <a:t> – Diseños de Páginas (Page </a:t>
            </a:r>
            <a:r>
              <a:rPr lang="es-MX" dirty="0" err="1"/>
              <a:t>Layouts</a:t>
            </a:r>
            <a:r>
              <a:rPr lang="es-MX" dirty="0"/>
              <a:t>)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/>
          </a:p>
          <a:p>
            <a:pPr algn="just"/>
            <a:endParaRPr lang="es-MX" sz="1800" dirty="0" smtClean="0"/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330683"/>
            <a:ext cx="10279947" cy="54606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800" dirty="0" smtClean="0"/>
              <a:t>Normalmente </a:t>
            </a:r>
            <a:r>
              <a:rPr lang="es-MX" sz="1800" dirty="0"/>
              <a:t>las aplicaciones web comparten componentes (fragmentos de código HTML) que se repiten en cada vista. Algunos ejemplos son: </a:t>
            </a:r>
            <a:endParaRPr lang="es-MX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 </a:t>
            </a:r>
            <a:r>
              <a:rPr lang="es-MX" sz="1800" dirty="0"/>
              <a:t>Cabecera (</a:t>
            </a:r>
            <a:r>
              <a:rPr lang="es-MX" sz="1800" dirty="0" err="1"/>
              <a:t>header</a:t>
            </a:r>
            <a:r>
              <a:rPr lang="es-MX" sz="18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 Menús.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 </a:t>
            </a:r>
            <a:r>
              <a:rPr lang="es-MX" sz="1800" dirty="0" smtClean="0"/>
              <a:t>Pie </a:t>
            </a:r>
            <a:r>
              <a:rPr lang="es-MX" sz="1800" dirty="0"/>
              <a:t>de página (</a:t>
            </a:r>
            <a:r>
              <a:rPr lang="es-MX" sz="1800" dirty="0" err="1"/>
              <a:t>footer</a:t>
            </a:r>
            <a:r>
              <a:rPr lang="es-MX" sz="1800" dirty="0"/>
              <a:t>). </a:t>
            </a:r>
            <a:endParaRPr lang="es-MX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 </a:t>
            </a:r>
            <a:r>
              <a:rPr lang="es-MX" sz="1800" dirty="0"/>
              <a:t>y posiblemente muchos más</a:t>
            </a:r>
            <a:r>
              <a:rPr lang="es-MX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800" dirty="0" smtClean="0"/>
              <a:t> En </a:t>
            </a:r>
            <a:r>
              <a:rPr lang="es-MX" sz="1800" dirty="0"/>
              <a:t>estos casos se recomienda separar este código repetitivo en archivos externos y solo mandarlos llamar en las vistas cada que sean requeridos. Ventajas: </a:t>
            </a:r>
            <a:endParaRPr lang="es-MX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 </a:t>
            </a:r>
            <a:r>
              <a:rPr lang="es-MX" sz="1800" dirty="0"/>
              <a:t>Nos evitamos repetir el mismo código en cada vista. </a:t>
            </a:r>
            <a:endParaRPr lang="es-MX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 </a:t>
            </a:r>
            <a:r>
              <a:rPr lang="es-MX" sz="1800" dirty="0"/>
              <a:t>Cuando se requiera cambiar por ejemplo el pie de página o agregar un nuevo menú, lo haremos en un solo archivo, pero los cambios se verán reflejados en todas las vistas que </a:t>
            </a:r>
            <a:r>
              <a:rPr lang="es-MX" sz="1800" dirty="0" err="1"/>
              <a:t>esten</a:t>
            </a:r>
            <a:r>
              <a:rPr lang="es-MX" sz="1800" dirty="0"/>
              <a:t> incluyendo estos archivos externos. </a:t>
            </a:r>
            <a:endParaRPr lang="es-MX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smtClean="0"/>
              <a:t>Para </a:t>
            </a:r>
            <a:r>
              <a:rPr lang="es-MX" sz="1800" dirty="0"/>
              <a:t>este tipo de diseño de plantillas, </a:t>
            </a:r>
            <a:r>
              <a:rPr lang="es-MX" sz="1800" dirty="0" err="1"/>
              <a:t>Thymeleaf</a:t>
            </a:r>
            <a:r>
              <a:rPr lang="es-MX" sz="1800" dirty="0"/>
              <a:t> incluye las siguientes expresiones</a:t>
            </a:r>
            <a:r>
              <a:rPr lang="es-MX" sz="1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 smtClean="0"/>
          </a:p>
          <a:p>
            <a:r>
              <a:rPr lang="es-MX" sz="1800" dirty="0"/>
              <a:t> </a:t>
            </a:r>
            <a:r>
              <a:rPr lang="es-MX" sz="1800" dirty="0" smtClean="0"/>
              <a:t>    </a:t>
            </a:r>
            <a:r>
              <a:rPr lang="es-MX" sz="1800" dirty="0" err="1" smtClean="0"/>
              <a:t>th:fragment</a:t>
            </a:r>
            <a:r>
              <a:rPr lang="es-MX" sz="1800" dirty="0"/>
              <a:t> </a:t>
            </a:r>
            <a:r>
              <a:rPr lang="es-MX" sz="1800" dirty="0" smtClean="0"/>
              <a:t>            Permite </a:t>
            </a:r>
            <a:r>
              <a:rPr lang="es-MX" sz="1800" dirty="0"/>
              <a:t>definir un fragmento de código HTML en un archivo externo (código </a:t>
            </a:r>
            <a:r>
              <a:rPr lang="es-MX" sz="1800" dirty="0" smtClean="0"/>
              <a:t>			       HTML </a:t>
            </a:r>
            <a:r>
              <a:rPr lang="es-MX" sz="1800" dirty="0"/>
              <a:t>que es común en nuestras vistas). </a:t>
            </a:r>
          </a:p>
          <a:p>
            <a:r>
              <a:rPr lang="es-MX" sz="1800" dirty="0" smtClean="0"/>
              <a:t>     </a:t>
            </a:r>
            <a:r>
              <a:rPr lang="es-MX" sz="1800" dirty="0" err="1" smtClean="0"/>
              <a:t>th:insert</a:t>
            </a:r>
            <a:r>
              <a:rPr lang="es-MX" sz="1800" dirty="0" smtClean="0"/>
              <a:t>               Permite </a:t>
            </a:r>
            <a:r>
              <a:rPr lang="es-MX" sz="1800" dirty="0"/>
              <a:t>INSERTAR EL CÓD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213360" y="5609140"/>
            <a:ext cx="564023" cy="18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derecha 7"/>
          <p:cNvSpPr/>
          <p:nvPr/>
        </p:nvSpPr>
        <p:spPr>
          <a:xfrm>
            <a:off x="1931347" y="6106228"/>
            <a:ext cx="564023" cy="188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3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Page </a:t>
            </a:r>
            <a:r>
              <a:rPr lang="es-MX" dirty="0" err="1"/>
              <a:t>Layouts</a:t>
            </a:r>
            <a:r>
              <a:rPr lang="es-MX" dirty="0"/>
              <a:t> - Ejemplo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686515"/>
            <a:ext cx="10279947" cy="5104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01" y="1330682"/>
            <a:ext cx="10374594" cy="48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Page </a:t>
            </a:r>
            <a:r>
              <a:rPr lang="es-MX" dirty="0" err="1"/>
              <a:t>Layouts</a:t>
            </a:r>
            <a:r>
              <a:rPr lang="es-MX" dirty="0"/>
              <a:t> - Ejemplo  Definir Fragmentos 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686515"/>
            <a:ext cx="10279947" cy="5104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54" y="1330682"/>
            <a:ext cx="10473724" cy="48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78" y="242664"/>
            <a:ext cx="667633" cy="581115"/>
          </a:xfrm>
          <a:prstGeom prst="rect">
            <a:avLst/>
          </a:prstGeom>
        </p:spPr>
      </p:pic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597603" y="612776"/>
            <a:ext cx="9736568" cy="717906"/>
          </a:xfrm>
        </p:spPr>
        <p:txBody>
          <a:bodyPr/>
          <a:lstStyle/>
          <a:p>
            <a:r>
              <a:rPr lang="es-MX" dirty="0"/>
              <a:t>Page </a:t>
            </a:r>
            <a:r>
              <a:rPr lang="es-MX" dirty="0" err="1"/>
              <a:t>Layouts</a:t>
            </a:r>
            <a:r>
              <a:rPr lang="es-MX" dirty="0"/>
              <a:t> - Ejemplo </a:t>
            </a:r>
            <a:r>
              <a:rPr lang="es-MX" dirty="0" smtClean="0"/>
              <a:t> </a:t>
            </a:r>
            <a:r>
              <a:rPr lang="es-MX" dirty="0"/>
              <a:t>Insertar Fragmentos</a:t>
            </a:r>
            <a:endParaRPr lang="es-MX" b="1" dirty="0"/>
          </a:p>
        </p:txBody>
      </p:sp>
      <p:sp>
        <p:nvSpPr>
          <p:cNvPr id="89" name="Título 26"/>
          <p:cNvSpPr txBox="1">
            <a:spLocks/>
          </p:cNvSpPr>
          <p:nvPr/>
        </p:nvSpPr>
        <p:spPr>
          <a:xfrm>
            <a:off x="597603" y="1480114"/>
            <a:ext cx="9736568" cy="415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  <a:p>
            <a:pPr algn="just"/>
            <a:endParaRPr lang="es-MX" sz="18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ítulo 26"/>
          <p:cNvSpPr txBox="1">
            <a:spLocks/>
          </p:cNvSpPr>
          <p:nvPr/>
        </p:nvSpPr>
        <p:spPr>
          <a:xfrm>
            <a:off x="597602" y="1686515"/>
            <a:ext cx="10279947" cy="51048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01" y="1686515"/>
            <a:ext cx="10896492" cy="45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25528" y="2573637"/>
            <a:ext cx="11803296" cy="3046988"/>
            <a:chOff x="3959927" y="448635"/>
            <a:chExt cx="11803296" cy="3046988"/>
          </a:xfrm>
        </p:grpSpPr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3959927" y="448635"/>
              <a:ext cx="11803296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3200" spc="40" dirty="0" smtClean="0">
                  <a:solidFill>
                    <a:schemeClr val="bg1"/>
                  </a:solidFill>
                  <a:latin typeface="+mj-lt"/>
                </a:rPr>
                <a:t>Contáctanos </a:t>
              </a:r>
              <a:r>
                <a:rPr lang="es-MX" sz="3200" dirty="0"/>
                <a:t> </a:t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/>
              </a:r>
              <a:br>
                <a:rPr lang="es-MX" sz="3200" dirty="0"/>
              </a:br>
              <a:endParaRPr lang="es-MX" sz="3200" dirty="0"/>
            </a:p>
            <a:p>
              <a:r>
                <a:rPr lang="es-MX" sz="3200" dirty="0"/>
                <a:t>Saludos</a:t>
              </a:r>
            </a:p>
            <a:p>
              <a:pPr algn="r"/>
              <a:endParaRPr lang="es-MX" sz="3200" spc="4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525618" y="516444"/>
              <a:ext cx="0" cy="449156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-1" y="4317307"/>
            <a:ext cx="12192000" cy="2602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650729" y="4086272"/>
            <a:ext cx="926146" cy="926146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2673581">
            <a:off x="4004221" y="4975327"/>
            <a:ext cx="370800" cy="3700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IN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2789" y="5066911"/>
            <a:ext cx="13144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27" y="5005951"/>
            <a:ext cx="196081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Santiago de Querétaro 135, </a:t>
            </a:r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Jurica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, 76132 Santiago de Querétaro, Qro.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04221" y="5445493"/>
            <a:ext cx="2025102" cy="370018"/>
            <a:chOff x="3800824" y="4148853"/>
            <a:chExt cx="1998238" cy="370018"/>
          </a:xfrm>
        </p:grpSpPr>
        <p:sp>
          <p:nvSpPr>
            <p:cNvPr id="38" name="Oval 37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2107" y="4249963"/>
              <a:ext cx="881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6803" y="4256524"/>
              <a:ext cx="1532259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s-MX" sz="900" dirty="0">
                  <a:hlinkClick r:id="rId3"/>
                </a:rPr>
                <a:t>facebook.com/smartydreams</a:t>
              </a:r>
              <a:endParaRPr lang="en-I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4221" y="5954459"/>
            <a:ext cx="1931759" cy="370018"/>
            <a:chOff x="3800824" y="4148853"/>
            <a:chExt cx="1931759" cy="370018"/>
          </a:xfrm>
        </p:grpSpPr>
        <p:sp>
          <p:nvSpPr>
            <p:cNvPr id="42" name="Oval 41"/>
            <p:cNvSpPr/>
            <p:nvPr/>
          </p:nvSpPr>
          <p:spPr>
            <a:xfrm rot="2673581">
              <a:off x="3800824" y="4148853"/>
              <a:ext cx="370800" cy="3700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endParaRPr lang="en-IN" u="sng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0467" y="4234723"/>
              <a:ext cx="13144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  <a:latin typeface="FontAwesome" pitchFamily="2" charset="0"/>
                </a:rPr>
                <a:t>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92430" y="4241896"/>
              <a:ext cx="1440153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9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  <a:ea typeface="Adobe Fangsong Std R" panose="02020400000000000000" pitchFamily="18" charset="-128"/>
                  <a:cs typeface="Arial" panose="020B0604020202020204" pitchFamily="34" charset="0"/>
                </a:rPr>
                <a:t>www.smartydreams.com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5487" y="5159244"/>
            <a:ext cx="1202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975" y="5175232"/>
            <a:ext cx="1251119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56 140 22 887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8656" y="546136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975" y="5477353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Ing.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Bryan Julian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 smtClean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IN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Sierra Garcia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8656" y="5732232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FontAwesome" pitchFamily="50" charset="0"/>
              </a:rPr>
              <a:t>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975" y="5748220"/>
            <a:ext cx="1645651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s-MX" sz="900" dirty="0">
                <a:solidFill>
                  <a:srgbClr val="44546A">
                    <a:lumMod val="20000"/>
                    <a:lumOff val="80000"/>
                  </a:srgbClr>
                </a:solidFill>
                <a:latin typeface="+mj-lt"/>
                <a:ea typeface="Adobe Fangsong Std R" panose="02020400000000000000" pitchFamily="18" charset="-128"/>
                <a:cs typeface="Arial" panose="020B0604020202020204" pitchFamily="34" charset="0"/>
              </a:rPr>
              <a:t>www.linkedin.com/in/dsierra74</a:t>
            </a:r>
            <a:endParaRPr lang="en-IN" sz="900" dirty="0">
              <a:solidFill>
                <a:srgbClr val="44546A">
                  <a:lumMod val="20000"/>
                  <a:lumOff val="80000"/>
                </a:srgbClr>
              </a:solidFill>
              <a:latin typeface="+mj-lt"/>
              <a:ea typeface="Adobe Fangsong Std R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75" y="4214150"/>
            <a:ext cx="546893" cy="6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/>
      <p:bldP spid="36" grpId="0"/>
      <p:bldP spid="46" grpId="0" build="p"/>
      <p:bldP spid="47" grpId="0" build="p"/>
      <p:bldP spid="48" grpId="0" build="p"/>
      <p:bldP spid="49" grpId="0" build="p"/>
      <p:bldP spid="52" grpId="0" build="p"/>
      <p:bldP spid="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4010" y="3119436"/>
            <a:ext cx="82551" cy="82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685934" y="3119436"/>
            <a:ext cx="82551" cy="82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17858" y="3119436"/>
            <a:ext cx="82551" cy="82551"/>
          </a:xfrm>
          <a:prstGeom prst="ellipse">
            <a:avLst/>
          </a:prstGeom>
          <a:solidFill>
            <a:srgbClr val="20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49782" y="3119436"/>
            <a:ext cx="82551" cy="82551"/>
          </a:xfrm>
          <a:prstGeom prst="ellipse">
            <a:avLst/>
          </a:prstGeom>
          <a:solidFill>
            <a:srgbClr val="14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022088" y="3119436"/>
            <a:ext cx="82551" cy="825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6349782" y="3632048"/>
            <a:ext cx="25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spc="40" dirty="0">
                <a:solidFill>
                  <a:schemeClr val="bg1"/>
                </a:solidFill>
                <a:latin typeface="+mj-lt"/>
              </a:rPr>
              <a:t>Muchas gracias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88211"/>
            <a:ext cx="9144000" cy="10064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600" dirty="0"/>
              <a:t>SmartyDreams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" y="2050513"/>
            <a:ext cx="870743" cy="11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9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</p:bldLst>
      </p:timing>
    </mc:Fallback>
  </mc:AlternateContent>
</p:sld>
</file>

<file path=ppt/theme/theme1.xml><?xml version="1.0" encoding="utf-8"?>
<a:theme xmlns:a="http://schemas.openxmlformats.org/drawingml/2006/main" name="Coloura Them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a  With Texture">
  <a:themeElements>
    <a:clrScheme name="Coloura Colo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F6555"/>
      </a:accent3>
      <a:accent4>
        <a:srgbClr val="FFC000"/>
      </a:accent4>
      <a:accent5>
        <a:srgbClr val="6CCECB"/>
      </a:accent5>
      <a:accent6>
        <a:srgbClr val="70AD47"/>
      </a:accent6>
      <a:hlink>
        <a:srgbClr val="5B9BD5"/>
      </a:hlink>
      <a:folHlink>
        <a:srgbClr val="8496B0"/>
      </a:folHlink>
    </a:clrScheme>
    <a:fontScheme name="System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14686</TotalTime>
  <Words>589</Words>
  <Application>Microsoft Office PowerPoint</Application>
  <PresentationFormat>Panorámica</PresentationFormat>
  <Paragraphs>54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Adobe Fangsong Std R</vt:lpstr>
      <vt:lpstr>Arial</vt:lpstr>
      <vt:lpstr>Calibri</vt:lpstr>
      <vt:lpstr>FontAwesome</vt:lpstr>
      <vt:lpstr>Segoe UI</vt:lpstr>
      <vt:lpstr>Segoe UI Light</vt:lpstr>
      <vt:lpstr>Wingdings</vt:lpstr>
      <vt:lpstr>Coloura Theme</vt:lpstr>
      <vt:lpstr>Coloura  With Texture</vt:lpstr>
      <vt:lpstr>Presentación de PowerPoint</vt:lpstr>
      <vt:lpstr>Thymeleaf – Diseños de Páginas (Page Layouts)</vt:lpstr>
      <vt:lpstr>Page Layouts - Ejemplo</vt:lpstr>
      <vt:lpstr>Page Layouts - Ejemplo  Definir Fragmentos </vt:lpstr>
      <vt:lpstr>Page Layouts - Ejemplo  Insertar Fragmentos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Pan</dc:creator>
  <cp:lastModifiedBy>Hopewell</cp:lastModifiedBy>
  <cp:revision>1663</cp:revision>
  <dcterms:created xsi:type="dcterms:W3CDTF">2015-02-25T10:42:55Z</dcterms:created>
  <dcterms:modified xsi:type="dcterms:W3CDTF">2020-10-02T00:09:44Z</dcterms:modified>
</cp:coreProperties>
</file>