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349" r:id="rId3"/>
    <p:sldId id="388" r:id="rId4"/>
    <p:sldId id="414" r:id="rId5"/>
    <p:sldId id="413" r:id="rId6"/>
    <p:sldId id="415" r:id="rId7"/>
    <p:sldId id="416" r:id="rId8"/>
    <p:sldId id="417" r:id="rId9"/>
    <p:sldId id="418" r:id="rId10"/>
    <p:sldId id="419" r:id="rId11"/>
    <p:sldId id="352" r:id="rId12"/>
    <p:sldId id="35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orient="horz" pos="414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orient="horz" pos="1638" userDrawn="1">
          <p15:clr>
            <a:srgbClr val="A4A3A4"/>
          </p15:clr>
        </p15:guide>
        <p15:guide id="8" pos="16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ED6495"/>
    <a:srgbClr val="424172"/>
    <a:srgbClr val="0064A8"/>
    <a:srgbClr val="EAB200"/>
    <a:srgbClr val="F6C914"/>
    <a:srgbClr val="E85546"/>
    <a:srgbClr val="8AC551"/>
    <a:srgbClr val="A27729"/>
    <a:srgbClr val="14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85637" autoAdjust="0"/>
  </p:normalViewPr>
  <p:slideViewPr>
    <p:cSldViewPr snapToGrid="0" showGuides="1">
      <p:cViewPr varScale="1">
        <p:scale>
          <a:sx n="89" d="100"/>
          <a:sy n="89" d="100"/>
        </p:scale>
        <p:origin x="336" y="58"/>
      </p:cViewPr>
      <p:guideLst>
        <p:guide pos="438"/>
        <p:guide orient="horz" pos="414"/>
        <p:guide orient="horz" pos="3929"/>
        <p:guide pos="7242"/>
        <p:guide orient="horz" pos="2160"/>
        <p:guide pos="3885"/>
        <p:guide orient="horz" pos="1638"/>
        <p:guide pos="1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77B1-5A35-4015-ADFA-1027FE43420A}" type="datetimeFigureOut">
              <a:rPr lang="en-IN" smtClean="0"/>
              <a:t>28-09-2020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6B25-2D20-41A1-BB34-86A4DDDCA515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0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0A-A117-4108-9773-3B07C8C5010A}" type="datetimeFigureOut">
              <a:rPr lang="en-IN" smtClean="0"/>
              <a:t>28-09-2020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16BF-CAEE-4604-890E-226F01BB8BA8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675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in pink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  <a:endParaRPr lang="en-IN" sz="1200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49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85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8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3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9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8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6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9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0582275" y="6392186"/>
            <a:ext cx="1369655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SmartyDreams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0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4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0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1096607" y="6392186"/>
            <a:ext cx="855323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Coloura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2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032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0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1" r:id="rId3"/>
    <p:sldLayoutId id="214748368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>
              <a:alphaModFix amt="22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000"/>
                      </a14:imgEffect>
                      <a14:imgEffect>
                        <a14:brightnessContrast bright="-50000" contras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9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martydream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rt.spring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50800" y="1231015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sp>
        <p:nvSpPr>
          <p:cNvPr id="10" name="Subtitle 10"/>
          <p:cNvSpPr txBox="1">
            <a:spLocks/>
          </p:cNvSpPr>
          <p:nvPr/>
        </p:nvSpPr>
        <p:spPr>
          <a:xfrm>
            <a:off x="1478280" y="6176645"/>
            <a:ext cx="9144000" cy="5137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dirty="0"/>
              <a:t>Gracias por permitirnos </a:t>
            </a:r>
            <a:r>
              <a:rPr lang="es-MX" sz="1400" dirty="0" smtClean="0"/>
              <a:t>compartir algo de conocimiento</a:t>
            </a:r>
            <a:endParaRPr lang="es-MX" sz="1400" dirty="0"/>
          </a:p>
          <a:p>
            <a:pPr marL="0" indent="0" algn="ctr">
              <a:buNone/>
            </a:pP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07" y="806989"/>
            <a:ext cx="1150636" cy="1467062"/>
          </a:xfrm>
          <a:prstGeom prst="rect">
            <a:avLst/>
          </a:prstGeom>
        </p:spPr>
      </p:pic>
      <p:pic>
        <p:nvPicPr>
          <p:cNvPr id="1026" name="Picture 2" descr="Tutorial y ejemplo de Spring Boot | Cleven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36" y="2873700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5528" y="2573637"/>
            <a:ext cx="11803296" cy="3046988"/>
            <a:chOff x="3959927" y="448635"/>
            <a:chExt cx="11803296" cy="3046988"/>
          </a:xfrm>
        </p:grpSpPr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3959927" y="448635"/>
              <a:ext cx="11803296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spc="40" dirty="0" smtClean="0">
                  <a:solidFill>
                    <a:schemeClr val="bg1"/>
                  </a:solidFill>
                  <a:latin typeface="+mj-lt"/>
                </a:rPr>
                <a:t>Contáctanos </a:t>
              </a:r>
              <a:r>
                <a:rPr lang="es-MX" sz="3200" dirty="0"/>
                <a:t> </a:t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/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>Saludos</a:t>
              </a:r>
            </a:p>
            <a:p>
              <a:pPr algn="r"/>
              <a:endParaRPr lang="es-MX" sz="3200" spc="4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525618" y="516444"/>
              <a:ext cx="0" cy="449156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-1" y="4317307"/>
            <a:ext cx="12192000" cy="26024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650729" y="4086272"/>
            <a:ext cx="926146" cy="926146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 rot="2673581">
            <a:off x="4004221" y="4975327"/>
            <a:ext cx="370800" cy="3700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IN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4122789" y="5066911"/>
            <a:ext cx="1314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95827" y="5005951"/>
            <a:ext cx="196081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Santiago de Querétaro 135, </a:t>
            </a:r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Jurica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, 76132 Santiago de Querétaro, Qro.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04221" y="5445493"/>
            <a:ext cx="2025102" cy="370018"/>
            <a:chOff x="3800824" y="4148853"/>
            <a:chExt cx="1998238" cy="370018"/>
          </a:xfrm>
        </p:grpSpPr>
        <p:sp>
          <p:nvSpPr>
            <p:cNvPr id="38" name="Oval 37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2107" y="4249963"/>
              <a:ext cx="881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6803" y="4256524"/>
              <a:ext cx="153225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s-MX" sz="900" dirty="0">
                  <a:hlinkClick r:id="rId3"/>
                </a:rPr>
                <a:t>facebook.com/smartydreams</a:t>
              </a:r>
              <a:endParaRPr lang="en-IN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04221" y="5954459"/>
            <a:ext cx="1931759" cy="370018"/>
            <a:chOff x="3800824" y="4148853"/>
            <a:chExt cx="1931759" cy="370018"/>
          </a:xfrm>
        </p:grpSpPr>
        <p:sp>
          <p:nvSpPr>
            <p:cNvPr id="42" name="Oval 41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0467" y="4234723"/>
              <a:ext cx="13144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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92430" y="4241896"/>
              <a:ext cx="1440153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9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  <a:ea typeface="Adobe Fangsong Std R" panose="02020400000000000000" pitchFamily="18" charset="-128"/>
                  <a:cs typeface="Arial" panose="020B0604020202020204" pitchFamily="34" charset="0"/>
                </a:rPr>
                <a:t>www.smartydreams.com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5487" y="5159244"/>
            <a:ext cx="1202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975" y="5175232"/>
            <a:ext cx="1251119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56 140 22 887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8656" y="5461365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8975" y="5477353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Ing.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Bryan Julian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Sierra Garcia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08656" y="5732232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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28975" y="5748220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www.linkedin.com/in/dsierra74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5" y="4214150"/>
            <a:ext cx="546893" cy="6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  <p:bldP spid="35" grpId="0"/>
      <p:bldP spid="36" grpId="0"/>
      <p:bldP spid="46" grpId="0" build="p"/>
      <p:bldP spid="47" grpId="0" build="p"/>
      <p:bldP spid="48" grpId="0" build="p"/>
      <p:bldP spid="49" grpId="0" build="p"/>
      <p:bldP spid="52" grpId="0" build="p"/>
      <p:bldP spid="5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4010" y="3119436"/>
            <a:ext cx="82551" cy="82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85934" y="3119436"/>
            <a:ext cx="82551" cy="82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517858" y="3119436"/>
            <a:ext cx="82551" cy="82551"/>
          </a:xfrm>
          <a:prstGeom prst="ellipse">
            <a:avLst/>
          </a:prstGeom>
          <a:solidFill>
            <a:srgbClr val="20D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49782" y="3119436"/>
            <a:ext cx="82551" cy="82551"/>
          </a:xfrm>
          <a:prstGeom prst="ellipse">
            <a:avLst/>
          </a:prstGeom>
          <a:solidFill>
            <a:srgbClr val="14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022088" y="3119436"/>
            <a:ext cx="82551" cy="825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6349782" y="3632048"/>
            <a:ext cx="256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spc="40" dirty="0">
                <a:solidFill>
                  <a:schemeClr val="bg1"/>
                </a:solidFill>
                <a:latin typeface="+mj-lt"/>
              </a:rPr>
              <a:t>Muchas gracias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188211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2" y="2050513"/>
            <a:ext cx="870743" cy="11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" y="586241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¿Qué es Spring </a:t>
            </a:r>
            <a:r>
              <a:rPr lang="es-MX" dirty="0" err="1" smtClean="0"/>
              <a:t>Boot</a:t>
            </a:r>
            <a:r>
              <a:rPr lang="es-MX" dirty="0" smtClean="0"/>
              <a:t> MVC?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/>
              <a:t>Spring MVC utiliza una arquitectura de aplicaciones siguiendo el patrón de diseño MVC (</a:t>
            </a:r>
            <a:r>
              <a:rPr lang="es-MX" sz="1800" dirty="0" err="1"/>
              <a:t>Model</a:t>
            </a:r>
            <a:r>
              <a:rPr lang="es-MX" sz="1800" dirty="0"/>
              <a:t> View </a:t>
            </a:r>
            <a:r>
              <a:rPr lang="es-MX" sz="1800" dirty="0" err="1"/>
              <a:t>Controller</a:t>
            </a:r>
            <a:r>
              <a:rPr lang="es-MX" sz="1800" dirty="0"/>
              <a:t>). </a:t>
            </a:r>
            <a:r>
              <a:rPr lang="es-MX" sz="1800" dirty="0" smtClean="0"/>
              <a:t>Spring </a:t>
            </a:r>
            <a:r>
              <a:rPr lang="es-MX" sz="1800" dirty="0"/>
              <a:t>MVC es un </a:t>
            </a:r>
            <a:r>
              <a:rPr lang="es-MX" sz="1800" dirty="0" err="1"/>
              <a:t>framework</a:t>
            </a:r>
            <a:r>
              <a:rPr lang="es-MX" sz="1800" dirty="0"/>
              <a:t> web basado en </a:t>
            </a:r>
            <a:r>
              <a:rPr lang="es-MX" sz="1800" dirty="0" err="1"/>
              <a:t>Servlets</a:t>
            </a:r>
            <a:r>
              <a:rPr lang="es-MX" sz="1800" dirty="0"/>
              <a:t> que viene incluido en Spring Framework (</a:t>
            </a:r>
            <a:r>
              <a:rPr lang="es-MX" sz="1800" dirty="0" err="1"/>
              <a:t>spring-webmvc</a:t>
            </a:r>
            <a:r>
              <a:rPr lang="es-MX" sz="1800" dirty="0"/>
              <a:t>). </a:t>
            </a:r>
            <a:endParaRPr lang="es-MX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Spring </a:t>
            </a:r>
            <a:r>
              <a:rPr lang="es-MX" sz="1800" dirty="0"/>
              <a:t>MVC esta diseñado siguiendo el patrón de diseño de Front </a:t>
            </a:r>
            <a:r>
              <a:rPr lang="es-MX" sz="1800" dirty="0" err="1"/>
              <a:t>Controller</a:t>
            </a:r>
            <a:r>
              <a:rPr lang="es-MX" sz="18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En </a:t>
            </a:r>
            <a:r>
              <a:rPr lang="es-MX" sz="1800" dirty="0"/>
              <a:t>Spring MVC el Front </a:t>
            </a:r>
            <a:r>
              <a:rPr lang="es-MX" sz="1800" dirty="0" err="1"/>
              <a:t>Controller</a:t>
            </a:r>
            <a:r>
              <a:rPr lang="es-MX" sz="1800" dirty="0"/>
              <a:t> es mejor conocido como </a:t>
            </a:r>
            <a:r>
              <a:rPr lang="es-MX" sz="1800" dirty="0" err="1"/>
              <a:t>DispatcherServlet</a:t>
            </a:r>
            <a:r>
              <a:rPr lang="es-MX" sz="1800" dirty="0"/>
              <a:t>. Funciones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Enviar </a:t>
            </a:r>
            <a:r>
              <a:rPr lang="es-MX" sz="1800" dirty="0"/>
              <a:t>las peticiones (</a:t>
            </a:r>
            <a:r>
              <a:rPr lang="es-MX" sz="1800" dirty="0" err="1"/>
              <a:t>requests</a:t>
            </a:r>
            <a:r>
              <a:rPr lang="es-MX" sz="1800" dirty="0"/>
              <a:t>) a los manejadores (</a:t>
            </a:r>
            <a:r>
              <a:rPr lang="es-MX" sz="1800" dirty="0" err="1"/>
              <a:t>handlers</a:t>
            </a:r>
            <a:r>
              <a:rPr lang="es-MX" sz="1800" dirty="0"/>
              <a:t>) para que sean procesadas</a:t>
            </a:r>
            <a:r>
              <a:rPr lang="es-MX" sz="18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 </a:t>
            </a:r>
            <a:r>
              <a:rPr lang="es-MX" sz="1800" dirty="0"/>
              <a:t>El default </a:t>
            </a:r>
            <a:r>
              <a:rPr lang="es-MX" sz="1800" dirty="0" err="1"/>
              <a:t>handler</a:t>
            </a:r>
            <a:r>
              <a:rPr lang="es-MX" sz="1800" dirty="0"/>
              <a:t> son los controladores (@</a:t>
            </a:r>
            <a:r>
              <a:rPr lang="es-MX" sz="1800" dirty="0" err="1"/>
              <a:t>Controller</a:t>
            </a:r>
            <a:r>
              <a:rPr lang="es-MX" sz="1800" dirty="0"/>
              <a:t>, @</a:t>
            </a:r>
            <a:r>
              <a:rPr lang="es-MX" sz="1800" dirty="0" err="1"/>
              <a:t>RequestMapping</a:t>
            </a:r>
            <a:r>
              <a:rPr lang="es-MX" sz="1800" dirty="0"/>
              <a:t>).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Encargado </a:t>
            </a:r>
            <a:r>
              <a:rPr lang="es-MX" sz="1800" dirty="0"/>
              <a:t>de resolver las vistas (</a:t>
            </a:r>
            <a:r>
              <a:rPr lang="es-MX" sz="1800" dirty="0" err="1"/>
              <a:t>views</a:t>
            </a:r>
            <a:r>
              <a:rPr lang="es-MX" sz="1800" dirty="0"/>
              <a:t>). </a:t>
            </a:r>
            <a:r>
              <a:rPr lang="es-MX" sz="1800" dirty="0" err="1"/>
              <a:t>Apartir</a:t>
            </a:r>
            <a:r>
              <a:rPr lang="es-MX" sz="1800" dirty="0"/>
              <a:t> de Spring 3.0 se pueden crear </a:t>
            </a:r>
            <a:r>
              <a:rPr lang="es-MX" sz="1800" dirty="0" err="1"/>
              <a:t>RESTFul</a:t>
            </a:r>
            <a:r>
              <a:rPr lang="es-MX" sz="1800" dirty="0"/>
              <a:t> Web </a:t>
            </a:r>
            <a:r>
              <a:rPr lang="es-MX" sz="1800" dirty="0" err="1"/>
              <a:t>Services</a:t>
            </a:r>
            <a:r>
              <a:rPr lang="es-MX" sz="1800" dirty="0"/>
              <a:t> utilizando la anotación @</a:t>
            </a:r>
            <a:r>
              <a:rPr lang="es-MX" sz="1800" dirty="0" err="1"/>
              <a:t>RestController</a:t>
            </a:r>
            <a:r>
              <a:rPr lang="es-MX" sz="1800" dirty="0"/>
              <a:t> y @</a:t>
            </a:r>
            <a:r>
              <a:rPr lang="es-MX" sz="1800" dirty="0" err="1"/>
              <a:t>PathVariable</a:t>
            </a:r>
            <a:r>
              <a:rPr lang="es-MX" sz="1800" dirty="0"/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Basado </a:t>
            </a:r>
            <a:r>
              <a:rPr lang="es-MX" sz="1800" dirty="0"/>
              <a:t>en Spring IOC </a:t>
            </a:r>
            <a:r>
              <a:rPr lang="es-MX" sz="1800" dirty="0" err="1"/>
              <a:t>container</a:t>
            </a:r>
            <a:r>
              <a:rPr lang="es-MX" sz="1800" dirty="0"/>
              <a:t> (Inyección de Dependencias</a:t>
            </a:r>
            <a:r>
              <a:rPr lang="es-MX" sz="1800" dirty="0" smtClean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Spring </a:t>
            </a:r>
            <a:r>
              <a:rPr lang="es-MX" sz="1800" dirty="0"/>
              <a:t>MVC se integra muy fácil con otros proyectos de Spring: Nosotros integraremos Spring </a:t>
            </a:r>
            <a:r>
              <a:rPr lang="es-MX" sz="1800" dirty="0" err="1"/>
              <a:t>Boot</a:t>
            </a:r>
            <a:r>
              <a:rPr lang="es-MX" sz="1800" dirty="0"/>
              <a:t>, Spring Data JPA, Spring Security, Spring REST, etc. 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53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Creación de proyecto Spring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3" y="160398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4"/>
              </a:rPr>
              <a:t>https://start.spring.io</a:t>
            </a:r>
            <a:r>
              <a:rPr lang="es-MX" dirty="0" smtClean="0">
                <a:solidFill>
                  <a:schemeClr val="bg1"/>
                </a:solidFill>
                <a:hlinkClick r:id="rId4"/>
              </a:rPr>
              <a:t>/</a:t>
            </a:r>
            <a:endParaRPr lang="es-MX" dirty="0" smtClean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 err="1" smtClean="0">
                <a:solidFill>
                  <a:schemeClr val="bg1"/>
                </a:solidFill>
              </a:rPr>
              <a:t>Requeriminetos</a:t>
            </a:r>
            <a:r>
              <a:rPr lang="es-MX" dirty="0" smtClean="0">
                <a:solidFill>
                  <a:schemeClr val="bg1"/>
                </a:solidFill>
              </a:rPr>
              <a:t>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chemeClr val="bg1"/>
                </a:solidFill>
              </a:rPr>
              <a:t>Maven</a:t>
            </a:r>
            <a:r>
              <a:rPr lang="es-MX" dirty="0" smtClean="0">
                <a:solidFill>
                  <a:schemeClr val="bg1"/>
                </a:solidFill>
              </a:rPr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chemeClr val="bg1"/>
                </a:solidFill>
              </a:rPr>
              <a:t>Version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spring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boot</a:t>
            </a:r>
            <a:r>
              <a:rPr lang="es-MX" dirty="0" smtClean="0">
                <a:solidFill>
                  <a:schemeClr val="bg1"/>
                </a:solidFill>
              </a:rPr>
              <a:t> mas reciente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Project </a:t>
            </a:r>
            <a:r>
              <a:rPr lang="es-MX" dirty="0" err="1" smtClean="0">
                <a:solidFill>
                  <a:schemeClr val="bg1"/>
                </a:solidFill>
              </a:rPr>
              <a:t>metadada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chemeClr val="bg1"/>
                </a:solidFill>
              </a:rPr>
              <a:t>Group</a:t>
            </a:r>
            <a:r>
              <a:rPr lang="es-MX" dirty="0" smtClean="0">
                <a:solidFill>
                  <a:schemeClr val="bg1"/>
                </a:solidFill>
              </a:rPr>
              <a:t> (</a:t>
            </a:r>
            <a:r>
              <a:rPr lang="es-MX" dirty="0" err="1" smtClean="0">
                <a:solidFill>
                  <a:schemeClr val="bg1"/>
                </a:solidFill>
              </a:rPr>
              <a:t>com.smartydreams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chemeClr val="bg1"/>
                </a:solidFill>
              </a:rPr>
              <a:t>Artifact</a:t>
            </a:r>
            <a:r>
              <a:rPr lang="es-MX" dirty="0" smtClean="0">
                <a:solidFill>
                  <a:schemeClr val="bg1"/>
                </a:solidFill>
              </a:rPr>
              <a:t> (Empleos)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chemeClr val="bg1"/>
                </a:solidFill>
              </a:rPr>
              <a:t>Packages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names</a:t>
            </a:r>
            <a:r>
              <a:rPr lang="es-MX" dirty="0" smtClean="0">
                <a:solidFill>
                  <a:schemeClr val="bg1"/>
                </a:solidFill>
              </a:rPr>
              <a:t> (</a:t>
            </a:r>
            <a:r>
              <a:rPr lang="es-MX" dirty="0" err="1" smtClean="0">
                <a:solidFill>
                  <a:schemeClr val="bg1"/>
                </a:solidFill>
              </a:rPr>
              <a:t>com.smartydreams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chemeClr val="bg1"/>
                </a:solidFill>
              </a:rPr>
              <a:t>Packing</a:t>
            </a:r>
            <a:r>
              <a:rPr lang="es-MX" dirty="0" smtClean="0">
                <a:solidFill>
                  <a:schemeClr val="bg1"/>
                </a:solidFill>
              </a:rPr>
              <a:t> (</a:t>
            </a:r>
            <a:r>
              <a:rPr lang="es-MX" dirty="0" err="1" smtClean="0">
                <a:solidFill>
                  <a:schemeClr val="bg1"/>
                </a:solidFill>
              </a:rPr>
              <a:t>jar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Java </a:t>
            </a:r>
            <a:r>
              <a:rPr lang="es-MX" dirty="0" err="1" smtClean="0">
                <a:solidFill>
                  <a:schemeClr val="bg1"/>
                </a:solidFill>
              </a:rPr>
              <a:t>version</a:t>
            </a:r>
            <a:r>
              <a:rPr lang="es-MX" dirty="0" smtClean="0">
                <a:solidFill>
                  <a:schemeClr val="bg1"/>
                </a:solidFill>
              </a:rPr>
              <a:t> 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Dependencias (Dependencia </a:t>
            </a:r>
            <a:r>
              <a:rPr lang="es-MX" dirty="0" err="1" smtClean="0">
                <a:solidFill>
                  <a:schemeClr val="bg1"/>
                </a:solidFill>
              </a:rPr>
              <a:t>web,thymeleaft,devtools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9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/>
              <a:t>¿Qué es un Controlador en Spring MVC?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2" y="1603981"/>
            <a:ext cx="105792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 (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en Spring MVC es una clase normal a la cual se le agrega la anotación @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nivel de la clase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aplicación web estos métodos principalmente están marcados con las anotaciones @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GetMapping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PostMapping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 @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RequestMapping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MX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pueden tener cualquier nombre y deben regresar un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(nombre de la vista). </a:t>
            </a:r>
            <a:endParaRPr lang="es-MX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son ejecutados al ser invocados por medio de la URL especificada como parámetro en las anotaciones @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GetMapping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PostMapping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s-MX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01" y="3714750"/>
            <a:ext cx="11146724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/>
              <a:t>¿Qué </a:t>
            </a:r>
            <a:r>
              <a:rPr lang="es-MX" dirty="0" smtClean="0"/>
              <a:t>es </a:t>
            </a:r>
            <a:r>
              <a:rPr lang="es-MX" dirty="0" err="1" smtClean="0"/>
              <a:t>Thymeleaft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1800" dirty="0" err="1"/>
              <a:t>Thymeleaf</a:t>
            </a:r>
            <a:r>
              <a:rPr lang="es-MX" sz="1800" dirty="0"/>
              <a:t> es un motor de plantillas para aplicaciones web desarrolladas con Java. Es algo similar a los </a:t>
            </a:r>
            <a:r>
              <a:rPr lang="es-MX" sz="1800" dirty="0" err="1"/>
              <a:t>JSPs</a:t>
            </a:r>
            <a:r>
              <a:rPr lang="es-MX" sz="1800" dirty="0"/>
              <a:t>, con algunas diferencias</a:t>
            </a:r>
            <a:r>
              <a:rPr lang="es-MX" sz="1800" dirty="0" smtClean="0"/>
              <a:t>.</a:t>
            </a:r>
          </a:p>
          <a:p>
            <a:pPr algn="just"/>
            <a:endParaRPr lang="es-MX" sz="1800" dirty="0"/>
          </a:p>
          <a:p>
            <a:pPr algn="just"/>
            <a:endParaRPr lang="es-MX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Página </a:t>
            </a:r>
            <a:r>
              <a:rPr lang="es-MX" sz="1800" dirty="0"/>
              <a:t>Oficial: www.thymeleaf.org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Comúnmente </a:t>
            </a:r>
            <a:r>
              <a:rPr lang="es-MX" sz="1800" dirty="0"/>
              <a:t>utilizado con Spring </a:t>
            </a:r>
            <a:r>
              <a:rPr lang="es-MX" sz="1800" dirty="0" err="1"/>
              <a:t>Boot</a:t>
            </a:r>
            <a:r>
              <a:rPr lang="es-MX" sz="1800" dirty="0"/>
              <a:t> para generar vistas con código HTML para aplicaciones web.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/>
              <a:t>En </a:t>
            </a:r>
            <a:r>
              <a:rPr lang="es-MX" sz="1800" dirty="0"/>
              <a:t>un proyecto Spring </a:t>
            </a:r>
            <a:r>
              <a:rPr lang="es-MX" sz="1800" dirty="0" err="1"/>
              <a:t>boot</a:t>
            </a:r>
            <a:r>
              <a:rPr lang="es-MX" sz="1800" dirty="0"/>
              <a:t>, ya viene configurado </a:t>
            </a:r>
            <a:r>
              <a:rPr lang="es-MX" sz="1800" dirty="0" err="1"/>
              <a:t>Thymeleaf</a:t>
            </a:r>
            <a:r>
              <a:rPr lang="es-MX" sz="1800" dirty="0"/>
              <a:t> con valores por defecto al momento de agregar la dependencia. Configuración  Agregar la siguiente dependencia al archivo pom.xml: </a:t>
            </a:r>
            <a:endParaRPr lang="es-MX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2" y="1603981"/>
            <a:ext cx="10579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34" y="4317103"/>
            <a:ext cx="9991404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2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/>
              <a:t>¿Qué </a:t>
            </a:r>
            <a:r>
              <a:rPr lang="es-MX" dirty="0" smtClean="0"/>
              <a:t>es </a:t>
            </a:r>
            <a:r>
              <a:rPr lang="es-MX" dirty="0" err="1" smtClean="0"/>
              <a:t>Thymeleaft</a:t>
            </a:r>
            <a:r>
              <a:rPr lang="es-MX" dirty="0" smtClean="0"/>
              <a:t> ?(2)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Configuración </a:t>
            </a:r>
            <a:r>
              <a:rPr lang="es-MX" dirty="0" smtClean="0"/>
              <a:t> </a:t>
            </a:r>
            <a:r>
              <a:rPr lang="es-MX" dirty="0"/>
              <a:t>Si creamos nuestro proyecto con Spring </a:t>
            </a:r>
            <a:r>
              <a:rPr lang="es-MX" dirty="0" err="1"/>
              <a:t>Initializr</a:t>
            </a:r>
            <a:r>
              <a:rPr lang="es-MX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2" y="1603981"/>
            <a:ext cx="10579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57" y="2250312"/>
            <a:ext cx="5724525" cy="156180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9999" y="39082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Para utilizar </a:t>
            </a:r>
            <a:r>
              <a:rPr lang="es-MX" dirty="0" err="1">
                <a:solidFill>
                  <a:schemeClr val="bg1"/>
                </a:solidFill>
              </a:rPr>
              <a:t>Thymeleaf</a:t>
            </a:r>
            <a:r>
              <a:rPr lang="es-MX" dirty="0">
                <a:solidFill>
                  <a:schemeClr val="bg1"/>
                </a:solidFill>
              </a:rPr>
              <a:t> en un archivo HTML se debe agregar el </a:t>
            </a:r>
            <a:r>
              <a:rPr lang="es-MX" dirty="0" err="1">
                <a:solidFill>
                  <a:schemeClr val="bg1"/>
                </a:solidFill>
              </a:rPr>
              <a:t>namespace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57" y="4663622"/>
            <a:ext cx="10601904" cy="14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Integrar </a:t>
            </a:r>
            <a:r>
              <a:rPr lang="es-MX" dirty="0" err="1" smtClean="0"/>
              <a:t>Boostrap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2" y="1603981"/>
            <a:ext cx="10579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https://getbootstrap.com/</a:t>
            </a:r>
            <a:endParaRPr lang="es-MX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69999" y="39082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MX" dirty="0">
              <a:solidFill>
                <a:prstClr val="white"/>
              </a:solidFill>
            </a:endParaRPr>
          </a:p>
          <a:p>
            <a:endParaRPr lang="es-MX" dirty="0">
              <a:solidFill>
                <a:prstClr val="white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784" y="2098740"/>
            <a:ext cx="8423305" cy="31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4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URLS RELATIVAS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69999" y="39082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MX" dirty="0">
              <a:solidFill>
                <a:prstClr val="white"/>
              </a:solidFill>
            </a:endParaRPr>
          </a:p>
          <a:p>
            <a:endParaRPr lang="es-MX" dirty="0">
              <a:solidFill>
                <a:prstClr val="white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49" y="1330682"/>
            <a:ext cx="9620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7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ARQUITECTURA DE SPRING WEB (MVC)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18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69999" y="39082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MX" dirty="0">
              <a:solidFill>
                <a:prstClr val="white"/>
              </a:solidFill>
            </a:endParaRPr>
          </a:p>
          <a:p>
            <a:endParaRPr lang="es-MX" dirty="0">
              <a:solidFill>
                <a:prstClr val="whit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49" y="1478554"/>
            <a:ext cx="9848850" cy="45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4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loura Them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a  With Textur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14377</TotalTime>
  <Words>1166</Words>
  <Application>Microsoft Office PowerPoint</Application>
  <PresentationFormat>Panorámica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Adobe Fangsong Std R</vt:lpstr>
      <vt:lpstr>Arial</vt:lpstr>
      <vt:lpstr>Calibri</vt:lpstr>
      <vt:lpstr>FontAwesome</vt:lpstr>
      <vt:lpstr>Segoe UI</vt:lpstr>
      <vt:lpstr>Segoe UI Light</vt:lpstr>
      <vt:lpstr>Wingdings</vt:lpstr>
      <vt:lpstr>Coloura Theme</vt:lpstr>
      <vt:lpstr>Coloura  With Texture</vt:lpstr>
      <vt:lpstr>Presentación de PowerPoint</vt:lpstr>
      <vt:lpstr>¿Qué es Spring Boot MVC? </vt:lpstr>
      <vt:lpstr>Creación de proyecto Spring</vt:lpstr>
      <vt:lpstr>¿Qué es un Controlador en Spring MVC?</vt:lpstr>
      <vt:lpstr>¿Qué es Thymeleaft?</vt:lpstr>
      <vt:lpstr>¿Qué es Thymeleaft ?(2)</vt:lpstr>
      <vt:lpstr>Integrar Boostrap</vt:lpstr>
      <vt:lpstr>URLS RELATIVAS</vt:lpstr>
      <vt:lpstr>ARQUITECTURA DE SPRING WEB (MVC)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Pan</dc:creator>
  <cp:lastModifiedBy>Hopewell</cp:lastModifiedBy>
  <cp:revision>1652</cp:revision>
  <dcterms:created xsi:type="dcterms:W3CDTF">2015-02-25T10:42:55Z</dcterms:created>
  <dcterms:modified xsi:type="dcterms:W3CDTF">2020-09-29T23:29:02Z</dcterms:modified>
</cp:coreProperties>
</file>