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4" r:id="rId5"/>
    <p:sldId id="275" r:id="rId6"/>
    <p:sldId id="262" r:id="rId7"/>
    <p:sldId id="268" r:id="rId8"/>
    <p:sldId id="267" r:id="rId9"/>
    <p:sldId id="269" r:id="rId10"/>
    <p:sldId id="270" r:id="rId11"/>
    <p:sldId id="271" r:id="rId12"/>
    <p:sldId id="273" r:id="rId13"/>
    <p:sldId id="272" r:id="rId14"/>
    <p:sldId id="276" r:id="rId15"/>
    <p:sldId id="277" r:id="rId16"/>
    <p:sldId id="278" r:id="rId17"/>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0" d="100"/>
          <a:sy n="70" d="100"/>
        </p:scale>
        <p:origin x="283"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CA42D-EAA3-45FD-8517-9183E0BCEB9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F805E87-80A0-4640-B448-F0A97708468D}">
      <dgm:prSet custT="1"/>
      <dgm:spPr/>
      <dgm:t>
        <a:bodyPr/>
        <a:lstStyle/>
        <a:p>
          <a:pPr>
            <a:lnSpc>
              <a:spcPct val="100000"/>
            </a:lnSpc>
          </a:pPr>
          <a:r>
            <a:rPr lang="en-GB" sz="1600" dirty="0"/>
            <a:t>Despite the availability of this data, accurately predicting the hourly demand for bike rentals remains a challenge. This prediction is crucial for optimizing bike distribution, managing inventory, and enhancing user satisfaction.</a:t>
          </a:r>
          <a:endParaRPr lang="en-US" sz="1600" dirty="0"/>
        </a:p>
      </dgm:t>
    </dgm:pt>
    <dgm:pt modelId="{F9BE264A-5DF6-4150-9F16-CE81F7495743}" type="parTrans" cxnId="{D0B46216-31BF-45C7-889E-174F061D97D0}">
      <dgm:prSet/>
      <dgm:spPr/>
      <dgm:t>
        <a:bodyPr/>
        <a:lstStyle/>
        <a:p>
          <a:endParaRPr lang="en-US"/>
        </a:p>
      </dgm:t>
    </dgm:pt>
    <dgm:pt modelId="{154E0371-8743-4885-8B08-7CDA783793AE}" type="sibTrans" cxnId="{D0B46216-31BF-45C7-889E-174F061D97D0}">
      <dgm:prSet/>
      <dgm:spPr/>
      <dgm:t>
        <a:bodyPr/>
        <a:lstStyle/>
        <a:p>
          <a:endParaRPr lang="en-US"/>
        </a:p>
      </dgm:t>
    </dgm:pt>
    <dgm:pt modelId="{4899E4E7-9CEC-4B92-BF23-9A1179EAD8BF}">
      <dgm:prSet custT="1"/>
      <dgm:spPr/>
      <dgm:t>
        <a:bodyPr/>
        <a:lstStyle/>
        <a:p>
          <a:pPr>
            <a:lnSpc>
              <a:spcPct val="100000"/>
            </a:lnSpc>
          </a:pPr>
          <a:r>
            <a:rPr lang="en-GB" sz="1600" dirty="0"/>
            <a:t>To develop and refine regression models to predict the hourly rental demand for public bikes in Seoul, aiming to enhance operational efficiency and support sustainable transportation initiatives.</a:t>
          </a:r>
          <a:endParaRPr lang="en-US" sz="1600" dirty="0"/>
        </a:p>
      </dgm:t>
    </dgm:pt>
    <dgm:pt modelId="{88AE572B-DF8A-44B7-AFAC-BB5FB8F5AFD8}" type="parTrans" cxnId="{E7007D54-BBA1-4E08-9F75-C979FDA9BB23}">
      <dgm:prSet/>
      <dgm:spPr/>
      <dgm:t>
        <a:bodyPr/>
        <a:lstStyle/>
        <a:p>
          <a:endParaRPr lang="en-US"/>
        </a:p>
      </dgm:t>
    </dgm:pt>
    <dgm:pt modelId="{E1467B9D-322D-4576-8CA6-2CFDA155B843}" type="sibTrans" cxnId="{E7007D54-BBA1-4E08-9F75-C979FDA9BB23}">
      <dgm:prSet/>
      <dgm:spPr/>
      <dgm:t>
        <a:bodyPr/>
        <a:lstStyle/>
        <a:p>
          <a:endParaRPr lang="en-US"/>
        </a:p>
      </dgm:t>
    </dgm:pt>
    <dgm:pt modelId="{16BAAC91-FCD0-4A9C-B71F-8AED92229DE0}" type="pres">
      <dgm:prSet presAssocID="{CB8CA42D-EAA3-45FD-8517-9183E0BCEB95}" presName="root" presStyleCnt="0">
        <dgm:presLayoutVars>
          <dgm:dir/>
          <dgm:resizeHandles val="exact"/>
        </dgm:presLayoutVars>
      </dgm:prSet>
      <dgm:spPr/>
    </dgm:pt>
    <dgm:pt modelId="{3D738829-532B-40A5-9F8F-E4F28E37F2DD}" type="pres">
      <dgm:prSet presAssocID="{FF805E87-80A0-4640-B448-F0A97708468D}" presName="compNode" presStyleCnt="0"/>
      <dgm:spPr/>
    </dgm:pt>
    <dgm:pt modelId="{B8911C39-873A-401F-9D05-19139AD635B8}" type="pres">
      <dgm:prSet presAssocID="{FF805E87-80A0-4640-B448-F0A9770846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ke"/>
        </a:ext>
      </dgm:extLst>
    </dgm:pt>
    <dgm:pt modelId="{8529704F-3E30-4146-9BBA-FA671C70660C}" type="pres">
      <dgm:prSet presAssocID="{FF805E87-80A0-4640-B448-F0A97708468D}" presName="spaceRect" presStyleCnt="0"/>
      <dgm:spPr/>
    </dgm:pt>
    <dgm:pt modelId="{4BB481A8-A02C-4E25-BDB8-BFEE1FA2BC0C}" type="pres">
      <dgm:prSet presAssocID="{FF805E87-80A0-4640-B448-F0A97708468D}" presName="textRect" presStyleLbl="revTx" presStyleIdx="0" presStyleCnt="2" custScaleX="108567" custScaleY="136448">
        <dgm:presLayoutVars>
          <dgm:chMax val="1"/>
          <dgm:chPref val="1"/>
        </dgm:presLayoutVars>
      </dgm:prSet>
      <dgm:spPr/>
    </dgm:pt>
    <dgm:pt modelId="{AB7AAD90-B027-45E1-909A-7C50F37AA0AF}" type="pres">
      <dgm:prSet presAssocID="{154E0371-8743-4885-8B08-7CDA783793AE}" presName="sibTrans" presStyleCnt="0"/>
      <dgm:spPr/>
    </dgm:pt>
    <dgm:pt modelId="{A3834E39-A880-4615-83DB-B055170C4A10}" type="pres">
      <dgm:prSet presAssocID="{4899E4E7-9CEC-4B92-BF23-9A1179EAD8BF}" presName="compNode" presStyleCnt="0"/>
      <dgm:spPr/>
    </dgm:pt>
    <dgm:pt modelId="{152C5CA1-2E5A-43C7-9631-24C433C9F1EB}" type="pres">
      <dgm:prSet presAssocID="{4899E4E7-9CEC-4B92-BF23-9A1179EAD8BF}" presName="iconRect" presStyleLbl="node1" presStyleIdx="1" presStyleCnt="2" custLinFactNeighborX="-12749" custLinFactNeighborY="-163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torcycle"/>
        </a:ext>
      </dgm:extLst>
    </dgm:pt>
    <dgm:pt modelId="{B03EF9F1-4632-4943-BAFD-99F41BD4003C}" type="pres">
      <dgm:prSet presAssocID="{4899E4E7-9CEC-4B92-BF23-9A1179EAD8BF}" presName="spaceRect" presStyleCnt="0"/>
      <dgm:spPr/>
    </dgm:pt>
    <dgm:pt modelId="{76A3C0E0-B6CE-4FB3-A375-8E1991FBD584}" type="pres">
      <dgm:prSet presAssocID="{4899E4E7-9CEC-4B92-BF23-9A1179EAD8BF}" presName="textRect" presStyleLbl="revTx" presStyleIdx="1" presStyleCnt="2" custLinFactNeighborX="2674" custLinFactNeighborY="-29071">
        <dgm:presLayoutVars>
          <dgm:chMax val="1"/>
          <dgm:chPref val="1"/>
        </dgm:presLayoutVars>
      </dgm:prSet>
      <dgm:spPr/>
    </dgm:pt>
  </dgm:ptLst>
  <dgm:cxnLst>
    <dgm:cxn modelId="{D0B46216-31BF-45C7-889E-174F061D97D0}" srcId="{CB8CA42D-EAA3-45FD-8517-9183E0BCEB95}" destId="{FF805E87-80A0-4640-B448-F0A97708468D}" srcOrd="0" destOrd="0" parTransId="{F9BE264A-5DF6-4150-9F16-CE81F7495743}" sibTransId="{154E0371-8743-4885-8B08-7CDA783793AE}"/>
    <dgm:cxn modelId="{7EB3F544-789E-4202-BF01-DBED5671DB12}" type="presOf" srcId="{FF805E87-80A0-4640-B448-F0A97708468D}" destId="{4BB481A8-A02C-4E25-BDB8-BFEE1FA2BC0C}" srcOrd="0" destOrd="0" presId="urn:microsoft.com/office/officeart/2018/2/layout/IconLabelList"/>
    <dgm:cxn modelId="{E7007D54-BBA1-4E08-9F75-C979FDA9BB23}" srcId="{CB8CA42D-EAA3-45FD-8517-9183E0BCEB95}" destId="{4899E4E7-9CEC-4B92-BF23-9A1179EAD8BF}" srcOrd="1" destOrd="0" parTransId="{88AE572B-DF8A-44B7-AFAC-BB5FB8F5AFD8}" sibTransId="{E1467B9D-322D-4576-8CA6-2CFDA155B843}"/>
    <dgm:cxn modelId="{9380A99D-3580-4C3D-8701-137544A2CB0B}" type="presOf" srcId="{CB8CA42D-EAA3-45FD-8517-9183E0BCEB95}" destId="{16BAAC91-FCD0-4A9C-B71F-8AED92229DE0}" srcOrd="0" destOrd="0" presId="urn:microsoft.com/office/officeart/2018/2/layout/IconLabelList"/>
    <dgm:cxn modelId="{21B4E4F1-DB24-4659-B1D8-CDE64C6DCA71}" type="presOf" srcId="{4899E4E7-9CEC-4B92-BF23-9A1179EAD8BF}" destId="{76A3C0E0-B6CE-4FB3-A375-8E1991FBD584}" srcOrd="0" destOrd="0" presId="urn:microsoft.com/office/officeart/2018/2/layout/IconLabelList"/>
    <dgm:cxn modelId="{23F5CCFE-37D4-48B9-804C-25F8B5003EDF}" type="presParOf" srcId="{16BAAC91-FCD0-4A9C-B71F-8AED92229DE0}" destId="{3D738829-532B-40A5-9F8F-E4F28E37F2DD}" srcOrd="0" destOrd="0" presId="urn:microsoft.com/office/officeart/2018/2/layout/IconLabelList"/>
    <dgm:cxn modelId="{9F76FE8E-ACED-408E-A429-5B197B2B77D8}" type="presParOf" srcId="{3D738829-532B-40A5-9F8F-E4F28E37F2DD}" destId="{B8911C39-873A-401F-9D05-19139AD635B8}" srcOrd="0" destOrd="0" presId="urn:microsoft.com/office/officeart/2018/2/layout/IconLabelList"/>
    <dgm:cxn modelId="{B5973C49-890D-41AD-BA93-D28D2075AB3C}" type="presParOf" srcId="{3D738829-532B-40A5-9F8F-E4F28E37F2DD}" destId="{8529704F-3E30-4146-9BBA-FA671C70660C}" srcOrd="1" destOrd="0" presId="urn:microsoft.com/office/officeart/2018/2/layout/IconLabelList"/>
    <dgm:cxn modelId="{637BB2AE-C457-4460-9286-28838DC129FD}" type="presParOf" srcId="{3D738829-532B-40A5-9F8F-E4F28E37F2DD}" destId="{4BB481A8-A02C-4E25-BDB8-BFEE1FA2BC0C}" srcOrd="2" destOrd="0" presId="urn:microsoft.com/office/officeart/2018/2/layout/IconLabelList"/>
    <dgm:cxn modelId="{96FE5534-45A1-4DEE-817F-BBF7A5A7C2E8}" type="presParOf" srcId="{16BAAC91-FCD0-4A9C-B71F-8AED92229DE0}" destId="{AB7AAD90-B027-45E1-909A-7C50F37AA0AF}" srcOrd="1" destOrd="0" presId="urn:microsoft.com/office/officeart/2018/2/layout/IconLabelList"/>
    <dgm:cxn modelId="{592E99B1-0CD0-4BD4-B7CD-2381DF24712A}" type="presParOf" srcId="{16BAAC91-FCD0-4A9C-B71F-8AED92229DE0}" destId="{A3834E39-A880-4615-83DB-B055170C4A10}" srcOrd="2" destOrd="0" presId="urn:microsoft.com/office/officeart/2018/2/layout/IconLabelList"/>
    <dgm:cxn modelId="{71B9F444-D17B-42B8-BFAB-1D478391B405}" type="presParOf" srcId="{A3834E39-A880-4615-83DB-B055170C4A10}" destId="{152C5CA1-2E5A-43C7-9631-24C433C9F1EB}" srcOrd="0" destOrd="0" presId="urn:microsoft.com/office/officeart/2018/2/layout/IconLabelList"/>
    <dgm:cxn modelId="{E7055CF1-4702-4689-B071-1E7FDB15BC18}" type="presParOf" srcId="{A3834E39-A880-4615-83DB-B055170C4A10}" destId="{B03EF9F1-4632-4943-BAFD-99F41BD4003C}" srcOrd="1" destOrd="0" presId="urn:microsoft.com/office/officeart/2018/2/layout/IconLabelList"/>
    <dgm:cxn modelId="{13FA5905-A71A-4121-84C1-99B62992274C}" type="presParOf" srcId="{A3834E39-A880-4615-83DB-B055170C4A10}" destId="{76A3C0E0-B6CE-4FB3-A375-8E1991FBD5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680F5-78F7-4EFB-82B0-E2957449DD1B}"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5FCA79DF-5B09-45D1-AD1E-011279CDD565}">
      <dgm:prSet custT="1"/>
      <dgm:spPr/>
      <dgm:t>
        <a:bodyPr/>
        <a:lstStyle/>
        <a:p>
          <a:r>
            <a:rPr lang="en-GB" sz="1600" dirty="0"/>
            <a:t>Dataset identification</a:t>
          </a:r>
          <a:endParaRPr lang="en-US" sz="1600" dirty="0"/>
        </a:p>
      </dgm:t>
    </dgm:pt>
    <dgm:pt modelId="{65F29B0F-3261-4F99-9FB2-97C5D3FC17B5}" type="parTrans" cxnId="{354D2576-39F6-46C4-BF30-DA72830965E6}">
      <dgm:prSet/>
      <dgm:spPr/>
      <dgm:t>
        <a:bodyPr/>
        <a:lstStyle/>
        <a:p>
          <a:endParaRPr lang="en-US" sz="2400"/>
        </a:p>
      </dgm:t>
    </dgm:pt>
    <dgm:pt modelId="{DC4778A7-9EDF-45B7-AAA8-AB93E0D57B70}" type="sibTrans" cxnId="{354D2576-39F6-46C4-BF30-DA72830965E6}">
      <dgm:prSet/>
      <dgm:spPr/>
      <dgm:t>
        <a:bodyPr/>
        <a:lstStyle/>
        <a:p>
          <a:endParaRPr lang="en-US" sz="2400"/>
        </a:p>
      </dgm:t>
    </dgm:pt>
    <dgm:pt modelId="{1AB6A296-CE82-4D06-9402-7D0D6187680B}">
      <dgm:prSet custT="1"/>
      <dgm:spPr/>
      <dgm:t>
        <a:bodyPr/>
        <a:lstStyle/>
        <a:p>
          <a:r>
            <a:rPr lang="en-US" sz="1600" dirty="0"/>
            <a:t>Choose appropriate dataset</a:t>
          </a:r>
        </a:p>
      </dgm:t>
    </dgm:pt>
    <dgm:pt modelId="{768AC21A-B450-4369-86BB-C2F2E9C48E3B}" type="parTrans" cxnId="{99902402-AD49-49FA-946D-4F0D92F63C74}">
      <dgm:prSet/>
      <dgm:spPr/>
      <dgm:t>
        <a:bodyPr/>
        <a:lstStyle/>
        <a:p>
          <a:endParaRPr lang="en-US" sz="2400"/>
        </a:p>
      </dgm:t>
    </dgm:pt>
    <dgm:pt modelId="{47A040B7-EB17-4A2A-9AFD-D50DE4EF1318}" type="sibTrans" cxnId="{99902402-AD49-49FA-946D-4F0D92F63C74}">
      <dgm:prSet/>
      <dgm:spPr/>
      <dgm:t>
        <a:bodyPr/>
        <a:lstStyle/>
        <a:p>
          <a:endParaRPr lang="en-US" sz="2400"/>
        </a:p>
      </dgm:t>
    </dgm:pt>
    <dgm:pt modelId="{76C2720F-E6AD-4536-BB5A-F243E0FF36B7}">
      <dgm:prSet custT="1"/>
      <dgm:spPr/>
      <dgm:t>
        <a:bodyPr/>
        <a:lstStyle/>
        <a:p>
          <a:r>
            <a:rPr lang="en-GB" sz="1600" dirty="0"/>
            <a:t>Exploratory data analysis</a:t>
          </a:r>
          <a:endParaRPr lang="en-US" sz="1600" dirty="0"/>
        </a:p>
      </dgm:t>
    </dgm:pt>
    <dgm:pt modelId="{B2CA3B10-FECD-443F-8357-AFAA42AE0D0E}" type="parTrans" cxnId="{D8B336DE-4742-4FCC-9654-709E15E71D35}">
      <dgm:prSet/>
      <dgm:spPr/>
      <dgm:t>
        <a:bodyPr/>
        <a:lstStyle/>
        <a:p>
          <a:endParaRPr lang="en-US" sz="2400"/>
        </a:p>
      </dgm:t>
    </dgm:pt>
    <dgm:pt modelId="{03C23B63-3040-4D0D-A47C-85F96B701644}" type="sibTrans" cxnId="{D8B336DE-4742-4FCC-9654-709E15E71D35}">
      <dgm:prSet/>
      <dgm:spPr/>
      <dgm:t>
        <a:bodyPr/>
        <a:lstStyle/>
        <a:p>
          <a:endParaRPr lang="en-US" sz="2400"/>
        </a:p>
      </dgm:t>
    </dgm:pt>
    <dgm:pt modelId="{BCD06B6D-3306-422A-AAD7-BCBC9D1E5BB8}">
      <dgm:prSet custT="1"/>
      <dgm:spPr/>
      <dgm:t>
        <a:bodyPr/>
        <a:lstStyle/>
        <a:p>
          <a:r>
            <a:rPr lang="en-GB" sz="1600" dirty="0"/>
            <a:t>Clean and select relevant features. </a:t>
          </a:r>
          <a:endParaRPr lang="en-US" sz="1600" dirty="0"/>
        </a:p>
      </dgm:t>
    </dgm:pt>
    <dgm:pt modelId="{AA0FC589-40E7-40DF-85CA-EAC02932C074}" type="parTrans" cxnId="{BC80EA3B-292F-4487-9D1C-7C301594433A}">
      <dgm:prSet/>
      <dgm:spPr/>
      <dgm:t>
        <a:bodyPr/>
        <a:lstStyle/>
        <a:p>
          <a:endParaRPr lang="en-US" sz="2400"/>
        </a:p>
      </dgm:t>
    </dgm:pt>
    <dgm:pt modelId="{8947583C-5BBD-42B1-A5EB-353BE40A9BAA}" type="sibTrans" cxnId="{BC80EA3B-292F-4487-9D1C-7C301594433A}">
      <dgm:prSet/>
      <dgm:spPr/>
      <dgm:t>
        <a:bodyPr/>
        <a:lstStyle/>
        <a:p>
          <a:endParaRPr lang="en-US" sz="2400"/>
        </a:p>
      </dgm:t>
    </dgm:pt>
    <dgm:pt modelId="{982AD1A5-C3EE-4638-B89D-54984ED01B65}">
      <dgm:prSet custT="1"/>
      <dgm:spPr/>
      <dgm:t>
        <a:bodyPr/>
        <a:lstStyle/>
        <a:p>
          <a:r>
            <a:rPr lang="en-US" sz="1600" dirty="0"/>
            <a:t>Model selection</a:t>
          </a:r>
        </a:p>
      </dgm:t>
    </dgm:pt>
    <dgm:pt modelId="{B5E38FC8-566C-4CF1-A340-2FFCD4548368}" type="parTrans" cxnId="{94FFA9F9-C12C-47B3-9243-68B3BA700C9F}">
      <dgm:prSet/>
      <dgm:spPr/>
      <dgm:t>
        <a:bodyPr/>
        <a:lstStyle/>
        <a:p>
          <a:endParaRPr lang="en-US" sz="2400"/>
        </a:p>
      </dgm:t>
    </dgm:pt>
    <dgm:pt modelId="{FBDD2D5E-7598-4F6E-A7E8-DC910D2571C5}" type="sibTrans" cxnId="{94FFA9F9-C12C-47B3-9243-68B3BA700C9F}">
      <dgm:prSet/>
      <dgm:spPr/>
      <dgm:t>
        <a:bodyPr/>
        <a:lstStyle/>
        <a:p>
          <a:endParaRPr lang="en-US" sz="2400"/>
        </a:p>
      </dgm:t>
    </dgm:pt>
    <dgm:pt modelId="{45AF3905-D691-4274-A0CF-DD109A4B1E5A}">
      <dgm:prSet custT="1"/>
      <dgm:spPr/>
      <dgm:t>
        <a:bodyPr/>
        <a:lstStyle/>
        <a:p>
          <a:r>
            <a:rPr lang="en-GB" sz="1600" dirty="0"/>
            <a:t>Choose regression models to train and test data. </a:t>
          </a:r>
          <a:endParaRPr lang="en-US" sz="1600" dirty="0"/>
        </a:p>
      </dgm:t>
    </dgm:pt>
    <dgm:pt modelId="{022DBDD5-9916-4BA2-9F84-73CA8A5157FA}" type="parTrans" cxnId="{E8B61ABD-F459-42D6-96B6-62569690608A}">
      <dgm:prSet/>
      <dgm:spPr/>
      <dgm:t>
        <a:bodyPr/>
        <a:lstStyle/>
        <a:p>
          <a:endParaRPr lang="en-US" sz="2400"/>
        </a:p>
      </dgm:t>
    </dgm:pt>
    <dgm:pt modelId="{33ED19CD-3B99-49EC-8962-EE62E98AB6D3}" type="sibTrans" cxnId="{E8B61ABD-F459-42D6-96B6-62569690608A}">
      <dgm:prSet/>
      <dgm:spPr/>
      <dgm:t>
        <a:bodyPr/>
        <a:lstStyle/>
        <a:p>
          <a:endParaRPr lang="en-US" sz="2400"/>
        </a:p>
      </dgm:t>
    </dgm:pt>
    <dgm:pt modelId="{0EBAA794-3D42-423B-8E49-7254D26E77F0}">
      <dgm:prSet custT="1"/>
      <dgm:spPr/>
      <dgm:t>
        <a:bodyPr/>
        <a:lstStyle/>
        <a:p>
          <a:r>
            <a:rPr lang="en-US" sz="1600" dirty="0"/>
            <a:t>Assess</a:t>
          </a:r>
        </a:p>
      </dgm:t>
    </dgm:pt>
    <dgm:pt modelId="{49162817-DDBF-4168-8C81-A82B9ADFFEF8}" type="parTrans" cxnId="{DF9802C9-C414-4AF8-9898-1895F27F5260}">
      <dgm:prSet/>
      <dgm:spPr/>
      <dgm:t>
        <a:bodyPr/>
        <a:lstStyle/>
        <a:p>
          <a:endParaRPr lang="en-US" sz="2400"/>
        </a:p>
      </dgm:t>
    </dgm:pt>
    <dgm:pt modelId="{4642EA6A-7890-4B7E-AD87-99B1DFF9082F}" type="sibTrans" cxnId="{DF9802C9-C414-4AF8-9898-1895F27F5260}">
      <dgm:prSet/>
      <dgm:spPr/>
      <dgm:t>
        <a:bodyPr/>
        <a:lstStyle/>
        <a:p>
          <a:endParaRPr lang="en-US" sz="2400"/>
        </a:p>
      </dgm:t>
    </dgm:pt>
    <dgm:pt modelId="{357E0594-4582-4C3D-AAE1-26F062001180}">
      <dgm:prSet custT="1"/>
      <dgm:spPr/>
      <dgm:t>
        <a:bodyPr/>
        <a:lstStyle/>
        <a:p>
          <a:r>
            <a:rPr lang="en-US" sz="1600" dirty="0"/>
            <a:t>Assess model performance</a:t>
          </a:r>
        </a:p>
      </dgm:t>
    </dgm:pt>
    <dgm:pt modelId="{B8B3CED9-0933-471A-8877-99AE82B58594}" type="parTrans" cxnId="{491E4018-4B80-454A-9E3C-F6483BE58693}">
      <dgm:prSet/>
      <dgm:spPr/>
      <dgm:t>
        <a:bodyPr/>
        <a:lstStyle/>
        <a:p>
          <a:endParaRPr lang="en-US" sz="2400"/>
        </a:p>
      </dgm:t>
    </dgm:pt>
    <dgm:pt modelId="{21E6A7ED-2B08-48CF-BED3-8E3DADAF2351}" type="sibTrans" cxnId="{491E4018-4B80-454A-9E3C-F6483BE58693}">
      <dgm:prSet/>
      <dgm:spPr/>
      <dgm:t>
        <a:bodyPr/>
        <a:lstStyle/>
        <a:p>
          <a:endParaRPr lang="en-US" sz="2400"/>
        </a:p>
      </dgm:t>
    </dgm:pt>
    <dgm:pt modelId="{9E7B4072-C60E-4A8B-BE3F-6504A517498A}">
      <dgm:prSet custT="1"/>
      <dgm:spPr/>
      <dgm:t>
        <a:bodyPr/>
        <a:lstStyle/>
        <a:p>
          <a:r>
            <a:rPr lang="en-US" sz="1600" dirty="0"/>
            <a:t>Explain Models</a:t>
          </a:r>
        </a:p>
      </dgm:t>
    </dgm:pt>
    <dgm:pt modelId="{3F0B6125-E036-487C-9F2E-0D87C4C6C3F1}" type="parTrans" cxnId="{6C0A1071-D5EF-463E-9730-CB38FBC391B7}">
      <dgm:prSet/>
      <dgm:spPr/>
      <dgm:t>
        <a:bodyPr/>
        <a:lstStyle/>
        <a:p>
          <a:endParaRPr lang="en-US" sz="2400"/>
        </a:p>
      </dgm:t>
    </dgm:pt>
    <dgm:pt modelId="{902453F6-DF74-4F47-9B32-B5358E6B3007}" type="sibTrans" cxnId="{6C0A1071-D5EF-463E-9730-CB38FBC391B7}">
      <dgm:prSet/>
      <dgm:spPr/>
      <dgm:t>
        <a:bodyPr/>
        <a:lstStyle/>
        <a:p>
          <a:endParaRPr lang="en-US" sz="2400"/>
        </a:p>
      </dgm:t>
    </dgm:pt>
    <dgm:pt modelId="{351E61EB-70FB-4551-A186-23DC0C425FFD}">
      <dgm:prSet custT="1"/>
      <dgm:spPr/>
      <dgm:t>
        <a:bodyPr/>
        <a:lstStyle/>
        <a:p>
          <a:r>
            <a:rPr lang="en-US" sz="1600" dirty="0"/>
            <a:t>Use Lime and Shap to explain models</a:t>
          </a:r>
        </a:p>
      </dgm:t>
    </dgm:pt>
    <dgm:pt modelId="{779CCD71-08EB-4F40-AFD9-A7E2FFD2A9ED}" type="parTrans" cxnId="{0BF6B5E7-CAAB-4931-AB2D-5DDFF26A5F1F}">
      <dgm:prSet/>
      <dgm:spPr/>
      <dgm:t>
        <a:bodyPr/>
        <a:lstStyle/>
        <a:p>
          <a:endParaRPr lang="en-US" sz="2400"/>
        </a:p>
      </dgm:t>
    </dgm:pt>
    <dgm:pt modelId="{E8C78840-D5D5-4A4D-BFBF-F21E88C07BD5}" type="sibTrans" cxnId="{0BF6B5E7-CAAB-4931-AB2D-5DDFF26A5F1F}">
      <dgm:prSet/>
      <dgm:spPr/>
      <dgm:t>
        <a:bodyPr/>
        <a:lstStyle/>
        <a:p>
          <a:endParaRPr lang="en-US" sz="2400"/>
        </a:p>
      </dgm:t>
    </dgm:pt>
    <dgm:pt modelId="{F774F2F7-7E31-41EA-9CD5-BF6AFCACF30A}" type="pres">
      <dgm:prSet presAssocID="{393680F5-78F7-4EFB-82B0-E2957449DD1B}" presName="Name0" presStyleCnt="0">
        <dgm:presLayoutVars>
          <dgm:dir/>
          <dgm:animLvl val="lvl"/>
          <dgm:resizeHandles val="exact"/>
        </dgm:presLayoutVars>
      </dgm:prSet>
      <dgm:spPr/>
    </dgm:pt>
    <dgm:pt modelId="{F6F3914D-FCFE-40CE-B161-32C40C59A161}" type="pres">
      <dgm:prSet presAssocID="{9E7B4072-C60E-4A8B-BE3F-6504A517498A}" presName="boxAndChildren" presStyleCnt="0"/>
      <dgm:spPr/>
    </dgm:pt>
    <dgm:pt modelId="{F38EBC0A-5A35-4A35-9414-4D29BB58660A}" type="pres">
      <dgm:prSet presAssocID="{9E7B4072-C60E-4A8B-BE3F-6504A517498A}" presName="parentTextBox" presStyleLbl="alignNode1" presStyleIdx="0" presStyleCnt="5"/>
      <dgm:spPr/>
    </dgm:pt>
    <dgm:pt modelId="{616A70D9-E9D9-4DF3-8508-9E785D76C4F0}" type="pres">
      <dgm:prSet presAssocID="{9E7B4072-C60E-4A8B-BE3F-6504A517498A}" presName="descendantBox" presStyleLbl="bgAccFollowNode1" presStyleIdx="0" presStyleCnt="5"/>
      <dgm:spPr/>
    </dgm:pt>
    <dgm:pt modelId="{B2E00195-B5D5-4D4F-AD98-83C34A2FAC3D}" type="pres">
      <dgm:prSet presAssocID="{4642EA6A-7890-4B7E-AD87-99B1DFF9082F}" presName="sp" presStyleCnt="0"/>
      <dgm:spPr/>
    </dgm:pt>
    <dgm:pt modelId="{090FF6CA-DFC8-4A46-976E-C5E11C63EE84}" type="pres">
      <dgm:prSet presAssocID="{0EBAA794-3D42-423B-8E49-7254D26E77F0}" presName="arrowAndChildren" presStyleCnt="0"/>
      <dgm:spPr/>
    </dgm:pt>
    <dgm:pt modelId="{AF141373-F2BA-4408-99CB-0C7920D9AED5}" type="pres">
      <dgm:prSet presAssocID="{0EBAA794-3D42-423B-8E49-7254D26E77F0}" presName="parentTextArrow" presStyleLbl="node1" presStyleIdx="0" presStyleCnt="0"/>
      <dgm:spPr/>
    </dgm:pt>
    <dgm:pt modelId="{AC54D023-11FC-4C3E-B246-B9A4E27853F9}" type="pres">
      <dgm:prSet presAssocID="{0EBAA794-3D42-423B-8E49-7254D26E77F0}" presName="arrow" presStyleLbl="alignNode1" presStyleIdx="1" presStyleCnt="5"/>
      <dgm:spPr/>
    </dgm:pt>
    <dgm:pt modelId="{C099E293-AB70-40C5-AF64-84926E487FB3}" type="pres">
      <dgm:prSet presAssocID="{0EBAA794-3D42-423B-8E49-7254D26E77F0}" presName="descendantArrow" presStyleLbl="bgAccFollowNode1" presStyleIdx="1" presStyleCnt="5"/>
      <dgm:spPr/>
    </dgm:pt>
    <dgm:pt modelId="{41DACE74-ED2C-450B-B23D-52911615BAEC}" type="pres">
      <dgm:prSet presAssocID="{FBDD2D5E-7598-4F6E-A7E8-DC910D2571C5}" presName="sp" presStyleCnt="0"/>
      <dgm:spPr/>
    </dgm:pt>
    <dgm:pt modelId="{F02EBED8-565F-452C-960D-D15AD59DB68B}" type="pres">
      <dgm:prSet presAssocID="{982AD1A5-C3EE-4638-B89D-54984ED01B65}" presName="arrowAndChildren" presStyleCnt="0"/>
      <dgm:spPr/>
    </dgm:pt>
    <dgm:pt modelId="{914DBA83-522D-425A-84EE-1E0AE021D224}" type="pres">
      <dgm:prSet presAssocID="{982AD1A5-C3EE-4638-B89D-54984ED01B65}" presName="parentTextArrow" presStyleLbl="node1" presStyleIdx="0" presStyleCnt="0"/>
      <dgm:spPr/>
    </dgm:pt>
    <dgm:pt modelId="{5F4AC6D0-EFC7-4251-9461-2E4248C7C00C}" type="pres">
      <dgm:prSet presAssocID="{982AD1A5-C3EE-4638-B89D-54984ED01B65}" presName="arrow" presStyleLbl="alignNode1" presStyleIdx="2" presStyleCnt="5"/>
      <dgm:spPr/>
    </dgm:pt>
    <dgm:pt modelId="{763634B9-4179-41EE-8A05-C78489E70408}" type="pres">
      <dgm:prSet presAssocID="{982AD1A5-C3EE-4638-B89D-54984ED01B65}" presName="descendantArrow" presStyleLbl="bgAccFollowNode1" presStyleIdx="2" presStyleCnt="5"/>
      <dgm:spPr/>
    </dgm:pt>
    <dgm:pt modelId="{96DC28C2-88D6-4571-B597-4855D86635F5}" type="pres">
      <dgm:prSet presAssocID="{03C23B63-3040-4D0D-A47C-85F96B701644}" presName="sp" presStyleCnt="0"/>
      <dgm:spPr/>
    </dgm:pt>
    <dgm:pt modelId="{8796F829-3506-4A3B-B4CC-837426B333C3}" type="pres">
      <dgm:prSet presAssocID="{76C2720F-E6AD-4536-BB5A-F243E0FF36B7}" presName="arrowAndChildren" presStyleCnt="0"/>
      <dgm:spPr/>
    </dgm:pt>
    <dgm:pt modelId="{B520A5E2-139C-4248-A71C-7E654B975EB7}" type="pres">
      <dgm:prSet presAssocID="{76C2720F-E6AD-4536-BB5A-F243E0FF36B7}" presName="parentTextArrow" presStyleLbl="node1" presStyleIdx="0" presStyleCnt="0"/>
      <dgm:spPr/>
    </dgm:pt>
    <dgm:pt modelId="{B0609742-3FB8-4A1C-9960-ABF60CB5FF47}" type="pres">
      <dgm:prSet presAssocID="{76C2720F-E6AD-4536-BB5A-F243E0FF36B7}" presName="arrow" presStyleLbl="alignNode1" presStyleIdx="3" presStyleCnt="5"/>
      <dgm:spPr/>
    </dgm:pt>
    <dgm:pt modelId="{FA0D7CE9-2A33-4FCF-A48E-7F6131E21748}" type="pres">
      <dgm:prSet presAssocID="{76C2720F-E6AD-4536-BB5A-F243E0FF36B7}" presName="descendantArrow" presStyleLbl="bgAccFollowNode1" presStyleIdx="3" presStyleCnt="5"/>
      <dgm:spPr/>
    </dgm:pt>
    <dgm:pt modelId="{B2637FC5-9B29-4887-8E7C-6D890B60CCAA}" type="pres">
      <dgm:prSet presAssocID="{DC4778A7-9EDF-45B7-AAA8-AB93E0D57B70}" presName="sp" presStyleCnt="0"/>
      <dgm:spPr/>
    </dgm:pt>
    <dgm:pt modelId="{82F37DD4-1860-4C53-B91E-5F1FDA6BC760}" type="pres">
      <dgm:prSet presAssocID="{5FCA79DF-5B09-45D1-AD1E-011279CDD565}" presName="arrowAndChildren" presStyleCnt="0"/>
      <dgm:spPr/>
    </dgm:pt>
    <dgm:pt modelId="{5E65583B-580F-4FBD-88F4-65B3BD16BFD4}" type="pres">
      <dgm:prSet presAssocID="{5FCA79DF-5B09-45D1-AD1E-011279CDD565}" presName="parentTextArrow" presStyleLbl="node1" presStyleIdx="0" presStyleCnt="0"/>
      <dgm:spPr/>
    </dgm:pt>
    <dgm:pt modelId="{88D22E56-FEFF-4830-A41B-2F8FE4536428}" type="pres">
      <dgm:prSet presAssocID="{5FCA79DF-5B09-45D1-AD1E-011279CDD565}" presName="arrow" presStyleLbl="alignNode1" presStyleIdx="4" presStyleCnt="5"/>
      <dgm:spPr/>
    </dgm:pt>
    <dgm:pt modelId="{47E6EA17-D463-4458-AFAD-21DAAB3103C5}" type="pres">
      <dgm:prSet presAssocID="{5FCA79DF-5B09-45D1-AD1E-011279CDD565}" presName="descendantArrow" presStyleLbl="bgAccFollowNode1" presStyleIdx="4" presStyleCnt="5"/>
      <dgm:spPr/>
    </dgm:pt>
  </dgm:ptLst>
  <dgm:cxnLst>
    <dgm:cxn modelId="{99902402-AD49-49FA-946D-4F0D92F63C74}" srcId="{5FCA79DF-5B09-45D1-AD1E-011279CDD565}" destId="{1AB6A296-CE82-4D06-9402-7D0D6187680B}" srcOrd="0" destOrd="0" parTransId="{768AC21A-B450-4369-86BB-C2F2E9C48E3B}" sibTransId="{47A040B7-EB17-4A2A-9AFD-D50DE4EF1318}"/>
    <dgm:cxn modelId="{17994002-1954-4EF4-9F5C-1E54CEBECC4D}" type="presOf" srcId="{9E7B4072-C60E-4A8B-BE3F-6504A517498A}" destId="{F38EBC0A-5A35-4A35-9414-4D29BB58660A}" srcOrd="0" destOrd="0" presId="urn:microsoft.com/office/officeart/2016/7/layout/VerticalDownArrowProcess"/>
    <dgm:cxn modelId="{DCB05C0D-8525-4D35-A9FC-C9558C113CBF}" type="presOf" srcId="{45AF3905-D691-4274-A0CF-DD109A4B1E5A}" destId="{763634B9-4179-41EE-8A05-C78489E70408}" srcOrd="0" destOrd="0" presId="urn:microsoft.com/office/officeart/2016/7/layout/VerticalDownArrowProcess"/>
    <dgm:cxn modelId="{491E4018-4B80-454A-9E3C-F6483BE58693}" srcId="{0EBAA794-3D42-423B-8E49-7254D26E77F0}" destId="{357E0594-4582-4C3D-AAE1-26F062001180}" srcOrd="0" destOrd="0" parTransId="{B8B3CED9-0933-471A-8877-99AE82B58594}" sibTransId="{21E6A7ED-2B08-48CF-BED3-8E3DADAF2351}"/>
    <dgm:cxn modelId="{CC425E3A-9ACB-4A2E-B420-03968F1ADBC9}" type="presOf" srcId="{982AD1A5-C3EE-4638-B89D-54984ED01B65}" destId="{5F4AC6D0-EFC7-4251-9461-2E4248C7C00C}" srcOrd="1" destOrd="0" presId="urn:microsoft.com/office/officeart/2016/7/layout/VerticalDownArrowProcess"/>
    <dgm:cxn modelId="{45FC8B3B-AE97-407F-8E27-A758DF4C5C91}" type="presOf" srcId="{76C2720F-E6AD-4536-BB5A-F243E0FF36B7}" destId="{B520A5E2-139C-4248-A71C-7E654B975EB7}" srcOrd="0" destOrd="0" presId="urn:microsoft.com/office/officeart/2016/7/layout/VerticalDownArrowProcess"/>
    <dgm:cxn modelId="{7345E83B-9C55-432D-87AE-8FBD3CD74831}" type="presOf" srcId="{982AD1A5-C3EE-4638-B89D-54984ED01B65}" destId="{914DBA83-522D-425A-84EE-1E0AE021D224}" srcOrd="0" destOrd="0" presId="urn:microsoft.com/office/officeart/2016/7/layout/VerticalDownArrowProcess"/>
    <dgm:cxn modelId="{BC80EA3B-292F-4487-9D1C-7C301594433A}" srcId="{76C2720F-E6AD-4536-BB5A-F243E0FF36B7}" destId="{BCD06B6D-3306-422A-AAD7-BCBC9D1E5BB8}" srcOrd="0" destOrd="0" parTransId="{AA0FC589-40E7-40DF-85CA-EAC02932C074}" sibTransId="{8947583C-5BBD-42B1-A5EB-353BE40A9BAA}"/>
    <dgm:cxn modelId="{27694D3F-8FED-4505-A074-3A613EC88A5F}" type="presOf" srcId="{1AB6A296-CE82-4D06-9402-7D0D6187680B}" destId="{47E6EA17-D463-4458-AFAD-21DAAB3103C5}" srcOrd="0" destOrd="0" presId="urn:microsoft.com/office/officeart/2016/7/layout/VerticalDownArrowProcess"/>
    <dgm:cxn modelId="{2A0F7461-01E1-45C6-AFEE-CCDC247BCBDD}" type="presOf" srcId="{0EBAA794-3D42-423B-8E49-7254D26E77F0}" destId="{AF141373-F2BA-4408-99CB-0C7920D9AED5}" srcOrd="0" destOrd="0" presId="urn:microsoft.com/office/officeart/2016/7/layout/VerticalDownArrowProcess"/>
    <dgm:cxn modelId="{56A7B54E-72D9-41CB-B7F8-13BD87EBFA62}" type="presOf" srcId="{5FCA79DF-5B09-45D1-AD1E-011279CDD565}" destId="{5E65583B-580F-4FBD-88F4-65B3BD16BFD4}" srcOrd="0" destOrd="0" presId="urn:microsoft.com/office/officeart/2016/7/layout/VerticalDownArrowProcess"/>
    <dgm:cxn modelId="{6C0A1071-D5EF-463E-9730-CB38FBC391B7}" srcId="{393680F5-78F7-4EFB-82B0-E2957449DD1B}" destId="{9E7B4072-C60E-4A8B-BE3F-6504A517498A}" srcOrd="4" destOrd="0" parTransId="{3F0B6125-E036-487C-9F2E-0D87C4C6C3F1}" sibTransId="{902453F6-DF74-4F47-9B32-B5358E6B3007}"/>
    <dgm:cxn modelId="{354D2576-39F6-46C4-BF30-DA72830965E6}" srcId="{393680F5-78F7-4EFB-82B0-E2957449DD1B}" destId="{5FCA79DF-5B09-45D1-AD1E-011279CDD565}" srcOrd="0" destOrd="0" parTransId="{65F29B0F-3261-4F99-9FB2-97C5D3FC17B5}" sibTransId="{DC4778A7-9EDF-45B7-AAA8-AB93E0D57B70}"/>
    <dgm:cxn modelId="{85B9487A-021F-46B0-8D4A-EBC0B506412C}" type="presOf" srcId="{393680F5-78F7-4EFB-82B0-E2957449DD1B}" destId="{F774F2F7-7E31-41EA-9CD5-BF6AFCACF30A}" srcOrd="0" destOrd="0" presId="urn:microsoft.com/office/officeart/2016/7/layout/VerticalDownArrowProcess"/>
    <dgm:cxn modelId="{47032B7C-A8CD-485F-8231-6BB1FABCE75C}" type="presOf" srcId="{76C2720F-E6AD-4536-BB5A-F243E0FF36B7}" destId="{B0609742-3FB8-4A1C-9960-ABF60CB5FF47}" srcOrd="1" destOrd="0" presId="urn:microsoft.com/office/officeart/2016/7/layout/VerticalDownArrowProcess"/>
    <dgm:cxn modelId="{4727E08C-8192-437A-A126-5DA631D412B3}" type="presOf" srcId="{5FCA79DF-5B09-45D1-AD1E-011279CDD565}" destId="{88D22E56-FEFF-4830-A41B-2F8FE4536428}" srcOrd="1" destOrd="0" presId="urn:microsoft.com/office/officeart/2016/7/layout/VerticalDownArrowProcess"/>
    <dgm:cxn modelId="{4249EC8C-E4E7-4ED5-B927-3D387485E8EA}" type="presOf" srcId="{357E0594-4582-4C3D-AAE1-26F062001180}" destId="{C099E293-AB70-40C5-AF64-84926E487FB3}" srcOrd="0" destOrd="0" presId="urn:microsoft.com/office/officeart/2016/7/layout/VerticalDownArrowProcess"/>
    <dgm:cxn modelId="{D346219D-C96D-4DB0-99FE-DCE5CC0F1BFB}" type="presOf" srcId="{351E61EB-70FB-4551-A186-23DC0C425FFD}" destId="{616A70D9-E9D9-4DF3-8508-9E785D76C4F0}" srcOrd="0" destOrd="0" presId="urn:microsoft.com/office/officeart/2016/7/layout/VerticalDownArrowProcess"/>
    <dgm:cxn modelId="{E8B61ABD-F459-42D6-96B6-62569690608A}" srcId="{982AD1A5-C3EE-4638-B89D-54984ED01B65}" destId="{45AF3905-D691-4274-A0CF-DD109A4B1E5A}" srcOrd="0" destOrd="0" parTransId="{022DBDD5-9916-4BA2-9F84-73CA8A5157FA}" sibTransId="{33ED19CD-3B99-49EC-8962-EE62E98AB6D3}"/>
    <dgm:cxn modelId="{0659D8BD-4393-4E24-A75A-4C8AD6140BBD}" type="presOf" srcId="{0EBAA794-3D42-423B-8E49-7254D26E77F0}" destId="{AC54D023-11FC-4C3E-B246-B9A4E27853F9}" srcOrd="1" destOrd="0" presId="urn:microsoft.com/office/officeart/2016/7/layout/VerticalDownArrowProcess"/>
    <dgm:cxn modelId="{DF9802C9-C414-4AF8-9898-1895F27F5260}" srcId="{393680F5-78F7-4EFB-82B0-E2957449DD1B}" destId="{0EBAA794-3D42-423B-8E49-7254D26E77F0}" srcOrd="3" destOrd="0" parTransId="{49162817-DDBF-4168-8C81-A82B9ADFFEF8}" sibTransId="{4642EA6A-7890-4B7E-AD87-99B1DFF9082F}"/>
    <dgm:cxn modelId="{D8B336DE-4742-4FCC-9654-709E15E71D35}" srcId="{393680F5-78F7-4EFB-82B0-E2957449DD1B}" destId="{76C2720F-E6AD-4536-BB5A-F243E0FF36B7}" srcOrd="1" destOrd="0" parTransId="{B2CA3B10-FECD-443F-8357-AFAA42AE0D0E}" sibTransId="{03C23B63-3040-4D0D-A47C-85F96B701644}"/>
    <dgm:cxn modelId="{0BF6B5E7-CAAB-4931-AB2D-5DDFF26A5F1F}" srcId="{9E7B4072-C60E-4A8B-BE3F-6504A517498A}" destId="{351E61EB-70FB-4551-A186-23DC0C425FFD}" srcOrd="0" destOrd="0" parTransId="{779CCD71-08EB-4F40-AFD9-A7E2FFD2A9ED}" sibTransId="{E8C78840-D5D5-4A4D-BFBF-F21E88C07BD5}"/>
    <dgm:cxn modelId="{4E961AF3-6104-48B9-94AE-10AA91BB191A}" type="presOf" srcId="{BCD06B6D-3306-422A-AAD7-BCBC9D1E5BB8}" destId="{FA0D7CE9-2A33-4FCF-A48E-7F6131E21748}" srcOrd="0" destOrd="0" presId="urn:microsoft.com/office/officeart/2016/7/layout/VerticalDownArrowProcess"/>
    <dgm:cxn modelId="{94FFA9F9-C12C-47B3-9243-68B3BA700C9F}" srcId="{393680F5-78F7-4EFB-82B0-E2957449DD1B}" destId="{982AD1A5-C3EE-4638-B89D-54984ED01B65}" srcOrd="2" destOrd="0" parTransId="{B5E38FC8-566C-4CF1-A340-2FFCD4548368}" sibTransId="{FBDD2D5E-7598-4F6E-A7E8-DC910D2571C5}"/>
    <dgm:cxn modelId="{9460B539-F8EA-4D91-9A1F-752ACBB7BFE3}" type="presParOf" srcId="{F774F2F7-7E31-41EA-9CD5-BF6AFCACF30A}" destId="{F6F3914D-FCFE-40CE-B161-32C40C59A161}" srcOrd="0" destOrd="0" presId="urn:microsoft.com/office/officeart/2016/7/layout/VerticalDownArrowProcess"/>
    <dgm:cxn modelId="{5FFCD553-EF49-429C-901D-3A17BC22F716}" type="presParOf" srcId="{F6F3914D-FCFE-40CE-B161-32C40C59A161}" destId="{F38EBC0A-5A35-4A35-9414-4D29BB58660A}" srcOrd="0" destOrd="0" presId="urn:microsoft.com/office/officeart/2016/7/layout/VerticalDownArrowProcess"/>
    <dgm:cxn modelId="{068F8A16-88F7-4719-A394-C941B4F34127}" type="presParOf" srcId="{F6F3914D-FCFE-40CE-B161-32C40C59A161}" destId="{616A70D9-E9D9-4DF3-8508-9E785D76C4F0}" srcOrd="1" destOrd="0" presId="urn:microsoft.com/office/officeart/2016/7/layout/VerticalDownArrowProcess"/>
    <dgm:cxn modelId="{18A7611F-F06D-487D-84DE-915FE8AB9964}" type="presParOf" srcId="{F774F2F7-7E31-41EA-9CD5-BF6AFCACF30A}" destId="{B2E00195-B5D5-4D4F-AD98-83C34A2FAC3D}" srcOrd="1" destOrd="0" presId="urn:microsoft.com/office/officeart/2016/7/layout/VerticalDownArrowProcess"/>
    <dgm:cxn modelId="{B17C054A-7908-4C4A-843E-70D336E7A528}" type="presParOf" srcId="{F774F2F7-7E31-41EA-9CD5-BF6AFCACF30A}" destId="{090FF6CA-DFC8-4A46-976E-C5E11C63EE84}" srcOrd="2" destOrd="0" presId="urn:microsoft.com/office/officeart/2016/7/layout/VerticalDownArrowProcess"/>
    <dgm:cxn modelId="{7EB16DC1-A174-4F9A-8506-4F6CA7DA4698}" type="presParOf" srcId="{090FF6CA-DFC8-4A46-976E-C5E11C63EE84}" destId="{AF141373-F2BA-4408-99CB-0C7920D9AED5}" srcOrd="0" destOrd="0" presId="urn:microsoft.com/office/officeart/2016/7/layout/VerticalDownArrowProcess"/>
    <dgm:cxn modelId="{F7A41B62-4653-4953-8F0F-1785C94754B9}" type="presParOf" srcId="{090FF6CA-DFC8-4A46-976E-C5E11C63EE84}" destId="{AC54D023-11FC-4C3E-B246-B9A4E27853F9}" srcOrd="1" destOrd="0" presId="urn:microsoft.com/office/officeart/2016/7/layout/VerticalDownArrowProcess"/>
    <dgm:cxn modelId="{D81E6B19-DDB1-4300-9DAA-8C704552CA26}" type="presParOf" srcId="{090FF6CA-DFC8-4A46-976E-C5E11C63EE84}" destId="{C099E293-AB70-40C5-AF64-84926E487FB3}" srcOrd="2" destOrd="0" presId="urn:microsoft.com/office/officeart/2016/7/layout/VerticalDownArrowProcess"/>
    <dgm:cxn modelId="{3859301D-353A-46C9-9E0B-D9C148A08E56}" type="presParOf" srcId="{F774F2F7-7E31-41EA-9CD5-BF6AFCACF30A}" destId="{41DACE74-ED2C-450B-B23D-52911615BAEC}" srcOrd="3" destOrd="0" presId="urn:microsoft.com/office/officeart/2016/7/layout/VerticalDownArrowProcess"/>
    <dgm:cxn modelId="{328C1D4E-B8F8-4D0B-A98C-2FAC7AF8D32A}" type="presParOf" srcId="{F774F2F7-7E31-41EA-9CD5-BF6AFCACF30A}" destId="{F02EBED8-565F-452C-960D-D15AD59DB68B}" srcOrd="4" destOrd="0" presId="urn:microsoft.com/office/officeart/2016/7/layout/VerticalDownArrowProcess"/>
    <dgm:cxn modelId="{706AC571-191C-4D71-9D06-C09A40A78497}" type="presParOf" srcId="{F02EBED8-565F-452C-960D-D15AD59DB68B}" destId="{914DBA83-522D-425A-84EE-1E0AE021D224}" srcOrd="0" destOrd="0" presId="urn:microsoft.com/office/officeart/2016/7/layout/VerticalDownArrowProcess"/>
    <dgm:cxn modelId="{2CDA9428-620A-4FF5-A613-FDC0A2E51E6F}" type="presParOf" srcId="{F02EBED8-565F-452C-960D-D15AD59DB68B}" destId="{5F4AC6D0-EFC7-4251-9461-2E4248C7C00C}" srcOrd="1" destOrd="0" presId="urn:microsoft.com/office/officeart/2016/7/layout/VerticalDownArrowProcess"/>
    <dgm:cxn modelId="{E16F9EC7-0B88-4358-A0AF-F58B7ABF055B}" type="presParOf" srcId="{F02EBED8-565F-452C-960D-D15AD59DB68B}" destId="{763634B9-4179-41EE-8A05-C78489E70408}" srcOrd="2" destOrd="0" presId="urn:microsoft.com/office/officeart/2016/7/layout/VerticalDownArrowProcess"/>
    <dgm:cxn modelId="{3C52A068-15C5-462C-94A8-92B9219B6F26}" type="presParOf" srcId="{F774F2F7-7E31-41EA-9CD5-BF6AFCACF30A}" destId="{96DC28C2-88D6-4571-B597-4855D86635F5}" srcOrd="5" destOrd="0" presId="urn:microsoft.com/office/officeart/2016/7/layout/VerticalDownArrowProcess"/>
    <dgm:cxn modelId="{70A12415-6E75-45D1-83EE-9CED08433F44}" type="presParOf" srcId="{F774F2F7-7E31-41EA-9CD5-BF6AFCACF30A}" destId="{8796F829-3506-4A3B-B4CC-837426B333C3}" srcOrd="6" destOrd="0" presId="urn:microsoft.com/office/officeart/2016/7/layout/VerticalDownArrowProcess"/>
    <dgm:cxn modelId="{50469467-04E1-479A-B357-724EF44F32F9}" type="presParOf" srcId="{8796F829-3506-4A3B-B4CC-837426B333C3}" destId="{B520A5E2-139C-4248-A71C-7E654B975EB7}" srcOrd="0" destOrd="0" presId="urn:microsoft.com/office/officeart/2016/7/layout/VerticalDownArrowProcess"/>
    <dgm:cxn modelId="{5830E780-05C6-4CE9-9B9D-D3D23B5D5071}" type="presParOf" srcId="{8796F829-3506-4A3B-B4CC-837426B333C3}" destId="{B0609742-3FB8-4A1C-9960-ABF60CB5FF47}" srcOrd="1" destOrd="0" presId="urn:microsoft.com/office/officeart/2016/7/layout/VerticalDownArrowProcess"/>
    <dgm:cxn modelId="{E640425E-34C5-4E77-8944-1DEF465A28C3}" type="presParOf" srcId="{8796F829-3506-4A3B-B4CC-837426B333C3}" destId="{FA0D7CE9-2A33-4FCF-A48E-7F6131E21748}" srcOrd="2" destOrd="0" presId="urn:microsoft.com/office/officeart/2016/7/layout/VerticalDownArrowProcess"/>
    <dgm:cxn modelId="{B1D9E96F-002A-4382-A893-047A66BA15F2}" type="presParOf" srcId="{F774F2F7-7E31-41EA-9CD5-BF6AFCACF30A}" destId="{B2637FC5-9B29-4887-8E7C-6D890B60CCAA}" srcOrd="7" destOrd="0" presId="urn:microsoft.com/office/officeart/2016/7/layout/VerticalDownArrowProcess"/>
    <dgm:cxn modelId="{E6660BEB-F8AA-4927-98D1-B961153AACFA}" type="presParOf" srcId="{F774F2F7-7E31-41EA-9CD5-BF6AFCACF30A}" destId="{82F37DD4-1860-4C53-B91E-5F1FDA6BC760}" srcOrd="8" destOrd="0" presId="urn:microsoft.com/office/officeart/2016/7/layout/VerticalDownArrowProcess"/>
    <dgm:cxn modelId="{1F1456D2-317B-4DC8-A661-9115CF2E0782}" type="presParOf" srcId="{82F37DD4-1860-4C53-B91E-5F1FDA6BC760}" destId="{5E65583B-580F-4FBD-88F4-65B3BD16BFD4}" srcOrd="0" destOrd="0" presId="urn:microsoft.com/office/officeart/2016/7/layout/VerticalDownArrowProcess"/>
    <dgm:cxn modelId="{5040CE71-311C-495F-BBD6-61D868B33543}" type="presParOf" srcId="{82F37DD4-1860-4C53-B91E-5F1FDA6BC760}" destId="{88D22E56-FEFF-4830-A41B-2F8FE4536428}" srcOrd="1" destOrd="0" presId="urn:microsoft.com/office/officeart/2016/7/layout/VerticalDownArrowProcess"/>
    <dgm:cxn modelId="{4409919D-C974-45FA-B797-3C79308D287D}" type="presParOf" srcId="{82F37DD4-1860-4C53-B91E-5F1FDA6BC760}" destId="{47E6EA17-D463-4458-AFAD-21DAAB3103C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11C39-873A-401F-9D05-19139AD635B8}">
      <dsp:nvSpPr>
        <dsp:cNvPr id="0" name=""/>
        <dsp:cNvSpPr/>
      </dsp:nvSpPr>
      <dsp:spPr>
        <a:xfrm>
          <a:off x="1980087" y="4290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481A8-A02C-4E25-BDB8-BFEE1FA2BC0C}">
      <dsp:nvSpPr>
        <dsp:cNvPr id="0" name=""/>
        <dsp:cNvSpPr/>
      </dsp:nvSpPr>
      <dsp:spPr>
        <a:xfrm>
          <a:off x="607039" y="2708881"/>
          <a:ext cx="4690094" cy="171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t>Despite the availability of this data, accurately predicting the hourly demand for bike rentals remains a challenge. This prediction is crucial for optimizing bike distribution, managing inventory, and enhancing user satisfaction.</a:t>
          </a:r>
          <a:endParaRPr lang="en-US" sz="1600" kern="1200" dirty="0"/>
        </a:p>
      </dsp:txBody>
      <dsp:txXfrm>
        <a:off x="607039" y="2708881"/>
        <a:ext cx="4690094" cy="1719244"/>
      </dsp:txXfrm>
    </dsp:sp>
    <dsp:sp modelId="{152C5CA1-2E5A-43C7-9631-24C433C9F1EB}">
      <dsp:nvSpPr>
        <dsp:cNvPr id="0" name=""/>
        <dsp:cNvSpPr/>
      </dsp:nvSpPr>
      <dsp:spPr>
        <a:xfrm>
          <a:off x="6993293" y="22517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3C0E0-B6CE-4FB3-A375-8E1991FBD584}">
      <dsp:nvSpPr>
        <dsp:cNvPr id="0" name=""/>
        <dsp:cNvSpPr/>
      </dsp:nvSpPr>
      <dsp:spPr>
        <a:xfrm>
          <a:off x="6168651" y="2687020"/>
          <a:ext cx="432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t>To develop and refine regression models to predict the hourly rental demand for public bikes in Seoul, aiming to enhance operational efficiency and support sustainable transportation initiatives.</a:t>
          </a:r>
          <a:endParaRPr lang="en-US" sz="1600" kern="1200" dirty="0"/>
        </a:p>
      </dsp:txBody>
      <dsp:txXfrm>
        <a:off x="6168651" y="2687020"/>
        <a:ext cx="4320000" cy="126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EBC0A-5A35-4A35-9414-4D29BB58660A}">
      <dsp:nvSpPr>
        <dsp:cNvPr id="0" name=""/>
        <dsp:cNvSpPr/>
      </dsp:nvSpPr>
      <dsp:spPr>
        <a:xfrm>
          <a:off x="0" y="4967017"/>
          <a:ext cx="1433086" cy="814880"/>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21" tIns="113792" rIns="101921"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Explain Models</a:t>
          </a:r>
        </a:p>
      </dsp:txBody>
      <dsp:txXfrm>
        <a:off x="0" y="4967017"/>
        <a:ext cx="1433086" cy="814880"/>
      </dsp:txXfrm>
    </dsp:sp>
    <dsp:sp modelId="{616A70D9-E9D9-4DF3-8508-9E785D76C4F0}">
      <dsp:nvSpPr>
        <dsp:cNvPr id="0" name=""/>
        <dsp:cNvSpPr/>
      </dsp:nvSpPr>
      <dsp:spPr>
        <a:xfrm>
          <a:off x="1433086" y="4967017"/>
          <a:ext cx="4299261" cy="814880"/>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209" tIns="203200" rIns="87209" bIns="203200" numCol="1" spcCol="1270" anchor="ctr" anchorCtr="0">
          <a:noAutofit/>
        </a:bodyPr>
        <a:lstStyle/>
        <a:p>
          <a:pPr marL="0" lvl="0" indent="0" algn="l" defTabSz="711200">
            <a:lnSpc>
              <a:spcPct val="90000"/>
            </a:lnSpc>
            <a:spcBef>
              <a:spcPct val="0"/>
            </a:spcBef>
            <a:spcAft>
              <a:spcPct val="35000"/>
            </a:spcAft>
            <a:buNone/>
          </a:pPr>
          <a:r>
            <a:rPr lang="en-US" sz="1600" kern="1200" dirty="0"/>
            <a:t>Use Lime and Shap to explain models</a:t>
          </a:r>
        </a:p>
      </dsp:txBody>
      <dsp:txXfrm>
        <a:off x="1433086" y="4967017"/>
        <a:ext cx="4299261" cy="814880"/>
      </dsp:txXfrm>
    </dsp:sp>
    <dsp:sp modelId="{AC54D023-11FC-4C3E-B246-B9A4E27853F9}">
      <dsp:nvSpPr>
        <dsp:cNvPr id="0" name=""/>
        <dsp:cNvSpPr/>
      </dsp:nvSpPr>
      <dsp:spPr>
        <a:xfrm rot="10800000">
          <a:off x="0" y="3725954"/>
          <a:ext cx="1433086" cy="1253286"/>
        </a:xfrm>
        <a:prstGeom prst="upArrowCallout">
          <a:avLst>
            <a:gd name="adj1" fmla="val 5000"/>
            <a:gd name="adj2" fmla="val 10000"/>
            <a:gd name="adj3" fmla="val 15000"/>
            <a:gd name="adj4" fmla="val 64977"/>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21" tIns="113792" rIns="101921"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Assess</a:t>
          </a:r>
        </a:p>
      </dsp:txBody>
      <dsp:txXfrm rot="-10800000">
        <a:off x="0" y="3725954"/>
        <a:ext cx="1433086" cy="814636"/>
      </dsp:txXfrm>
    </dsp:sp>
    <dsp:sp modelId="{C099E293-AB70-40C5-AF64-84926E487FB3}">
      <dsp:nvSpPr>
        <dsp:cNvPr id="0" name=""/>
        <dsp:cNvSpPr/>
      </dsp:nvSpPr>
      <dsp:spPr>
        <a:xfrm>
          <a:off x="1433086" y="3725954"/>
          <a:ext cx="4299261" cy="814636"/>
        </a:xfrm>
        <a:prstGeom prst="rect">
          <a:avLst/>
        </a:prstGeom>
        <a:solidFill>
          <a:schemeClr val="accent5">
            <a:tint val="40000"/>
            <a:alpha val="90000"/>
            <a:hueOff val="-2986166"/>
            <a:satOff val="667"/>
            <a:lumOff val="100"/>
            <a:alphaOff val="0"/>
          </a:schemeClr>
        </a:solidFill>
        <a:ln w="19050" cap="flat" cmpd="sng" algn="ctr">
          <a:solidFill>
            <a:schemeClr val="accent5">
              <a:tint val="40000"/>
              <a:alpha val="90000"/>
              <a:hueOff val="-2986166"/>
              <a:satOff val="667"/>
              <a:lumOff val="1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209" tIns="203200" rIns="87209" bIns="203200" numCol="1" spcCol="1270" anchor="ctr" anchorCtr="0">
          <a:noAutofit/>
        </a:bodyPr>
        <a:lstStyle/>
        <a:p>
          <a:pPr marL="0" lvl="0" indent="0" algn="l" defTabSz="711200">
            <a:lnSpc>
              <a:spcPct val="90000"/>
            </a:lnSpc>
            <a:spcBef>
              <a:spcPct val="0"/>
            </a:spcBef>
            <a:spcAft>
              <a:spcPct val="35000"/>
            </a:spcAft>
            <a:buNone/>
          </a:pPr>
          <a:r>
            <a:rPr lang="en-US" sz="1600" kern="1200" dirty="0"/>
            <a:t>Assess model performance</a:t>
          </a:r>
        </a:p>
      </dsp:txBody>
      <dsp:txXfrm>
        <a:off x="1433086" y="3725954"/>
        <a:ext cx="4299261" cy="814636"/>
      </dsp:txXfrm>
    </dsp:sp>
    <dsp:sp modelId="{5F4AC6D0-EFC7-4251-9461-2E4248C7C00C}">
      <dsp:nvSpPr>
        <dsp:cNvPr id="0" name=""/>
        <dsp:cNvSpPr/>
      </dsp:nvSpPr>
      <dsp:spPr>
        <a:xfrm rot="10800000">
          <a:off x="0" y="2484891"/>
          <a:ext cx="1433086" cy="1253286"/>
        </a:xfrm>
        <a:prstGeom prst="upArrowCallout">
          <a:avLst>
            <a:gd name="adj1" fmla="val 5000"/>
            <a:gd name="adj2" fmla="val 10000"/>
            <a:gd name="adj3" fmla="val 15000"/>
            <a:gd name="adj4" fmla="val 64977"/>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21" tIns="113792" rIns="101921" bIns="113792" numCol="1" spcCol="1270" anchor="ctr" anchorCtr="0">
          <a:noAutofit/>
        </a:bodyPr>
        <a:lstStyle/>
        <a:p>
          <a:pPr marL="0" lvl="0" indent="0" algn="ctr" defTabSz="711200">
            <a:lnSpc>
              <a:spcPct val="90000"/>
            </a:lnSpc>
            <a:spcBef>
              <a:spcPct val="0"/>
            </a:spcBef>
            <a:spcAft>
              <a:spcPct val="35000"/>
            </a:spcAft>
            <a:buNone/>
          </a:pPr>
          <a:r>
            <a:rPr lang="en-US" sz="1600" kern="1200" dirty="0"/>
            <a:t>Model selection</a:t>
          </a:r>
        </a:p>
      </dsp:txBody>
      <dsp:txXfrm rot="-10800000">
        <a:off x="0" y="2484891"/>
        <a:ext cx="1433086" cy="814636"/>
      </dsp:txXfrm>
    </dsp:sp>
    <dsp:sp modelId="{763634B9-4179-41EE-8A05-C78489E70408}">
      <dsp:nvSpPr>
        <dsp:cNvPr id="0" name=""/>
        <dsp:cNvSpPr/>
      </dsp:nvSpPr>
      <dsp:spPr>
        <a:xfrm>
          <a:off x="1433086" y="2484891"/>
          <a:ext cx="4299261" cy="814636"/>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209" tIns="203200" rIns="87209" bIns="203200" numCol="1" spcCol="1270" anchor="ctr" anchorCtr="0">
          <a:noAutofit/>
        </a:bodyPr>
        <a:lstStyle/>
        <a:p>
          <a:pPr marL="0" lvl="0" indent="0" algn="l" defTabSz="711200">
            <a:lnSpc>
              <a:spcPct val="90000"/>
            </a:lnSpc>
            <a:spcBef>
              <a:spcPct val="0"/>
            </a:spcBef>
            <a:spcAft>
              <a:spcPct val="35000"/>
            </a:spcAft>
            <a:buNone/>
          </a:pPr>
          <a:r>
            <a:rPr lang="en-GB" sz="1600" kern="1200" dirty="0"/>
            <a:t>Choose regression models to train and test data. </a:t>
          </a:r>
          <a:endParaRPr lang="en-US" sz="1600" kern="1200" dirty="0"/>
        </a:p>
      </dsp:txBody>
      <dsp:txXfrm>
        <a:off x="1433086" y="2484891"/>
        <a:ext cx="4299261" cy="814636"/>
      </dsp:txXfrm>
    </dsp:sp>
    <dsp:sp modelId="{B0609742-3FB8-4A1C-9960-ABF60CB5FF47}">
      <dsp:nvSpPr>
        <dsp:cNvPr id="0" name=""/>
        <dsp:cNvSpPr/>
      </dsp:nvSpPr>
      <dsp:spPr>
        <a:xfrm rot="10800000">
          <a:off x="0" y="1243828"/>
          <a:ext cx="1433086" cy="1253286"/>
        </a:xfrm>
        <a:prstGeom prst="upArrowCallout">
          <a:avLst>
            <a:gd name="adj1" fmla="val 5000"/>
            <a:gd name="adj2" fmla="val 10000"/>
            <a:gd name="adj3" fmla="val 15000"/>
            <a:gd name="adj4" fmla="val 64977"/>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21" tIns="113792" rIns="101921" bIns="113792" numCol="1" spcCol="1270" anchor="ctr" anchorCtr="0">
          <a:noAutofit/>
        </a:bodyPr>
        <a:lstStyle/>
        <a:p>
          <a:pPr marL="0" lvl="0" indent="0" algn="ctr" defTabSz="711200">
            <a:lnSpc>
              <a:spcPct val="90000"/>
            </a:lnSpc>
            <a:spcBef>
              <a:spcPct val="0"/>
            </a:spcBef>
            <a:spcAft>
              <a:spcPct val="35000"/>
            </a:spcAft>
            <a:buNone/>
          </a:pPr>
          <a:r>
            <a:rPr lang="en-GB" sz="1600" kern="1200" dirty="0"/>
            <a:t>Exploratory data analysis</a:t>
          </a:r>
          <a:endParaRPr lang="en-US" sz="1600" kern="1200" dirty="0"/>
        </a:p>
      </dsp:txBody>
      <dsp:txXfrm rot="-10800000">
        <a:off x="0" y="1243828"/>
        <a:ext cx="1433086" cy="814636"/>
      </dsp:txXfrm>
    </dsp:sp>
    <dsp:sp modelId="{FA0D7CE9-2A33-4FCF-A48E-7F6131E21748}">
      <dsp:nvSpPr>
        <dsp:cNvPr id="0" name=""/>
        <dsp:cNvSpPr/>
      </dsp:nvSpPr>
      <dsp:spPr>
        <a:xfrm>
          <a:off x="1433086" y="1243828"/>
          <a:ext cx="4299261" cy="814636"/>
        </a:xfrm>
        <a:prstGeom prst="rect">
          <a:avLst/>
        </a:prstGeom>
        <a:solidFill>
          <a:schemeClr val="accent5">
            <a:tint val="40000"/>
            <a:alpha val="90000"/>
            <a:hueOff val="-8958499"/>
            <a:satOff val="2000"/>
            <a:lumOff val="301"/>
            <a:alphaOff val="0"/>
          </a:schemeClr>
        </a:solidFill>
        <a:ln w="19050" cap="flat" cmpd="sng" algn="ctr">
          <a:solidFill>
            <a:schemeClr val="accent5">
              <a:tint val="40000"/>
              <a:alpha val="90000"/>
              <a:hueOff val="-8958499"/>
              <a:satOff val="2000"/>
              <a:lumOff val="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209" tIns="203200" rIns="87209" bIns="203200" numCol="1" spcCol="1270" anchor="ctr" anchorCtr="0">
          <a:noAutofit/>
        </a:bodyPr>
        <a:lstStyle/>
        <a:p>
          <a:pPr marL="0" lvl="0" indent="0" algn="l" defTabSz="711200">
            <a:lnSpc>
              <a:spcPct val="90000"/>
            </a:lnSpc>
            <a:spcBef>
              <a:spcPct val="0"/>
            </a:spcBef>
            <a:spcAft>
              <a:spcPct val="35000"/>
            </a:spcAft>
            <a:buNone/>
          </a:pPr>
          <a:r>
            <a:rPr lang="en-GB" sz="1600" kern="1200" dirty="0"/>
            <a:t>Clean and select relevant features. </a:t>
          </a:r>
          <a:endParaRPr lang="en-US" sz="1600" kern="1200" dirty="0"/>
        </a:p>
      </dsp:txBody>
      <dsp:txXfrm>
        <a:off x="1433086" y="1243828"/>
        <a:ext cx="4299261" cy="814636"/>
      </dsp:txXfrm>
    </dsp:sp>
    <dsp:sp modelId="{88D22E56-FEFF-4830-A41B-2F8FE4536428}">
      <dsp:nvSpPr>
        <dsp:cNvPr id="0" name=""/>
        <dsp:cNvSpPr/>
      </dsp:nvSpPr>
      <dsp:spPr>
        <a:xfrm rot="10800000">
          <a:off x="0" y="2765"/>
          <a:ext cx="1433086" cy="1253286"/>
        </a:xfrm>
        <a:prstGeom prst="upArrowCallout">
          <a:avLst>
            <a:gd name="adj1" fmla="val 5000"/>
            <a:gd name="adj2" fmla="val 10000"/>
            <a:gd name="adj3" fmla="val 15000"/>
            <a:gd name="adj4" fmla="val 64977"/>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21" tIns="113792" rIns="101921" bIns="113792" numCol="1" spcCol="1270" anchor="ctr" anchorCtr="0">
          <a:noAutofit/>
        </a:bodyPr>
        <a:lstStyle/>
        <a:p>
          <a:pPr marL="0" lvl="0" indent="0" algn="ctr" defTabSz="711200">
            <a:lnSpc>
              <a:spcPct val="90000"/>
            </a:lnSpc>
            <a:spcBef>
              <a:spcPct val="0"/>
            </a:spcBef>
            <a:spcAft>
              <a:spcPct val="35000"/>
            </a:spcAft>
            <a:buNone/>
          </a:pPr>
          <a:r>
            <a:rPr lang="en-GB" sz="1600" kern="1200" dirty="0"/>
            <a:t>Dataset identification</a:t>
          </a:r>
          <a:endParaRPr lang="en-US" sz="1600" kern="1200" dirty="0"/>
        </a:p>
      </dsp:txBody>
      <dsp:txXfrm rot="-10800000">
        <a:off x="0" y="2765"/>
        <a:ext cx="1433086" cy="814636"/>
      </dsp:txXfrm>
    </dsp:sp>
    <dsp:sp modelId="{47E6EA17-D463-4458-AFAD-21DAAB3103C5}">
      <dsp:nvSpPr>
        <dsp:cNvPr id="0" name=""/>
        <dsp:cNvSpPr/>
      </dsp:nvSpPr>
      <dsp:spPr>
        <a:xfrm>
          <a:off x="1433086" y="2765"/>
          <a:ext cx="4299261" cy="814636"/>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209" tIns="203200" rIns="87209" bIns="203200" numCol="1" spcCol="1270" anchor="ctr" anchorCtr="0">
          <a:noAutofit/>
        </a:bodyPr>
        <a:lstStyle/>
        <a:p>
          <a:pPr marL="0" lvl="0" indent="0" algn="l" defTabSz="711200">
            <a:lnSpc>
              <a:spcPct val="90000"/>
            </a:lnSpc>
            <a:spcBef>
              <a:spcPct val="0"/>
            </a:spcBef>
            <a:spcAft>
              <a:spcPct val="35000"/>
            </a:spcAft>
            <a:buNone/>
          </a:pPr>
          <a:r>
            <a:rPr lang="en-US" sz="1600" kern="1200" dirty="0"/>
            <a:t>Choose appropriate dataset</a:t>
          </a:r>
        </a:p>
      </dsp:txBody>
      <dsp:txXfrm>
        <a:off x="1433086" y="2765"/>
        <a:ext cx="4299261" cy="81463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31EC-FD53-7D7C-E025-6DCFF18825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2137B4A3-86FA-B8FA-117D-E1E6067E7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3DC49C16-FA86-1803-1080-E72B0873DBBB}"/>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5" name="Footer Placeholder 4">
            <a:extLst>
              <a:ext uri="{FF2B5EF4-FFF2-40B4-BE49-F238E27FC236}">
                <a16:creationId xmlns:a16="http://schemas.microsoft.com/office/drawing/2014/main" id="{E68C15B9-F84D-126D-FDFE-A67C7950C8F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DBA2B5C-C3B9-AB18-4424-3482CC542ACE}"/>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26365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48BF-AA10-0E83-B256-DFCC80868C6D}"/>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73D2F765-563D-8366-D12B-08AE7D287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DCA7F88E-5D8B-B688-E051-07B49637D1CD}"/>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5" name="Footer Placeholder 4">
            <a:extLst>
              <a:ext uri="{FF2B5EF4-FFF2-40B4-BE49-F238E27FC236}">
                <a16:creationId xmlns:a16="http://schemas.microsoft.com/office/drawing/2014/main" id="{A1183854-D586-BE10-E88D-654338937EF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19C8083-69AC-7365-5811-2D5D319D340D}"/>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3159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2B4EE-2128-43B8-6317-1AF1AE2348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1C36CAEA-CF3D-973E-A7EE-B08A7355E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6AB731ED-E86A-F256-8EB7-DF2407B389B3}"/>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5" name="Footer Placeholder 4">
            <a:extLst>
              <a:ext uri="{FF2B5EF4-FFF2-40B4-BE49-F238E27FC236}">
                <a16:creationId xmlns:a16="http://schemas.microsoft.com/office/drawing/2014/main" id="{BD31D566-45FD-9EF8-EE49-E37108EAFB8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EC1E686-18D0-28CD-372F-76F727F04E10}"/>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381621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4465-5A6E-8A85-B058-FB4AE30A8041}"/>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80E887AC-E559-C2F9-808D-5966423A5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CCE1AC5B-092C-1DD4-E9B5-7A222CD9E72F}"/>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5" name="Footer Placeholder 4">
            <a:extLst>
              <a:ext uri="{FF2B5EF4-FFF2-40B4-BE49-F238E27FC236}">
                <a16:creationId xmlns:a16="http://schemas.microsoft.com/office/drawing/2014/main" id="{4E1C6C82-6A14-F231-7847-D72BE6BAEA9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D8ED132C-F997-7117-1681-7F33EA26EA85}"/>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56672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8C0F-7DBE-E285-C070-7F57B7792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C005BD46-8262-B9F6-D242-1E2ADC24B7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1E492-2DFF-55F5-88D6-A1FFC319B68F}"/>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5" name="Footer Placeholder 4">
            <a:extLst>
              <a:ext uri="{FF2B5EF4-FFF2-40B4-BE49-F238E27FC236}">
                <a16:creationId xmlns:a16="http://schemas.microsoft.com/office/drawing/2014/main" id="{AF782D83-4CA1-8473-32E7-DD9C235E158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95605D38-F1CF-3AA6-522D-D4E0547E79B5}"/>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91380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9B7A-77C7-6285-2087-5C81259B084F}"/>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DD896594-CFE8-E4CE-6379-C363E179A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7A924EB8-1AB9-5F46-F1BB-E75DFF22D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25757917-5582-0F89-E4ED-6622948D032C}"/>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6" name="Footer Placeholder 5">
            <a:extLst>
              <a:ext uri="{FF2B5EF4-FFF2-40B4-BE49-F238E27FC236}">
                <a16:creationId xmlns:a16="http://schemas.microsoft.com/office/drawing/2014/main" id="{FDF6476F-88C0-1283-81F6-E549830D314A}"/>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4850C0D-33D6-A32C-1E4F-916C1101C6F4}"/>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286820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DDA5-A488-19AF-E955-B3F384E3C954}"/>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B8B20B98-825E-4333-D7AB-65351AF01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8B51D-857C-1A24-9A0A-7E734B6D7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E3A69000-A784-DA88-2BA2-BD94CE14F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CD2C7-E9C4-C4A5-CF8F-529DF88E7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68634022-20F4-F8B3-9038-B5154AA4DD58}"/>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8" name="Footer Placeholder 7">
            <a:extLst>
              <a:ext uri="{FF2B5EF4-FFF2-40B4-BE49-F238E27FC236}">
                <a16:creationId xmlns:a16="http://schemas.microsoft.com/office/drawing/2014/main" id="{15A2ADD6-BB2E-406A-CAFC-9EB76382E808}"/>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494547B8-CA54-9428-B29E-49FF86DE14F7}"/>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352630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0ABD-087B-1700-B6CC-FC5AF749CF9D}"/>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FB19A431-E39B-8EF2-4977-4DEE23D3EE5B}"/>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4" name="Footer Placeholder 3">
            <a:extLst>
              <a:ext uri="{FF2B5EF4-FFF2-40B4-BE49-F238E27FC236}">
                <a16:creationId xmlns:a16="http://schemas.microsoft.com/office/drawing/2014/main" id="{3DFBAE7D-C814-D040-46A2-56D239760716}"/>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1B90FF69-5962-9340-917C-763DACA20993}"/>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290631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284F2-8951-CF43-3669-5F4EE7234A99}"/>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3" name="Footer Placeholder 2">
            <a:extLst>
              <a:ext uri="{FF2B5EF4-FFF2-40B4-BE49-F238E27FC236}">
                <a16:creationId xmlns:a16="http://schemas.microsoft.com/office/drawing/2014/main" id="{7DEE97F6-CD1D-79E8-4BBE-B0E7821FD131}"/>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EED54E0C-480B-EDC3-753E-303130211AF9}"/>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205414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220A-00E7-4B78-0243-94AD97E09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358EBD17-9C0D-2A2A-C23B-4E14DB65E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CA9625B7-1418-622F-BED4-9C8E8A340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E5C28-5B2C-8EF4-FE3D-9737DF104D7A}"/>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6" name="Footer Placeholder 5">
            <a:extLst>
              <a:ext uri="{FF2B5EF4-FFF2-40B4-BE49-F238E27FC236}">
                <a16:creationId xmlns:a16="http://schemas.microsoft.com/office/drawing/2014/main" id="{8ABE1BF8-A504-FCB4-304D-DDB72516B37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1CF19A8A-6F3C-01C6-7C66-1008C6B480AE}"/>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177037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7AEA-D61F-0D89-AE0B-D167DF14A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8B70A3A1-57EA-A305-EBE4-0D8962386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B4747C42-8CA0-547F-5812-DD19AC182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B0A39-31C3-440B-4ECC-CE4D897EBE6A}"/>
              </a:ext>
            </a:extLst>
          </p:cNvPr>
          <p:cNvSpPr>
            <a:spLocks noGrp="1"/>
          </p:cNvSpPr>
          <p:nvPr>
            <p:ph type="dt" sz="half" idx="10"/>
          </p:nvPr>
        </p:nvSpPr>
        <p:spPr/>
        <p:txBody>
          <a:bodyPr/>
          <a:lstStyle/>
          <a:p>
            <a:fld id="{FB567A20-F00A-4962-B5D5-308776EB4B37}" type="datetimeFigureOut">
              <a:rPr lang="en-UG" smtClean="0"/>
              <a:t>12/12/2024</a:t>
            </a:fld>
            <a:endParaRPr lang="en-UG"/>
          </a:p>
        </p:txBody>
      </p:sp>
      <p:sp>
        <p:nvSpPr>
          <p:cNvPr id="6" name="Footer Placeholder 5">
            <a:extLst>
              <a:ext uri="{FF2B5EF4-FFF2-40B4-BE49-F238E27FC236}">
                <a16:creationId xmlns:a16="http://schemas.microsoft.com/office/drawing/2014/main" id="{2FB1F1B5-F37B-C0A2-EFCC-B4DC507AB12F}"/>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4CBD0E3-801C-CE78-771A-DF83C4901DE0}"/>
              </a:ext>
            </a:extLst>
          </p:cNvPr>
          <p:cNvSpPr>
            <a:spLocks noGrp="1"/>
          </p:cNvSpPr>
          <p:nvPr>
            <p:ph type="sldNum" sz="quarter" idx="12"/>
          </p:nvPr>
        </p:nvSpPr>
        <p:spPr/>
        <p:txBody>
          <a:bodyPr/>
          <a:lstStyle/>
          <a:p>
            <a:fld id="{AE33F803-4A5C-493F-A82C-C491B273E4D6}" type="slidenum">
              <a:rPr lang="en-UG" smtClean="0"/>
              <a:t>‹#›</a:t>
            </a:fld>
            <a:endParaRPr lang="en-UG"/>
          </a:p>
        </p:txBody>
      </p:sp>
    </p:spTree>
    <p:extLst>
      <p:ext uri="{BB962C8B-B14F-4D97-AF65-F5344CB8AC3E}">
        <p14:creationId xmlns:p14="http://schemas.microsoft.com/office/powerpoint/2010/main" val="49443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26E396-4FC2-8D8E-BAF3-98B0B4B618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048A9E95-D0C2-96AE-4020-41FA048A3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28187087-ECEE-F29C-0AD0-534CC3E1D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567A20-F00A-4962-B5D5-308776EB4B37}" type="datetimeFigureOut">
              <a:rPr lang="en-UG" smtClean="0"/>
              <a:t>12/12/2024</a:t>
            </a:fld>
            <a:endParaRPr lang="en-UG"/>
          </a:p>
        </p:txBody>
      </p:sp>
      <p:sp>
        <p:nvSpPr>
          <p:cNvPr id="5" name="Footer Placeholder 4">
            <a:extLst>
              <a:ext uri="{FF2B5EF4-FFF2-40B4-BE49-F238E27FC236}">
                <a16:creationId xmlns:a16="http://schemas.microsoft.com/office/drawing/2014/main" id="{CC0A2869-7800-5746-FA95-4C699B976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G"/>
          </a:p>
        </p:txBody>
      </p:sp>
      <p:sp>
        <p:nvSpPr>
          <p:cNvPr id="6" name="Slide Number Placeholder 5">
            <a:extLst>
              <a:ext uri="{FF2B5EF4-FFF2-40B4-BE49-F238E27FC236}">
                <a16:creationId xmlns:a16="http://schemas.microsoft.com/office/drawing/2014/main" id="{3BCC8053-5F6C-CE1E-7544-56A8FF62E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33F803-4A5C-493F-A82C-C491B273E4D6}" type="slidenum">
              <a:rPr lang="en-UG" smtClean="0"/>
              <a:t>‹#›</a:t>
            </a:fld>
            <a:endParaRPr lang="en-UG"/>
          </a:p>
        </p:txBody>
      </p:sp>
    </p:spTree>
    <p:extLst>
      <p:ext uri="{BB962C8B-B14F-4D97-AF65-F5344CB8AC3E}">
        <p14:creationId xmlns:p14="http://schemas.microsoft.com/office/powerpoint/2010/main" val="3183896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30157-5878-DEBD-5807-2E192F09495F}"/>
              </a:ext>
            </a:extLst>
          </p:cNvPr>
          <p:cNvSpPr>
            <a:spLocks noGrp="1"/>
          </p:cNvSpPr>
          <p:nvPr>
            <p:ph type="ctrTitle"/>
          </p:nvPr>
        </p:nvSpPr>
        <p:spPr>
          <a:xfrm>
            <a:off x="775470" y="2752072"/>
            <a:ext cx="10640754" cy="714278"/>
          </a:xfrm>
        </p:spPr>
        <p:txBody>
          <a:bodyPr anchor="b">
            <a:normAutofit fontScale="90000"/>
          </a:bodyPr>
          <a:lstStyle/>
          <a:p>
            <a:pPr marL="90170" indent="-90170"/>
            <a:r>
              <a:rPr lang="en-US" sz="1800" b="1" dirty="0">
                <a:solidFill>
                  <a:schemeClr val="accent1">
                    <a:lumMod val="50000"/>
                  </a:schemeClr>
                </a:solidFill>
                <a:effectLst/>
                <a:latin typeface="Leelawadee UI" panose="020B0502040204020203" pitchFamily="34" charset="-34"/>
                <a:ea typeface="MS Mincho" panose="020B0400000000000000" pitchFamily="49" charset="-128"/>
                <a:cs typeface="Times New Roman" panose="02020603050405020304" pitchFamily="18" charset="0"/>
              </a:rPr>
              <a:t> </a:t>
            </a:r>
            <a:br>
              <a:rPr lang="en-UG" sz="1800" dirty="0">
                <a:solidFill>
                  <a:schemeClr val="accent1">
                    <a:lumMod val="50000"/>
                  </a:schemeClr>
                </a:solidFill>
                <a:effectLst/>
                <a:latin typeface="Cambria" panose="02040503050406030204" pitchFamily="18" charset="0"/>
                <a:ea typeface="MS Mincho" panose="020B0400000000000000" pitchFamily="49" charset="-128"/>
                <a:cs typeface="Times New Roman" panose="02020603050405020304" pitchFamily="18" charset="0"/>
              </a:rPr>
            </a:br>
            <a:r>
              <a:rPr lang="en-US" sz="1800" b="1" dirty="0">
                <a:solidFill>
                  <a:schemeClr val="accent1">
                    <a:lumMod val="50000"/>
                  </a:schemeClr>
                </a:solidFill>
                <a:effectLst/>
                <a:latin typeface="Leelawadee UI" panose="020B0502040204020203" pitchFamily="34" charset="-34"/>
                <a:ea typeface="MS Mincho" panose="020B0400000000000000" pitchFamily="49" charset="-128"/>
                <a:cs typeface="Times New Roman" panose="02020603050405020304" pitchFamily="18" charset="0"/>
              </a:rPr>
              <a:t>MCS 7103</a:t>
            </a:r>
            <a:br>
              <a:rPr lang="en-UG" sz="1800" dirty="0">
                <a:solidFill>
                  <a:schemeClr val="accent1">
                    <a:lumMod val="50000"/>
                  </a:schemeClr>
                </a:solidFill>
                <a:effectLst/>
                <a:latin typeface="Cambria" panose="02040503050406030204" pitchFamily="18" charset="0"/>
                <a:ea typeface="MS Mincho" panose="020B0400000000000000" pitchFamily="49" charset="-128"/>
                <a:cs typeface="Times New Roman" panose="02020603050405020304" pitchFamily="18" charset="0"/>
              </a:rPr>
            </a:br>
            <a:r>
              <a:rPr lang="en-US" sz="1800" b="1" dirty="0">
                <a:solidFill>
                  <a:schemeClr val="accent1">
                    <a:lumMod val="50000"/>
                  </a:schemeClr>
                </a:solidFill>
                <a:effectLst/>
                <a:latin typeface="Leelawadee UI" panose="020B0502040204020203" pitchFamily="34" charset="-34"/>
                <a:ea typeface="MS Mincho" panose="020B0400000000000000" pitchFamily="49" charset="-128"/>
                <a:cs typeface="Times New Roman" panose="02020603050405020304" pitchFamily="18" charset="0"/>
              </a:rPr>
              <a:t>MACHINE LEARNING</a:t>
            </a:r>
            <a:br>
              <a:rPr lang="en-US" sz="1800" b="1" dirty="0">
                <a:solidFill>
                  <a:schemeClr val="accent1">
                    <a:lumMod val="50000"/>
                  </a:schemeClr>
                </a:solidFill>
                <a:effectLst/>
                <a:latin typeface="Leelawadee UI" panose="020B0502040204020203" pitchFamily="34" charset="-34"/>
                <a:ea typeface="MS Mincho" panose="020B0400000000000000" pitchFamily="49" charset="-128"/>
                <a:cs typeface="Times New Roman" panose="02020603050405020304" pitchFamily="18" charset="0"/>
              </a:rPr>
            </a:br>
            <a:br>
              <a:rPr lang="en-UG" sz="1800" dirty="0">
                <a:solidFill>
                  <a:schemeClr val="accent1">
                    <a:lumMod val="50000"/>
                  </a:schemeClr>
                </a:solidFill>
                <a:effectLst/>
                <a:latin typeface="Cambria" panose="02040503050406030204" pitchFamily="18" charset="0"/>
                <a:ea typeface="MS Mincho" panose="020B0400000000000000" pitchFamily="49" charset="-128"/>
                <a:cs typeface="Times New Roman" panose="02020603050405020304" pitchFamily="18" charset="0"/>
              </a:rPr>
            </a:br>
            <a:br>
              <a:rPr lang="en-GB" sz="2200" dirty="0">
                <a:solidFill>
                  <a:schemeClr val="accent1">
                    <a:lumMod val="50000"/>
                  </a:schemeClr>
                </a:solidFill>
              </a:rPr>
            </a:br>
            <a:r>
              <a:rPr lang="en-US" sz="1800" b="1" u="sng" dirty="0">
                <a:solidFill>
                  <a:schemeClr val="accent1">
                    <a:lumMod val="50000"/>
                  </a:schemeClr>
                </a:solidFill>
                <a:latin typeface="Cambria" panose="02040503050406030204" pitchFamily="18" charset="0"/>
                <a:ea typeface="MS Mincho" panose="020B0400000000000000" pitchFamily="49" charset="-128"/>
                <a:cs typeface="Times New Roman" panose="02020603050405020304" pitchFamily="18" charset="0"/>
              </a:rPr>
              <a:t>ANALYSIS AND PREDICTION F</a:t>
            </a:r>
            <a:r>
              <a:rPr lang="en-US" sz="1800" b="1" u="sng" dirty="0">
                <a:solidFill>
                  <a:schemeClr val="accent1">
                    <a:lumMod val="50000"/>
                  </a:schemeClr>
                </a:solidFill>
                <a:effectLst/>
                <a:latin typeface="Cambria" panose="02040503050406030204" pitchFamily="18" charset="0"/>
                <a:ea typeface="MS Mincho" panose="020B0400000000000000" pitchFamily="49" charset="-128"/>
                <a:cs typeface="Times New Roman" panose="02020603050405020304" pitchFamily="18" charset="0"/>
              </a:rPr>
              <a:t>OR BIKE HIRING(SHARING) IN SEOUL</a:t>
            </a:r>
            <a:br>
              <a:rPr lang="en-UG" sz="1800" dirty="0">
                <a:solidFill>
                  <a:schemeClr val="accent1">
                    <a:lumMod val="50000"/>
                  </a:schemeClr>
                </a:solidFill>
                <a:effectLst/>
                <a:latin typeface="Cambria" panose="02040503050406030204" pitchFamily="18" charset="0"/>
                <a:ea typeface="MS Mincho" panose="020B0400000000000000" pitchFamily="49" charset="-128"/>
                <a:cs typeface="Times New Roman" panose="02020603050405020304" pitchFamily="18" charset="0"/>
              </a:rPr>
            </a:br>
            <a:endParaRPr lang="en-UG" sz="2200" dirty="0">
              <a:solidFill>
                <a:schemeClr val="accent1">
                  <a:lumMod val="50000"/>
                </a:schemeClr>
              </a:solidFill>
            </a:endParaRPr>
          </a:p>
        </p:txBody>
      </p:sp>
      <p:sp>
        <p:nvSpPr>
          <p:cNvPr id="3" name="Subtitle 2">
            <a:extLst>
              <a:ext uri="{FF2B5EF4-FFF2-40B4-BE49-F238E27FC236}">
                <a16:creationId xmlns:a16="http://schemas.microsoft.com/office/drawing/2014/main" id="{9B97C7F8-1504-F57C-B406-B0D2E306DE44}"/>
              </a:ext>
            </a:extLst>
          </p:cNvPr>
          <p:cNvSpPr>
            <a:spLocks noGrp="1"/>
          </p:cNvSpPr>
          <p:nvPr>
            <p:ph type="subTitle" idx="1"/>
          </p:nvPr>
        </p:nvSpPr>
        <p:spPr>
          <a:xfrm>
            <a:off x="2776231" y="4271949"/>
            <a:ext cx="5417773" cy="1780452"/>
          </a:xfrm>
        </p:spPr>
        <p:txBody>
          <a:bodyPr anchor="ctr">
            <a:normAutofit/>
          </a:bodyPr>
          <a:lstStyle/>
          <a:p>
            <a:pPr algn="l"/>
            <a:r>
              <a:rPr lang="en-GB" sz="2000" dirty="0" err="1">
                <a:solidFill>
                  <a:schemeClr val="tx2"/>
                </a:solidFill>
              </a:rPr>
              <a:t>Ndibalekera</a:t>
            </a:r>
            <a:r>
              <a:rPr lang="en-GB" sz="2000" dirty="0">
                <a:solidFill>
                  <a:schemeClr val="tx2"/>
                </a:solidFill>
              </a:rPr>
              <a:t> Rhoda Diana 2024/HD05/21951U</a:t>
            </a:r>
            <a:endParaRPr lang="en-UG" sz="2000" dirty="0">
              <a:solidFill>
                <a:schemeClr val="tx2"/>
              </a:solidFill>
            </a:endParaRPr>
          </a:p>
          <a:p>
            <a:pPr algn="l"/>
            <a:r>
              <a:rPr lang="en-GB" sz="2000" dirty="0">
                <a:solidFill>
                  <a:schemeClr val="tx2"/>
                </a:solidFill>
              </a:rPr>
              <a:t>Nuwasiima Brenda </a:t>
            </a:r>
            <a:r>
              <a:rPr lang="en-US" sz="2000" dirty="0">
                <a:solidFill>
                  <a:schemeClr val="tx2"/>
                </a:solidFill>
              </a:rPr>
              <a:t>2024/HD05/21941U</a:t>
            </a:r>
            <a:endParaRPr lang="en-UG" sz="2000" dirty="0">
              <a:solidFill>
                <a:schemeClr val="tx2"/>
              </a:solidFill>
            </a:endParaRPr>
          </a:p>
          <a:p>
            <a:pPr algn="l"/>
            <a:endParaRPr lang="en-UG" sz="2000" dirty="0">
              <a:solidFill>
                <a:schemeClr val="tx2"/>
              </a:solidFill>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9AA9279-ABDB-EE06-2D62-393594556525}"/>
              </a:ext>
            </a:extLst>
          </p:cNvPr>
          <p:cNvPicPr>
            <a:picLocks noChangeAspect="1"/>
          </p:cNvPicPr>
          <p:nvPr/>
        </p:nvPicPr>
        <p:blipFill>
          <a:blip r:embed="rId2"/>
          <a:stretch>
            <a:fillRect/>
          </a:stretch>
        </p:blipFill>
        <p:spPr>
          <a:xfrm>
            <a:off x="2776231" y="717383"/>
            <a:ext cx="7033672" cy="1090220"/>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5" name="Picture 2">
            <a:extLst>
              <a:ext uri="{FF2B5EF4-FFF2-40B4-BE49-F238E27FC236}">
                <a16:creationId xmlns:a16="http://schemas.microsoft.com/office/drawing/2014/main" id="{5894F372-7C79-F52C-43D7-12396D2CA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9" y="3129115"/>
            <a:ext cx="599769" cy="5997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C840623E-D932-8F63-FFC3-E43EABB0B849}"/>
              </a:ext>
            </a:extLst>
          </p:cNvPr>
          <p:cNvSpPr>
            <a:spLocks noChangeArrowheads="1"/>
          </p:cNvSpPr>
          <p:nvPr/>
        </p:nvSpPr>
        <p:spPr bwMode="auto">
          <a:xfrm>
            <a:off x="4257368" y="3181976"/>
            <a:ext cx="65679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G" sz="1200" b="0" i="0" u="none" strike="noStrike" cap="none" normalizeH="0" baseline="0" dirty="0">
                <a:ln>
                  <a:noFill/>
                </a:ln>
                <a:solidFill>
                  <a:schemeClr val="tx1"/>
                </a:solidFill>
                <a:effectLst/>
                <a:latin typeface="Cambria" panose="02040503050406030204" pitchFamily="18" charset="0"/>
                <a:ea typeface="MS Mincho" panose="020B0400000000000000" pitchFamily="49" charset="-128"/>
                <a:cs typeface="Times New Roman" panose="02020603050405020304" pitchFamily="18" charset="0"/>
              </a:rPr>
              <a:t>UCI Machine Learning Repository</a:t>
            </a:r>
            <a:endParaRPr kumimoji="0" lang="en-US" altLang="en-UG" sz="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G" sz="1200" b="0" i="0" u="none" strike="noStrike" cap="none" normalizeH="0" baseline="0" dirty="0">
                <a:ln>
                  <a:noFill/>
                </a:ln>
                <a:solidFill>
                  <a:schemeClr val="tx1"/>
                </a:solidFill>
                <a:effectLst/>
                <a:latin typeface="Cambria" panose="02040503050406030204" pitchFamily="18" charset="0"/>
                <a:ea typeface="MS Mincho" panose="020B0400000000000000" pitchFamily="49" charset="-128"/>
                <a:cs typeface="Times New Roman" panose="02020603050405020304" pitchFamily="18" charset="0"/>
              </a:rPr>
              <a:t>https://archive.ics.uci.edu › datasets › </a:t>
            </a:r>
            <a:r>
              <a:rPr kumimoji="0" lang="en-US" altLang="en-UG" sz="1200" b="0" i="0" u="none" strike="noStrike" cap="none" normalizeH="0" baseline="0" dirty="0" err="1">
                <a:ln>
                  <a:noFill/>
                </a:ln>
                <a:solidFill>
                  <a:schemeClr val="tx1"/>
                </a:solidFill>
                <a:effectLst/>
                <a:latin typeface="Cambria" panose="02040503050406030204" pitchFamily="18" charset="0"/>
                <a:ea typeface="MS Mincho" panose="020B0400000000000000" pitchFamily="49" charset="-128"/>
                <a:cs typeface="Times New Roman" panose="02020603050405020304" pitchFamily="18" charset="0"/>
              </a:rPr>
              <a:t>Seoul+Bike+Sharing</a:t>
            </a:r>
            <a:r>
              <a:rPr kumimoji="0" lang="en-US" altLang="en-UG" sz="1200" b="0" i="0" u="none" strike="noStrike" cap="none" normalizeH="0" baseline="0" dirty="0">
                <a:ln>
                  <a:noFill/>
                </a:ln>
                <a:solidFill>
                  <a:schemeClr val="tx1"/>
                </a:solidFill>
                <a:effectLst/>
                <a:latin typeface="Cambria" panose="02040503050406030204" pitchFamily="18" charset="0"/>
                <a:ea typeface="MS Mincho" panose="020B0400000000000000" pitchFamily="49" charset="-128"/>
                <a:cs typeface="Times New Roman" panose="02020603050405020304" pitchFamily="18" charset="0"/>
              </a:rPr>
              <a:t>...</a:t>
            </a:r>
            <a:endParaRPr kumimoji="0" lang="en-US" altLang="en-U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260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A6D6F0-379E-F57C-D037-1314087C4D8E}"/>
              </a:ext>
            </a:extLst>
          </p:cNvPr>
          <p:cNvPicPr>
            <a:picLocks noGrp="1" noChangeAspect="1"/>
          </p:cNvPicPr>
          <p:nvPr>
            <p:ph idx="1"/>
          </p:nvPr>
        </p:nvPicPr>
        <p:blipFill>
          <a:blip r:embed="rId2"/>
          <a:srcRect t="4801" b="10888"/>
          <a:stretch/>
        </p:blipFill>
        <p:spPr>
          <a:xfrm>
            <a:off x="84796" y="422789"/>
            <a:ext cx="8143768" cy="6242688"/>
          </a:xfrm>
        </p:spPr>
      </p:pic>
      <p:sp>
        <p:nvSpPr>
          <p:cNvPr id="2" name="Title 1">
            <a:extLst>
              <a:ext uri="{FF2B5EF4-FFF2-40B4-BE49-F238E27FC236}">
                <a16:creationId xmlns:a16="http://schemas.microsoft.com/office/drawing/2014/main" id="{5B58D702-98B9-492A-A375-0C6B6B10A681}"/>
              </a:ext>
            </a:extLst>
          </p:cNvPr>
          <p:cNvSpPr>
            <a:spLocks noGrp="1"/>
          </p:cNvSpPr>
          <p:nvPr>
            <p:ph type="title"/>
          </p:nvPr>
        </p:nvSpPr>
        <p:spPr>
          <a:xfrm>
            <a:off x="7619999" y="915731"/>
            <a:ext cx="3399503" cy="863009"/>
          </a:xfrm>
        </p:spPr>
        <p:txBody>
          <a:bodyPr/>
          <a:lstStyle/>
          <a:p>
            <a:r>
              <a:rPr lang="en-GB" dirty="0"/>
              <a:t>SEASONS</a:t>
            </a:r>
            <a:endParaRPr lang="en-UG" dirty="0"/>
          </a:p>
        </p:txBody>
      </p:sp>
      <p:sp>
        <p:nvSpPr>
          <p:cNvPr id="8" name="TextBox 7">
            <a:extLst>
              <a:ext uri="{FF2B5EF4-FFF2-40B4-BE49-F238E27FC236}">
                <a16:creationId xmlns:a16="http://schemas.microsoft.com/office/drawing/2014/main" id="{ABE321C7-1FB0-962F-943C-43CDD7BD6F0D}"/>
              </a:ext>
            </a:extLst>
          </p:cNvPr>
          <p:cNvSpPr txBox="1"/>
          <p:nvPr/>
        </p:nvSpPr>
        <p:spPr>
          <a:xfrm>
            <a:off x="7620000" y="1877961"/>
            <a:ext cx="3733800" cy="2031325"/>
          </a:xfrm>
          <a:prstGeom prst="rect">
            <a:avLst/>
          </a:prstGeom>
          <a:noFill/>
        </p:spPr>
        <p:txBody>
          <a:bodyPr wrap="square" rtlCol="0">
            <a:spAutoFit/>
          </a:bodyPr>
          <a:lstStyle/>
          <a:p>
            <a:r>
              <a:rPr lang="en-US" sz="1800" dirty="0">
                <a:effectLst/>
                <a:latin typeface="Cambria" panose="02040503050406030204" pitchFamily="18" charset="0"/>
                <a:ea typeface="MS Mincho" panose="020B0400000000000000" pitchFamily="49" charset="-128"/>
                <a:cs typeface="Times New Roman" panose="02020603050405020304" pitchFamily="18" charset="0"/>
              </a:rPr>
              <a:t>According to the graphs shown above, most bikes are rented in summer and most days range between 500 – 1500 per day. The lowest number is in winter with ranges less than 400 a day.</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a:p>
            <a:endParaRPr lang="en-UG" dirty="0"/>
          </a:p>
        </p:txBody>
      </p:sp>
    </p:spTree>
    <p:extLst>
      <p:ext uri="{BB962C8B-B14F-4D97-AF65-F5344CB8AC3E}">
        <p14:creationId xmlns:p14="http://schemas.microsoft.com/office/powerpoint/2010/main" val="90056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C16A025-4880-AF35-E926-C37A6B655657}"/>
              </a:ext>
            </a:extLst>
          </p:cNvPr>
          <p:cNvPicPr>
            <a:picLocks noGrp="1" noChangeAspect="1"/>
          </p:cNvPicPr>
          <p:nvPr>
            <p:ph idx="1"/>
          </p:nvPr>
        </p:nvPicPr>
        <p:blipFill>
          <a:blip r:embed="rId2"/>
          <a:srcRect t="7598"/>
          <a:stretch/>
        </p:blipFill>
        <p:spPr>
          <a:xfrm>
            <a:off x="2013557" y="806246"/>
            <a:ext cx="10166861" cy="5801032"/>
          </a:xfrm>
          <a:prstGeom prst="rect">
            <a:avLst/>
          </a:prstGeom>
        </p:spPr>
      </p:pic>
      <p:sp>
        <p:nvSpPr>
          <p:cNvPr id="2" name="Title 1">
            <a:extLst>
              <a:ext uri="{FF2B5EF4-FFF2-40B4-BE49-F238E27FC236}">
                <a16:creationId xmlns:a16="http://schemas.microsoft.com/office/drawing/2014/main" id="{A7FD0BB5-7433-D243-EDC3-CAFD5C27C3AC}"/>
              </a:ext>
            </a:extLst>
          </p:cNvPr>
          <p:cNvSpPr>
            <a:spLocks noGrp="1"/>
          </p:cNvSpPr>
          <p:nvPr>
            <p:ph type="title"/>
          </p:nvPr>
        </p:nvSpPr>
        <p:spPr>
          <a:xfrm>
            <a:off x="-1009352" y="0"/>
            <a:ext cx="2230939" cy="220015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dirty="0">
                <a:solidFill>
                  <a:srgbClr val="FFFFFF"/>
                </a:solidFill>
                <a:latin typeface="+mj-lt"/>
                <a:ea typeface="+mj-ea"/>
                <a:cs typeface="+mj-cs"/>
              </a:rPr>
              <a:t>CALENDER ANALYSIS</a:t>
            </a:r>
          </a:p>
        </p:txBody>
      </p:sp>
    </p:spTree>
    <p:extLst>
      <p:ext uri="{BB962C8B-B14F-4D97-AF65-F5344CB8AC3E}">
        <p14:creationId xmlns:p14="http://schemas.microsoft.com/office/powerpoint/2010/main" val="316285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8DB4-E75A-CDDE-4A79-E9880DD46374}"/>
              </a:ext>
            </a:extLst>
          </p:cNvPr>
          <p:cNvSpPr>
            <a:spLocks noGrp="1"/>
          </p:cNvSpPr>
          <p:nvPr>
            <p:ph type="title"/>
          </p:nvPr>
        </p:nvSpPr>
        <p:spPr/>
        <p:txBody>
          <a:bodyPr/>
          <a:lstStyle/>
          <a:p>
            <a:r>
              <a:rPr lang="en-GB" dirty="0"/>
              <a:t>CORRELATION</a:t>
            </a:r>
            <a:endParaRPr lang="en-UG" dirty="0"/>
          </a:p>
        </p:txBody>
      </p:sp>
      <p:pic>
        <p:nvPicPr>
          <p:cNvPr id="5" name="Content Placeholder 4">
            <a:extLst>
              <a:ext uri="{FF2B5EF4-FFF2-40B4-BE49-F238E27FC236}">
                <a16:creationId xmlns:a16="http://schemas.microsoft.com/office/drawing/2014/main" id="{BAF2F270-3D1D-3CEA-F6C5-D589AD6D9D95}"/>
              </a:ext>
            </a:extLst>
          </p:cNvPr>
          <p:cNvPicPr>
            <a:picLocks noGrp="1" noChangeAspect="1"/>
          </p:cNvPicPr>
          <p:nvPr>
            <p:ph idx="1"/>
          </p:nvPr>
        </p:nvPicPr>
        <p:blipFill>
          <a:blip r:embed="rId2"/>
          <a:stretch>
            <a:fillRect/>
          </a:stretch>
        </p:blipFill>
        <p:spPr>
          <a:xfrm>
            <a:off x="245808" y="1495303"/>
            <a:ext cx="6459793" cy="5182516"/>
          </a:xfrm>
        </p:spPr>
      </p:pic>
      <p:pic>
        <p:nvPicPr>
          <p:cNvPr id="6" name="Picture 5">
            <a:extLst>
              <a:ext uri="{FF2B5EF4-FFF2-40B4-BE49-F238E27FC236}">
                <a16:creationId xmlns:a16="http://schemas.microsoft.com/office/drawing/2014/main" id="{4C08A813-9905-D8F4-9678-710FDA4E4E07}"/>
              </a:ext>
            </a:extLst>
          </p:cNvPr>
          <p:cNvPicPr>
            <a:picLocks noChangeAspect="1"/>
          </p:cNvPicPr>
          <p:nvPr/>
        </p:nvPicPr>
        <p:blipFill>
          <a:blip r:embed="rId3"/>
          <a:stretch>
            <a:fillRect/>
          </a:stretch>
        </p:blipFill>
        <p:spPr>
          <a:xfrm>
            <a:off x="6940285" y="374639"/>
            <a:ext cx="4761389" cy="3054361"/>
          </a:xfrm>
          <a:prstGeom prst="rect">
            <a:avLst/>
          </a:prstGeom>
        </p:spPr>
      </p:pic>
      <p:pic>
        <p:nvPicPr>
          <p:cNvPr id="7" name="Picture 6">
            <a:extLst>
              <a:ext uri="{FF2B5EF4-FFF2-40B4-BE49-F238E27FC236}">
                <a16:creationId xmlns:a16="http://schemas.microsoft.com/office/drawing/2014/main" id="{94D78A3D-AEBB-E1CE-F056-36BD1447EF4D}"/>
              </a:ext>
            </a:extLst>
          </p:cNvPr>
          <p:cNvPicPr>
            <a:picLocks noChangeAspect="1"/>
          </p:cNvPicPr>
          <p:nvPr/>
        </p:nvPicPr>
        <p:blipFill>
          <a:blip r:embed="rId4"/>
          <a:stretch>
            <a:fillRect/>
          </a:stretch>
        </p:blipFill>
        <p:spPr>
          <a:xfrm>
            <a:off x="7096311" y="3421421"/>
            <a:ext cx="4761390" cy="3061940"/>
          </a:xfrm>
          <a:prstGeom prst="rect">
            <a:avLst/>
          </a:prstGeom>
        </p:spPr>
      </p:pic>
    </p:spTree>
    <p:extLst>
      <p:ext uri="{BB962C8B-B14F-4D97-AF65-F5344CB8AC3E}">
        <p14:creationId xmlns:p14="http://schemas.microsoft.com/office/powerpoint/2010/main" val="170201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FEE-950D-96F8-8CDC-EE73087B9FCB}"/>
              </a:ext>
            </a:extLst>
          </p:cNvPr>
          <p:cNvSpPr>
            <a:spLocks noGrp="1"/>
          </p:cNvSpPr>
          <p:nvPr>
            <p:ph type="title"/>
          </p:nvPr>
        </p:nvSpPr>
        <p:spPr>
          <a:xfrm>
            <a:off x="6417733" y="490537"/>
            <a:ext cx="5291663" cy="1628775"/>
          </a:xfrm>
        </p:spPr>
        <p:txBody>
          <a:bodyPr anchor="b">
            <a:normAutofit/>
          </a:bodyPr>
          <a:lstStyle/>
          <a:p>
            <a:r>
              <a:rPr lang="en-GB" sz="4000" dirty="0"/>
              <a:t>Rented Bike Count Vs All attributes</a:t>
            </a:r>
            <a:endParaRPr lang="en-UG" sz="4000" dirty="0"/>
          </a:p>
        </p:txBody>
      </p:sp>
      <p:pic>
        <p:nvPicPr>
          <p:cNvPr id="4" name="Content Placeholder 3" descr="A screenshot of a computer screen&#10;&#10;Description automatically generated">
            <a:extLst>
              <a:ext uri="{FF2B5EF4-FFF2-40B4-BE49-F238E27FC236}">
                <a16:creationId xmlns:a16="http://schemas.microsoft.com/office/drawing/2014/main" id="{4505DE05-1ED1-2B8A-1CE6-F5AD64A89511}"/>
              </a:ext>
            </a:extLst>
          </p:cNvPr>
          <p:cNvPicPr>
            <a:picLocks noChangeAspect="1"/>
          </p:cNvPicPr>
          <p:nvPr/>
        </p:nvPicPr>
        <p:blipFill>
          <a:blip r:embed="rId2"/>
          <a:srcRect l="5339" r="1805"/>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8" name="Content Placeholder 7">
            <a:extLst>
              <a:ext uri="{FF2B5EF4-FFF2-40B4-BE49-F238E27FC236}">
                <a16:creationId xmlns:a16="http://schemas.microsoft.com/office/drawing/2014/main" id="{F7100DDF-6F7A-EAAA-0D77-094BD1659573}"/>
              </a:ext>
            </a:extLst>
          </p:cNvPr>
          <p:cNvSpPr>
            <a:spLocks noGrp="1"/>
          </p:cNvSpPr>
          <p:nvPr>
            <p:ph idx="1"/>
          </p:nvPr>
        </p:nvSpPr>
        <p:spPr>
          <a:xfrm>
            <a:off x="6417734" y="2119312"/>
            <a:ext cx="5459634" cy="4248149"/>
          </a:xfrm>
        </p:spPr>
        <p:txBody>
          <a:bodyPr>
            <a:normAutofit/>
          </a:bodyPr>
          <a:lstStyle/>
          <a:p>
            <a:pPr>
              <a:lnSpc>
                <a:spcPct val="107000"/>
              </a:lnSpc>
              <a:spcAft>
                <a:spcPts val="800"/>
              </a:spcAft>
            </a:pPr>
            <a:r>
              <a:rPr lang="en-US" sz="1800" dirty="0">
                <a:effectLst/>
                <a:latin typeface="Cambria" panose="02040503050406030204" pitchFamily="18" charset="0"/>
                <a:ea typeface="MS Mincho" panose="020B0400000000000000" pitchFamily="49" charset="-128"/>
                <a:cs typeface="Times New Roman" panose="02020603050405020304" pitchFamily="18" charset="0"/>
              </a:rPr>
              <a:t>The heatmap indicates that weather conditions, particularly temperature, humidity, and wind speed, have a significant impact on the number of rented bikes. </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a:p>
            <a:pPr>
              <a:lnSpc>
                <a:spcPct val="107000"/>
              </a:lnSpc>
              <a:spcAft>
                <a:spcPts val="800"/>
              </a:spcAft>
            </a:pPr>
            <a:r>
              <a:rPr lang="en-US" sz="1800" dirty="0">
                <a:effectLst/>
                <a:latin typeface="Cambria" panose="02040503050406030204" pitchFamily="18" charset="0"/>
                <a:ea typeface="MS Mincho" panose="020B0400000000000000" pitchFamily="49" charset="-128"/>
                <a:cs typeface="Times New Roman" panose="02020603050405020304" pitchFamily="18" charset="0"/>
              </a:rPr>
              <a:t>The correlation between 'Rented Bike Count' and these weather parameters indicate that favorable weather conditions are associated with higher bike rental demand.</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a:p>
            <a:pPr>
              <a:lnSpc>
                <a:spcPct val="107000"/>
              </a:lnSpc>
              <a:spcAft>
                <a:spcPts val="800"/>
              </a:spcAft>
            </a:pPr>
            <a:r>
              <a:rPr lang="en-US" sz="1800" dirty="0">
                <a:effectLst/>
                <a:latin typeface="Cambria" panose="02040503050406030204" pitchFamily="18" charset="0"/>
                <a:ea typeface="MS Mincho" panose="020B0400000000000000" pitchFamily="49" charset="-128"/>
                <a:cs typeface="Times New Roman" panose="02020603050405020304" pitchFamily="18" charset="0"/>
              </a:rPr>
              <a:t>Temperature, hour of the day, dew point and season in the order are great determinant factors for bikes rented on a particular day </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a:p>
            <a:endParaRPr lang="en-US" sz="1800" dirty="0"/>
          </a:p>
        </p:txBody>
      </p:sp>
    </p:spTree>
    <p:extLst>
      <p:ext uri="{BB962C8B-B14F-4D97-AF65-F5344CB8AC3E}">
        <p14:creationId xmlns:p14="http://schemas.microsoft.com/office/powerpoint/2010/main" val="372651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08A5B-6BED-1948-6D31-99757BE95507}"/>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a:t>REGRESSION MODEL PERFORMANCE</a:t>
            </a:r>
          </a:p>
        </p:txBody>
      </p:sp>
      <p:pic>
        <p:nvPicPr>
          <p:cNvPr id="19" name="Content Placeholder 18" descr="A graph with green and blue lines&#10;&#10;Description automatically generated">
            <a:extLst>
              <a:ext uri="{FF2B5EF4-FFF2-40B4-BE49-F238E27FC236}">
                <a16:creationId xmlns:a16="http://schemas.microsoft.com/office/drawing/2014/main" id="{BFDC5C8C-0C8B-746C-E034-F3E74B866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64" y="1675261"/>
            <a:ext cx="5600629" cy="3346376"/>
          </a:xfrm>
          <a:prstGeom prst="rect">
            <a:avLst/>
          </a:prstGeom>
        </p:spPr>
      </p:pic>
      <p:pic>
        <p:nvPicPr>
          <p:cNvPr id="23" name="Picture 22" descr="A table with numbers and a number on it&#10;&#10;Description automatically generated">
            <a:extLst>
              <a:ext uri="{FF2B5EF4-FFF2-40B4-BE49-F238E27FC236}">
                <a16:creationId xmlns:a16="http://schemas.microsoft.com/office/drawing/2014/main" id="{CE4B0572-0A77-9758-2648-DDF5B40D9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291" y="1949666"/>
            <a:ext cx="5828261" cy="2797565"/>
          </a:xfrm>
          <a:prstGeom prst="rect">
            <a:avLst/>
          </a:prstGeom>
        </p:spPr>
      </p:pic>
    </p:spTree>
    <p:extLst>
      <p:ext uri="{BB962C8B-B14F-4D97-AF65-F5344CB8AC3E}">
        <p14:creationId xmlns:p14="http://schemas.microsoft.com/office/powerpoint/2010/main" val="188912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negative and negative&#10;&#10;Description automatically generated with medium confidence">
            <a:extLst>
              <a:ext uri="{FF2B5EF4-FFF2-40B4-BE49-F238E27FC236}">
                <a16:creationId xmlns:a16="http://schemas.microsoft.com/office/drawing/2014/main" id="{BAF21441-2B95-BF62-45AA-16BD39DF0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417" y="395878"/>
            <a:ext cx="8451965" cy="4743450"/>
          </a:xfrm>
          <a:prstGeom prst="rect">
            <a:avLst/>
          </a:prstGeom>
        </p:spPr>
      </p:pic>
      <p:sp>
        <p:nvSpPr>
          <p:cNvPr id="2" name="Title 1">
            <a:extLst>
              <a:ext uri="{FF2B5EF4-FFF2-40B4-BE49-F238E27FC236}">
                <a16:creationId xmlns:a16="http://schemas.microsoft.com/office/drawing/2014/main" id="{90EB7AC1-927D-BB79-12B7-7F8ADAA197D9}"/>
              </a:ext>
            </a:extLst>
          </p:cNvPr>
          <p:cNvSpPr>
            <a:spLocks noGrp="1"/>
          </p:cNvSpPr>
          <p:nvPr>
            <p:ph type="title"/>
          </p:nvPr>
        </p:nvSpPr>
        <p:spPr>
          <a:xfrm>
            <a:off x="152400" y="0"/>
            <a:ext cx="10515600" cy="1325563"/>
          </a:xfrm>
        </p:spPr>
        <p:txBody>
          <a:bodyPr/>
          <a:lstStyle/>
          <a:p>
            <a:r>
              <a:rPr lang="en-GB" dirty="0"/>
              <a:t>LIME </a:t>
            </a:r>
          </a:p>
        </p:txBody>
      </p:sp>
      <p:sp>
        <p:nvSpPr>
          <p:cNvPr id="4" name="Rectangle 1">
            <a:extLst>
              <a:ext uri="{FF2B5EF4-FFF2-40B4-BE49-F238E27FC236}">
                <a16:creationId xmlns:a16="http://schemas.microsoft.com/office/drawing/2014/main" id="{5CC6CEA0-5920-9753-0F62-93CBC81BB42C}"/>
              </a:ext>
            </a:extLst>
          </p:cNvPr>
          <p:cNvSpPr>
            <a:spLocks noGrp="1" noChangeArrowheads="1"/>
          </p:cNvSpPr>
          <p:nvPr>
            <p:ph idx="1"/>
          </p:nvPr>
        </p:nvSpPr>
        <p:spPr bwMode="auto">
          <a:xfrm>
            <a:off x="408214" y="4209642"/>
            <a:ext cx="1137557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panose="020B0604020202020204" pitchFamily="34" charset="0"/>
              </a:rPr>
              <a:t>We aimed to predict the bike rental count (</a:t>
            </a:r>
            <a:r>
              <a:rPr kumimoji="0" lang="en-US" altLang="en-US" sz="1300" b="0" i="0" u="none" strike="noStrike" cap="none" normalizeH="0" baseline="0">
                <a:ln>
                  <a:noFill/>
                </a:ln>
                <a:solidFill>
                  <a:schemeClr val="tx1"/>
                </a:solidFill>
                <a:effectLst/>
                <a:latin typeface="Arial Unicode MS"/>
              </a:rPr>
              <a:t>count</a:t>
            </a:r>
            <a:r>
              <a:rPr kumimoji="0" lang="en-US" altLang="en-US" sz="1300" b="0" i="0" u="none" strike="noStrike" cap="none" normalizeH="0" baseline="0">
                <a:ln>
                  <a:noFill/>
                </a:ln>
                <a:solidFill>
                  <a:schemeClr val="tx1"/>
                </a:solidFill>
                <a:effectLst/>
              </a:rPr>
              <a:t>) as a continuous variable, and the models' performances can be evaluated </a:t>
            </a:r>
            <a:r>
              <a:rPr lang="en-GB" sz="1300"/>
              <a:t>by comparing the predictions they make to the actual values, using metrics that quantify how close the predictions are. Our evaluations are </a:t>
            </a:r>
            <a:r>
              <a:rPr kumimoji="0" lang="en-US" altLang="en-US" sz="1300" b="0" i="0" u="none" strike="noStrike" cap="none" normalizeH="0" baseline="0">
                <a:ln>
                  <a:noFill/>
                </a:ln>
                <a:solidFill>
                  <a:schemeClr val="tx1"/>
                </a:solidFill>
                <a:effectLst/>
              </a:rPr>
              <a:t>based on </a:t>
            </a:r>
            <a:r>
              <a:rPr kumimoji="0" lang="en-US" altLang="en-US" sz="1300" b="1" i="0" u="none" strike="noStrike" cap="none" normalizeH="0" baseline="0">
                <a:ln>
                  <a:noFill/>
                </a:ln>
                <a:solidFill>
                  <a:schemeClr val="tx1"/>
                </a:solidFill>
                <a:effectLst/>
                <a:latin typeface="Arial" panose="020B0604020202020204" pitchFamily="34" charset="0"/>
              </a:rPr>
              <a:t>RMSE (lower is better)</a:t>
            </a:r>
            <a:r>
              <a:rPr kumimoji="0" lang="en-US" altLang="en-US" sz="1300" b="0" i="0" u="none" strike="noStrike" cap="none" normalizeH="0" baseline="0">
                <a:ln>
                  <a:noFill/>
                </a:ln>
                <a:solidFill>
                  <a:schemeClr val="tx1"/>
                </a:solidFill>
                <a:effectLst/>
                <a:latin typeface="Arial" panose="020B0604020202020204" pitchFamily="34" charset="0"/>
              </a:rPr>
              <a:t> and </a:t>
            </a:r>
            <a:r>
              <a:rPr kumimoji="0" lang="en-US" altLang="en-US" sz="1300" b="1" i="0" u="none" strike="noStrike" cap="none" normalizeH="0" baseline="0">
                <a:ln>
                  <a:noFill/>
                </a:ln>
                <a:solidFill>
                  <a:schemeClr val="tx1"/>
                </a:solidFill>
                <a:effectLst/>
                <a:latin typeface="Arial" panose="020B0604020202020204" pitchFamily="34" charset="0"/>
              </a:rPr>
              <a:t>R² Score (higher is better)</a:t>
            </a:r>
            <a:r>
              <a:rPr kumimoji="0" lang="en-US" altLang="en-US" sz="13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a:ln>
                  <a:noFill/>
                </a:ln>
                <a:solidFill>
                  <a:schemeClr val="tx1"/>
                </a:solidFill>
                <a:effectLst/>
                <a:latin typeface="Arial" panose="020B0604020202020204" pitchFamily="34" charset="0"/>
              </a:rPr>
              <a:t>Linear Regression</a:t>
            </a:r>
            <a:r>
              <a:rPr kumimoji="0" lang="en-US" altLang="en-US" sz="1300" b="0" i="0" u="none" strike="noStrike" cap="none" normalizeH="0" baseline="0">
                <a:ln>
                  <a:noFill/>
                </a:ln>
                <a:solidFill>
                  <a:schemeClr val="tx1"/>
                </a:solidFill>
                <a:effectLst/>
                <a:latin typeface="Arial" panose="020B0604020202020204" pitchFamily="34" charset="0"/>
              </a:rPr>
              <a:t>:The linear regression model struggles to capture the nonlinear relationships in the data, as evidenced by the high RMSE and low R² score.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a:ln>
                  <a:noFill/>
                </a:ln>
                <a:solidFill>
                  <a:schemeClr val="tx1"/>
                </a:solidFill>
                <a:effectLst/>
                <a:latin typeface="Arial" panose="020B0604020202020204" pitchFamily="34" charset="0"/>
              </a:rPr>
              <a:t>Random Forest</a:t>
            </a:r>
            <a:r>
              <a:rPr kumimoji="0" lang="en-US" altLang="en-US" sz="1300" b="0" i="0" u="none" strike="noStrike" cap="none" normalizeH="0" baseline="0">
                <a:ln>
                  <a:noFill/>
                </a:ln>
                <a:solidFill>
                  <a:schemeClr val="tx1"/>
                </a:solidFill>
                <a:effectLst/>
                <a:latin typeface="Arial" panose="020B0604020202020204" pitchFamily="34" charset="0"/>
              </a:rPr>
              <a:t>:Random Forest performs well, reducing error significantly compared to Linear Regression and capturing most of the variance in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a:ln>
                  <a:noFill/>
                </a:ln>
                <a:solidFill>
                  <a:schemeClr val="tx1"/>
                </a:solidFill>
                <a:effectLst/>
                <a:latin typeface="Arial" panose="020B0604020202020204" pitchFamily="34" charset="0"/>
              </a:rPr>
              <a:t>Gradient Boosting</a:t>
            </a:r>
            <a:r>
              <a:rPr kumimoji="0" lang="en-US" altLang="en-US" sz="1300" b="0" i="0" u="none" strike="noStrike" cap="none" normalizeH="0" baseline="0">
                <a:ln>
                  <a:noFill/>
                </a:ln>
                <a:solidFill>
                  <a:schemeClr val="tx1"/>
                </a:solidFill>
                <a:effectLst/>
                <a:latin typeface="Arial" panose="020B0604020202020204" pitchFamily="34" charset="0"/>
              </a:rPr>
              <a:t>:Gradient Boosting performs well but is slightly less accurate than Random Forest in this case.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a:ln>
                  <a:noFill/>
                </a:ln>
                <a:solidFill>
                  <a:schemeClr val="tx1"/>
                </a:solidFill>
                <a:effectLst/>
                <a:latin typeface="Arial" panose="020B0604020202020204" pitchFamily="34" charset="0"/>
              </a:rPr>
              <a:t>XGBoost</a:t>
            </a:r>
            <a:r>
              <a:rPr kumimoji="0" lang="en-US" altLang="en-US" sz="1300" b="0" i="0" u="none" strike="noStrike" cap="none" normalizeH="0" baseline="0">
                <a:ln>
                  <a:noFill/>
                </a:ln>
                <a:solidFill>
                  <a:schemeClr val="tx1"/>
                </a:solidFill>
                <a:effectLst/>
                <a:latin typeface="Arial" panose="020B0604020202020204" pitchFamily="34" charset="0"/>
              </a:rPr>
              <a:t>:XGBoost outperforms all other models for regression, providing the lowest error and the highest R² score.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Arial" panose="020B0604020202020204" pitchFamily="34" charset="0"/>
              </a:rPr>
              <a:t>Best Regression Model</a:t>
            </a:r>
            <a:r>
              <a:rPr kumimoji="0" lang="en-US" altLang="en-US" sz="1300" b="0" i="0" u="none" strike="noStrike" cap="none" normalizeH="0" baseline="0">
                <a:ln>
                  <a:noFill/>
                </a:ln>
                <a:solidFill>
                  <a:schemeClr val="tx1"/>
                </a:solidFill>
                <a:effectLst/>
                <a:latin typeface="Arial" panose="020B0604020202020204" pitchFamily="34" charset="0"/>
              </a:rPr>
              <a:t>: </a:t>
            </a:r>
            <a:r>
              <a:rPr kumimoji="0" lang="en-US" altLang="en-US" sz="1300" b="1" i="0" u="none" strike="noStrike" cap="none" normalizeH="0" baseline="0">
                <a:ln>
                  <a:noFill/>
                </a:ln>
                <a:solidFill>
                  <a:schemeClr val="tx1"/>
                </a:solidFill>
                <a:effectLst/>
                <a:latin typeface="Arial" panose="020B0604020202020204" pitchFamily="34" charset="0"/>
              </a:rPr>
              <a:t>XGBoost Regressor</a:t>
            </a:r>
            <a:r>
              <a:rPr kumimoji="0" lang="en-US" altLang="en-US" sz="1300" b="0" i="0" u="none" strike="noStrike" cap="none" normalizeH="0" baseline="0">
                <a:ln>
                  <a:noFill/>
                </a:ln>
                <a:solidFill>
                  <a:schemeClr val="tx1"/>
                </a:solidFill>
                <a:effectLst/>
                <a:latin typeface="Arial" panose="020B0604020202020204" pitchFamily="34" charset="0"/>
              </a:rPr>
              <a:t> (lowest RMSE and highest R²).</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16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BC836-7DD5-73CD-95F3-AC299FF8BEDE}"/>
              </a:ext>
            </a:extLst>
          </p:cNvPr>
          <p:cNvSpPr>
            <a:spLocks noGrp="1"/>
          </p:cNvSpPr>
          <p:nvPr>
            <p:ph type="title"/>
          </p:nvPr>
        </p:nvSpPr>
        <p:spPr>
          <a:xfrm>
            <a:off x="572493" y="238539"/>
            <a:ext cx="11018520" cy="1434415"/>
          </a:xfrm>
        </p:spPr>
        <p:txBody>
          <a:bodyPr anchor="b">
            <a:normAutofit/>
          </a:bodyPr>
          <a:lstStyle/>
          <a:p>
            <a:r>
              <a:rPr lang="en-GB" sz="5400" dirty="0"/>
              <a:t>SHAP</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6093581F-C497-7847-8472-B2F262439EDF}"/>
              </a:ext>
            </a:extLst>
          </p:cNvPr>
          <p:cNvSpPr>
            <a:spLocks noGrp="1" noChangeArrowheads="1"/>
          </p:cNvSpPr>
          <p:nvPr>
            <p:ph idx="1"/>
          </p:nvPr>
        </p:nvSpPr>
        <p:spPr bwMode="auto">
          <a:xfrm>
            <a:off x="572493" y="2071316"/>
            <a:ext cx="6713552" cy="4119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This image is a SHAP (</a:t>
            </a:r>
            <a:r>
              <a:rPr kumimoji="0" lang="en-US" altLang="en-US" sz="2000" b="0" i="0" u="none" strike="noStrike" cap="none" normalizeH="0" baseline="0" dirty="0" err="1">
                <a:ln>
                  <a:noFill/>
                </a:ln>
                <a:effectLst/>
                <a:latin typeface="Arial" panose="020B0604020202020204" pitchFamily="34" charset="0"/>
              </a:rPr>
              <a:t>SHapley</a:t>
            </a:r>
            <a:r>
              <a:rPr kumimoji="0" lang="en-US" altLang="en-US" sz="2000" b="0" i="0" u="none" strike="noStrike" cap="none" normalizeH="0" baseline="0" dirty="0">
                <a:ln>
                  <a:noFill/>
                </a:ln>
                <a:effectLst/>
                <a:latin typeface="Arial" panose="020B0604020202020204" pitchFamily="34" charset="0"/>
              </a:rPr>
              <a:t> Additive </a:t>
            </a:r>
            <a:r>
              <a:rPr kumimoji="0" lang="en-US" altLang="en-US" sz="2000" b="0" i="0" u="none" strike="noStrike" cap="none" normalizeH="0" baseline="0" dirty="0" err="1">
                <a:ln>
                  <a:noFill/>
                </a:ln>
                <a:effectLst/>
                <a:latin typeface="Arial" panose="020B0604020202020204" pitchFamily="34" charset="0"/>
              </a:rPr>
              <a:t>exPlanations</a:t>
            </a:r>
            <a:r>
              <a:rPr kumimoji="0" lang="en-US" altLang="en-US" sz="2000" b="0" i="0" u="none" strike="noStrike" cap="none" normalizeH="0" baseline="0" dirty="0">
                <a:ln>
                  <a:noFill/>
                </a:ln>
                <a:effectLst/>
                <a:latin typeface="Arial" panose="020B0604020202020204" pitchFamily="34" charset="0"/>
              </a:rPr>
              <a:t>) summary plot that shows the impact of</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 different features on the model's output. </a:t>
            </a: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Arial" panose="020B0604020202020204" pitchFamily="34" charset="0"/>
              </a:rPr>
              <a:t>Color Gradient:</a:t>
            </a:r>
            <a:r>
              <a:rPr kumimoji="0" lang="en-US" altLang="en-US" sz="2000" b="0" i="0" u="none" strike="noStrike" cap="none" normalizeH="0" baseline="0" dirty="0">
                <a:ln>
                  <a:noFill/>
                </a:ln>
                <a:effectLst/>
                <a:latin typeface="Arial" panose="020B0604020202020204" pitchFamily="34" charset="0"/>
              </a:rPr>
              <a:t> Represents feature values, with blue: lower values and red :higher values for each feature.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SHAP Values (x-axis):</a:t>
            </a:r>
            <a:r>
              <a:rPr kumimoji="0" lang="en-US" altLang="en-US" sz="2000" b="0" i="0" u="none" strike="noStrike" cap="none" normalizeH="0" baseline="0" dirty="0">
                <a:ln>
                  <a:noFill/>
                </a:ln>
                <a:effectLst/>
                <a:latin typeface="Arial" panose="020B0604020202020204" pitchFamily="34" charset="0"/>
              </a:rPr>
              <a:t> The SHAP value indicates the influence of a feature on the model’s prediction. Positive SHAP values push the model's prediction higher, and negative SHAP values push it lower.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Observation: T</a:t>
            </a:r>
            <a:r>
              <a:rPr kumimoji="0" lang="en-US" altLang="en-US" sz="2000" b="0" i="0" u="none" strike="noStrike" cap="none" normalizeH="0" baseline="0" dirty="0">
                <a:ln>
                  <a:noFill/>
                </a:ln>
                <a:effectLst/>
                <a:latin typeface="Arial" panose="020B0604020202020204" pitchFamily="34" charset="0"/>
              </a:rPr>
              <a:t>emperature," "hour," and "solar radiation" have a larger impact on the model’s predictions. </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Features like "</a:t>
            </a:r>
            <a:r>
              <a:rPr kumimoji="0" lang="en-US" altLang="en-US" sz="2000" b="0" i="0" u="none" strike="noStrike" cap="none" normalizeH="0" baseline="0" dirty="0" err="1">
                <a:ln>
                  <a:noFill/>
                </a:ln>
                <a:effectLst/>
                <a:latin typeface="Arial" panose="020B0604020202020204" pitchFamily="34" charset="0"/>
              </a:rPr>
              <a:t>wind_speed</a:t>
            </a:r>
            <a:r>
              <a:rPr kumimoji="0" lang="en-US" altLang="en-US" sz="2000" b="0" i="0" u="none" strike="noStrike" cap="none" normalizeH="0" baseline="0" dirty="0">
                <a:ln>
                  <a:noFill/>
                </a:ln>
                <a:effectLst/>
                <a:latin typeface="Arial" panose="020B0604020202020204" pitchFamily="34" charset="0"/>
              </a:rPr>
              <a:t>" and "year" have </a:t>
            </a:r>
            <a:r>
              <a:rPr kumimoji="0" lang="en-US" altLang="en-US" sz="2000" b="0" i="0" u="none" strike="noStrike" cap="none" normalizeH="0" baseline="0" dirty="0" err="1">
                <a:ln>
                  <a:noFill/>
                </a:ln>
                <a:effectLst/>
                <a:latin typeface="Arial" panose="020B0604020202020204" pitchFamily="34" charset="0"/>
              </a:rPr>
              <a:t>have</a:t>
            </a:r>
            <a:r>
              <a:rPr kumimoji="0" lang="en-US" altLang="en-US" sz="2000" b="0" i="0" u="none" strike="noStrike" cap="none" normalizeH="0" baseline="0" dirty="0">
                <a:ln>
                  <a:noFill/>
                </a:ln>
                <a:effectLst/>
                <a:latin typeface="Arial" panose="020B0604020202020204" pitchFamily="34" charset="0"/>
              </a:rPr>
              <a:t> a smaller influence. </a:t>
            </a:r>
          </a:p>
        </p:txBody>
      </p:sp>
      <p:pic>
        <p:nvPicPr>
          <p:cNvPr id="7" name="Picture 6" descr="A graph of different weather conditions&#10;&#10;Description automatically generated with medium confidence">
            <a:extLst>
              <a:ext uri="{FF2B5EF4-FFF2-40B4-BE49-F238E27FC236}">
                <a16:creationId xmlns:a16="http://schemas.microsoft.com/office/drawing/2014/main" id="{17D0B3B9-93B5-A6D5-D032-561187121A66}"/>
              </a:ext>
            </a:extLst>
          </p:cNvPr>
          <p:cNvPicPr>
            <a:picLocks noChangeAspect="1"/>
          </p:cNvPicPr>
          <p:nvPr/>
        </p:nvPicPr>
        <p:blipFill>
          <a:blip r:embed="rId2">
            <a:extLst>
              <a:ext uri="{28A0092B-C50C-407E-A947-70E740481C1C}">
                <a14:useLocalDpi xmlns:a14="http://schemas.microsoft.com/office/drawing/2010/main" val="0"/>
              </a:ext>
            </a:extLst>
          </a:blip>
          <a:srcRect l="8364"/>
          <a:stretch/>
        </p:blipFill>
        <p:spPr>
          <a:xfrm>
            <a:off x="7676265" y="955746"/>
            <a:ext cx="4330677" cy="4501493"/>
          </a:xfrm>
          <a:prstGeom prst="rect">
            <a:avLst/>
          </a:prstGeom>
        </p:spPr>
      </p:pic>
      <p:pic>
        <p:nvPicPr>
          <p:cNvPr id="9" name="Picture 8">
            <a:extLst>
              <a:ext uri="{FF2B5EF4-FFF2-40B4-BE49-F238E27FC236}">
                <a16:creationId xmlns:a16="http://schemas.microsoft.com/office/drawing/2014/main" id="{67875E70-2CD0-8C87-5BBF-79579DFBD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49" y="5792777"/>
            <a:ext cx="7210793" cy="710447"/>
          </a:xfrm>
          <a:prstGeom prst="rect">
            <a:avLst/>
          </a:prstGeom>
        </p:spPr>
      </p:pic>
    </p:spTree>
    <p:extLst>
      <p:ext uri="{BB962C8B-B14F-4D97-AF65-F5344CB8AC3E}">
        <p14:creationId xmlns:p14="http://schemas.microsoft.com/office/powerpoint/2010/main" val="92944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Arc 9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573428AC-8454-0E86-CD83-F0FA299E778F}"/>
              </a:ext>
            </a:extLst>
          </p:cNvPr>
          <p:cNvSpPr>
            <a:spLocks noGrp="1"/>
          </p:cNvSpPr>
          <p:nvPr>
            <p:ph type="title"/>
          </p:nvPr>
        </p:nvSpPr>
        <p:spPr>
          <a:xfrm>
            <a:off x="838200" y="365125"/>
            <a:ext cx="10515599" cy="1325563"/>
          </a:xfrm>
        </p:spPr>
        <p:txBody>
          <a:bodyPr>
            <a:normAutofit/>
          </a:bodyPr>
          <a:lstStyle/>
          <a:p>
            <a:r>
              <a:rPr lang="en-GB"/>
              <a:t>BACKGROUND</a:t>
            </a:r>
            <a:endParaRPr lang="en-UG"/>
          </a:p>
        </p:txBody>
      </p:sp>
      <p:sp>
        <p:nvSpPr>
          <p:cNvPr id="3" name="Content Placeholder 2">
            <a:extLst>
              <a:ext uri="{FF2B5EF4-FFF2-40B4-BE49-F238E27FC236}">
                <a16:creationId xmlns:a16="http://schemas.microsoft.com/office/drawing/2014/main" id="{56D090C1-A8F9-37DA-1F8D-CA89BC5A501A}"/>
              </a:ext>
            </a:extLst>
          </p:cNvPr>
          <p:cNvSpPr>
            <a:spLocks noGrp="1"/>
          </p:cNvSpPr>
          <p:nvPr>
            <p:ph idx="1"/>
          </p:nvPr>
        </p:nvSpPr>
        <p:spPr>
          <a:xfrm>
            <a:off x="407751" y="1573161"/>
            <a:ext cx="7959501" cy="4592872"/>
          </a:xfrm>
        </p:spPr>
        <p:txBody>
          <a:bodyPr>
            <a:noAutofit/>
          </a:bodyPr>
          <a:lstStyle/>
          <a:p>
            <a:r>
              <a:rPr lang="en-US" sz="1800" dirty="0">
                <a:effectLst/>
                <a:ea typeface="MS Mincho" panose="020B0400000000000000" pitchFamily="49" charset="-128"/>
                <a:cs typeface="Times New Roman" panose="02020603050405020304" pitchFamily="18" charset="0"/>
              </a:rPr>
              <a:t>There is a rise in urbanization in many cities across the world which has resulted in extreme congestion, pollution, high cost of living and environmental concerns. This has prompted many to seek sustainable transportation solutions to reduce traffic, lower carbon emissions, and improve public health.</a:t>
            </a:r>
            <a:endParaRPr lang="en-UG" sz="1800" dirty="0">
              <a:effectLst/>
              <a:ea typeface="MS Mincho" panose="020B0400000000000000" pitchFamily="49" charset="-128"/>
              <a:cs typeface="Times New Roman" panose="02020603050405020304" pitchFamily="18" charset="0"/>
            </a:endParaRPr>
          </a:p>
          <a:p>
            <a:pPr marL="0" indent="0">
              <a:buNone/>
            </a:pPr>
            <a:endParaRPr lang="en-UG" sz="1800" dirty="0">
              <a:effectLst/>
              <a:ea typeface="MS Mincho" panose="020B0400000000000000" pitchFamily="49" charset="-128"/>
              <a:cs typeface="Times New Roman" panose="02020603050405020304" pitchFamily="18" charset="0"/>
            </a:endParaRPr>
          </a:p>
          <a:p>
            <a:r>
              <a:rPr lang="en-US" sz="1800" dirty="0">
                <a:effectLst/>
                <a:ea typeface="MS Mincho" panose="020B0400000000000000" pitchFamily="49" charset="-128"/>
                <a:cs typeface="Times New Roman" panose="02020603050405020304" pitchFamily="18" charset="0"/>
              </a:rPr>
              <a:t>Bike hiring has been successfully implemented in cities like Amsterdam, Paris, Copenhagen, Seoul, New York City, San Francisco, London, Barcelona, Montreal, and Melbourne. In Kampala, Makerere university in partnership with Star Digital Bikes introduced bicycles to ease movement on the hill and promote exercise while sustaining the environment. [1]</a:t>
            </a:r>
            <a:endParaRPr lang="en-UG" sz="1800" dirty="0">
              <a:effectLst/>
              <a:ea typeface="MS Mincho" panose="020B0400000000000000" pitchFamily="49" charset="-128"/>
              <a:cs typeface="Times New Roman" panose="02020603050405020304" pitchFamily="18" charset="0"/>
            </a:endParaRPr>
          </a:p>
          <a:p>
            <a:pPr marL="0" indent="0">
              <a:buNone/>
            </a:pPr>
            <a:endParaRPr lang="en-UG" sz="1800" dirty="0">
              <a:effectLst/>
              <a:ea typeface="MS Mincho" panose="020B0400000000000000" pitchFamily="49" charset="-128"/>
              <a:cs typeface="Times New Roman" panose="02020603050405020304" pitchFamily="18" charset="0"/>
            </a:endParaRPr>
          </a:p>
          <a:p>
            <a:r>
              <a:rPr lang="en-US" sz="1800" dirty="0">
                <a:effectLst/>
                <a:ea typeface="MS Mincho" panose="020B0400000000000000" pitchFamily="49" charset="-128"/>
                <a:cs typeface="Times New Roman" panose="02020603050405020304" pitchFamily="18" charset="0"/>
              </a:rPr>
              <a:t>A deeper understanding of the bike-sharing market will offer action points and recommendations for government, policymakers and entrepreneurs and to improve city life.</a:t>
            </a:r>
            <a:endParaRPr lang="en-UG" sz="1800" dirty="0">
              <a:effectLst/>
              <a:ea typeface="MS Mincho" panose="020B0400000000000000" pitchFamily="49" charset="-128"/>
              <a:cs typeface="Times New Roman" panose="02020603050405020304" pitchFamily="18" charset="0"/>
            </a:endParaRPr>
          </a:p>
          <a:p>
            <a:endParaRPr lang="en-UG" sz="1800" dirty="0"/>
          </a:p>
        </p:txBody>
      </p:sp>
      <p:sp>
        <p:nvSpPr>
          <p:cNvPr id="92" name="Oval 9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Cycling">
            <a:extLst>
              <a:ext uri="{FF2B5EF4-FFF2-40B4-BE49-F238E27FC236}">
                <a16:creationId xmlns:a16="http://schemas.microsoft.com/office/drawing/2014/main" id="{8EFFF69B-2919-FF32-1791-47057E09C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3730" y="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61507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0FA4-58EB-1BC1-3FB5-156A4DA99EBC}"/>
              </a:ext>
            </a:extLst>
          </p:cNvPr>
          <p:cNvSpPr>
            <a:spLocks noGrp="1"/>
          </p:cNvSpPr>
          <p:nvPr>
            <p:ph type="title"/>
          </p:nvPr>
        </p:nvSpPr>
        <p:spPr/>
        <p:txBody>
          <a:bodyPr/>
          <a:lstStyle/>
          <a:p>
            <a:r>
              <a:rPr lang="en-GB" dirty="0"/>
              <a:t>Introduction</a:t>
            </a:r>
            <a:endParaRPr lang="en-UG" dirty="0"/>
          </a:p>
        </p:txBody>
      </p:sp>
      <p:sp>
        <p:nvSpPr>
          <p:cNvPr id="3" name="Content Placeholder 2">
            <a:extLst>
              <a:ext uri="{FF2B5EF4-FFF2-40B4-BE49-F238E27FC236}">
                <a16:creationId xmlns:a16="http://schemas.microsoft.com/office/drawing/2014/main" id="{38717850-55BE-D992-B3A6-03B0CB3DEA72}"/>
              </a:ext>
            </a:extLst>
          </p:cNvPr>
          <p:cNvSpPr>
            <a:spLocks noGrp="1"/>
          </p:cNvSpPr>
          <p:nvPr>
            <p:ph idx="1"/>
          </p:nvPr>
        </p:nvSpPr>
        <p:spPr>
          <a:xfrm>
            <a:off x="658763" y="1825624"/>
            <a:ext cx="7305366" cy="4837470"/>
          </a:xfrm>
        </p:spPr>
        <p:txBody>
          <a:bodyPr/>
          <a:lstStyle/>
          <a:p>
            <a:pPr algn="l"/>
            <a:r>
              <a:rPr lang="en-US" sz="1800" dirty="0">
                <a:effectLst/>
                <a:latin typeface="+mj-lt"/>
                <a:ea typeface="MS Mincho" panose="020B0400000000000000" pitchFamily="49" charset="-128"/>
                <a:cs typeface="Times New Roman" panose="02020603050405020304" pitchFamily="18" charset="0"/>
              </a:rPr>
              <a:t>This </a:t>
            </a:r>
            <a:r>
              <a:rPr lang="en-US" sz="1800" b="1" dirty="0">
                <a:effectLst/>
                <a:latin typeface="+mj-lt"/>
                <a:ea typeface="MS Mincho" panose="020B0400000000000000" pitchFamily="49" charset="-128"/>
                <a:cs typeface="Times New Roman" panose="02020603050405020304" pitchFamily="18" charset="0"/>
              </a:rPr>
              <a:t>dataset</a:t>
            </a:r>
            <a:r>
              <a:rPr lang="en-US" sz="1800" dirty="0">
                <a:effectLst/>
                <a:latin typeface="+mj-lt"/>
                <a:ea typeface="MS Mincho" panose="020B0400000000000000" pitchFamily="49" charset="-128"/>
                <a:cs typeface="Times New Roman" panose="02020603050405020304" pitchFamily="18" charset="0"/>
              </a:rPr>
              <a:t> contains a count of public </a:t>
            </a:r>
            <a:r>
              <a:rPr lang="en-US" sz="1800" b="1" dirty="0">
                <a:effectLst/>
                <a:latin typeface="+mj-lt"/>
                <a:ea typeface="MS Mincho" panose="020B0400000000000000" pitchFamily="49" charset="-128"/>
                <a:cs typeface="Times New Roman" panose="02020603050405020304" pitchFamily="18" charset="0"/>
              </a:rPr>
              <a:t>bicycles</a:t>
            </a:r>
            <a:r>
              <a:rPr lang="en-US" sz="1800" dirty="0">
                <a:effectLst/>
                <a:latin typeface="+mj-lt"/>
                <a:ea typeface="MS Mincho" panose="020B0400000000000000" pitchFamily="49" charset="-128"/>
                <a:cs typeface="Times New Roman" panose="02020603050405020304" pitchFamily="18" charset="0"/>
              </a:rPr>
              <a:t> rented per hour in the </a:t>
            </a:r>
            <a:r>
              <a:rPr lang="en-US" sz="1800" b="1" dirty="0">
                <a:effectLst/>
                <a:latin typeface="+mj-lt"/>
                <a:ea typeface="MS Mincho" panose="020B0400000000000000" pitchFamily="49" charset="-128"/>
                <a:cs typeface="Times New Roman" panose="02020603050405020304" pitchFamily="18" charset="0"/>
              </a:rPr>
              <a:t>Seoul Bike</a:t>
            </a:r>
            <a:r>
              <a:rPr lang="en-US" sz="1800" dirty="0">
                <a:effectLst/>
                <a:latin typeface="+mj-lt"/>
                <a:ea typeface="MS Mincho" panose="020B0400000000000000" pitchFamily="49" charset="-128"/>
                <a:cs typeface="Times New Roman" panose="02020603050405020304" pitchFamily="18" charset="0"/>
              </a:rPr>
              <a:t> Sharing System, with corresponding weather data and holiday information. </a:t>
            </a:r>
          </a:p>
          <a:p>
            <a:pPr algn="just"/>
            <a:r>
              <a:rPr lang="en-GB" sz="1800" b="0" i="0" dirty="0">
                <a:solidFill>
                  <a:srgbClr val="000000"/>
                </a:solidFill>
                <a:effectLst/>
                <a:latin typeface="+mj-lt"/>
              </a:rPr>
              <a:t>The Seoul Bike Sharing Demand dataset covers 12 months of data from December 1, 2017, to November 30, 2018, and was obtained from the UC Irvine machine learning data repository website.</a:t>
            </a:r>
            <a:endParaRPr lang="en-US" sz="1800" dirty="0">
              <a:effectLst/>
              <a:latin typeface="+mj-lt"/>
              <a:ea typeface="MS Mincho" panose="020B0400000000000000" pitchFamily="49" charset="-128"/>
              <a:cs typeface="Times New Roman" panose="02020603050405020304" pitchFamily="18" charset="0"/>
            </a:endParaRPr>
          </a:p>
          <a:p>
            <a:pPr algn="l"/>
            <a:r>
              <a:rPr lang="en-US" sz="1800" dirty="0">
                <a:effectLst/>
                <a:latin typeface="+mj-lt"/>
                <a:ea typeface="MS Mincho" panose="020B0400000000000000" pitchFamily="49" charset="-128"/>
                <a:cs typeface="Times New Roman" panose="02020603050405020304" pitchFamily="18" charset="0"/>
              </a:rPr>
              <a:t>This report will show the data analysis carried out on the above data set, </a:t>
            </a:r>
            <a:r>
              <a:rPr lang="en-GB" sz="1800" dirty="0">
                <a:solidFill>
                  <a:srgbClr val="000000"/>
                </a:solidFill>
                <a:latin typeface="+mj-lt"/>
              </a:rPr>
              <a:t>attempts to predict the hourly rental demand for public bikes using the Seoul Bike Sharing System by evaluating various machine learning regression models namely Linear Regression, Decision Tree Regression, Random Forest Regression.</a:t>
            </a:r>
            <a:endParaRPr lang="en-UG" sz="1800" dirty="0">
              <a:effectLst/>
              <a:latin typeface="+mj-lt"/>
              <a:ea typeface="MS Mincho" panose="020B0400000000000000" pitchFamily="49" charset="-128"/>
              <a:cs typeface="Times New Roman" panose="02020603050405020304" pitchFamily="18" charset="0"/>
            </a:endParaRPr>
          </a:p>
          <a:p>
            <a:pPr marL="0" indent="0">
              <a:buNone/>
            </a:pPr>
            <a:endParaRPr lang="en-UG" sz="1800" dirty="0">
              <a:effectLst/>
              <a:latin typeface="+mj-lt"/>
              <a:ea typeface="MS Mincho" panose="020B0400000000000000" pitchFamily="49" charset="-128"/>
              <a:cs typeface="Times New Roman" panose="02020603050405020304" pitchFamily="18" charset="0"/>
            </a:endParaRPr>
          </a:p>
        </p:txBody>
      </p:sp>
      <p:sp>
        <p:nvSpPr>
          <p:cNvPr id="5" name="TextBox 4">
            <a:extLst>
              <a:ext uri="{FF2B5EF4-FFF2-40B4-BE49-F238E27FC236}">
                <a16:creationId xmlns:a16="http://schemas.microsoft.com/office/drawing/2014/main" id="{E3B66BAD-9FED-C045-7488-7A4AE355081C}"/>
              </a:ext>
            </a:extLst>
          </p:cNvPr>
          <p:cNvSpPr txBox="1"/>
          <p:nvPr/>
        </p:nvSpPr>
        <p:spPr>
          <a:xfrm>
            <a:off x="8318089" y="1825624"/>
            <a:ext cx="4316362" cy="1754326"/>
          </a:xfrm>
          <a:prstGeom prst="rect">
            <a:avLst/>
          </a:prstGeom>
          <a:noFill/>
        </p:spPr>
        <p:txBody>
          <a:bodyPr wrap="square" rtlCol="0">
            <a:spAutoFit/>
          </a:bodyPr>
          <a:lstStyle/>
          <a:p>
            <a:r>
              <a:rPr lang="en-GB" b="1"/>
              <a:t>EXPECTED OUTPUTS</a:t>
            </a:r>
          </a:p>
          <a:p>
            <a:endParaRPr lang="en-GB"/>
          </a:p>
          <a:p>
            <a:pPr marL="285750" indent="-285750">
              <a:buFont typeface="Arial" panose="020B0604020202020204" pitchFamily="34" charset="0"/>
              <a:buChar char="•"/>
            </a:pPr>
            <a:r>
              <a:rPr lang="en-GB"/>
              <a:t>Data Analysis</a:t>
            </a:r>
          </a:p>
          <a:p>
            <a:pPr marL="285750" indent="-285750">
              <a:buFont typeface="Arial" panose="020B0604020202020204" pitchFamily="34" charset="0"/>
              <a:buChar char="•"/>
            </a:pPr>
            <a:r>
              <a:rPr lang="en-GB"/>
              <a:t>Visual Representation</a:t>
            </a:r>
          </a:p>
          <a:p>
            <a:pPr marL="285750" indent="-285750">
              <a:buFont typeface="Arial" panose="020B0604020202020204" pitchFamily="34" charset="0"/>
              <a:buChar char="•"/>
            </a:pPr>
            <a:r>
              <a:rPr lang="en-GB"/>
              <a:t>Prediction Models</a:t>
            </a:r>
          </a:p>
          <a:p>
            <a:pPr marL="285750" indent="-285750">
              <a:buFont typeface="Arial" panose="020B0604020202020204" pitchFamily="34" charset="0"/>
              <a:buChar char="•"/>
            </a:pPr>
            <a:r>
              <a:rPr lang="en-GB"/>
              <a:t>Conclusion </a:t>
            </a:r>
            <a:endParaRPr lang="en-UG" dirty="0"/>
          </a:p>
        </p:txBody>
      </p:sp>
    </p:spTree>
    <p:extLst>
      <p:ext uri="{BB962C8B-B14F-4D97-AF65-F5344CB8AC3E}">
        <p14:creationId xmlns:p14="http://schemas.microsoft.com/office/powerpoint/2010/main" val="12220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5EBA819B-2D8A-BD4C-FA7F-40044FA0C83E}"/>
              </a:ext>
            </a:extLst>
          </p:cNvPr>
          <p:cNvGraphicFramePr>
            <a:graphicFrameLocks noGrp="1"/>
          </p:cNvGraphicFramePr>
          <p:nvPr>
            <p:ph idx="1"/>
            <p:extLst>
              <p:ext uri="{D42A27DB-BD31-4B8C-83A1-F6EECF244321}">
                <p14:modId xmlns:p14="http://schemas.microsoft.com/office/powerpoint/2010/main" val="1715833953"/>
              </p:ext>
            </p:extLst>
          </p:nvPr>
        </p:nvGraphicFramePr>
        <p:xfrm>
          <a:off x="877529" y="1248697"/>
          <a:ext cx="10980174" cy="4857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3760F5A-B2B9-F863-CEF0-41BB20690F44}"/>
              </a:ext>
            </a:extLst>
          </p:cNvPr>
          <p:cNvSpPr txBox="1"/>
          <p:nvPr/>
        </p:nvSpPr>
        <p:spPr>
          <a:xfrm>
            <a:off x="8362337" y="808703"/>
            <a:ext cx="2079522" cy="369332"/>
          </a:xfrm>
          <a:prstGeom prst="rect">
            <a:avLst/>
          </a:prstGeom>
          <a:noFill/>
        </p:spPr>
        <p:txBody>
          <a:bodyPr wrap="square" rtlCol="0">
            <a:spAutoFit/>
          </a:bodyPr>
          <a:lstStyle/>
          <a:p>
            <a:r>
              <a:rPr lang="en-GB" b="1" dirty="0"/>
              <a:t>OBJECTIVE</a:t>
            </a:r>
            <a:endParaRPr lang="en-UG" b="1" dirty="0"/>
          </a:p>
        </p:txBody>
      </p:sp>
      <p:sp>
        <p:nvSpPr>
          <p:cNvPr id="6" name="TextBox 5">
            <a:extLst>
              <a:ext uri="{FF2B5EF4-FFF2-40B4-BE49-F238E27FC236}">
                <a16:creationId xmlns:a16="http://schemas.microsoft.com/office/drawing/2014/main" id="{EEC5402C-85AA-2D07-EB28-DAD16AB6903F}"/>
              </a:ext>
            </a:extLst>
          </p:cNvPr>
          <p:cNvSpPr txBox="1"/>
          <p:nvPr/>
        </p:nvSpPr>
        <p:spPr>
          <a:xfrm>
            <a:off x="2507227" y="844034"/>
            <a:ext cx="3067664" cy="369332"/>
          </a:xfrm>
          <a:prstGeom prst="rect">
            <a:avLst/>
          </a:prstGeom>
          <a:noFill/>
        </p:spPr>
        <p:txBody>
          <a:bodyPr wrap="square" rtlCol="0">
            <a:spAutoFit/>
          </a:bodyPr>
          <a:lstStyle/>
          <a:p>
            <a:r>
              <a:rPr lang="en-GB" b="1" dirty="0"/>
              <a:t>PROBLEM STATEMENT</a:t>
            </a:r>
            <a:endParaRPr lang="en-UG" b="1" dirty="0"/>
          </a:p>
        </p:txBody>
      </p:sp>
    </p:spTree>
    <p:extLst>
      <p:ext uri="{BB962C8B-B14F-4D97-AF65-F5344CB8AC3E}">
        <p14:creationId xmlns:p14="http://schemas.microsoft.com/office/powerpoint/2010/main" val="2809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213F-62D4-B110-A278-D214CE95245F}"/>
              </a:ext>
            </a:extLst>
          </p:cNvPr>
          <p:cNvSpPr>
            <a:spLocks noGrp="1"/>
          </p:cNvSpPr>
          <p:nvPr>
            <p:ph type="title"/>
          </p:nvPr>
        </p:nvSpPr>
        <p:spPr/>
        <p:txBody>
          <a:bodyPr/>
          <a:lstStyle/>
          <a:p>
            <a:r>
              <a:rPr lang="en-GB"/>
              <a:t>SCOPE</a:t>
            </a:r>
            <a:endParaRPr lang="en-UG" dirty="0"/>
          </a:p>
        </p:txBody>
      </p:sp>
      <p:sp>
        <p:nvSpPr>
          <p:cNvPr id="3" name="Content Placeholder 2">
            <a:extLst>
              <a:ext uri="{FF2B5EF4-FFF2-40B4-BE49-F238E27FC236}">
                <a16:creationId xmlns:a16="http://schemas.microsoft.com/office/drawing/2014/main" id="{BC8DE972-0189-DD9C-6B12-2F5EDFB9369C}"/>
              </a:ext>
            </a:extLst>
          </p:cNvPr>
          <p:cNvSpPr>
            <a:spLocks noGrp="1"/>
          </p:cNvSpPr>
          <p:nvPr>
            <p:ph idx="1"/>
          </p:nvPr>
        </p:nvSpPr>
        <p:spPr/>
        <p:txBody>
          <a:bodyPr>
            <a:normAutofit/>
          </a:bodyPr>
          <a:lstStyle/>
          <a:p>
            <a:r>
              <a:rPr lang="en-GB" sz="2000" dirty="0"/>
              <a:t>Identifying and leveraging key features that influence bike rental demand, such as weather conditions, time of day, and holidays.</a:t>
            </a:r>
          </a:p>
          <a:p>
            <a:r>
              <a:rPr lang="en-GB" sz="2000" dirty="0"/>
              <a:t>Handling data preprocessing tasks like normalization, outlier treatment, and feature selection to ensure high-quality inputs for the models.</a:t>
            </a:r>
          </a:p>
          <a:p>
            <a:r>
              <a:rPr lang="en-GB" sz="2000" dirty="0"/>
              <a:t>Selecting and tuning appropriate machine learning regression models to predict hourly bike rental counts accurately.</a:t>
            </a:r>
          </a:p>
          <a:p>
            <a:r>
              <a:rPr lang="en-GB" sz="2000" dirty="0"/>
              <a:t>Integrating additional relevant data sources and exploring advanced modelling techniques to improve predictive performance and provide actionable insights.</a:t>
            </a:r>
            <a:endParaRPr lang="en-UG" sz="2000" dirty="0"/>
          </a:p>
        </p:txBody>
      </p:sp>
    </p:spTree>
    <p:extLst>
      <p:ext uri="{BB962C8B-B14F-4D97-AF65-F5344CB8AC3E}">
        <p14:creationId xmlns:p14="http://schemas.microsoft.com/office/powerpoint/2010/main" val="39000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D4AFD97-AD39-0F7A-C518-4E35D4762416}"/>
              </a:ext>
            </a:extLst>
          </p:cNvPr>
          <p:cNvSpPr>
            <a:spLocks noGrp="1"/>
          </p:cNvSpPr>
          <p:nvPr>
            <p:ph type="title"/>
          </p:nvPr>
        </p:nvSpPr>
        <p:spPr>
          <a:xfrm>
            <a:off x="786385" y="841248"/>
            <a:ext cx="3515244" cy="5340097"/>
          </a:xfrm>
        </p:spPr>
        <p:txBody>
          <a:bodyPr anchor="ctr">
            <a:normAutofit/>
          </a:bodyPr>
          <a:lstStyle/>
          <a:p>
            <a:r>
              <a:rPr lang="en-GB" sz="4000" dirty="0">
                <a:solidFill>
                  <a:schemeClr val="bg1"/>
                </a:solidFill>
              </a:rPr>
              <a:t>6. ⁠Methodology. </a:t>
            </a:r>
            <a:endParaRPr lang="en-UG" sz="4000" dirty="0">
              <a:solidFill>
                <a:schemeClr val="bg1"/>
              </a:solidFill>
            </a:endParaRPr>
          </a:p>
        </p:txBody>
      </p:sp>
      <p:graphicFrame>
        <p:nvGraphicFramePr>
          <p:cNvPr id="31" name="Content Placeholder 2">
            <a:extLst>
              <a:ext uri="{FF2B5EF4-FFF2-40B4-BE49-F238E27FC236}">
                <a16:creationId xmlns:a16="http://schemas.microsoft.com/office/drawing/2014/main" id="{B304D8CF-E312-344B-3DD1-DA6B1A76BD6F}"/>
              </a:ext>
            </a:extLst>
          </p:cNvPr>
          <p:cNvGraphicFramePr>
            <a:graphicFrameLocks noGrp="1"/>
          </p:cNvGraphicFramePr>
          <p:nvPr>
            <p:ph idx="1"/>
            <p:extLst>
              <p:ext uri="{D42A27DB-BD31-4B8C-83A1-F6EECF244321}">
                <p14:modId xmlns:p14="http://schemas.microsoft.com/office/powerpoint/2010/main" val="1033276522"/>
              </p:ext>
            </p:extLst>
          </p:nvPr>
        </p:nvGraphicFramePr>
        <p:xfrm>
          <a:off x="4707052" y="536668"/>
          <a:ext cx="5732348" cy="5784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14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C10C37-8547-06B2-426A-5B319DAB9039}"/>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QUESTIONS</a:t>
            </a:r>
          </a:p>
        </p:txBody>
      </p:sp>
      <p:sp>
        <p:nvSpPr>
          <p:cNvPr id="3" name="Content Placeholder 2">
            <a:extLst>
              <a:ext uri="{FF2B5EF4-FFF2-40B4-BE49-F238E27FC236}">
                <a16:creationId xmlns:a16="http://schemas.microsoft.com/office/drawing/2014/main" id="{EE807E93-3CDE-87A5-58C2-640800EBC4E5}"/>
              </a:ext>
            </a:extLst>
          </p:cNvPr>
          <p:cNvSpPr>
            <a:spLocks noGrp="1"/>
          </p:cNvSpPr>
          <p:nvPr>
            <p:ph idx="1"/>
          </p:nvPr>
        </p:nvSpPr>
        <p:spPr>
          <a:xfrm>
            <a:off x="4380855" y="1412489"/>
            <a:ext cx="3427283" cy="4363844"/>
          </a:xfrm>
        </p:spPr>
        <p:txBody>
          <a:bodyPr vert="horz" lIns="91440" tIns="45720" rIns="91440" bIns="45720" rtlCol="0">
            <a:normAutofit/>
          </a:bodyPr>
          <a:lstStyle/>
          <a:p>
            <a:pPr marL="342900" lvl="0"/>
            <a:r>
              <a:rPr lang="en-US" sz="2000" dirty="0">
                <a:effectLst/>
              </a:rPr>
              <a:t>What is this data set about?</a:t>
            </a:r>
          </a:p>
          <a:p>
            <a:pPr marL="342900" lvl="0"/>
            <a:r>
              <a:rPr lang="en-US" sz="2000" dirty="0">
                <a:effectLst/>
              </a:rPr>
              <a:t>What are the attributes?</a:t>
            </a:r>
          </a:p>
          <a:p>
            <a:pPr marL="342900" lvl="0"/>
            <a:r>
              <a:rPr lang="en-US" sz="2000" dirty="0">
                <a:effectLst/>
              </a:rPr>
              <a:t>Is the data clean?</a:t>
            </a:r>
          </a:p>
          <a:p>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FD87B1-8EEC-24BF-2BF7-7E021856BE0C}"/>
              </a:ext>
            </a:extLst>
          </p:cNvPr>
          <p:cNvSpPr txBox="1"/>
          <p:nvPr/>
        </p:nvSpPr>
        <p:spPr>
          <a:xfrm>
            <a:off x="8278761" y="1412488"/>
            <a:ext cx="3714673" cy="4363844"/>
          </a:xfrm>
          <a:prstGeom prst="rect">
            <a:avLst/>
          </a:prstGeom>
        </p:spPr>
        <p:txBody>
          <a:bodyPr vert="horz" lIns="91440" tIns="45720" rIns="91440" bIns="45720" rtlCol="0">
            <a:normAutofit/>
          </a:bodyPr>
          <a:lstStyle/>
          <a:p>
            <a:pPr marL="342900" lvl="0" indent="-228600">
              <a:lnSpc>
                <a:spcPct val="90000"/>
              </a:lnSpc>
              <a:buFont typeface="Arial" panose="020B0604020202020204" pitchFamily="34" charset="0"/>
              <a:buChar char="•"/>
            </a:pPr>
            <a:r>
              <a:rPr lang="en-US" sz="1700" dirty="0">
                <a:effectLst/>
              </a:rPr>
              <a:t>This dataset has 14 features (columns) and 8760 rows.</a:t>
            </a:r>
          </a:p>
          <a:p>
            <a:pPr marL="342900" lvl="0" indent="-228600">
              <a:lnSpc>
                <a:spcPct val="90000"/>
              </a:lnSpc>
              <a:buFont typeface="Arial" panose="020B0604020202020204" pitchFamily="34" charset="0"/>
              <a:buChar char="•"/>
            </a:pPr>
            <a:endParaRPr lang="en-US" sz="1700" dirty="0">
              <a:effectLst/>
            </a:endParaRPr>
          </a:p>
          <a:p>
            <a:pPr marL="342900" lvl="0" indent="-228600">
              <a:lnSpc>
                <a:spcPct val="90000"/>
              </a:lnSpc>
              <a:buFont typeface="Arial" panose="020B0604020202020204" pitchFamily="34" charset="0"/>
              <a:buChar char="•"/>
            </a:pPr>
            <a:r>
              <a:rPr lang="en-US" sz="1700" dirty="0">
                <a:effectLst/>
              </a:rPr>
              <a:t>'Rented Bike Count' is the key attribute for this set.</a:t>
            </a:r>
          </a:p>
          <a:p>
            <a:pPr marL="342900" lvl="0" indent="-228600">
              <a:lnSpc>
                <a:spcPct val="90000"/>
              </a:lnSpc>
              <a:buFont typeface="Arial" panose="020B0604020202020204" pitchFamily="34" charset="0"/>
              <a:buChar char="•"/>
            </a:pPr>
            <a:endParaRPr lang="en-US" sz="1700" dirty="0">
              <a:effectLst/>
            </a:endParaRPr>
          </a:p>
          <a:p>
            <a:pPr marL="342900" lvl="0" indent="-228600">
              <a:lnSpc>
                <a:spcPct val="90000"/>
              </a:lnSpc>
              <a:buFont typeface="Arial" panose="020B0604020202020204" pitchFamily="34" charset="0"/>
              <a:buChar char="•"/>
            </a:pPr>
            <a:r>
              <a:rPr lang="en-US" sz="1700" dirty="0">
                <a:effectLst/>
              </a:rPr>
              <a:t>The data does not have any null values or duplicated records.</a:t>
            </a:r>
          </a:p>
          <a:p>
            <a:pPr marL="342900" lvl="0" indent="-228600">
              <a:lnSpc>
                <a:spcPct val="90000"/>
              </a:lnSpc>
              <a:buFont typeface="Arial" panose="020B0604020202020204" pitchFamily="34" charset="0"/>
              <a:buChar char="•"/>
            </a:pPr>
            <a:endParaRPr lang="en-US" sz="1700" dirty="0">
              <a:effectLst/>
            </a:endParaRPr>
          </a:p>
          <a:p>
            <a:pPr marL="342900" lvl="0" indent="-228600">
              <a:lnSpc>
                <a:spcPct val="90000"/>
              </a:lnSpc>
              <a:spcAft>
                <a:spcPts val="800"/>
              </a:spcAft>
              <a:buFont typeface="Arial" panose="020B0604020202020204" pitchFamily="34" charset="0"/>
              <a:buChar char="•"/>
            </a:pPr>
            <a:r>
              <a:rPr lang="en-US" sz="1700" dirty="0">
                <a:effectLst/>
              </a:rPr>
              <a:t>The dataset contains weather information (Temperature, Humidity, Windspeed, Visibility, Dewpoint, Solar radiation, Snowfall, Rainfall), the number of bikes rented per hour and date information.</a:t>
            </a:r>
          </a:p>
        </p:txBody>
      </p:sp>
    </p:spTree>
    <p:extLst>
      <p:ext uri="{BB962C8B-B14F-4D97-AF65-F5344CB8AC3E}">
        <p14:creationId xmlns:p14="http://schemas.microsoft.com/office/powerpoint/2010/main" val="330234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578CA-29C2-F02E-0B05-DAB4459209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THE DATA SET</a:t>
            </a:r>
          </a:p>
        </p:txBody>
      </p:sp>
      <p:pic>
        <p:nvPicPr>
          <p:cNvPr id="4" name="Content Placeholder 3" descr="A screenshot of a computer&#10;&#10;Description automatically generated">
            <a:extLst>
              <a:ext uri="{FF2B5EF4-FFF2-40B4-BE49-F238E27FC236}">
                <a16:creationId xmlns:a16="http://schemas.microsoft.com/office/drawing/2014/main" id="{A0627A5F-B42E-2E0F-73CF-D9305E1D802B}"/>
              </a:ext>
            </a:extLst>
          </p:cNvPr>
          <p:cNvPicPr>
            <a:picLocks noGrp="1" noChangeAspect="1"/>
          </p:cNvPicPr>
          <p:nvPr>
            <p:ph idx="1"/>
          </p:nvPr>
        </p:nvPicPr>
        <p:blipFill>
          <a:blip r:embed="rId2"/>
          <a:srcRect t="10782"/>
          <a:stretch/>
        </p:blipFill>
        <p:spPr>
          <a:xfrm>
            <a:off x="0" y="1439968"/>
            <a:ext cx="9606115" cy="2600168"/>
          </a:xfrm>
          <a:prstGeom prst="rect">
            <a:avLst/>
          </a:prstGeom>
        </p:spPr>
      </p:pic>
      <p:sp>
        <p:nvSpPr>
          <p:cNvPr id="5" name="TextBox 4">
            <a:extLst>
              <a:ext uri="{FF2B5EF4-FFF2-40B4-BE49-F238E27FC236}">
                <a16:creationId xmlns:a16="http://schemas.microsoft.com/office/drawing/2014/main" id="{E7E3F047-8E6A-38A2-E147-CBFE218C1B71}"/>
              </a:ext>
            </a:extLst>
          </p:cNvPr>
          <p:cNvSpPr txBox="1"/>
          <p:nvPr/>
        </p:nvSpPr>
        <p:spPr>
          <a:xfrm>
            <a:off x="166072" y="4133881"/>
            <a:ext cx="5995922" cy="1938992"/>
          </a:xfrm>
          <a:prstGeom prst="rect">
            <a:avLst/>
          </a:prstGeom>
          <a:noFill/>
        </p:spPr>
        <p:txBody>
          <a:bodyPr wrap="square" rtlCol="0">
            <a:spAutoFit/>
          </a:bodyPr>
          <a:lstStyle/>
          <a:p>
            <a:r>
              <a:rPr lang="en-US" sz="1800" dirty="0">
                <a:effectLst/>
                <a:latin typeface="Cambria" panose="02040503050406030204" pitchFamily="18" charset="0"/>
                <a:ea typeface="MS Mincho" panose="020B0400000000000000" pitchFamily="49" charset="-128"/>
                <a:cs typeface="Times New Roman" panose="02020603050405020304" pitchFamily="18" charset="0"/>
              </a:rPr>
              <a:t>This data set has 8760 entries, 0 to 8759 and the following Columns.</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a:p>
            <a:pPr marL="342900" lvl="0" indent="-342900">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Date                       8760 non-null   object </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Rented Bike Count          8760 non-null   int64  </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Hour                       8760 non-null   int64  </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Temperature(°C)            8760 non-null   float64</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Humidity(%)                8760 non-null   int64  </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Wind speed (m/s)           8760 non-null   float64</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FCD53C9-B1FB-2F8F-B7BD-DBD811E537AC}"/>
              </a:ext>
            </a:extLst>
          </p:cNvPr>
          <p:cNvSpPr txBox="1"/>
          <p:nvPr/>
        </p:nvSpPr>
        <p:spPr>
          <a:xfrm>
            <a:off x="6223140" y="4640807"/>
            <a:ext cx="5802788" cy="2092881"/>
          </a:xfrm>
          <a:prstGeom prst="rect">
            <a:avLst/>
          </a:prstGeom>
          <a:noFill/>
        </p:spPr>
        <p:txBody>
          <a:bodyPr wrap="square" rtlCol="0">
            <a:spAutoFit/>
          </a:bodyPr>
          <a:lstStyle/>
          <a:p>
            <a:pPr marL="342900" indent="-342900">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Dew point temperature(°C)  8760 non-null   float64</a:t>
            </a: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Visibility (10m)           8760 non-null   int64  </a:t>
            </a:r>
            <a:endParaRPr lang="en-GB" sz="14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Solar Radiation (MJ/m2)    8760 non-null   float64</a:t>
            </a: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Rainfall(mm)               8760 non-null   float64</a:t>
            </a: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Snowfall (cm)              8760 non-null   float64</a:t>
            </a: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Seasons                    8760 non-null   object </a:t>
            </a: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Holiday                    8760 non-null   object </a:t>
            </a:r>
          </a:p>
          <a:p>
            <a:pPr marL="342900" indent="-342900">
              <a:buFontTx/>
              <a:buAutoNum type="arabicPeriod" startAt="8"/>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Functioning Day            8760 non-null   object </a:t>
            </a:r>
            <a:endParaRPr lang="en-UG" sz="1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Cambria" panose="02040503050406030204" pitchFamily="18" charset="0"/>
                <a:ea typeface="MS Mincho" panose="020B0400000000000000" pitchFamily="49" charset="-128"/>
                <a:cs typeface="Times New Roman" panose="02020603050405020304" pitchFamily="18" charset="0"/>
              </a:rPr>
              <a:t> </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p:txBody>
      </p:sp>
      <p:cxnSp>
        <p:nvCxnSpPr>
          <p:cNvPr id="8" name="Straight Connector 7">
            <a:extLst>
              <a:ext uri="{FF2B5EF4-FFF2-40B4-BE49-F238E27FC236}">
                <a16:creationId xmlns:a16="http://schemas.microsoft.com/office/drawing/2014/main" id="{A1968483-DE10-E8DC-1847-A960A4EDF554}"/>
              </a:ext>
            </a:extLst>
          </p:cNvPr>
          <p:cNvCxnSpPr/>
          <p:nvPr/>
        </p:nvCxnSpPr>
        <p:spPr>
          <a:xfrm>
            <a:off x="6184490" y="3922141"/>
            <a:ext cx="0" cy="2731805"/>
          </a:xfrm>
          <a:prstGeom prst="line">
            <a:avLst/>
          </a:prstGeom>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5C4CA970-78C3-3218-558B-921FC9D5C0B2}"/>
              </a:ext>
            </a:extLst>
          </p:cNvPr>
          <p:cNvSpPr txBox="1"/>
          <p:nvPr/>
        </p:nvSpPr>
        <p:spPr>
          <a:xfrm>
            <a:off x="9822426" y="1750554"/>
            <a:ext cx="2369574" cy="369332"/>
          </a:xfrm>
          <a:prstGeom prst="rect">
            <a:avLst/>
          </a:prstGeom>
          <a:noFill/>
        </p:spPr>
        <p:txBody>
          <a:bodyPr wrap="square" rtlCol="0">
            <a:spAutoFit/>
          </a:bodyPr>
          <a:lstStyle/>
          <a:p>
            <a:r>
              <a:rPr lang="en-US" sz="1800" dirty="0">
                <a:effectLst/>
                <a:latin typeface="Cambria" panose="02040503050406030204" pitchFamily="18" charset="0"/>
                <a:ea typeface="MS Mincho" panose="020B0400000000000000" pitchFamily="49" charset="-128"/>
                <a:cs typeface="Times New Roman" panose="02020603050405020304" pitchFamily="18" charset="0"/>
              </a:rPr>
              <a:t>Data.info()</a:t>
            </a:r>
          </a:p>
        </p:txBody>
      </p:sp>
    </p:spTree>
    <p:extLst>
      <p:ext uri="{BB962C8B-B14F-4D97-AF65-F5344CB8AC3E}">
        <p14:creationId xmlns:p14="http://schemas.microsoft.com/office/powerpoint/2010/main" val="381727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D6BF-F396-313E-EC4A-85EE09F29799}"/>
              </a:ext>
            </a:extLst>
          </p:cNvPr>
          <p:cNvSpPr>
            <a:spLocks noGrp="1"/>
          </p:cNvSpPr>
          <p:nvPr>
            <p:ph type="title"/>
          </p:nvPr>
        </p:nvSpPr>
        <p:spPr/>
        <p:txBody>
          <a:bodyPr/>
          <a:lstStyle/>
          <a:p>
            <a:r>
              <a:rPr lang="en-US" sz="4400" b="1" dirty="0">
                <a:effectLst/>
                <a:latin typeface="Cambria" panose="02040503050406030204" pitchFamily="18" charset="0"/>
                <a:ea typeface="MS Mincho" panose="020B0400000000000000" pitchFamily="49" charset="-128"/>
                <a:cs typeface="Times New Roman" panose="02020603050405020304" pitchFamily="18" charset="0"/>
              </a:rPr>
              <a:t>DATA EXPLORATION</a:t>
            </a:r>
            <a:br>
              <a:rPr lang="en-UG" sz="4400" dirty="0">
                <a:effectLst/>
                <a:latin typeface="Cambria" panose="02040503050406030204" pitchFamily="18" charset="0"/>
                <a:ea typeface="MS Mincho" panose="020B0400000000000000" pitchFamily="49" charset="-128"/>
                <a:cs typeface="Times New Roman" panose="02020603050405020304" pitchFamily="18" charset="0"/>
              </a:rPr>
            </a:br>
            <a:endParaRPr lang="en-UG" dirty="0"/>
          </a:p>
        </p:txBody>
      </p:sp>
      <p:sp>
        <p:nvSpPr>
          <p:cNvPr id="3" name="Content Placeholder 2">
            <a:extLst>
              <a:ext uri="{FF2B5EF4-FFF2-40B4-BE49-F238E27FC236}">
                <a16:creationId xmlns:a16="http://schemas.microsoft.com/office/drawing/2014/main" id="{98EE92CE-6C08-39EB-0C7D-05717B7A8FB7}"/>
              </a:ext>
            </a:extLst>
          </p:cNvPr>
          <p:cNvSpPr>
            <a:spLocks noGrp="1"/>
          </p:cNvSpPr>
          <p:nvPr>
            <p:ph idx="1"/>
          </p:nvPr>
        </p:nvSpPr>
        <p:spPr>
          <a:xfrm>
            <a:off x="916858" y="1933780"/>
            <a:ext cx="7401232" cy="4351338"/>
          </a:xfrm>
        </p:spPr>
        <p:txBody>
          <a:bodyPr/>
          <a:lstStyle/>
          <a:p>
            <a:pPr marL="0" indent="0">
              <a:lnSpc>
                <a:spcPct val="107000"/>
              </a:lnSpc>
              <a:spcAft>
                <a:spcPts val="800"/>
              </a:spcAft>
              <a:buNone/>
            </a:pPr>
            <a:r>
              <a:rPr lang="en-US" sz="1800" dirty="0">
                <a:effectLst/>
                <a:latin typeface="Cambria" panose="02040503050406030204" pitchFamily="18" charset="0"/>
                <a:ea typeface="MS Mincho" panose="020B0400000000000000" pitchFamily="49" charset="-128"/>
                <a:cs typeface="Times New Roman" panose="02020603050405020304" pitchFamily="18" charset="0"/>
              </a:rPr>
              <a:t>QUESTIONS </a:t>
            </a:r>
            <a:endParaRPr lang="en-UG" sz="1800" dirty="0">
              <a:effectLst/>
              <a:latin typeface="Cambria" panose="02040503050406030204" pitchFamily="18" charset="0"/>
              <a:ea typeface="MS Mincho" panose="020B0400000000000000" pitchFamily="49" charset="-128"/>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Which season has the most bike rentals?</a:t>
            </a:r>
            <a:endParaRPr lang="en-UG"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which month or day are most bike rentals?</a:t>
            </a:r>
            <a:endParaRPr lang="en-UG"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How do weather conditions affect bike rental count?</a:t>
            </a:r>
            <a:endParaRPr lang="en-UG"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Which attribute has the biggest effect on our variable?</a:t>
            </a:r>
            <a:endParaRPr lang="en-UG"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How do the types of days or seasons affect bike rental count?</a:t>
            </a:r>
            <a:endParaRPr lang="en-UG"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27754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1616</TotalTime>
  <Words>1181</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MS Mincho</vt:lpstr>
      <vt:lpstr>Aptos</vt:lpstr>
      <vt:lpstr>Aptos Display</vt:lpstr>
      <vt:lpstr>Arial</vt:lpstr>
      <vt:lpstr>Arial Unicode MS</vt:lpstr>
      <vt:lpstr>Calibri</vt:lpstr>
      <vt:lpstr>Cambria</vt:lpstr>
      <vt:lpstr>Leelawadee UI</vt:lpstr>
      <vt:lpstr>Office Theme</vt:lpstr>
      <vt:lpstr>  MCS 7103 MACHINE LEARNING   ANALYSIS AND PREDICTION FOR BIKE HIRING(SHARING) IN SEOUL </vt:lpstr>
      <vt:lpstr>BACKGROUND</vt:lpstr>
      <vt:lpstr>Introduction</vt:lpstr>
      <vt:lpstr>PowerPoint Presentation</vt:lpstr>
      <vt:lpstr>SCOPE</vt:lpstr>
      <vt:lpstr>6. ⁠Methodology. </vt:lpstr>
      <vt:lpstr>QUESTIONS</vt:lpstr>
      <vt:lpstr>THE DATA SET</vt:lpstr>
      <vt:lpstr>DATA EXPLORATION </vt:lpstr>
      <vt:lpstr>SEASONS</vt:lpstr>
      <vt:lpstr>CALENDER ANALYSIS</vt:lpstr>
      <vt:lpstr>CORRELATION</vt:lpstr>
      <vt:lpstr>Rented Bike Count Vs All attributes</vt:lpstr>
      <vt:lpstr>REGRESSION MODEL PERFORMANCE</vt:lpstr>
      <vt:lpstr>LIME </vt:lpstr>
      <vt:lpstr>SHAP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Brenda Nuwasiima</dc:creator>
  <cp:lastModifiedBy>Brenda Nuwasiima</cp:lastModifiedBy>
  <cp:revision>8</cp:revision>
  <dcterms:created xsi:type="dcterms:W3CDTF">2024-10-24T13:46:23Z</dcterms:created>
  <dcterms:modified xsi:type="dcterms:W3CDTF">2024-12-12T21:05:31Z</dcterms:modified>
</cp:coreProperties>
</file>