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2"/>
  </p:notesMasterIdLst>
  <p:sldIdLst>
    <p:sldId id="256" r:id="rId2"/>
    <p:sldId id="315" r:id="rId3"/>
    <p:sldId id="346" r:id="rId4"/>
    <p:sldId id="347" r:id="rId5"/>
    <p:sldId id="316" r:id="rId6"/>
    <p:sldId id="348" r:id="rId7"/>
    <p:sldId id="349" r:id="rId8"/>
    <p:sldId id="317" r:id="rId9"/>
    <p:sldId id="286" r:id="rId10"/>
    <p:sldId id="283" r:id="rId11"/>
    <p:sldId id="296" r:id="rId12"/>
    <p:sldId id="297" r:id="rId13"/>
    <p:sldId id="318" r:id="rId14"/>
    <p:sldId id="299" r:id="rId15"/>
    <p:sldId id="298" r:id="rId16"/>
    <p:sldId id="321" r:id="rId17"/>
    <p:sldId id="356" r:id="rId18"/>
    <p:sldId id="352" r:id="rId19"/>
    <p:sldId id="353" r:id="rId20"/>
    <p:sldId id="354" r:id="rId21"/>
    <p:sldId id="377" r:id="rId22"/>
    <p:sldId id="308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60" r:id="rId31"/>
    <p:sldId id="376" r:id="rId32"/>
    <p:sldId id="362" r:id="rId33"/>
    <p:sldId id="361" r:id="rId34"/>
    <p:sldId id="363" r:id="rId35"/>
    <p:sldId id="364" r:id="rId36"/>
    <p:sldId id="365" r:id="rId37"/>
    <p:sldId id="333" r:id="rId38"/>
    <p:sldId id="344" r:id="rId39"/>
    <p:sldId id="367" r:id="rId40"/>
    <p:sldId id="342" r:id="rId41"/>
    <p:sldId id="341" r:id="rId42"/>
    <p:sldId id="319" r:id="rId43"/>
    <p:sldId id="336" r:id="rId44"/>
    <p:sldId id="345" r:id="rId45"/>
    <p:sldId id="335" r:id="rId46"/>
    <p:sldId id="325" r:id="rId47"/>
    <p:sldId id="368" r:id="rId48"/>
    <p:sldId id="338" r:id="rId49"/>
    <p:sldId id="378" r:id="rId50"/>
    <p:sldId id="339" r:id="rId51"/>
    <p:sldId id="369" r:id="rId52"/>
    <p:sldId id="372" r:id="rId53"/>
    <p:sldId id="340" r:id="rId54"/>
    <p:sldId id="370" r:id="rId55"/>
    <p:sldId id="371" r:id="rId56"/>
    <p:sldId id="320" r:id="rId57"/>
    <p:sldId id="284" r:id="rId58"/>
    <p:sldId id="289" r:id="rId59"/>
    <p:sldId id="290" r:id="rId60"/>
    <p:sldId id="291" r:id="rId61"/>
    <p:sldId id="293" r:id="rId62"/>
    <p:sldId id="288" r:id="rId63"/>
    <p:sldId id="292" r:id="rId64"/>
    <p:sldId id="294" r:id="rId65"/>
    <p:sldId id="287" r:id="rId66"/>
    <p:sldId id="295" r:id="rId67"/>
    <p:sldId id="373" r:id="rId68"/>
    <p:sldId id="374" r:id="rId69"/>
    <p:sldId id="303" r:id="rId70"/>
    <p:sldId id="304" r:id="rId71"/>
    <p:sldId id="305" r:id="rId72"/>
    <p:sldId id="334" r:id="rId73"/>
    <p:sldId id="359" r:id="rId74"/>
    <p:sldId id="300" r:id="rId75"/>
    <p:sldId id="301" r:id="rId76"/>
    <p:sldId id="302" r:id="rId77"/>
    <p:sldId id="311" r:id="rId78"/>
    <p:sldId id="337" r:id="rId79"/>
    <p:sldId id="343" r:id="rId80"/>
    <p:sldId id="310" r:id="rId81"/>
    <p:sldId id="312" r:id="rId82"/>
    <p:sldId id="313" r:id="rId83"/>
    <p:sldId id="322" r:id="rId84"/>
    <p:sldId id="324" r:id="rId85"/>
    <p:sldId id="323" r:id="rId86"/>
    <p:sldId id="306" r:id="rId87"/>
    <p:sldId id="307" r:id="rId88"/>
    <p:sldId id="358" r:id="rId89"/>
    <p:sldId id="379" r:id="rId90"/>
    <p:sldId id="380" r:id="rId9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8B92F8A-E1FC-6549-AC65-1291F1B07860}">
          <p14:sldIdLst>
            <p14:sldId id="256"/>
            <p14:sldId id="315"/>
            <p14:sldId id="346"/>
            <p14:sldId id="347"/>
            <p14:sldId id="316"/>
            <p14:sldId id="348"/>
            <p14:sldId id="349"/>
            <p14:sldId id="317"/>
            <p14:sldId id="286"/>
            <p14:sldId id="283"/>
            <p14:sldId id="296"/>
            <p14:sldId id="297"/>
            <p14:sldId id="318"/>
            <p14:sldId id="299"/>
            <p14:sldId id="298"/>
            <p14:sldId id="321"/>
            <p14:sldId id="356"/>
            <p14:sldId id="352"/>
            <p14:sldId id="353"/>
            <p14:sldId id="354"/>
            <p14:sldId id="377"/>
            <p14:sldId id="308"/>
            <p14:sldId id="326"/>
            <p14:sldId id="327"/>
            <p14:sldId id="328"/>
            <p14:sldId id="329"/>
            <p14:sldId id="330"/>
            <p14:sldId id="331"/>
            <p14:sldId id="332"/>
            <p14:sldId id="360"/>
            <p14:sldId id="376"/>
            <p14:sldId id="362"/>
            <p14:sldId id="361"/>
            <p14:sldId id="363"/>
            <p14:sldId id="364"/>
            <p14:sldId id="365"/>
            <p14:sldId id="333"/>
            <p14:sldId id="344"/>
            <p14:sldId id="367"/>
            <p14:sldId id="342"/>
            <p14:sldId id="341"/>
          </p14:sldIdLst>
        </p14:section>
        <p14:section name="Backup slides" id="{BF64F078-887C-6B44-9CF7-5900A2DC976E}">
          <p14:sldIdLst>
            <p14:sldId id="319"/>
            <p14:sldId id="336"/>
            <p14:sldId id="345"/>
            <p14:sldId id="335"/>
            <p14:sldId id="325"/>
            <p14:sldId id="368"/>
            <p14:sldId id="338"/>
            <p14:sldId id="378"/>
          </p14:sldIdLst>
        </p14:section>
        <p14:section name="Sequence/class diagrams" id="{2BA04BCB-013F-344D-BC3A-A7764BB968F0}">
          <p14:sldIdLst>
            <p14:sldId id="339"/>
            <p14:sldId id="369"/>
            <p14:sldId id="372"/>
            <p14:sldId id="340"/>
            <p14:sldId id="370"/>
            <p14:sldId id="371"/>
          </p14:sldIdLst>
        </p14:section>
        <p14:section name="Background" id="{B702B164-7655-7342-83B1-D4521595500C}">
          <p14:sldIdLst>
            <p14:sldId id="320"/>
            <p14:sldId id="284"/>
            <p14:sldId id="289"/>
            <p14:sldId id="290"/>
            <p14:sldId id="291"/>
            <p14:sldId id="293"/>
            <p14:sldId id="288"/>
            <p14:sldId id="292"/>
            <p14:sldId id="294"/>
            <p14:sldId id="287"/>
            <p14:sldId id="295"/>
            <p14:sldId id="373"/>
            <p14:sldId id="374"/>
          </p14:sldIdLst>
        </p14:section>
        <p14:section name="Deployment" id="{AF134C73-4415-CF45-97D2-9E7807BD780D}">
          <p14:sldIdLst>
            <p14:sldId id="303"/>
            <p14:sldId id="304"/>
            <p14:sldId id="305"/>
            <p14:sldId id="334"/>
            <p14:sldId id="359"/>
          </p14:sldIdLst>
        </p14:section>
        <p14:section name="Related Work" id="{7C5B2CB2-0E14-2944-BB14-BF85391710A8}">
          <p14:sldIdLst>
            <p14:sldId id="300"/>
            <p14:sldId id="301"/>
            <p14:sldId id="302"/>
            <p14:sldId id="311"/>
          </p14:sldIdLst>
        </p14:section>
        <p14:section name="Others" id="{083A607F-66FF-FA49-BA97-B16F415E334B}">
          <p14:sldIdLst>
            <p14:sldId id="337"/>
            <p14:sldId id="343"/>
            <p14:sldId id="310"/>
            <p14:sldId id="312"/>
            <p14:sldId id="313"/>
            <p14:sldId id="322"/>
            <p14:sldId id="324"/>
            <p14:sldId id="323"/>
            <p14:sldId id="306"/>
            <p14:sldId id="307"/>
            <p14:sldId id="358"/>
            <p14:sldId id="379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253"/>
    <a:srgbClr val="FF9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23799A-27C9-4F52-A35A-A4B45D15C4C1}">
  <a:tblStyle styleId="{0523799A-27C9-4F52-A35A-A4B45D15C4C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74363"/>
  </p:normalViewPr>
  <p:slideViewPr>
    <p:cSldViewPr snapToGrid="0" snapToObjects="1">
      <p:cViewPr varScale="1">
        <p:scale>
          <a:sx n="74" d="100"/>
          <a:sy n="74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notesMaster" Target="notesMasters/notesMaster1.xml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299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577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Since, BSP is based on strong </a:t>
            </a:r>
            <a:r>
              <a:rPr lang="en-US" dirty="0" err="1" smtClean="0"/>
              <a:t>theoratical</a:t>
            </a:r>
            <a:r>
              <a:rPr lang="en-US" dirty="0" smtClean="0"/>
              <a:t> backgrounds, we can find the total runtime of parallel algorithm.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4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Controlled Charging</a:t>
            </a:r>
            <a:r>
              <a:rPr lang="en-US" baseline="0" dirty="0" smtClean="0"/>
              <a:t> has 2 parties GRID/EVs.</a:t>
            </a:r>
          </a:p>
        </p:txBody>
      </p:sp>
    </p:spTree>
    <p:extLst>
      <p:ext uri="{BB962C8B-B14F-4D97-AF65-F5344CB8AC3E}">
        <p14:creationId xmlns:p14="http://schemas.microsoft.com/office/powerpoint/2010/main" val="374916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21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Public/Private 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22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r>
              <a:rPr lang="en-US" baseline="0" dirty="0" smtClean="0"/>
              <a:t> Client submits job to </a:t>
            </a:r>
            <a:r>
              <a:rPr lang="en-US" baseline="0" dirty="0" err="1" smtClean="0"/>
              <a:t>BSPMaster</a:t>
            </a:r>
            <a:endParaRPr lang="en-US" baseline="0" dirty="0" smtClean="0"/>
          </a:p>
          <a:p>
            <a:r>
              <a:rPr lang="en-US" baseline="0" dirty="0" smtClean="0"/>
              <a:t>2- </a:t>
            </a:r>
            <a:r>
              <a:rPr lang="en-US" baseline="0" dirty="0" err="1" smtClean="0"/>
              <a:t>BSPMaster</a:t>
            </a:r>
            <a:r>
              <a:rPr lang="en-US" baseline="0" dirty="0" smtClean="0"/>
              <a:t> communicates with </a:t>
            </a:r>
            <a:r>
              <a:rPr lang="en-US" baseline="0" dirty="0" err="1" smtClean="0"/>
              <a:t>GroomServer</a:t>
            </a:r>
            <a:r>
              <a:rPr lang="en-US" baseline="0" dirty="0" smtClean="0"/>
              <a:t> on Slaves</a:t>
            </a:r>
          </a:p>
          <a:p>
            <a:r>
              <a:rPr lang="en-US" baseline="0" dirty="0" smtClean="0"/>
              <a:t>3- </a:t>
            </a:r>
            <a:r>
              <a:rPr lang="en-US" baseline="0" dirty="0" err="1" smtClean="0"/>
              <a:t>GroomServer</a:t>
            </a:r>
            <a:r>
              <a:rPr lang="en-US" baseline="0" dirty="0" smtClean="0"/>
              <a:t> opens up multiple </a:t>
            </a:r>
            <a:r>
              <a:rPr lang="en-US" baseline="0" dirty="0" err="1" smtClean="0"/>
              <a:t>BSPPeers</a:t>
            </a:r>
            <a:endParaRPr lang="en-US" baseline="0" dirty="0" smtClean="0"/>
          </a:p>
          <a:p>
            <a:r>
              <a:rPr lang="en-US" baseline="0" dirty="0" smtClean="0"/>
              <a:t>4- Actual code is executed on </a:t>
            </a:r>
            <a:r>
              <a:rPr lang="en-US" baseline="0" dirty="0" err="1" smtClean="0"/>
              <a:t>BSPPeers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0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</a:t>
            </a:r>
            <a:r>
              <a:rPr lang="en-US" baseline="0" dirty="0" smtClean="0"/>
              <a:t> Client submits job to </a:t>
            </a:r>
            <a:r>
              <a:rPr lang="en-US" baseline="0" dirty="0" err="1" smtClean="0"/>
              <a:t>BSPMaster</a:t>
            </a:r>
            <a:endParaRPr lang="en-US" baseline="0" dirty="0" smtClean="0"/>
          </a:p>
          <a:p>
            <a:r>
              <a:rPr lang="en-US" baseline="0" dirty="0" smtClean="0"/>
              <a:t>2- </a:t>
            </a:r>
            <a:r>
              <a:rPr lang="en-US" baseline="0" dirty="0" err="1" smtClean="0"/>
              <a:t>BSPMaster</a:t>
            </a:r>
            <a:r>
              <a:rPr lang="en-US" baseline="0" dirty="0" smtClean="0"/>
              <a:t> communicates with </a:t>
            </a:r>
            <a:r>
              <a:rPr lang="en-US" baseline="0" dirty="0" err="1" smtClean="0"/>
              <a:t>GroomServer</a:t>
            </a:r>
            <a:r>
              <a:rPr lang="en-US" baseline="0" dirty="0" smtClean="0"/>
              <a:t> on Slaves</a:t>
            </a:r>
          </a:p>
          <a:p>
            <a:r>
              <a:rPr lang="en-US" baseline="0" dirty="0" smtClean="0"/>
              <a:t>3- </a:t>
            </a:r>
            <a:r>
              <a:rPr lang="en-US" baseline="0" dirty="0" err="1" smtClean="0"/>
              <a:t>GroomServer</a:t>
            </a:r>
            <a:r>
              <a:rPr lang="en-US" baseline="0" dirty="0" smtClean="0"/>
              <a:t> opens up multiple </a:t>
            </a:r>
            <a:r>
              <a:rPr lang="en-US" baseline="0" dirty="0" err="1" smtClean="0"/>
              <a:t>BSPPeers</a:t>
            </a:r>
            <a:endParaRPr lang="en-US" baseline="0" dirty="0" smtClean="0"/>
          </a:p>
          <a:p>
            <a:r>
              <a:rPr lang="en-US" baseline="0" dirty="0" smtClean="0"/>
              <a:t>4- Actual code is executed on </a:t>
            </a:r>
            <a:r>
              <a:rPr lang="en-US" baseline="0" dirty="0" err="1" smtClean="0"/>
              <a:t>BSPPeers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As mentioned previously, that calculating the total runtime for BSP based</a:t>
            </a:r>
            <a:r>
              <a:rPr lang="en-US" baseline="0" dirty="0" smtClean="0"/>
              <a:t> algorithm is possible.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this specific algorithm, the total runtime is equal to </a:t>
            </a:r>
            <a:r>
              <a:rPr lang="en-US" baseline="0" dirty="0" err="1" smtClean="0"/>
              <a:t>T_total</a:t>
            </a:r>
            <a:r>
              <a:rPr lang="en-US" baseline="0" dirty="0" smtClean="0"/>
              <a:t> …..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During runtime, we measure all the parameters mentioned in this equation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When Master is processing, all the Slaves are in waiting state. So, more time Master waits , more time our algorithm takes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7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Inner for loop is executed on multiple Slaves 1…N</a:t>
            </a:r>
          </a:p>
          <a:p>
            <a:r>
              <a:rPr lang="en-US" dirty="0" smtClean="0"/>
              <a:t>2- Only 1 master and everything else is computed</a:t>
            </a:r>
            <a:r>
              <a:rPr lang="en-US" baseline="0" dirty="0" smtClean="0"/>
              <a:t> on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7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master processing has very small impact. It</a:t>
            </a:r>
            <a:r>
              <a:rPr lang="en-US" baseline="0" dirty="0" smtClean="0"/>
              <a:t> can be removed from total time consideration.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27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67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- Governments</a:t>
            </a:r>
            <a:r>
              <a:rPr lang="en-US" baseline="0" dirty="0" smtClean="0"/>
              <a:t> are trying to reduce carbon emission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- EVs play an important role in this strategy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566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682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ADMM can solve variety</a:t>
            </a:r>
            <a:r>
              <a:rPr lang="en-US" baseline="0" dirty="0" smtClean="0"/>
              <a:t> of problems and 2 of them are mentioned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78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Apache Beam instead of </a:t>
            </a:r>
            <a:r>
              <a:rPr lang="en-US" dirty="0" err="1" smtClean="0"/>
              <a:t>HamaSpark</a:t>
            </a:r>
            <a:r>
              <a:rPr lang="en-US" dirty="0" smtClean="0"/>
              <a:t> vs Hama -&gt; </a:t>
            </a:r>
            <a:r>
              <a:rPr lang="en-US" dirty="0" smtClean="0">
                <a:solidFill>
                  <a:srgbClr val="F20253"/>
                </a:solidFill>
              </a:rPr>
              <a:t>Go with Spark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Performance is equal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Hama has very small community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Even better -&gt; Use </a:t>
            </a:r>
            <a:r>
              <a:rPr lang="en-US" sz="2000" dirty="0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Apache Beam/Google </a:t>
            </a:r>
            <a:r>
              <a:rPr lang="en-US" sz="2000" dirty="0" err="1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DataFlow</a:t>
            </a:r>
            <a:endParaRPr lang="en-US" dirty="0" smtClean="0">
              <a:solidFill>
                <a:srgbClr val="F20253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20253"/>
                </a:solidFill>
              </a:rPr>
              <a:t> </a:t>
            </a:r>
            <a:endParaRPr lang="en-US" sz="2000" dirty="0" smtClean="0">
              <a:solidFill>
                <a:srgbClr val="F20253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50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vs Hama -&gt; </a:t>
            </a:r>
            <a:r>
              <a:rPr lang="en-US" dirty="0" smtClean="0">
                <a:solidFill>
                  <a:srgbClr val="F20253"/>
                </a:solidFill>
              </a:rPr>
              <a:t>Go with Spark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Performance is equal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Hama has very small community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Even better -&gt; Use </a:t>
            </a:r>
            <a:r>
              <a:rPr lang="en-US" sz="2000" dirty="0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Apache Beam/Google </a:t>
            </a:r>
            <a:r>
              <a:rPr lang="en-US" sz="2000" dirty="0" err="1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DataFlow</a:t>
            </a:r>
            <a:endParaRPr lang="en-US" dirty="0" smtClean="0">
              <a:solidFill>
                <a:srgbClr val="F20253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20253"/>
                </a:solidFill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3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07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7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05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Expain</a:t>
            </a:r>
            <a:r>
              <a:rPr lang="en-US" baseline="0" dirty="0" smtClean="0"/>
              <a:t> about slave optimization/master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57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Inner for loop is executed on multiple Slaves 1…N</a:t>
            </a:r>
          </a:p>
          <a:p>
            <a:r>
              <a:rPr lang="en-US" dirty="0" smtClean="0"/>
              <a:t>2- Only 1 master and everything else is computed</a:t>
            </a:r>
            <a:r>
              <a:rPr lang="en-US" baseline="0" dirty="0" smtClean="0"/>
              <a:t> on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1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Inner for loop is executed on multiple Slaves 1…N</a:t>
            </a:r>
          </a:p>
          <a:p>
            <a:r>
              <a:rPr lang="en-US" dirty="0" smtClean="0"/>
              <a:t>2- Only 1 master and everything else is computed</a:t>
            </a:r>
            <a:r>
              <a:rPr lang="en-US" baseline="0" dirty="0" smtClean="0"/>
              <a:t> on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17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34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1- Aggregator is a central party</a:t>
            </a:r>
            <a:r>
              <a:rPr lang="en-US" baseline="0" dirty="0" smtClean="0"/>
              <a:t> and takes care of the goals from grid and EVs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2- It keeps a balance between the two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3- Controlled charging can also help in feeding energy back to grid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4- This approach is proposed by my advisor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5- Aggregator acts as an interface between grid and EV fleet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6- Balance can be achieved by solving a large distributed optimization problem.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8-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881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1- EVADMM</a:t>
            </a:r>
            <a:r>
              <a:rPr lang="en-US" baseline="0" dirty="0" smtClean="0"/>
              <a:t> is based on ADMM algorithm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2- Advisor has converted the Exchange problem to a large scale distributed optimization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32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6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 smtClean="0"/>
              <a:t>1- In this thesis, we had limited </a:t>
            </a:r>
            <a:r>
              <a:rPr lang="en-US" sz="1400" dirty="0" smtClean="0">
                <a:solidFill>
                  <a:srgbClr val="F20253"/>
                </a:solidFill>
              </a:rPr>
              <a:t>resources to implement out algorithm</a:t>
            </a:r>
            <a:r>
              <a:rPr lang="en-US" sz="1400" baseline="0" dirty="0" smtClean="0">
                <a:solidFill>
                  <a:srgbClr val="F20253"/>
                </a:solidFill>
              </a:rPr>
              <a:t> </a:t>
            </a:r>
            <a:r>
              <a:rPr lang="en-US" sz="1400" baseline="0" dirty="0" smtClean="0"/>
              <a:t>but want to go beyond this limitation and answer questions like 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2- This can give useful insights for anybody trying to implement this algorithm in future.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3- So, what if we can create a model for out parallel EVADMM algorithm that explains the current behavior and can predict the future behavior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1- We also want to answer the questions like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2- Resources are limited but can we go beyond that ..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3- Can we</a:t>
            </a:r>
            <a:r>
              <a:rPr lang="en-US" baseline="0" dirty="0" smtClean="0"/>
              <a:t> create a model that explains our current results and can also explain the behavior when we go beyond our limits in our cluster ?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4- Using this model we can predict and it can give us useful insights if somebody is trying to use this in future.</a:t>
            </a:r>
            <a:endParaRPr lang="en-US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49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Just as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, computation is divided into multiple Map/Reduce phases, the computation in BSP model is divided in multiple </a:t>
            </a:r>
            <a:r>
              <a:rPr lang="en-US" baseline="0" dirty="0" err="1" smtClean="0"/>
              <a:t>supersteps</a:t>
            </a:r>
            <a:r>
              <a:rPr lang="en-US" baseline="0" dirty="0" smtClean="0"/>
              <a:t> 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2- -&gt; Each process performs local computation</a:t>
            </a:r>
          </a:p>
          <a:p>
            <a:r>
              <a:rPr lang="en-US" baseline="0" dirty="0" smtClean="0"/>
              <a:t>    -&gt; Then has the option to send some messages</a:t>
            </a:r>
          </a:p>
          <a:p>
            <a:r>
              <a:rPr lang="en-US" baseline="0" dirty="0" smtClean="0"/>
              <a:t>    -&gt; Processes enters barrier synchronization mode, which means that that specific process has finished its local computation and communication. When all the processes enter the synchronization, next super steps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TextBox 7"/>
          <p:cNvSpPr txBox="1"/>
          <p:nvPr userDrawn="1"/>
        </p:nvSpPr>
        <p:spPr>
          <a:xfrm>
            <a:off x="8385464" y="6421582"/>
            <a:ext cx="44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FB20A94-853E-7041-96E3-0E4D76D84B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63295" y="274650"/>
            <a:ext cx="7786769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 sz="5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63296" y="1831450"/>
            <a:ext cx="7786768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0"/>
              </a:spcBef>
              <a:defRPr sz="2400"/>
            </a:lvl1pPr>
            <a:lvl2pPr lvl="1">
              <a:spcBef>
                <a:spcPts val="0"/>
              </a:spcBef>
              <a:defRPr/>
            </a:lvl2pPr>
            <a:lvl3pPr marL="349250" lvl="2" indent="-349250">
              <a:spcBef>
                <a:spcPts val="0"/>
              </a:spcBef>
              <a:buFont typeface="HiraMinProN-W3" charset="-128"/>
              <a:buChar char="▷"/>
              <a:tabLst/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2"/>
            <a:endParaRPr lang="en-US" dirty="0" smtClean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TextBox 7"/>
          <p:cNvSpPr txBox="1"/>
          <p:nvPr userDrawn="1"/>
        </p:nvSpPr>
        <p:spPr>
          <a:xfrm>
            <a:off x="8364682" y="6413960"/>
            <a:ext cx="44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FB20A94-853E-7041-96E3-0E4D76D84B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TextBox 5"/>
          <p:cNvSpPr txBox="1"/>
          <p:nvPr userDrawn="1"/>
        </p:nvSpPr>
        <p:spPr>
          <a:xfrm>
            <a:off x="8385464" y="6421582"/>
            <a:ext cx="44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FB20A94-853E-7041-96E3-0E4D76D84B4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tif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29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5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21425" y="3785245"/>
            <a:ext cx="7416735" cy="14007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800" dirty="0">
                <a:latin typeface="Raleway" charset="0"/>
                <a:ea typeface="Raleway" charset="0"/>
                <a:cs typeface="Raleway" charset="0"/>
              </a:rPr>
              <a:t>Distributed Convex Optimization Framework based on Bulk Synchronous Parallel (BSP) model </a:t>
            </a:r>
            <a:br>
              <a:rPr lang="en-US" sz="2800" dirty="0">
                <a:latin typeface="Raleway" charset="0"/>
                <a:ea typeface="Raleway" charset="0"/>
                <a:cs typeface="Raleway" charset="0"/>
              </a:rPr>
            </a:br>
            <a:endParaRPr lang="en" sz="28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721425" y="5264331"/>
            <a:ext cx="4895604" cy="1334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None/>
            </a:pPr>
            <a:r>
              <a:rPr lang="en-US" sz="1200" dirty="0" smtClean="0"/>
              <a:t>Presenter:	Behroz Sikander</a:t>
            </a:r>
          </a:p>
          <a:p>
            <a:pPr>
              <a:buNone/>
            </a:pPr>
            <a:r>
              <a:rPr lang="en-US" sz="1200" dirty="0" smtClean="0"/>
              <a:t>Supervisor:	Prof. Dr. Hans-Arno Jacobsen  </a:t>
            </a:r>
          </a:p>
          <a:p>
            <a:pPr>
              <a:buNone/>
            </a:pPr>
            <a:r>
              <a:rPr lang="en-US" sz="1200" dirty="0" smtClean="0"/>
              <a:t>Advisor:	Dipl.-</a:t>
            </a:r>
            <a:r>
              <a:rPr lang="en-US" sz="1200" dirty="0" err="1" smtClean="0"/>
              <a:t>Ing</a:t>
            </a:r>
            <a:r>
              <a:rPr lang="en-US" sz="1200" dirty="0" smtClean="0"/>
              <a:t>. Jose Adan Rivera Acevedo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Date: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March, 2016</a:t>
            </a:r>
          </a:p>
          <a:p>
            <a:endParaRPr lang="en-US"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20253"/>
                </a:solidFill>
              </a:rPr>
              <a:t> B</a:t>
            </a:r>
            <a:r>
              <a:rPr lang="en-US" dirty="0" smtClean="0"/>
              <a:t>ulk </a:t>
            </a:r>
            <a:r>
              <a:rPr lang="en-US" dirty="0">
                <a:solidFill>
                  <a:srgbClr val="F20253"/>
                </a:solidFill>
              </a:rPr>
              <a:t>S</a:t>
            </a:r>
            <a:r>
              <a:rPr lang="en-US" dirty="0"/>
              <a:t>ynchronous </a:t>
            </a:r>
            <a:r>
              <a:rPr lang="en-US" dirty="0" smtClean="0">
                <a:solidFill>
                  <a:srgbClr val="F20253"/>
                </a:solidFill>
              </a:rPr>
              <a:t>P</a:t>
            </a:r>
            <a:r>
              <a:rPr lang="en-US" dirty="0" smtClean="0"/>
              <a:t>arallel</a:t>
            </a:r>
          </a:p>
          <a:p>
            <a:r>
              <a:rPr lang="en-US" dirty="0"/>
              <a:t> </a:t>
            </a:r>
            <a:r>
              <a:rPr lang="en-US" dirty="0" smtClean="0"/>
              <a:t>Developed by Leslie Valiant in 1980s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i="1" dirty="0">
                <a:solidFill>
                  <a:srgbClr val="F20253"/>
                </a:solidFill>
              </a:rPr>
              <a:t>Model for designing </a:t>
            </a:r>
            <a:r>
              <a:rPr lang="en-US" i="1" dirty="0" smtClean="0">
                <a:solidFill>
                  <a:srgbClr val="F20253"/>
                </a:solidFill>
              </a:rPr>
              <a:t>parallel algorithm</a:t>
            </a:r>
          </a:p>
          <a:p>
            <a:r>
              <a:rPr lang="en-US" i="1" dirty="0">
                <a:solidFill>
                  <a:srgbClr val="F20253"/>
                </a:solidFill>
              </a:rPr>
              <a:t> </a:t>
            </a:r>
            <a:r>
              <a:rPr lang="en-US" dirty="0"/>
              <a:t>Strong theoretical background</a:t>
            </a:r>
          </a:p>
          <a:p>
            <a:r>
              <a:rPr lang="en-US" dirty="0" smtClean="0"/>
              <a:t> BSP </a:t>
            </a:r>
            <a:r>
              <a:rPr lang="en-US" dirty="0"/>
              <a:t>computer </a:t>
            </a:r>
            <a:r>
              <a:rPr lang="en-US" dirty="0" smtClean="0"/>
              <a:t>has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p processors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each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with local 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memory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point-point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6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Computation </a:t>
            </a:r>
            <a:r>
              <a:rPr lang="en-US" dirty="0"/>
              <a:t>divided in </a:t>
            </a:r>
            <a:r>
              <a:rPr lang="en-US" i="1" dirty="0" err="1" smtClean="0">
                <a:solidFill>
                  <a:srgbClr val="F20253"/>
                </a:solidFill>
              </a:rPr>
              <a:t>supersteps</a:t>
            </a:r>
            <a:endParaRPr lang="en-US" i="1" dirty="0" smtClean="0">
              <a:solidFill>
                <a:srgbClr val="F20253"/>
              </a:solidFill>
            </a:endParaRP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concurrent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local computation (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w)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global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communication (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h)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barrier synchronization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(l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67" y="832218"/>
            <a:ext cx="3531060" cy="23936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67" y="3639714"/>
            <a:ext cx="3531060" cy="2393696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6880304" y="3225914"/>
            <a:ext cx="174833" cy="28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59801" y="-229994"/>
            <a:ext cx="83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 . .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6561595" y="6035050"/>
            <a:ext cx="83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 . .</a:t>
            </a:r>
            <a:endParaRPr lang="en-US" sz="3600" dirty="0"/>
          </a:p>
        </p:txBody>
      </p:sp>
      <p:sp>
        <p:nvSpPr>
          <p:cNvPr id="18" name="Down Arrow 17"/>
          <p:cNvSpPr/>
          <p:nvPr/>
        </p:nvSpPr>
        <p:spPr>
          <a:xfrm>
            <a:off x="6876717" y="478147"/>
            <a:ext cx="174833" cy="28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876716" y="6015512"/>
            <a:ext cx="174833" cy="28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5" y="274650"/>
            <a:ext cx="4878139" cy="1143000"/>
          </a:xfrm>
        </p:spPr>
        <p:txBody>
          <a:bodyPr/>
          <a:lstStyle/>
          <a:p>
            <a:r>
              <a:rPr lang="en-US" dirty="0" err="1" smtClean="0"/>
              <a:t>Supersteps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831450"/>
            <a:ext cx="5040071" cy="4736399"/>
          </a:xfrm>
        </p:spPr>
        <p:txBody>
          <a:bodyPr/>
          <a:lstStyle/>
          <a:p>
            <a:r>
              <a:rPr lang="en-US" dirty="0" smtClean="0"/>
              <a:t> Computation </a:t>
            </a:r>
            <a:r>
              <a:rPr lang="en-US" dirty="0"/>
              <a:t>divided in </a:t>
            </a:r>
            <a:r>
              <a:rPr lang="en-US" i="1" dirty="0" err="1" smtClean="0">
                <a:solidFill>
                  <a:srgbClr val="F20253"/>
                </a:solidFill>
              </a:rPr>
              <a:t>supersteps</a:t>
            </a:r>
            <a:endParaRPr lang="en-US" i="1" dirty="0" smtClean="0">
              <a:solidFill>
                <a:srgbClr val="F20253"/>
              </a:solidFill>
            </a:endParaRP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concurrent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local computation (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w)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global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communication (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h)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barrier synchronization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(l)</a:t>
            </a:r>
          </a:p>
          <a:p>
            <a:r>
              <a:rPr lang="en-US" dirty="0" smtClean="0"/>
              <a:t> Total </a:t>
            </a:r>
            <a:r>
              <a:rPr lang="en-US" dirty="0"/>
              <a:t>runtime of all </a:t>
            </a:r>
            <a:r>
              <a:rPr lang="en-US" dirty="0" err="1"/>
              <a:t>supersteps</a:t>
            </a:r>
            <a:endParaRPr lang="en-US" dirty="0"/>
          </a:p>
          <a:p>
            <a:pPr marL="692150" lvl="2" indent="-342900">
              <a:buFont typeface="Arial" charset="0"/>
              <a:buChar char="•"/>
            </a:pP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W + </a:t>
            </a:r>
            <a:r>
              <a:rPr lang="en-US" sz="2000" dirty="0" err="1">
                <a:latin typeface="Lato Light" charset="0"/>
                <a:ea typeface="Lato Light" charset="0"/>
                <a:cs typeface="Lato Light" charset="0"/>
              </a:rPr>
              <a:t>H.g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 + </a:t>
            </a:r>
            <a:r>
              <a:rPr lang="en-US" sz="2000" dirty="0" err="1">
                <a:latin typeface="Lato Light" charset="0"/>
                <a:ea typeface="Lato Light" charset="0"/>
                <a:cs typeface="Lato Light" charset="0"/>
              </a:rPr>
              <a:t>S.l</a:t>
            </a:r>
            <a:endParaRPr lang="en-US" sz="2000" dirty="0">
              <a:latin typeface="Lato Light" charset="0"/>
              <a:ea typeface="Lato Light" charset="0"/>
              <a:cs typeface="Lato Light" charset="0"/>
            </a:endParaRPr>
          </a:p>
          <a:p>
            <a:pPr marL="692150" lvl="2" indent="-342900">
              <a:buFont typeface="Arial" charset="0"/>
              <a:buChar char="•"/>
            </a:pP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where </a:t>
            </a:r>
            <a:r>
              <a:rPr lang="en-US" sz="2000" dirty="0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W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 is the </a:t>
            </a:r>
            <a:r>
              <a:rPr lang="en-US" sz="2000" dirty="0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total local comp. time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g = time to deliver a 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message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err="1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H.g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 = </a:t>
            </a:r>
            <a:r>
              <a:rPr lang="en-US" sz="2000" dirty="0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total time for communication</a:t>
            </a:r>
            <a:endParaRPr lang="en-US" sz="2000" dirty="0">
              <a:solidFill>
                <a:srgbClr val="F20253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S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= total </a:t>
            </a:r>
            <a:r>
              <a:rPr lang="en-US" sz="2000" dirty="0" err="1" smtClean="0">
                <a:latin typeface="Lato Light" charset="0"/>
                <a:ea typeface="Lato Light" charset="0"/>
                <a:cs typeface="Lato Light" charset="0"/>
              </a:rPr>
              <a:t>supersteps</a:t>
            </a:r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err="1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S.l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 = </a:t>
            </a:r>
            <a:r>
              <a:rPr lang="en-US" sz="2000" dirty="0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Total time 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required for </a:t>
            </a:r>
            <a:r>
              <a:rPr lang="en-US" sz="2000" dirty="0" smtClean="0">
                <a:solidFill>
                  <a:srgbClr val="F20253"/>
                </a:solidFill>
                <a:latin typeface="Lato Light" charset="0"/>
                <a:ea typeface="Lato Light" charset="0"/>
                <a:cs typeface="Lato Light" charset="0"/>
              </a:rPr>
              <a:t>barrier synchronization</a:t>
            </a:r>
            <a:endParaRPr lang="en-US" sz="2000" dirty="0">
              <a:solidFill>
                <a:srgbClr val="F20253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67" y="832218"/>
            <a:ext cx="3531060" cy="2393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67" y="3639714"/>
            <a:ext cx="3531060" cy="239369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880304" y="3225914"/>
            <a:ext cx="174833" cy="28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9801" y="-229994"/>
            <a:ext cx="83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 . .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561595" y="6035050"/>
            <a:ext cx="83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 . .</a:t>
            </a:r>
            <a:endParaRPr lang="en-US" sz="3600" dirty="0"/>
          </a:p>
        </p:txBody>
      </p:sp>
      <p:sp>
        <p:nvSpPr>
          <p:cNvPr id="9" name="Down Arrow 8"/>
          <p:cNvSpPr/>
          <p:nvPr/>
        </p:nvSpPr>
        <p:spPr>
          <a:xfrm>
            <a:off x="6876717" y="478147"/>
            <a:ext cx="174833" cy="28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876716" y="6015512"/>
            <a:ext cx="174833" cy="28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31775"/>
            <a:r>
              <a:rPr lang="en-US" dirty="0" err="1"/>
              <a:t>Opensource</a:t>
            </a:r>
            <a:r>
              <a:rPr lang="en-US" dirty="0"/>
              <a:t>, </a:t>
            </a:r>
            <a:r>
              <a:rPr lang="en-US" dirty="0">
                <a:solidFill>
                  <a:srgbClr val="F20253"/>
                </a:solidFill>
              </a:rPr>
              <a:t>in-memory and iterative</a:t>
            </a:r>
          </a:p>
          <a:p>
            <a:pPr indent="231775"/>
            <a:r>
              <a:rPr lang="en-US" dirty="0"/>
              <a:t>Distributed computation framework</a:t>
            </a:r>
          </a:p>
          <a:p>
            <a:pPr indent="231775"/>
            <a:r>
              <a:rPr lang="en-US" dirty="0"/>
              <a:t>BSP programming model</a:t>
            </a:r>
          </a:p>
          <a:p>
            <a:pPr indent="231775"/>
            <a:r>
              <a:rPr lang="en-US" dirty="0"/>
              <a:t>Processes data stored in HDFS</a:t>
            </a:r>
          </a:p>
          <a:p>
            <a:pPr indent="231775"/>
            <a:r>
              <a:rPr lang="en-US" dirty="0"/>
              <a:t>Replacement of </a:t>
            </a:r>
            <a:r>
              <a:rPr lang="en-US" dirty="0" err="1"/>
              <a:t>MapReduce</a:t>
            </a:r>
            <a:endParaRPr lang="en-US" dirty="0"/>
          </a:p>
          <a:p>
            <a:pPr indent="231775"/>
            <a:r>
              <a:rPr lang="en-US" dirty="0"/>
              <a:t>Can process </a:t>
            </a:r>
            <a:r>
              <a:rPr lang="en-US" dirty="0">
                <a:solidFill>
                  <a:srgbClr val="F20253"/>
                </a:solidFill>
              </a:rPr>
              <a:t>massive datasets</a:t>
            </a:r>
          </a:p>
          <a:p>
            <a:pPr indent="231775"/>
            <a:r>
              <a:rPr lang="en-US" dirty="0">
                <a:solidFill>
                  <a:srgbClr val="F20253"/>
                </a:solidFill>
              </a:rPr>
              <a:t>Clean programming interface</a:t>
            </a:r>
          </a:p>
          <a:p>
            <a:pPr indent="23177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68" y="3017520"/>
            <a:ext cx="4238393" cy="24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31775"/>
            <a:r>
              <a:rPr lang="en-US" i="1" dirty="0">
                <a:solidFill>
                  <a:srgbClr val="F20253"/>
                </a:solidFill>
              </a:rPr>
              <a:t>Distributed </a:t>
            </a:r>
            <a:r>
              <a:rPr lang="en-US" i="1" dirty="0" smtClean="0">
                <a:solidFill>
                  <a:srgbClr val="F20253"/>
                </a:solidFill>
              </a:rPr>
              <a:t>storage</a:t>
            </a:r>
            <a:endParaRPr lang="en-US" dirty="0"/>
          </a:p>
          <a:p>
            <a:pPr indent="231775"/>
            <a:r>
              <a:rPr lang="en-US" dirty="0"/>
              <a:t>Runs on </a:t>
            </a:r>
            <a:r>
              <a:rPr lang="en-US" i="1" dirty="0">
                <a:solidFill>
                  <a:srgbClr val="F20253"/>
                </a:solidFill>
              </a:rPr>
              <a:t>commodity </a:t>
            </a:r>
            <a:r>
              <a:rPr lang="en-US" i="1" dirty="0" smtClean="0">
                <a:solidFill>
                  <a:srgbClr val="F20253"/>
                </a:solidFill>
              </a:rPr>
              <a:t>hardware</a:t>
            </a:r>
          </a:p>
          <a:p>
            <a:pPr indent="231775"/>
            <a:r>
              <a:rPr lang="en-US" dirty="0"/>
              <a:t>Master-Slave </a:t>
            </a:r>
            <a:r>
              <a:rPr lang="en-US" dirty="0" smtClean="0"/>
              <a:t>model (</a:t>
            </a:r>
            <a:r>
              <a:rPr lang="en-US" dirty="0" err="1" smtClean="0"/>
              <a:t>Namenode</a:t>
            </a:r>
            <a:r>
              <a:rPr lang="en-US" dirty="0" smtClean="0"/>
              <a:t> and </a:t>
            </a:r>
            <a:r>
              <a:rPr lang="en-US" dirty="0" err="1" smtClean="0"/>
              <a:t>DataNode</a:t>
            </a:r>
            <a:r>
              <a:rPr lang="en-US" dirty="0" smtClean="0"/>
              <a:t>)</a:t>
            </a:r>
          </a:p>
          <a:p>
            <a:pPr indent="231775"/>
            <a:r>
              <a:rPr lang="en-US" dirty="0" smtClean="0"/>
              <a:t>Files are broken down into blocks of 128MB.</a:t>
            </a:r>
          </a:p>
          <a:p>
            <a:pPr indent="231775"/>
            <a:r>
              <a:rPr lang="en-US" dirty="0" smtClean="0"/>
              <a:t>Can </a:t>
            </a:r>
            <a:r>
              <a:rPr lang="en-US" dirty="0"/>
              <a:t>store huge amounts of </a:t>
            </a:r>
            <a:r>
              <a:rPr lang="en-US" dirty="0" smtClean="0"/>
              <a:t>data</a:t>
            </a:r>
          </a:p>
          <a:p>
            <a:pPr indent="231775"/>
            <a:r>
              <a:rPr lang="en-US" dirty="0" smtClean="0"/>
              <a:t>Scalable, available and fault tolerant</a:t>
            </a:r>
            <a:endParaRPr lang="en-US" dirty="0"/>
          </a:p>
          <a:p>
            <a:pPr indent="231775"/>
            <a:r>
              <a:rPr lang="en-US" dirty="0"/>
              <a:t>This thesis : Used to store data</a:t>
            </a:r>
          </a:p>
          <a:p>
            <a:pPr indent="2317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3295" y="1417651"/>
            <a:ext cx="7786768" cy="473639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Controlled charging has to strike a balance between</a:t>
            </a:r>
          </a:p>
          <a:p>
            <a:pPr indent="231775"/>
            <a:r>
              <a:rPr lang="en-US" dirty="0" smtClean="0"/>
              <a:t>Grid goals (Valley Filling)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EV charging in valleys of fixed demand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Avoid peaks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Leads to stable system</a:t>
            </a:r>
          </a:p>
          <a:p>
            <a:pPr indent="231775"/>
            <a:endParaRPr lang="en-US" dirty="0" smtClean="0"/>
          </a:p>
          <a:p>
            <a:pPr indent="231775"/>
            <a:endParaRPr lang="en-US" dirty="0"/>
          </a:p>
          <a:p>
            <a:pPr indent="231775"/>
            <a:endParaRPr lang="en-US" dirty="0" smtClean="0"/>
          </a:p>
          <a:p>
            <a:pPr indent="231775"/>
            <a:r>
              <a:rPr lang="en-US" dirty="0" smtClean="0"/>
              <a:t>EV goals (EV Optimization problem)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Minimize battery depreciation</a:t>
            </a:r>
          </a:p>
          <a:p>
            <a:pPr lvl="1" indent="231775"/>
            <a:endParaRPr lang="en-US" dirty="0" smtClean="0"/>
          </a:p>
          <a:p>
            <a:pPr indent="231775"/>
            <a:endParaRPr lang="en-US" dirty="0" smtClean="0"/>
          </a:p>
          <a:p>
            <a:pPr lvl="1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	</a:t>
            </a:r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lvl="1"/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lvl="1" indent="231775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1" y="4874591"/>
            <a:ext cx="4281135" cy="369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8" y="3560954"/>
            <a:ext cx="4648255" cy="131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89432"/>
            <a:ext cx="3092704" cy="1143000"/>
          </a:xfrm>
        </p:spPr>
        <p:txBody>
          <a:bodyPr/>
          <a:lstStyle/>
          <a:p>
            <a:r>
              <a:rPr lang="en-US" sz="4800" dirty="0" smtClean="0"/>
              <a:t>Algorithm</a:t>
            </a:r>
            <a:endParaRPr lang="en-US" sz="4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91886" y="1446946"/>
            <a:ext cx="3802743" cy="4736398"/>
          </a:xfrm>
        </p:spPr>
        <p:txBody>
          <a:bodyPr/>
          <a:lstStyle/>
          <a:p>
            <a:pPr indent="231775"/>
            <a:r>
              <a:rPr lang="en-US" sz="2000" u="sng" dirty="0" smtClean="0"/>
              <a:t>Master</a:t>
            </a:r>
            <a:r>
              <a:rPr lang="en-US" sz="2000" dirty="0" smtClean="0"/>
              <a:t> executes </a:t>
            </a:r>
            <a:r>
              <a:rPr lang="en-US" sz="2000" u="sng" dirty="0" smtClean="0"/>
              <a:t>Grid goals</a:t>
            </a:r>
          </a:p>
          <a:p>
            <a:pPr indent="231775"/>
            <a:r>
              <a:rPr lang="en-US" sz="2000" u="sng" dirty="0" smtClean="0"/>
              <a:t>Slave</a:t>
            </a:r>
            <a:r>
              <a:rPr lang="en-US" sz="2000" dirty="0" smtClean="0"/>
              <a:t> executes </a:t>
            </a:r>
            <a:r>
              <a:rPr lang="en-US" sz="2000" u="sng" dirty="0" smtClean="0"/>
              <a:t>EV goals</a:t>
            </a:r>
          </a:p>
          <a:p>
            <a:pPr indent="231775"/>
            <a:r>
              <a:rPr lang="en-US" sz="2000" u="sng" dirty="0" smtClean="0"/>
              <a:t>sync</a:t>
            </a:r>
            <a:r>
              <a:rPr lang="en-US" sz="2000" dirty="0" smtClean="0"/>
              <a:t> used for barrier synchronization</a:t>
            </a:r>
          </a:p>
          <a:p>
            <a:pPr indent="231775"/>
            <a:r>
              <a:rPr lang="en-US" sz="2000" dirty="0" smtClean="0">
                <a:solidFill>
                  <a:srgbClr val="F20253"/>
                </a:solidFill>
              </a:rPr>
              <a:t>1 Master, N Slave tasks</a:t>
            </a:r>
          </a:p>
          <a:p>
            <a:pPr indent="231775"/>
            <a:endParaRPr lang="en-US" dirty="0" smtClean="0"/>
          </a:p>
          <a:p>
            <a:pPr lvl="1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	</a:t>
            </a:r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lvl="1"/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lvl="1" indent="231775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95674"/>
            <a:ext cx="5007430" cy="63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417651"/>
            <a:ext cx="8158190" cy="296566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20253"/>
                </a:solidFill>
              </a:rPr>
              <a:t>L</a:t>
            </a:r>
            <a:r>
              <a:rPr lang="en-US" dirty="0" smtClean="0"/>
              <a:t>eibnitz </a:t>
            </a:r>
            <a:r>
              <a:rPr lang="en-US" dirty="0" err="1" smtClean="0">
                <a:solidFill>
                  <a:srgbClr val="F20253"/>
                </a:solidFill>
              </a:rPr>
              <a:t>R</a:t>
            </a:r>
            <a:r>
              <a:rPr lang="en-US" dirty="0" err="1" smtClean="0"/>
              <a:t>echen</a:t>
            </a:r>
            <a:r>
              <a:rPr lang="en-US" dirty="0" err="1" smtClean="0">
                <a:solidFill>
                  <a:srgbClr val="F20253"/>
                </a:solidFill>
              </a:rPr>
              <a:t>Z</a:t>
            </a:r>
            <a:r>
              <a:rPr lang="en-US" dirty="0" err="1" smtClean="0"/>
              <a:t>entrum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Infrastructure as a Service</a:t>
            </a:r>
          </a:p>
          <a:p>
            <a:r>
              <a:rPr lang="en-US" dirty="0"/>
              <a:t> </a:t>
            </a:r>
            <a:r>
              <a:rPr lang="en-US" dirty="0" smtClean="0"/>
              <a:t>Flexible, secure, highly available</a:t>
            </a:r>
          </a:p>
          <a:p>
            <a:r>
              <a:rPr lang="en-US" dirty="0" smtClean="0"/>
              <a:t> Used 10 VMs (Ubuntu, 4 CPU, 8GB RAM)</a:t>
            </a:r>
          </a:p>
          <a:p>
            <a:r>
              <a:rPr lang="en-US" dirty="0"/>
              <a:t> </a:t>
            </a:r>
            <a:r>
              <a:rPr lang="en-US" dirty="0" smtClean="0"/>
              <a:t>Installed Hadoop, Hama and CPLEX in distributed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93" y="4339773"/>
            <a:ext cx="5762171" cy="23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1197866" y="1297614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Trend towards </a:t>
            </a:r>
            <a:r>
              <a:rPr lang="en-US" sz="2400" dirty="0" smtClean="0">
                <a:solidFill>
                  <a:srgbClr val="F20253"/>
                </a:solidFill>
              </a:rPr>
              <a:t>electric vehicles</a:t>
            </a:r>
            <a:endParaRPr lang="en" sz="2400" dirty="0">
              <a:solidFill>
                <a:srgbClr val="F20253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0" y="672933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6" y="174432"/>
            <a:ext cx="6686046" cy="11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4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3" y="274650"/>
            <a:ext cx="7786769" cy="1143000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88" y="1930400"/>
            <a:ext cx="5332241" cy="345772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2621" y="1417650"/>
            <a:ext cx="3512457" cy="5084749"/>
          </a:xfrm>
        </p:spPr>
        <p:txBody>
          <a:bodyPr/>
          <a:lstStyle/>
          <a:p>
            <a:r>
              <a:rPr lang="en-US" sz="1800" dirty="0" smtClean="0"/>
              <a:t> Client submits the job to </a:t>
            </a:r>
            <a:r>
              <a:rPr lang="en-US" sz="1800" dirty="0" err="1" smtClean="0"/>
              <a:t>BSPMaster</a:t>
            </a:r>
            <a:endParaRPr lang="en-US" sz="1800" dirty="0"/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BSPMaster</a:t>
            </a:r>
            <a:r>
              <a:rPr lang="en-US" sz="1800" dirty="0" smtClean="0"/>
              <a:t> communicates with </a:t>
            </a:r>
            <a:r>
              <a:rPr lang="en-US" sz="1800" dirty="0" err="1" smtClean="0"/>
              <a:t>GroomServer</a:t>
            </a:r>
            <a:r>
              <a:rPr lang="en-US" sz="1800" dirty="0" smtClean="0"/>
              <a:t> to start multiple </a:t>
            </a:r>
            <a:r>
              <a:rPr lang="en-US" sz="1800" dirty="0" err="1" smtClean="0"/>
              <a:t>BSPPeer</a:t>
            </a:r>
            <a:r>
              <a:rPr lang="en-US" sz="1800" dirty="0" smtClean="0"/>
              <a:t> (tasks). </a:t>
            </a:r>
          </a:p>
          <a:p>
            <a:r>
              <a:rPr lang="en-US" sz="1800" dirty="0"/>
              <a:t> </a:t>
            </a:r>
            <a:r>
              <a:rPr lang="en-US" sz="1800" dirty="0" smtClean="0">
                <a:solidFill>
                  <a:srgbClr val="F20253"/>
                </a:solidFill>
              </a:rPr>
              <a:t>Each slave can run </a:t>
            </a:r>
            <a:r>
              <a:rPr lang="en-US" sz="1800" dirty="0" err="1" smtClean="0">
                <a:solidFill>
                  <a:srgbClr val="F20253"/>
                </a:solidFill>
              </a:rPr>
              <a:t>upto</a:t>
            </a:r>
            <a:r>
              <a:rPr lang="en-US" sz="1800" dirty="0" smtClean="0">
                <a:solidFill>
                  <a:srgbClr val="F20253"/>
                </a:solidFill>
              </a:rPr>
              <a:t> 5-6 tasks in parallel.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Example: 9 slaves will have 54 tasks running in parallel executing the submitted job.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32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93" y="274650"/>
            <a:ext cx="7786769" cy="1143000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88" y="1930400"/>
            <a:ext cx="5332241" cy="345772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42621" y="1417650"/>
            <a:ext cx="3512457" cy="5084749"/>
          </a:xfrm>
        </p:spPr>
        <p:txBody>
          <a:bodyPr/>
          <a:lstStyle/>
          <a:p>
            <a:r>
              <a:rPr lang="en-US" sz="1800" dirty="0" smtClean="0"/>
              <a:t> Client submits the job to </a:t>
            </a:r>
            <a:r>
              <a:rPr lang="en-US" sz="1800" dirty="0" err="1" smtClean="0"/>
              <a:t>BSPMaster</a:t>
            </a:r>
            <a:endParaRPr lang="en-US" sz="1800" dirty="0"/>
          </a:p>
          <a:p>
            <a:r>
              <a:rPr lang="en-US" sz="1800" dirty="0" smtClean="0"/>
              <a:t> </a:t>
            </a:r>
            <a:r>
              <a:rPr lang="en-US" sz="1800" dirty="0" err="1" smtClean="0"/>
              <a:t>BSPMaster</a:t>
            </a:r>
            <a:r>
              <a:rPr lang="en-US" sz="1800" dirty="0" smtClean="0"/>
              <a:t> communicates with </a:t>
            </a:r>
            <a:r>
              <a:rPr lang="en-US" sz="1800" dirty="0" err="1" smtClean="0"/>
              <a:t>GroomServer</a:t>
            </a:r>
            <a:r>
              <a:rPr lang="en-US" sz="1800" dirty="0" smtClean="0"/>
              <a:t> to start multiple </a:t>
            </a:r>
            <a:r>
              <a:rPr lang="en-US" sz="1800" dirty="0" err="1" smtClean="0"/>
              <a:t>BSPPeer</a:t>
            </a:r>
            <a:r>
              <a:rPr lang="en-US" sz="1800" dirty="0" smtClean="0"/>
              <a:t> (tasks). </a:t>
            </a:r>
          </a:p>
          <a:p>
            <a:r>
              <a:rPr lang="en-US" sz="1800" dirty="0"/>
              <a:t> </a:t>
            </a:r>
            <a:r>
              <a:rPr lang="en-US" sz="1800" dirty="0" smtClean="0">
                <a:solidFill>
                  <a:srgbClr val="F20253"/>
                </a:solidFill>
              </a:rPr>
              <a:t>Each slave can run </a:t>
            </a:r>
            <a:r>
              <a:rPr lang="en-US" sz="1800" dirty="0" err="1" smtClean="0">
                <a:solidFill>
                  <a:srgbClr val="F20253"/>
                </a:solidFill>
              </a:rPr>
              <a:t>upto</a:t>
            </a:r>
            <a:r>
              <a:rPr lang="en-US" sz="1800" dirty="0" smtClean="0">
                <a:solidFill>
                  <a:srgbClr val="F20253"/>
                </a:solidFill>
              </a:rPr>
              <a:t> 5-6 tasks in parallel.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Example: 9 slaves will have 54 tasks running in parallel executing the submitted job.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140" y="2151591"/>
            <a:ext cx="5994401" cy="22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89164"/>
            <a:ext cx="7786769" cy="1143000"/>
          </a:xfrm>
        </p:spPr>
        <p:txBody>
          <a:bodyPr/>
          <a:lstStyle/>
          <a:p>
            <a:r>
              <a:rPr lang="en-US" dirty="0" smtClean="0"/>
              <a:t>Runtime behavior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772" y="1686307"/>
            <a:ext cx="5907315" cy="4736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smtClean="0"/>
              <a:t> Time taken while processing 100</a:t>
            </a:r>
            <a:r>
              <a:rPr lang="en-US" sz="2000" dirty="0"/>
              <a:t>K</a:t>
            </a:r>
            <a:r>
              <a:rPr lang="en-US" sz="2000" dirty="0" smtClean="0"/>
              <a:t> EVs for 400 </a:t>
            </a:r>
            <a:r>
              <a:rPr lang="en-US" sz="2000" dirty="0" err="1" smtClean="0"/>
              <a:t>supersteps</a:t>
            </a:r>
            <a:r>
              <a:rPr lang="en-US" sz="2000" dirty="0" smtClean="0"/>
              <a:t> using 50 tasks.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1800" dirty="0" smtClean="0"/>
              <a:t>65% spent on EV optimization (</a:t>
            </a:r>
            <a:r>
              <a:rPr lang="en-US" sz="1800" dirty="0" err="1" smtClean="0"/>
              <a:t>W</a:t>
            </a:r>
            <a:r>
              <a:rPr lang="en-US" sz="1800" baseline="-25000" dirty="0" err="1" smtClean="0"/>
              <a:t>s</a:t>
            </a:r>
            <a:r>
              <a:rPr lang="en-US" sz="1800" dirty="0" smtClean="0"/>
              <a:t>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F20253"/>
                </a:solidFill>
              </a:rPr>
              <a:t>25% spent on Master processing </a:t>
            </a:r>
            <a:r>
              <a:rPr lang="en-US" sz="1800" dirty="0" smtClean="0"/>
              <a:t>(</a:t>
            </a:r>
            <a:r>
              <a:rPr lang="en-US" sz="1800" dirty="0" err="1" smtClean="0"/>
              <a:t>W</a:t>
            </a:r>
            <a:r>
              <a:rPr lang="en-US" sz="1800" baseline="-25000" dirty="0" err="1" smtClean="0"/>
              <a:t>m</a:t>
            </a:r>
            <a:r>
              <a:rPr lang="en-US" sz="1800" dirty="0" smtClean="0"/>
              <a:t>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1800" dirty="0" smtClean="0"/>
              <a:t>10% spent on synchronization (</a:t>
            </a:r>
            <a:r>
              <a:rPr lang="en-US" sz="1800" dirty="0" err="1" smtClean="0"/>
              <a:t>S.l</a:t>
            </a:r>
            <a:r>
              <a:rPr lang="en-US" sz="1800" baseline="-25000" dirty="0" err="1" smtClean="0"/>
              <a:t>s</a:t>
            </a:r>
            <a:r>
              <a:rPr lang="en-US" sz="18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/>
          </a:p>
          <a:p>
            <a:pPr>
              <a:buNone/>
            </a:pPr>
            <a:r>
              <a:rPr lang="en-US" sz="1800" dirty="0" err="1" smtClean="0">
                <a:solidFill>
                  <a:srgbClr val="F20253"/>
                </a:solidFill>
              </a:rPr>
              <a:t>W</a:t>
            </a:r>
            <a:r>
              <a:rPr lang="en-US" sz="1800" baseline="-25000" dirty="0" err="1" smtClean="0">
                <a:solidFill>
                  <a:srgbClr val="F20253"/>
                </a:solidFill>
              </a:rPr>
              <a:t>s</a:t>
            </a:r>
            <a:r>
              <a:rPr lang="en-US" sz="1800" baseline="-25000" dirty="0" smtClean="0">
                <a:solidFill>
                  <a:srgbClr val="F20253"/>
                </a:solidFill>
              </a:rPr>
              <a:t> </a:t>
            </a:r>
            <a:r>
              <a:rPr lang="en-US" sz="1800" dirty="0" smtClean="0">
                <a:solidFill>
                  <a:srgbClr val="F20253"/>
                </a:solidFill>
              </a:rPr>
              <a:t>can be decreased by adding more computation power.</a:t>
            </a:r>
            <a:endParaRPr lang="en-US" sz="1800" dirty="0">
              <a:solidFill>
                <a:srgbClr val="F20253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endParaRPr lang="en-US" sz="1800" dirty="0"/>
          </a:p>
          <a:p>
            <a:pPr>
              <a:buNone/>
            </a:pPr>
            <a:r>
              <a:rPr lang="en-US" sz="1800" dirty="0" smtClean="0"/>
              <a:t>Problem: Processing on Master is a bottleneck.</a:t>
            </a:r>
          </a:p>
          <a:p>
            <a:pPr>
              <a:buNone/>
            </a:pPr>
            <a:r>
              <a:rPr lang="en-US" sz="1800" dirty="0" smtClean="0"/>
              <a:t>Solution: </a:t>
            </a:r>
            <a:r>
              <a:rPr lang="en-US" sz="1800" dirty="0">
                <a:solidFill>
                  <a:srgbClr val="F20253"/>
                </a:solidFill>
              </a:rPr>
              <a:t>Decentralized Approach</a:t>
            </a:r>
            <a:r>
              <a:rPr lang="en-US" sz="1800" dirty="0" smtClean="0"/>
              <a:t>	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 smtClean="0"/>
          </a:p>
          <a:p>
            <a:pPr marL="692150" lvl="2" indent="-342900">
              <a:buFont typeface="Arial" charset="0"/>
              <a:buChar char="•"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29" y="1686307"/>
            <a:ext cx="6523443" cy="4213768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8287657" y="3483428"/>
            <a:ext cx="159657" cy="2075543"/>
          </a:xfrm>
          <a:prstGeom prst="rightBrace">
            <a:avLst/>
          </a:prstGeom>
          <a:ln>
            <a:solidFill>
              <a:srgbClr val="F20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8287657" y="2699657"/>
            <a:ext cx="159657" cy="783771"/>
          </a:xfrm>
          <a:prstGeom prst="rightBrace">
            <a:avLst/>
          </a:prstGeom>
          <a:ln>
            <a:solidFill>
              <a:srgbClr val="F20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8287657" y="2365830"/>
            <a:ext cx="159657" cy="333828"/>
          </a:xfrm>
          <a:prstGeom prst="rightBrace">
            <a:avLst/>
          </a:prstGeom>
          <a:ln>
            <a:solidFill>
              <a:srgbClr val="F202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05371" y="2937653"/>
            <a:ext cx="453970" cy="30777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0894" y="4367310"/>
            <a:ext cx="413896" cy="30777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90857" y="2370110"/>
            <a:ext cx="453970" cy="307777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S.l</a:t>
            </a:r>
            <a:r>
              <a:rPr lang="en-US" baseline="-25000" dirty="0" err="1"/>
              <a:t>s</a:t>
            </a:r>
            <a:endParaRPr lang="en-US" dirty="0"/>
          </a:p>
        </p:txBody>
      </p:sp>
      <p:pic>
        <p:nvPicPr>
          <p:cNvPr id="11" name="Picture 2" descr="http://latex2png.com/output/latex_f88e240b3a0f5cae7b8c6e5d91239fe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2" y="1844965"/>
            <a:ext cx="3230863" cy="26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7" y="309971"/>
            <a:ext cx="3499105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3417" y="1570194"/>
            <a:ext cx="3918857" cy="4736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/>
              <a:t> Measured the time taken by different operations on Master 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 smtClean="0"/>
              <a:t> Updated algorithm sends aggregated values only</a:t>
            </a:r>
          </a:p>
          <a:p>
            <a:pPr marL="342900" indent="-342900">
              <a:buFont typeface="Arial" charset="0"/>
              <a:buChar char="•"/>
            </a:pPr>
            <a:endParaRPr lang="en-US" sz="1800" dirty="0" smtClean="0"/>
          </a:p>
          <a:p>
            <a:pPr marL="692150" lvl="2" indent="-342900">
              <a:buFont typeface="Arial" charset="0"/>
              <a:buChar char="•"/>
            </a:pPr>
            <a:endParaRPr lang="en-US" sz="1800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3" y="79443"/>
            <a:ext cx="4998357" cy="63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274650"/>
            <a:ext cx="7786769" cy="1143000"/>
          </a:xfrm>
        </p:spPr>
        <p:txBody>
          <a:bodyPr/>
          <a:lstStyle/>
          <a:p>
            <a:r>
              <a:rPr lang="en-US" sz="4800" dirty="0" smtClean="0"/>
              <a:t>Decentralized Approach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14" y="1417650"/>
            <a:ext cx="5907315" cy="4736399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/>
              <a:t>Total time reduced to 58 minutes from 78.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1800" dirty="0" smtClean="0"/>
              <a:t>89% spent on EV optimization (</a:t>
            </a:r>
            <a:r>
              <a:rPr lang="en-US" sz="1800" dirty="0" err="1" smtClean="0"/>
              <a:t>W</a:t>
            </a:r>
            <a:r>
              <a:rPr lang="en-US" sz="1800" baseline="-25000" dirty="0" err="1" smtClean="0"/>
              <a:t>s</a:t>
            </a:r>
            <a:r>
              <a:rPr lang="en-US" sz="1800" dirty="0" smtClean="0"/>
              <a:t>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1800" dirty="0" smtClean="0">
                <a:solidFill>
                  <a:srgbClr val="F20253"/>
                </a:solidFill>
              </a:rPr>
              <a:t>1% spent on Master processing </a:t>
            </a:r>
            <a:r>
              <a:rPr lang="en-US" sz="1800" dirty="0" smtClean="0"/>
              <a:t>(</a:t>
            </a:r>
            <a:r>
              <a:rPr lang="en-US" sz="1800" dirty="0" err="1" smtClean="0"/>
              <a:t>W</a:t>
            </a:r>
            <a:r>
              <a:rPr lang="en-US" sz="1800" baseline="-25000" dirty="0" err="1" smtClean="0"/>
              <a:t>m</a:t>
            </a:r>
            <a:r>
              <a:rPr lang="en-US" sz="1800" dirty="0" smtClean="0"/>
              <a:t>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1800" dirty="0" smtClean="0"/>
              <a:t>10% spent on synchronization (</a:t>
            </a:r>
            <a:r>
              <a:rPr lang="en-US" sz="1800" dirty="0" err="1" smtClean="0"/>
              <a:t>S.l</a:t>
            </a:r>
            <a:r>
              <a:rPr lang="en-US" sz="1800" baseline="-25000" dirty="0" err="1" smtClean="0"/>
              <a:t>s</a:t>
            </a:r>
            <a:r>
              <a:rPr lang="en-US" sz="1800" dirty="0" smtClean="0"/>
              <a:t>)</a:t>
            </a:r>
          </a:p>
          <a:p>
            <a:pPr marL="342900" lvl="1" indent="-342900">
              <a:buFont typeface="Arial" charset="0"/>
              <a:buChar char="•"/>
            </a:pPr>
            <a:endParaRPr lang="en-US" sz="1800" dirty="0"/>
          </a:p>
          <a:p>
            <a:pPr marL="342900" lvl="1" indent="-342900">
              <a:buFont typeface="Arial" charset="0"/>
              <a:buChar char="•"/>
            </a:pPr>
            <a:endParaRPr lang="en-US" sz="1800" dirty="0" smtClean="0"/>
          </a:p>
          <a:p>
            <a:pPr marL="342900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1800" dirty="0" smtClean="0"/>
          </a:p>
          <a:p>
            <a:pPr marL="692150" lvl="2" indent="-342900">
              <a:buFont typeface="Arial" charset="0"/>
              <a:buChar char="•"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15" y="3081563"/>
            <a:ext cx="5341256" cy="3450143"/>
          </a:xfrm>
          <a:prstGeom prst="rect">
            <a:avLst/>
          </a:prstGeom>
        </p:spPr>
      </p:pic>
      <p:pic>
        <p:nvPicPr>
          <p:cNvPr id="5122" name="Picture 2" descr="http://latex2png.com/output/latex_0e3b768690db9bd4e2506622aa18276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393" y="2233142"/>
            <a:ext cx="2933926" cy="32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4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Can be reformulated in terms of total </a:t>
            </a:r>
            <a:r>
              <a:rPr lang="en-US" dirty="0" err="1" smtClean="0"/>
              <a:t>supersteps</a:t>
            </a:r>
            <a:r>
              <a:rPr lang="en-US" dirty="0" smtClean="0"/>
              <a:t> (S), total parallel process (P) and total EVs (N)</a:t>
            </a:r>
            <a:endParaRPr lang="en-US" dirty="0"/>
          </a:p>
          <a:p>
            <a:pPr marL="692150" lvl="2" indent="-342900">
              <a:buFont typeface="Arial" charset="0"/>
              <a:buChar char="•"/>
            </a:pPr>
            <a:r>
              <a:rPr lang="en-US" sz="2000" dirty="0" err="1" smtClean="0"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en-US" sz="2000" baseline="-25000" dirty="0" err="1" smtClean="0">
                <a:latin typeface="Lato Light" charset="0"/>
                <a:ea typeface="Lato Light" charset="0"/>
                <a:cs typeface="Lato Light" charset="0"/>
              </a:rPr>
              <a:t>c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 represents the time taken to solve a single EV optimization problem. Average value 6.5 </a:t>
            </a:r>
            <a:r>
              <a:rPr lang="en-US" sz="2000" dirty="0" err="1" smtClean="0">
                <a:latin typeface="Lato Light" charset="0"/>
                <a:ea typeface="Lato Light" charset="0"/>
                <a:cs typeface="Lato Light" charset="0"/>
              </a:rPr>
              <a:t>ms.</a:t>
            </a:r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err="1" smtClean="0">
                <a:latin typeface="Lato Light" charset="0"/>
                <a:ea typeface="Lato Light" charset="0"/>
                <a:cs typeface="Lato Light" charset="0"/>
              </a:rPr>
              <a:t>t</a:t>
            </a:r>
            <a:r>
              <a:rPr lang="en-US" sz="2000" baseline="-25000" dirty="0" err="1" smtClean="0">
                <a:latin typeface="Lato Light" charset="0"/>
                <a:ea typeface="Lato Light" charset="0"/>
                <a:cs typeface="Lato Light" charset="0"/>
              </a:rPr>
              <a:t>sync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 average time slave spends waiting for barrier synchronization. Average value 57 </a:t>
            </a:r>
            <a:r>
              <a:rPr lang="en-US" sz="2000" dirty="0" err="1" smtClean="0">
                <a:latin typeface="Lato Light" charset="0"/>
                <a:ea typeface="Lato Light" charset="0"/>
                <a:cs typeface="Lato Light" charset="0"/>
              </a:rPr>
              <a:t>ms.</a:t>
            </a:r>
            <a:endParaRPr lang="en-US" sz="2000" dirty="0"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6" name="Picture 2" descr="http://latex2png.com/output/latex_0e3b768690db9bd4e2506622aa1827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6" y="2102514"/>
            <a:ext cx="2358868" cy="26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latex2png.com/output/latex_b2ff8e4c9689874eeb49b18c585461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90" y="5219835"/>
            <a:ext cx="3977368" cy="7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2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79909" y="2678172"/>
            <a:ext cx="7796433" cy="1544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Total time </a:t>
            </a:r>
            <a:r>
              <a:rPr lang="en-US" dirty="0" smtClean="0"/>
              <a:t>to process </a:t>
            </a:r>
            <a:r>
              <a:rPr lang="en-US" u="sng" dirty="0"/>
              <a:t>1 Mio </a:t>
            </a:r>
            <a:r>
              <a:rPr lang="en-US" u="sng" dirty="0" smtClean="0"/>
              <a:t>EVs</a:t>
            </a:r>
            <a:r>
              <a:rPr lang="en-US" dirty="0" smtClean="0"/>
              <a:t> (N) </a:t>
            </a:r>
            <a:r>
              <a:rPr lang="en-US" dirty="0"/>
              <a:t>in </a:t>
            </a:r>
            <a:r>
              <a:rPr lang="en-US" u="sng" dirty="0"/>
              <a:t>200 </a:t>
            </a:r>
            <a:r>
              <a:rPr lang="en-US" u="sng" dirty="0" err="1" smtClean="0"/>
              <a:t>supersteps</a:t>
            </a:r>
            <a:r>
              <a:rPr lang="en-US" dirty="0" smtClean="0"/>
              <a:t> (S) </a:t>
            </a:r>
            <a:r>
              <a:rPr lang="en-US" dirty="0"/>
              <a:t>using </a:t>
            </a:r>
            <a:r>
              <a:rPr lang="en-US" u="sng" dirty="0"/>
              <a:t>100 parallel </a:t>
            </a:r>
            <a:r>
              <a:rPr lang="en-US" u="sng" dirty="0" smtClean="0"/>
              <a:t>processes</a:t>
            </a:r>
            <a:r>
              <a:rPr lang="en-US" dirty="0" smtClean="0"/>
              <a:t> (P) ?</a:t>
            </a:r>
            <a:r>
              <a:rPr lang="en" dirty="0" smtClean="0"/>
              <a:t> </a:t>
            </a:r>
            <a:endParaRPr lang="en" dirty="0"/>
          </a:p>
        </p:txBody>
      </p:sp>
      <p:pic>
        <p:nvPicPr>
          <p:cNvPr id="4" name="Picture 4" descr="http://latex2png.com/output/latex_b2ff8e4c9689874eeb49b18c5854617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19" y="4073206"/>
            <a:ext cx="3977368" cy="7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latex2png.com/output/latex_9d6e9d3342d8bbbd7e3ad58fe5adb8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20" y="5143380"/>
            <a:ext cx="2714624" cy="31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12389" y="5617663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Average estimated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468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23453" y="2744515"/>
            <a:ext cx="7607747" cy="11670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Total machines </a:t>
            </a:r>
            <a:r>
              <a:rPr lang="en-US" dirty="0"/>
              <a:t>required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process </a:t>
            </a:r>
            <a:r>
              <a:rPr lang="en-US" u="sng" dirty="0"/>
              <a:t>1 Mio </a:t>
            </a:r>
            <a:r>
              <a:rPr lang="en-US" u="sng" dirty="0" smtClean="0"/>
              <a:t>EVs </a:t>
            </a:r>
            <a:r>
              <a:rPr lang="en-US" dirty="0" smtClean="0"/>
              <a:t>(N)  </a:t>
            </a:r>
            <a:r>
              <a:rPr lang="en-US" dirty="0"/>
              <a:t>in </a:t>
            </a:r>
            <a:r>
              <a:rPr lang="en-US" u="sng" dirty="0"/>
              <a:t>100 </a:t>
            </a:r>
            <a:r>
              <a:rPr lang="en-US" u="sng" dirty="0" err="1" smtClean="0"/>
              <a:t>supersteps</a:t>
            </a:r>
            <a:r>
              <a:rPr lang="en-US" dirty="0" smtClean="0"/>
              <a:t> (S) </a:t>
            </a:r>
            <a:r>
              <a:rPr lang="en-US" dirty="0"/>
              <a:t>in </a:t>
            </a:r>
            <a:r>
              <a:rPr lang="en-US" u="sng" dirty="0"/>
              <a:t>60 </a:t>
            </a:r>
            <a:r>
              <a:rPr lang="en-US" u="sng" dirty="0" smtClean="0"/>
              <a:t>minutes</a:t>
            </a:r>
            <a:r>
              <a:rPr lang="en-US" dirty="0" smtClean="0"/>
              <a:t> (T) </a:t>
            </a:r>
            <a:r>
              <a:rPr lang="en-US" dirty="0"/>
              <a:t>?</a:t>
            </a:r>
            <a:r>
              <a:rPr lang="en" dirty="0"/>
              <a:t> 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7170" name="Picture 2" descr="http://latex2png.com/output/latex_36cb84308258c28e276534fcfbb816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19" y="4020458"/>
            <a:ext cx="2372179" cy="82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latex2png.com/output/latex_933d61c64f8882237551fc2c4834f4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20" y="5064438"/>
            <a:ext cx="1480910" cy="30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8667" y="5583112"/>
            <a:ext cx="5657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Assuming that each machine can run 5 Hama processes in parallel.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643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1197866" y="1297614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Trend towards </a:t>
            </a:r>
            <a:r>
              <a:rPr lang="en-US" sz="2400" dirty="0" smtClean="0">
                <a:solidFill>
                  <a:srgbClr val="F20253"/>
                </a:solidFill>
              </a:rPr>
              <a:t>electric vehicles</a:t>
            </a:r>
            <a:endParaRPr lang="en" sz="2400" dirty="0">
              <a:solidFill>
                <a:srgbClr val="F20253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1197865" y="3576680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Electric vehicles takes </a:t>
            </a:r>
            <a:r>
              <a:rPr lang="en-US" sz="2400" dirty="0" smtClean="0">
                <a:solidFill>
                  <a:srgbClr val="F20253"/>
                </a:solidFill>
              </a:rPr>
              <a:t>more </a:t>
            </a:r>
            <a:r>
              <a:rPr lang="en-US" sz="2400" dirty="0" smtClean="0"/>
              <a:t>power than a house</a:t>
            </a:r>
            <a:endParaRPr lang="en" sz="2400" dirty="0"/>
          </a:p>
        </p:txBody>
      </p:sp>
      <p:sp>
        <p:nvSpPr>
          <p:cNvPr id="203" name="Shape 203"/>
          <p:cNvSpPr/>
          <p:nvPr/>
        </p:nvSpPr>
        <p:spPr>
          <a:xfrm>
            <a:off x="0" y="672933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78651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6" y="174432"/>
            <a:ext cx="6686046" cy="1190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6" y="2459670"/>
            <a:ext cx="4200213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64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(ADF)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20253"/>
                </a:solidFill>
              </a:rPr>
              <a:t>A</a:t>
            </a:r>
            <a:r>
              <a:rPr lang="en-US" dirty="0" smtClean="0"/>
              <a:t>DMM </a:t>
            </a:r>
            <a:r>
              <a:rPr lang="en-US" dirty="0" smtClean="0">
                <a:solidFill>
                  <a:srgbClr val="F20253"/>
                </a:solidFill>
              </a:rPr>
              <a:t>D</a:t>
            </a:r>
            <a:r>
              <a:rPr lang="en-US" dirty="0" smtClean="0"/>
              <a:t>istributed </a:t>
            </a:r>
            <a:r>
              <a:rPr lang="en-US" dirty="0" smtClean="0">
                <a:solidFill>
                  <a:srgbClr val="F20253"/>
                </a:solidFill>
              </a:rPr>
              <a:t>F</a:t>
            </a:r>
            <a:r>
              <a:rPr lang="en-US" dirty="0" smtClean="0"/>
              <a:t>ramework  </a:t>
            </a:r>
          </a:p>
          <a:p>
            <a:r>
              <a:rPr lang="en-US" dirty="0" smtClean="0"/>
              <a:t> For new algorithms, </a:t>
            </a:r>
            <a:r>
              <a:rPr lang="en-US" dirty="0" smtClean="0">
                <a:solidFill>
                  <a:srgbClr val="F20253"/>
                </a:solidFill>
              </a:rPr>
              <a:t>implementation</a:t>
            </a:r>
            <a:r>
              <a:rPr lang="en-US" dirty="0" smtClean="0"/>
              <a:t> needs to be started </a:t>
            </a:r>
            <a:r>
              <a:rPr lang="en-US" dirty="0" smtClean="0">
                <a:solidFill>
                  <a:srgbClr val="F20253"/>
                </a:solidFill>
              </a:rPr>
              <a:t>from scratch</a:t>
            </a:r>
          </a:p>
          <a:p>
            <a:r>
              <a:rPr lang="en-US" dirty="0" smtClean="0"/>
              <a:t> Reusable </a:t>
            </a:r>
            <a:r>
              <a:rPr lang="en-US" dirty="0"/>
              <a:t>set of </a:t>
            </a:r>
            <a:r>
              <a:rPr lang="en-US" dirty="0" smtClean="0"/>
              <a:t>classes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20253"/>
                </a:solidFill>
              </a:rPr>
              <a:t>Automating the optimization process </a:t>
            </a:r>
            <a:r>
              <a:rPr lang="en-US" dirty="0" smtClean="0"/>
              <a:t>as much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1417650"/>
            <a:ext cx="7794171" cy="5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1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Solver agnostic</a:t>
            </a:r>
          </a:p>
          <a:p>
            <a:r>
              <a:rPr lang="en-US" dirty="0"/>
              <a:t> </a:t>
            </a:r>
            <a:r>
              <a:rPr lang="en-US" dirty="0" smtClean="0"/>
              <a:t>Modeling language</a:t>
            </a:r>
          </a:p>
          <a:p>
            <a:r>
              <a:rPr lang="en-US" dirty="0"/>
              <a:t> </a:t>
            </a:r>
            <a:r>
              <a:rPr lang="en-US" dirty="0" smtClean="0"/>
              <a:t>Supports multiple categories of ADMM problems</a:t>
            </a:r>
          </a:p>
          <a:p>
            <a:r>
              <a:rPr lang="en-US" dirty="0"/>
              <a:t> </a:t>
            </a:r>
            <a:r>
              <a:rPr lang="en-US" dirty="0" smtClean="0"/>
              <a:t>Functions</a:t>
            </a:r>
          </a:p>
          <a:p>
            <a:r>
              <a:rPr lang="en-US" dirty="0"/>
              <a:t> </a:t>
            </a:r>
            <a:r>
              <a:rPr lang="en-US" dirty="0" smtClean="0"/>
              <a:t>Abstraction on distributed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Solver &amp; Modeling Language </a:t>
            </a:r>
            <a:r>
              <a:rPr lang="en-US" sz="4000" dirty="0"/>
              <a:t>Agnostic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12" y="1417651"/>
            <a:ext cx="7786768" cy="5336660"/>
          </a:xfrm>
        </p:spPr>
        <p:txBody>
          <a:bodyPr/>
          <a:lstStyle/>
          <a:p>
            <a:r>
              <a:rPr lang="en-US" dirty="0" smtClean="0"/>
              <a:t> CPLEX, </a:t>
            </a:r>
            <a:r>
              <a:rPr lang="en-US" dirty="0" err="1" smtClean="0"/>
              <a:t>Gurobi</a:t>
            </a:r>
            <a:r>
              <a:rPr lang="en-US" dirty="0" smtClean="0"/>
              <a:t>, OPL, CPL </a:t>
            </a:r>
          </a:p>
          <a:p>
            <a:r>
              <a:rPr lang="en-US" dirty="0" smtClean="0"/>
              <a:t> Exchange problem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20253"/>
                </a:solidFill>
              </a:rPr>
              <a:t>All we care about is the value of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User can </a:t>
            </a:r>
            <a:r>
              <a:rPr lang="en-US" dirty="0" smtClean="0">
                <a:solidFill>
                  <a:srgbClr val="F20253"/>
                </a:solidFill>
              </a:rPr>
              <a:t>implement </a:t>
            </a:r>
            <a:r>
              <a:rPr lang="en-US" dirty="0" err="1" smtClean="0">
                <a:solidFill>
                  <a:srgbClr val="F20253"/>
                </a:solidFill>
              </a:rPr>
              <a:t>XUpdate</a:t>
            </a:r>
            <a:r>
              <a:rPr lang="en-US" dirty="0" smtClean="0">
                <a:solidFill>
                  <a:srgbClr val="F20253"/>
                </a:solidFill>
              </a:rPr>
              <a:t> </a:t>
            </a:r>
            <a:r>
              <a:rPr lang="en-US" dirty="0" smtClean="0"/>
              <a:t>interface </a:t>
            </a:r>
            <a:r>
              <a:rPr lang="en-US" dirty="0" smtClean="0">
                <a:solidFill>
                  <a:srgbClr val="F20253"/>
                </a:solidFill>
              </a:rPr>
              <a:t>using any solver or modeling language</a:t>
            </a:r>
            <a:r>
              <a:rPr lang="en-US" dirty="0" smtClean="0"/>
              <a:t> !</a:t>
            </a:r>
          </a:p>
        </p:txBody>
      </p:sp>
      <p:pic>
        <p:nvPicPr>
          <p:cNvPr id="1026" name="Picture 2" descr="http://latex2png.com/output/latex_4d4cf0b52d69f9266f25eb9e033de7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07" y="2857672"/>
            <a:ext cx="5571343" cy="6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atex2png.com/output/latex_193b5b1d013c2146eeaae125612fc5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3790450"/>
            <a:ext cx="696686" cy="4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atex2png.com/output/latex_23b7b8494eb1208e57c22f28d25623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50" y="4645089"/>
            <a:ext cx="5460092" cy="29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Multiple ADMM Categories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4" y="1417650"/>
            <a:ext cx="8462992" cy="5084750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dirty="0"/>
              <a:t>Exchange </a:t>
            </a:r>
            <a:r>
              <a:rPr lang="en-US" sz="2000" dirty="0" smtClean="0"/>
              <a:t>problem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/>
              <a:t> Consensus </a:t>
            </a:r>
            <a:r>
              <a:rPr lang="en-US" sz="2000" dirty="0" smtClean="0"/>
              <a:t>problem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20253"/>
                </a:solidFill>
              </a:rPr>
              <a:t>Extend </a:t>
            </a:r>
            <a:r>
              <a:rPr lang="en-US" sz="2000" dirty="0" err="1" smtClean="0">
                <a:solidFill>
                  <a:srgbClr val="F20253"/>
                </a:solidFill>
              </a:rPr>
              <a:t>BSPBase</a:t>
            </a:r>
            <a:r>
              <a:rPr lang="en-US" sz="2000" dirty="0" smtClean="0">
                <a:solidFill>
                  <a:srgbClr val="F20253"/>
                </a:solidFill>
              </a:rPr>
              <a:t>, </a:t>
            </a:r>
            <a:r>
              <a:rPr lang="en-US" sz="2000" dirty="0" err="1" smtClean="0">
                <a:solidFill>
                  <a:srgbClr val="F20253"/>
                </a:solidFill>
              </a:rPr>
              <a:t>ContextBase</a:t>
            </a:r>
            <a:r>
              <a:rPr lang="en-US" sz="2000" dirty="0" smtClean="0">
                <a:solidFill>
                  <a:srgbClr val="F20253"/>
                </a:solidFill>
              </a:rPr>
              <a:t> </a:t>
            </a:r>
            <a:r>
              <a:rPr lang="en-US" sz="2000" dirty="0"/>
              <a:t>abstract </a:t>
            </a:r>
            <a:r>
              <a:rPr lang="en-US" sz="2000" dirty="0" smtClean="0"/>
              <a:t>classes</a:t>
            </a:r>
            <a:endParaRPr lang="en-US" sz="2000" dirty="0"/>
          </a:p>
        </p:txBody>
      </p:sp>
      <p:pic>
        <p:nvPicPr>
          <p:cNvPr id="4" name="Picture 2" descr="http://latex2png.com/output/latex_4d4cf0b52d69f9266f25eb9e033de7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07" y="2149753"/>
            <a:ext cx="5571343" cy="6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latex2png.com/output/latex_83a612175bd9d426627aa5f988af7b3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07" y="3503709"/>
            <a:ext cx="4762007" cy="102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4" y="1555679"/>
            <a:ext cx="7786768" cy="4736399"/>
          </a:xfrm>
        </p:spPr>
        <p:txBody>
          <a:bodyPr/>
          <a:lstStyle/>
          <a:p>
            <a:r>
              <a:rPr lang="en-US" dirty="0" smtClean="0"/>
              <a:t> Exchange problem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20253"/>
                </a:solidFill>
              </a:rPr>
              <a:t>Implement </a:t>
            </a:r>
            <a:r>
              <a:rPr lang="en-US" dirty="0" err="1" smtClean="0">
                <a:solidFill>
                  <a:srgbClr val="F20253"/>
                </a:solidFill>
              </a:rPr>
              <a:t>XUpdate</a:t>
            </a:r>
            <a:r>
              <a:rPr lang="en-US" dirty="0" smtClean="0">
                <a:solidFill>
                  <a:srgbClr val="F20253"/>
                </a:solidFill>
              </a:rPr>
              <a:t> </a:t>
            </a:r>
            <a:r>
              <a:rPr lang="en-US" dirty="0" smtClean="0"/>
              <a:t>interface for new functions and provide them at startup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http://latex2png.com/output/latex_4d4cf0b52d69f9266f25eb9e033de7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006" y="2377523"/>
            <a:ext cx="5571343" cy="6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79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993"/>
            <a:ext cx="8346876" cy="1143000"/>
          </a:xfrm>
        </p:spPr>
        <p:txBody>
          <a:bodyPr/>
          <a:lstStyle/>
          <a:p>
            <a:r>
              <a:rPr lang="en-US" sz="4000" dirty="0"/>
              <a:t>Abstraction on distributed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844"/>
            <a:ext cx="8082818" cy="37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7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3296" y="1417650"/>
            <a:ext cx="8680704" cy="525892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20253"/>
                </a:solidFill>
              </a:rPr>
              <a:t>Reproduce EVADMM </a:t>
            </a:r>
            <a:r>
              <a:rPr lang="en-US" dirty="0" smtClean="0"/>
              <a:t>on distributed environment</a:t>
            </a:r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Data aggregation on slaves massively decreases the total runtime. Parallelize time consuming serial parts of algorithm.</a:t>
            </a:r>
            <a:r>
              <a:rPr lang="en-US" dirty="0" smtClean="0"/>
              <a:t> </a:t>
            </a:r>
          </a:p>
          <a:p>
            <a:r>
              <a:rPr lang="en-US" dirty="0" smtClean="0"/>
              <a:t> Foundation for a general framework to solve similar problems</a:t>
            </a:r>
          </a:p>
          <a:p>
            <a:pPr marL="342900" lvl="1" indent="-342900">
              <a:buFont typeface="Arial" charset="0"/>
              <a:buChar char="•"/>
            </a:pPr>
            <a:endParaRPr lang="en-US" sz="2000" dirty="0" smtClean="0">
              <a:solidFill>
                <a:srgbClr val="F2025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3296" y="1417650"/>
            <a:ext cx="8680704" cy="525892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20253"/>
                </a:solidFill>
              </a:rPr>
              <a:t>Reproduce EVADMM </a:t>
            </a:r>
            <a:r>
              <a:rPr lang="en-US" dirty="0" smtClean="0"/>
              <a:t>on distributed environment</a:t>
            </a:r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marL="692150" lvl="2" indent="-342900">
              <a:buFont typeface="Arial" charset="0"/>
              <a:buChar char="•"/>
            </a:pP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Data aggregation on slaves massively decreases the total runtime. Parallelize time consuming serial parts of algorithm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.</a:t>
            </a:r>
          </a:p>
          <a:p>
            <a:r>
              <a:rPr lang="en-US" dirty="0" smtClean="0"/>
              <a:t> Foundation for a general framework to solve similar </a:t>
            </a:r>
            <a:r>
              <a:rPr lang="en-US" dirty="0" smtClean="0"/>
              <a:t>problems</a:t>
            </a:r>
            <a:r>
              <a:rPr lang="en-US" dirty="0" smtClean="0">
                <a:solidFill>
                  <a:srgbClr val="F20253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20253"/>
                </a:solidFill>
              </a:rPr>
              <a:t> </a:t>
            </a:r>
          </a:p>
          <a:p>
            <a:endParaRPr lang="en-US" dirty="0">
              <a:solidFill>
                <a:srgbClr val="F20253"/>
              </a:solidFill>
            </a:endParaRPr>
          </a:p>
          <a:p>
            <a:r>
              <a:rPr lang="en-US" dirty="0" smtClean="0">
                <a:solidFill>
                  <a:srgbClr val="F20253"/>
                </a:solidFill>
              </a:rPr>
              <a:t> Contributed </a:t>
            </a:r>
            <a:r>
              <a:rPr lang="en-US" dirty="0">
                <a:solidFill>
                  <a:srgbClr val="F20253"/>
                </a:solidFill>
              </a:rPr>
              <a:t>to Apache Hama</a:t>
            </a:r>
            <a:r>
              <a:rPr lang="en-US" dirty="0"/>
              <a:t> to add round-robin based task allocation.</a:t>
            </a:r>
          </a:p>
          <a:p>
            <a:pPr marL="342900" lvl="1" indent="-342900">
              <a:buFont typeface="Arial" charset="0"/>
              <a:buChar char="•"/>
            </a:pPr>
            <a:endParaRPr lang="en-US" sz="2000" dirty="0" smtClean="0">
              <a:solidFill>
                <a:srgbClr val="F20253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sz="2000" dirty="0" smtClean="0">
              <a:solidFill>
                <a:srgbClr val="F2025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1197866" y="1297614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Trend towards </a:t>
            </a:r>
            <a:r>
              <a:rPr lang="en-US" sz="2400" dirty="0" smtClean="0">
                <a:solidFill>
                  <a:srgbClr val="F20253"/>
                </a:solidFill>
              </a:rPr>
              <a:t>electric vehicles</a:t>
            </a:r>
            <a:endParaRPr lang="en" sz="2400" dirty="0">
              <a:solidFill>
                <a:srgbClr val="F20253"/>
              </a:solidFill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1197866" y="5860730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9 Mio EVs -&gt; Grid overloaded! </a:t>
            </a:r>
            <a:r>
              <a:rPr lang="en-US" sz="2400" dirty="0" smtClean="0">
                <a:solidFill>
                  <a:srgbClr val="F20253"/>
                </a:solidFill>
              </a:rPr>
              <a:t>Increase </a:t>
            </a:r>
            <a:r>
              <a:rPr lang="en-US" sz="2400" dirty="0">
                <a:solidFill>
                  <a:srgbClr val="F20253"/>
                </a:solidFill>
              </a:rPr>
              <a:t>Infrastructure</a:t>
            </a:r>
            <a:r>
              <a:rPr lang="en-US" sz="2400" dirty="0"/>
              <a:t>.</a:t>
            </a:r>
            <a:endParaRPr lang="en" sz="2400" dirty="0"/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1197865" y="3576680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Electric vehicles takes </a:t>
            </a:r>
            <a:r>
              <a:rPr lang="en-US" sz="2400" dirty="0" smtClean="0">
                <a:solidFill>
                  <a:srgbClr val="F20253"/>
                </a:solidFill>
              </a:rPr>
              <a:t>more </a:t>
            </a:r>
            <a:r>
              <a:rPr lang="en-US" sz="2400" dirty="0" smtClean="0"/>
              <a:t>power than a house</a:t>
            </a:r>
            <a:endParaRPr lang="en" sz="2400" dirty="0"/>
          </a:p>
        </p:txBody>
      </p:sp>
      <p:sp>
        <p:nvSpPr>
          <p:cNvPr id="203" name="Shape 203"/>
          <p:cNvSpPr/>
          <p:nvPr/>
        </p:nvSpPr>
        <p:spPr>
          <a:xfrm>
            <a:off x="0" y="672933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778651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5018181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6" y="174432"/>
            <a:ext cx="6686046" cy="1190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6" y="2459670"/>
            <a:ext cx="4200213" cy="1207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75" y="4515850"/>
            <a:ext cx="5749344" cy="13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565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</a:t>
            </a:r>
            <a:r>
              <a:rPr lang="en" sz="2400" dirty="0" smtClean="0">
                <a:solidFill>
                  <a:srgbClr val="FFFFFF"/>
                </a:solidFill>
              </a:rPr>
              <a:t>:</a:t>
            </a:r>
            <a:endParaRPr lang="en" sz="24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FFFFFF"/>
                </a:solidFill>
              </a:rPr>
              <a:t>b</a:t>
            </a:r>
            <a:r>
              <a:rPr lang="en-US" sz="2400" dirty="0" err="1" smtClean="0">
                <a:solidFill>
                  <a:srgbClr val="FFFFFF"/>
                </a:solidFill>
              </a:rPr>
              <a:t>ehroz.sikander</a:t>
            </a:r>
            <a:r>
              <a:rPr lang="en" sz="2400" dirty="0" smtClean="0">
                <a:solidFill>
                  <a:srgbClr val="FFFFFF"/>
                </a:solidFill>
              </a:rPr>
              <a:t>@</a:t>
            </a:r>
            <a:r>
              <a:rPr lang="en-US" sz="2400" dirty="0" smtClean="0">
                <a:solidFill>
                  <a:srgbClr val="FFFFFF"/>
                </a:solidFill>
              </a:rPr>
              <a:t>tum</a:t>
            </a:r>
            <a:r>
              <a:rPr lang="en" sz="2400" dirty="0" smtClean="0">
                <a:solidFill>
                  <a:srgbClr val="FFFFFF"/>
                </a:solidFill>
              </a:rPr>
              <a:t>.</a:t>
            </a:r>
            <a:r>
              <a:rPr lang="en-US" sz="2400" dirty="0" smtClean="0">
                <a:solidFill>
                  <a:srgbClr val="FFFFFF"/>
                </a:solidFill>
              </a:rPr>
              <a:t>d</a:t>
            </a:r>
            <a:r>
              <a:rPr lang="en" sz="2400" dirty="0" smtClean="0">
                <a:solidFill>
                  <a:srgbClr val="FFFFFF"/>
                </a:solidFill>
              </a:rPr>
              <a:t>e</a:t>
            </a:r>
            <a:endParaRPr lang="en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82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3295" y="1294421"/>
            <a:ext cx="7786768" cy="53821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sz="1800" dirty="0"/>
              <a:t>S. Boyd, N. Parikh, E. Chu, B. </a:t>
            </a:r>
            <a:r>
              <a:rPr lang="en-US" sz="1800" dirty="0" err="1"/>
              <a:t>Peleato</a:t>
            </a:r>
            <a:r>
              <a:rPr lang="en-US" sz="1800" dirty="0"/>
              <a:t>, and J. Eckstein. “Distributed </a:t>
            </a:r>
            <a:r>
              <a:rPr lang="en-US" sz="1800" dirty="0" err="1"/>
              <a:t>opti</a:t>
            </a:r>
            <a:r>
              <a:rPr lang="en-US" sz="1800" dirty="0"/>
              <a:t>- </a:t>
            </a:r>
            <a:r>
              <a:rPr lang="en-US" sz="1800" dirty="0" err="1"/>
              <a:t>mization</a:t>
            </a:r>
            <a:r>
              <a:rPr lang="en-US" sz="1800" dirty="0"/>
              <a:t> and statistical learning via the alternating direction method of multipliers</a:t>
            </a:r>
            <a:r>
              <a:rPr lang="en-US" sz="1800" dirty="0" smtClean="0"/>
              <a:t>.”</a:t>
            </a:r>
          </a:p>
          <a:p>
            <a:pPr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S. Boyd and L. </a:t>
            </a:r>
            <a:r>
              <a:rPr lang="en-US" sz="1800" dirty="0" err="1"/>
              <a:t>Vandenberghe</a:t>
            </a:r>
            <a:r>
              <a:rPr lang="en-US" sz="1800" dirty="0"/>
              <a:t>. “Convex programming</a:t>
            </a:r>
            <a:r>
              <a:rPr lang="en-US" sz="1800" dirty="0" smtClean="0"/>
              <a:t>.”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J. Rivera, P. </a:t>
            </a:r>
            <a:r>
              <a:rPr lang="en-US" sz="1800" dirty="0" err="1"/>
              <a:t>Wolfrum</a:t>
            </a:r>
            <a:r>
              <a:rPr lang="en-US" sz="1800" dirty="0"/>
              <a:t>, S. </a:t>
            </a:r>
            <a:r>
              <a:rPr lang="en-US" sz="1800" dirty="0" err="1"/>
              <a:t>Hirche</a:t>
            </a:r>
            <a:r>
              <a:rPr lang="en-US" sz="1800" dirty="0"/>
              <a:t>, C. Goebel, and H.-A. Jacobsen. “Alternating direction method of multipliers for decentralized electric vehicle charging control</a:t>
            </a:r>
            <a:r>
              <a:rPr lang="en-US" sz="1800" dirty="0" smtClean="0"/>
              <a:t>.”</a:t>
            </a:r>
          </a:p>
          <a:p>
            <a:pPr>
              <a:lnSpc>
                <a:spcPct val="100000"/>
              </a:lnSpc>
            </a:pPr>
            <a:endParaRPr lang="en-US" sz="1800" dirty="0" smtClean="0"/>
          </a:p>
          <a:p>
            <a:pPr>
              <a:lnSpc>
                <a:spcPct val="100000"/>
              </a:lnSpc>
            </a:pPr>
            <a:r>
              <a:rPr lang="en-US" sz="1800" dirty="0"/>
              <a:t> S. </a:t>
            </a:r>
            <a:r>
              <a:rPr lang="en-US" sz="1800" dirty="0" err="1"/>
              <a:t>Seo</a:t>
            </a:r>
            <a:r>
              <a:rPr lang="en-US" sz="1800" dirty="0"/>
              <a:t>, E. J. Yoon, J. Kim, S. </a:t>
            </a:r>
            <a:r>
              <a:rPr lang="en-US" sz="1800" dirty="0" err="1"/>
              <a:t>Jin</a:t>
            </a:r>
            <a:r>
              <a:rPr lang="en-US" sz="1800" dirty="0"/>
              <a:t>, J.-S. Kim, and S. </a:t>
            </a:r>
            <a:r>
              <a:rPr lang="en-US" sz="1800" dirty="0" err="1"/>
              <a:t>Maeng</a:t>
            </a:r>
            <a:r>
              <a:rPr lang="en-US" sz="1800" dirty="0"/>
              <a:t>. “Hama: An efficient matrix computation with the </a:t>
            </a:r>
            <a:r>
              <a:rPr lang="en-US" sz="1800" dirty="0" err="1"/>
              <a:t>mapreduce</a:t>
            </a:r>
            <a:r>
              <a:rPr lang="en-US" sz="1800" dirty="0"/>
              <a:t> framework</a:t>
            </a:r>
            <a:r>
              <a:rPr lang="en-US" sz="1800" dirty="0" smtClean="0"/>
              <a:t>.”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 </a:t>
            </a:r>
            <a:r>
              <a:rPr lang="en-US" sz="1800" dirty="0"/>
              <a:t>L. G. Valiant. “A bridging model for parallel computation.” 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Hama vs Spark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26651"/>
            <a:ext cx="8338457" cy="4888664"/>
          </a:xfrm>
        </p:spPr>
        <p:txBody>
          <a:bodyPr/>
          <a:lstStyle/>
          <a:p>
            <a:r>
              <a:rPr lang="en-US" dirty="0" smtClean="0"/>
              <a:t> From usability perspective, Spark is better than Hama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No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need to understand the complications of distributed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Hama provides better control on communication and synchronization than Spark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Hama is based on strong theoretical backgrounds whereas Spark is still evolving</a:t>
            </a:r>
          </a:p>
          <a:p>
            <a:r>
              <a:rPr lang="en-US" dirty="0" smtClean="0"/>
              <a:t> Performance wise, both are more or less equal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Recent </a:t>
            </a:r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paper shows that Hama is actually better when performing joins on big datasets</a:t>
            </a:r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r>
              <a:rPr lang="en-US" dirty="0" smtClean="0"/>
              <a:t> Further, ADMM is more natural to implement in BSP.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marL="692150" lvl="2" indent="-342900">
              <a:buFont typeface="Arial" charset="0"/>
              <a:buChar char="•"/>
            </a:pPr>
            <a:endParaRPr lang="en-US" sz="20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Avoid loading data from file system -&gt; In memory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Measure load on CPUs early. </a:t>
            </a:r>
            <a:r>
              <a:rPr lang="en-US" dirty="0"/>
              <a:t>O</a:t>
            </a:r>
            <a:r>
              <a:rPr lang="en-US" dirty="0" smtClean="0"/>
              <a:t>verloaded CPU decreases performance</a:t>
            </a:r>
          </a:p>
          <a:p>
            <a:r>
              <a:rPr lang="en-US" dirty="0"/>
              <a:t> </a:t>
            </a:r>
            <a:r>
              <a:rPr lang="en-US" dirty="0" smtClean="0"/>
              <a:t>Parallel part should be very optimized and carefully implemented. -&gt; Use profiling</a:t>
            </a:r>
          </a:p>
          <a:p>
            <a:r>
              <a:rPr lang="en-US" dirty="0"/>
              <a:t>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-&gt; Memory leaks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4" y="114993"/>
            <a:ext cx="7786769" cy="1143000"/>
          </a:xfrm>
        </p:spPr>
        <p:txBody>
          <a:bodyPr/>
          <a:lstStyle/>
          <a:p>
            <a:r>
              <a:rPr lang="en-US" sz="4800" dirty="0" smtClean="0"/>
              <a:t>Synchronization Behavior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4" y="1257994"/>
            <a:ext cx="8462991" cy="2254464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20253"/>
                </a:solidFill>
              </a:rPr>
              <a:t>More data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F20253"/>
                </a:solidFill>
              </a:rPr>
              <a:t>increase in synchronization time </a:t>
            </a:r>
            <a:r>
              <a:rPr lang="en-US" dirty="0" smtClean="0"/>
              <a:t>! </a:t>
            </a:r>
          </a:p>
          <a:p>
            <a:r>
              <a:rPr lang="en-US" dirty="0"/>
              <a:t> </a:t>
            </a:r>
            <a:r>
              <a:rPr lang="en-US" dirty="0" smtClean="0"/>
              <a:t>Reason: Irregular processing time of slaves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F20253"/>
                </a:solidFill>
              </a:rPr>
              <a:t>More processing power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F20253"/>
                </a:solidFill>
              </a:rPr>
              <a:t>decreased synchronization time</a:t>
            </a:r>
            <a:endParaRPr lang="en-US" dirty="0"/>
          </a:p>
          <a:p>
            <a:r>
              <a:rPr lang="en-US" dirty="0" smtClean="0"/>
              <a:t> ~10-20% increase in sync. time for adding 10K EVs.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51" y="3628571"/>
            <a:ext cx="5909262" cy="30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46611"/>
            <a:ext cx="8679543" cy="1143000"/>
          </a:xfrm>
        </p:spPr>
        <p:txBody>
          <a:bodyPr/>
          <a:lstStyle/>
          <a:p>
            <a:r>
              <a:rPr lang="en-US" sz="3600" dirty="0" smtClean="0"/>
              <a:t>Centralized Master Processing Behavior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" y="1417650"/>
            <a:ext cx="4110208" cy="51501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sz="1800" dirty="0" smtClean="0"/>
              <a:t>Time taken by master to process in 400 </a:t>
            </a:r>
            <a:r>
              <a:rPr lang="en-US" sz="1800" dirty="0" err="1" smtClean="0"/>
              <a:t>supersteps</a:t>
            </a:r>
            <a:endParaRPr lang="en-US" sz="1800" dirty="0" smtClean="0"/>
          </a:p>
          <a:p>
            <a:pPr marL="635000" lvl="2" indent="-285750">
              <a:buFont typeface="Arial" charset="0"/>
              <a:buChar char="•"/>
            </a:pPr>
            <a:r>
              <a:rPr lang="en-US" sz="1200" dirty="0" smtClean="0"/>
              <a:t>x-axis shows total EVs, y-axis shows time taken in minutes </a:t>
            </a:r>
          </a:p>
          <a:p>
            <a:pPr marL="635000" lvl="2" indent="-285750">
              <a:buFont typeface="Arial" charset="0"/>
              <a:buChar char="•"/>
            </a:pPr>
            <a:r>
              <a:rPr lang="en-US" sz="1200" dirty="0" smtClean="0"/>
              <a:t>Each line represents a specific number of parallel tasks used</a:t>
            </a:r>
            <a:r>
              <a:rPr lang="en-US" sz="1800" dirty="0" smtClean="0"/>
              <a:t> </a:t>
            </a:r>
          </a:p>
          <a:p>
            <a:pPr marL="635000" lvl="2" indent="-285750">
              <a:buFont typeface="Arial" charset="0"/>
              <a:buChar char="•"/>
            </a:pPr>
            <a:endParaRPr lang="en-US" sz="1800" dirty="0" smtClean="0"/>
          </a:p>
          <a:p>
            <a:r>
              <a:rPr lang="en-US" sz="1800" dirty="0" smtClean="0">
                <a:solidFill>
                  <a:srgbClr val="F20253"/>
                </a:solidFill>
              </a:rPr>
              <a:t> More data </a:t>
            </a:r>
            <a:r>
              <a:rPr lang="en-US" sz="1800" dirty="0" smtClean="0"/>
              <a:t>means to </a:t>
            </a:r>
            <a:r>
              <a:rPr lang="en-US" sz="1800" dirty="0" smtClean="0">
                <a:solidFill>
                  <a:srgbClr val="F20253"/>
                </a:solidFill>
              </a:rPr>
              <a:t>more </a:t>
            </a:r>
            <a:r>
              <a:rPr lang="en-US" sz="1800" dirty="0">
                <a:solidFill>
                  <a:srgbClr val="F20253"/>
                </a:solidFill>
              </a:rPr>
              <a:t>time </a:t>
            </a:r>
            <a:r>
              <a:rPr lang="en-US" sz="1800" dirty="0"/>
              <a:t>process</a:t>
            </a:r>
            <a:endParaRPr lang="en-US" sz="1800" dirty="0" smtClean="0"/>
          </a:p>
          <a:p>
            <a:r>
              <a:rPr lang="en-US" sz="1800" dirty="0"/>
              <a:t> </a:t>
            </a:r>
            <a:r>
              <a:rPr lang="en-US" sz="1800" dirty="0" smtClean="0">
                <a:solidFill>
                  <a:srgbClr val="F20253"/>
                </a:solidFill>
              </a:rPr>
              <a:t>Increasing computation power </a:t>
            </a:r>
            <a:r>
              <a:rPr lang="en-US" sz="1800" dirty="0" smtClean="0"/>
              <a:t>has </a:t>
            </a:r>
            <a:r>
              <a:rPr lang="en-US" sz="1800" dirty="0" smtClean="0">
                <a:solidFill>
                  <a:srgbClr val="F20253"/>
                </a:solidFill>
              </a:rPr>
              <a:t>no effect</a:t>
            </a:r>
            <a:r>
              <a:rPr lang="en-US" sz="1800" dirty="0" smtClean="0"/>
              <a:t>. Reason: 1 master !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For 100,000 EVs in 400 </a:t>
            </a:r>
            <a:r>
              <a:rPr lang="en-US" sz="1800" dirty="0" err="1" smtClean="0"/>
              <a:t>supersteps</a:t>
            </a:r>
            <a:r>
              <a:rPr lang="en-US" sz="1800" dirty="0" smtClean="0"/>
              <a:t> it takes </a:t>
            </a:r>
            <a:r>
              <a:rPr lang="en-US" sz="1800" dirty="0" smtClean="0">
                <a:solidFill>
                  <a:srgbClr val="F20253"/>
                </a:solidFill>
              </a:rPr>
              <a:t>25 minutes !!</a:t>
            </a:r>
            <a:endParaRPr lang="en-US" sz="1800" dirty="0">
              <a:solidFill>
                <a:srgbClr val="F2025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08" y="2104571"/>
            <a:ext cx="4932192" cy="32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0"/>
            <a:ext cx="8902368" cy="1143000"/>
          </a:xfrm>
        </p:spPr>
        <p:txBody>
          <a:bodyPr/>
          <a:lstStyle/>
          <a:p>
            <a:r>
              <a:rPr lang="en-US" sz="3500" dirty="0" smtClean="0"/>
              <a:t>Decentralized Master Processing Behavior</a:t>
            </a:r>
            <a:endParaRPr lang="en-US" sz="3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" y="1417650"/>
            <a:ext cx="4110208" cy="51501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sz="1800" dirty="0" smtClean="0"/>
              <a:t>Time taken by master to process in 400 </a:t>
            </a:r>
            <a:r>
              <a:rPr lang="en-US" sz="1800" dirty="0" err="1" smtClean="0"/>
              <a:t>supersteps</a:t>
            </a:r>
            <a:endParaRPr lang="en-US" sz="1800" dirty="0" smtClean="0"/>
          </a:p>
          <a:p>
            <a:pPr marL="635000" lvl="2" indent="-285750">
              <a:buFont typeface="Arial" charset="0"/>
              <a:buChar char="•"/>
            </a:pPr>
            <a:r>
              <a:rPr lang="en-US" sz="1200" dirty="0" smtClean="0"/>
              <a:t>x-axis shows total EVs, y-axis shows time taken in minutes </a:t>
            </a:r>
          </a:p>
          <a:p>
            <a:pPr marL="635000" lvl="2" indent="-285750">
              <a:buFont typeface="Arial" charset="0"/>
              <a:buChar char="•"/>
            </a:pPr>
            <a:r>
              <a:rPr lang="en-US" sz="1200" dirty="0" smtClean="0"/>
              <a:t>Each line represents a specific number of parallel tasks used</a:t>
            </a:r>
            <a:br>
              <a:rPr lang="en-US" sz="1200" dirty="0" smtClean="0"/>
            </a:br>
            <a:r>
              <a:rPr lang="en-US" sz="1800" dirty="0" smtClean="0"/>
              <a:t> </a:t>
            </a:r>
          </a:p>
          <a:p>
            <a:r>
              <a:rPr lang="en-US" sz="1800" dirty="0" smtClean="0">
                <a:solidFill>
                  <a:srgbClr val="F20253"/>
                </a:solidFill>
              </a:rPr>
              <a:t> No change while increasing data or processing power.</a:t>
            </a:r>
            <a:endParaRPr lang="en-US" sz="1800" dirty="0" smtClean="0"/>
          </a:p>
          <a:p>
            <a:r>
              <a:rPr lang="en-US" sz="1800" dirty="0" smtClean="0"/>
              <a:t> Reason: Number of incoming messages to process stays the same !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For 100,000 EVs in 400 </a:t>
            </a:r>
            <a:r>
              <a:rPr lang="en-US" sz="1800" dirty="0" err="1" smtClean="0"/>
              <a:t>supersteps</a:t>
            </a:r>
            <a:r>
              <a:rPr lang="en-US" sz="1800" dirty="0" smtClean="0"/>
              <a:t> it takes </a:t>
            </a:r>
            <a:r>
              <a:rPr lang="en-US" sz="1800" dirty="0" smtClean="0">
                <a:solidFill>
                  <a:srgbClr val="F20253"/>
                </a:solidFill>
              </a:rPr>
              <a:t>40 seconds!!</a:t>
            </a:r>
            <a:endParaRPr lang="en-US" sz="1800" dirty="0">
              <a:solidFill>
                <a:srgbClr val="F2025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6" y="1925650"/>
            <a:ext cx="4678712" cy="28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1 Mio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831450"/>
            <a:ext cx="8274304" cy="4736399"/>
          </a:xfrm>
        </p:spPr>
        <p:txBody>
          <a:bodyPr/>
          <a:lstStyle/>
          <a:p>
            <a:r>
              <a:rPr lang="en-US" dirty="0" smtClean="0"/>
              <a:t> Unreasonable time taken to process with </a:t>
            </a:r>
            <a:r>
              <a:rPr lang="en-US" smtClean="0"/>
              <a:t>current cluster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5" y="1417650"/>
            <a:ext cx="7786768" cy="5235191"/>
          </a:xfrm>
        </p:spPr>
        <p:txBody>
          <a:bodyPr/>
          <a:lstStyle/>
          <a:p>
            <a:r>
              <a:rPr lang="en-US" dirty="0" smtClean="0"/>
              <a:t> Exchange problem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x-update can be done independently (local variable)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u-update needs to be computed globally because it depends on all x-updates. (global variable)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Consensus problem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u and x update can be carried out independently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z-update can only be computed globally</a:t>
            </a:r>
            <a:endParaRPr lang="en-US" sz="2000" dirty="0"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4" name="Picture 2" descr="http://latex2png.com/output/latex_4d4cf0b52d69f9266f25eb9e033de7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09" y="3148139"/>
            <a:ext cx="5571343" cy="6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latex2png.com/output/latex_83a612175bd9d426627aa5f988af7b3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02" y="5500480"/>
            <a:ext cx="4762007" cy="102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1197865" y="1388282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Keep infrastructure. </a:t>
            </a:r>
            <a:r>
              <a:rPr lang="en-US" sz="2400" dirty="0" smtClean="0">
                <a:solidFill>
                  <a:srgbClr val="F20253"/>
                </a:solidFill>
              </a:rPr>
              <a:t>Controlled EV charging</a:t>
            </a:r>
            <a:endParaRPr lang="en" sz="2400" dirty="0">
              <a:solidFill>
                <a:srgbClr val="F20253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0" y="75099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8" y="131410"/>
            <a:ext cx="5754478" cy="13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5" y="274650"/>
            <a:ext cx="8559935" cy="1143000"/>
          </a:xfrm>
        </p:spPr>
        <p:txBody>
          <a:bodyPr/>
          <a:lstStyle/>
          <a:p>
            <a:r>
              <a:rPr lang="en-US" sz="4800" dirty="0" smtClean="0"/>
              <a:t>VE- Sequence Diagram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69" y="1417650"/>
            <a:ext cx="5246785" cy="53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5" y="274650"/>
            <a:ext cx="8559935" cy="1143000"/>
          </a:xfrm>
        </p:spPr>
        <p:txBody>
          <a:bodyPr/>
          <a:lstStyle/>
          <a:p>
            <a:r>
              <a:rPr lang="en-US" sz="4800" dirty="0"/>
              <a:t>VE- Sequence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417650"/>
            <a:ext cx="5413828" cy="52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5" y="274650"/>
            <a:ext cx="8559935" cy="1143000"/>
          </a:xfrm>
        </p:spPr>
        <p:txBody>
          <a:bodyPr/>
          <a:lstStyle/>
          <a:p>
            <a:r>
              <a:rPr lang="en-US" sz="4800" dirty="0"/>
              <a:t>VE- </a:t>
            </a:r>
            <a:r>
              <a:rPr lang="en-US" sz="4800" dirty="0" smtClean="0"/>
              <a:t>Class </a:t>
            </a:r>
            <a:r>
              <a:rPr lang="en-US" sz="4800" dirty="0"/>
              <a:t>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41" y="1271930"/>
            <a:ext cx="6491041" cy="54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5" y="274650"/>
            <a:ext cx="8559935" cy="1143000"/>
          </a:xfrm>
        </p:spPr>
        <p:txBody>
          <a:bodyPr/>
          <a:lstStyle/>
          <a:p>
            <a:r>
              <a:rPr lang="en-US" sz="4400" dirty="0" smtClean="0"/>
              <a:t>Framework- Sequence Diagram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85" y="1417650"/>
            <a:ext cx="7546753" cy="50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5" y="274650"/>
            <a:ext cx="8559935" cy="1143000"/>
          </a:xfrm>
        </p:spPr>
        <p:txBody>
          <a:bodyPr/>
          <a:lstStyle/>
          <a:p>
            <a:r>
              <a:rPr lang="en-US" sz="4400" dirty="0" smtClean="0"/>
              <a:t>Framework- Sequence Diagram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9" y="1417650"/>
            <a:ext cx="7445829" cy="53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1" y="0"/>
            <a:ext cx="8559935" cy="1143000"/>
          </a:xfrm>
        </p:spPr>
        <p:txBody>
          <a:bodyPr/>
          <a:lstStyle/>
          <a:p>
            <a:r>
              <a:rPr lang="en-US" sz="4400" dirty="0" smtClean="0"/>
              <a:t>Framework- Class Diagram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95" y="1143000"/>
            <a:ext cx="4948835" cy="547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9451" y="274650"/>
            <a:ext cx="6846849" cy="1143000"/>
          </a:xfrm>
        </p:spPr>
        <p:txBody>
          <a:bodyPr/>
          <a:lstStyle/>
          <a:p>
            <a:r>
              <a:rPr lang="en-US" sz="5400" dirty="0" smtClean="0"/>
              <a:t>Optimization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09451" y="1831450"/>
            <a:ext cx="8451669" cy="47363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20253"/>
                </a:solidFill>
              </a:rPr>
              <a:t>Best </a:t>
            </a:r>
            <a:r>
              <a:rPr lang="en-US" sz="2400" b="1" i="1" dirty="0">
                <a:solidFill>
                  <a:srgbClr val="F20253"/>
                </a:solidFill>
              </a:rPr>
              <a:t>solution </a:t>
            </a:r>
            <a:r>
              <a:rPr lang="en-US" sz="2400" dirty="0"/>
              <a:t>from a set of alternatives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while </a:t>
            </a:r>
            <a:r>
              <a:rPr lang="en-US" sz="2400" dirty="0"/>
              <a:t>being </a:t>
            </a:r>
            <a:r>
              <a:rPr lang="en-US" sz="2400" b="1" i="1" dirty="0">
                <a:solidFill>
                  <a:srgbClr val="F20253"/>
                </a:solidFill>
              </a:rPr>
              <a:t>constrained by a criteria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Examples</a:t>
            </a:r>
            <a:r>
              <a:rPr lang="en-US" sz="2400" dirty="0"/>
              <a:t>, portfolio optimization, device sizing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39" y="4199649"/>
            <a:ext cx="4090251" cy="8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5" y="1831450"/>
            <a:ext cx="8092875" cy="4736399"/>
          </a:xfrm>
        </p:spPr>
        <p:txBody>
          <a:bodyPr/>
          <a:lstStyle/>
          <a:p>
            <a:r>
              <a:rPr lang="en-US" dirty="0" smtClean="0"/>
              <a:t> Objective </a:t>
            </a:r>
            <a:r>
              <a:rPr lang="en-US" dirty="0"/>
              <a:t>and constraint functions as </a:t>
            </a:r>
            <a:r>
              <a:rPr lang="en-US" b="1" i="1" dirty="0">
                <a:solidFill>
                  <a:srgbClr val="FF0000"/>
                </a:solidFill>
              </a:rPr>
              <a:t>convex</a:t>
            </a:r>
            <a:r>
              <a:rPr lang="en-US" dirty="0"/>
              <a:t> or </a:t>
            </a:r>
            <a:r>
              <a:rPr lang="en-US" b="1" i="1" dirty="0">
                <a:solidFill>
                  <a:srgbClr val="FF0000"/>
                </a:solidFill>
              </a:rPr>
              <a:t>concave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 Solution</a:t>
            </a:r>
            <a:r>
              <a:rPr lang="en-US" dirty="0" smtClean="0"/>
              <a:t> </a:t>
            </a:r>
            <a:r>
              <a:rPr lang="en-US" b="1" i="1" dirty="0">
                <a:solidFill>
                  <a:srgbClr val="FF0000"/>
                </a:solidFill>
              </a:rPr>
              <a:t>guaranteed ! </a:t>
            </a:r>
          </a:p>
          <a:p>
            <a:pPr indent="635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6" y="1831451"/>
            <a:ext cx="7786768" cy="294955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>
                <a:solidFill>
                  <a:srgbClr val="F20253"/>
                </a:solidFill>
              </a:rPr>
              <a:t>A</a:t>
            </a:r>
            <a:r>
              <a:rPr lang="en-US" dirty="0"/>
              <a:t>lternating </a:t>
            </a:r>
            <a:r>
              <a:rPr lang="en-US" dirty="0">
                <a:solidFill>
                  <a:srgbClr val="F20253"/>
                </a:solidFill>
              </a:rPr>
              <a:t>D</a:t>
            </a:r>
            <a:r>
              <a:rPr lang="en-US" dirty="0"/>
              <a:t>irection </a:t>
            </a:r>
            <a:r>
              <a:rPr lang="en-US" dirty="0">
                <a:solidFill>
                  <a:srgbClr val="F20253"/>
                </a:solidFill>
              </a:rPr>
              <a:t>M</a:t>
            </a:r>
            <a:r>
              <a:rPr lang="en-US" dirty="0"/>
              <a:t>ethod of </a:t>
            </a:r>
            <a:r>
              <a:rPr lang="en-US" dirty="0" smtClean="0">
                <a:solidFill>
                  <a:srgbClr val="F20253"/>
                </a:solidFill>
              </a:rPr>
              <a:t>M</a:t>
            </a:r>
            <a:r>
              <a:rPr lang="en-US" dirty="0" smtClean="0"/>
              <a:t>ultipliers</a:t>
            </a:r>
          </a:p>
          <a:p>
            <a:r>
              <a:rPr lang="en-US" dirty="0" smtClean="0"/>
              <a:t> Used </a:t>
            </a:r>
            <a:r>
              <a:rPr lang="en-US" dirty="0"/>
              <a:t>for </a:t>
            </a:r>
            <a:r>
              <a:rPr lang="en-US" i="1" dirty="0">
                <a:solidFill>
                  <a:srgbClr val="F20253"/>
                </a:solidFill>
              </a:rPr>
              <a:t>distributed</a:t>
            </a:r>
            <a:r>
              <a:rPr lang="en-US" dirty="0">
                <a:solidFill>
                  <a:srgbClr val="F20253"/>
                </a:solidFill>
              </a:rPr>
              <a:t> </a:t>
            </a:r>
            <a:r>
              <a:rPr lang="en-US" dirty="0"/>
              <a:t>convex </a:t>
            </a:r>
            <a:r>
              <a:rPr lang="en-US" dirty="0" smtClean="0"/>
              <a:t>optimization</a:t>
            </a:r>
          </a:p>
          <a:p>
            <a:r>
              <a:rPr lang="en-US" dirty="0"/>
              <a:t> Converts problems to local sub-problems</a:t>
            </a:r>
          </a:p>
          <a:p>
            <a:r>
              <a:rPr lang="en-US" dirty="0" smtClean="0"/>
              <a:t> </a:t>
            </a:r>
            <a:r>
              <a:rPr lang="en-US" dirty="0"/>
              <a:t>Use local solutions to find global solution</a:t>
            </a:r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F20253"/>
                </a:solidFill>
              </a:rPr>
              <a:t>Iterative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19" y="4954594"/>
            <a:ext cx="3647263" cy="8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1197865" y="1388282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Keep infrastructure. </a:t>
            </a:r>
            <a:r>
              <a:rPr lang="en-US" sz="2400" dirty="0" smtClean="0">
                <a:solidFill>
                  <a:srgbClr val="F20253"/>
                </a:solidFill>
              </a:rPr>
              <a:t>Controlled EV charging</a:t>
            </a:r>
            <a:endParaRPr lang="en" sz="2400" dirty="0">
              <a:solidFill>
                <a:srgbClr val="F20253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1197864" y="3595122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Proposed solution -&gt; </a:t>
            </a:r>
            <a:r>
              <a:rPr lang="en-US" sz="2400" dirty="0" smtClean="0">
                <a:solidFill>
                  <a:srgbClr val="F20253"/>
                </a:solidFill>
              </a:rPr>
              <a:t>EVADMM</a:t>
            </a:r>
            <a:endParaRPr lang="en" sz="2400" dirty="0">
              <a:solidFill>
                <a:srgbClr val="F20253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0" y="75099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923614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0" y="2334063"/>
            <a:ext cx="5218771" cy="1338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8" y="131410"/>
            <a:ext cx="5754478" cy="13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936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Distributed ADMM form</a:t>
            </a:r>
          </a:p>
          <a:p>
            <a:endParaRPr lang="en-US" dirty="0"/>
          </a:p>
        </p:txBody>
      </p:sp>
      <p:pic>
        <p:nvPicPr>
          <p:cNvPr id="4" name="Picture 3" descr="ADMM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10" y="2866105"/>
            <a:ext cx="6567938" cy="116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9250"/>
            <a:r>
              <a:rPr lang="en-US" dirty="0"/>
              <a:t>Software </a:t>
            </a:r>
            <a:r>
              <a:rPr lang="en-US" i="1" dirty="0">
                <a:solidFill>
                  <a:srgbClr val="F20253"/>
                </a:solidFill>
              </a:rPr>
              <a:t>tools</a:t>
            </a:r>
            <a:r>
              <a:rPr lang="en-US" dirty="0">
                <a:solidFill>
                  <a:srgbClr val="F20253"/>
                </a:solidFill>
              </a:rPr>
              <a:t> </a:t>
            </a:r>
            <a:r>
              <a:rPr lang="en-US" dirty="0"/>
              <a:t>to solve mathematical problems.</a:t>
            </a:r>
          </a:p>
          <a:p>
            <a:pPr indent="349250"/>
            <a:r>
              <a:rPr lang="en-US" i="1" dirty="0">
                <a:solidFill>
                  <a:srgbClr val="F20253"/>
                </a:solidFill>
              </a:rPr>
              <a:t>Abstract out </a:t>
            </a:r>
            <a:r>
              <a:rPr lang="en-US" dirty="0"/>
              <a:t>all the complexities</a:t>
            </a:r>
          </a:p>
          <a:p>
            <a:pPr indent="349250"/>
            <a:r>
              <a:rPr lang="en-US" dirty="0"/>
              <a:t>Simple programming interface</a:t>
            </a:r>
          </a:p>
          <a:p>
            <a:pPr indent="349250"/>
            <a:r>
              <a:rPr lang="en-US" i="1" dirty="0">
                <a:solidFill>
                  <a:srgbClr val="F20253"/>
                </a:solidFill>
              </a:rPr>
              <a:t>Cost functions and constraints can be modeled</a:t>
            </a:r>
          </a:p>
          <a:p>
            <a:pPr indent="349250"/>
            <a:r>
              <a:rPr lang="en-US" dirty="0"/>
              <a:t>Tools: CPLEX, </a:t>
            </a:r>
            <a:r>
              <a:rPr lang="en-US" dirty="0" err="1"/>
              <a:t>Gurobi</a:t>
            </a:r>
            <a:r>
              <a:rPr lang="en-US" dirty="0"/>
              <a:t>, SCIP, CLP, LP_SOLVE</a:t>
            </a:r>
          </a:p>
          <a:p>
            <a:pPr indent="349250"/>
            <a:r>
              <a:rPr lang="en-US" dirty="0"/>
              <a:t>This thesis : </a:t>
            </a:r>
            <a:r>
              <a:rPr lang="en-US" i="1" dirty="0">
                <a:solidFill>
                  <a:srgbClr val="F20253"/>
                </a:solidFill>
              </a:rPr>
              <a:t>CPLEX</a:t>
            </a:r>
          </a:p>
          <a:p>
            <a:pPr indent="3492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EVADMM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3296" y="1831450"/>
            <a:ext cx="8105938" cy="4736399"/>
          </a:xfrm>
        </p:spPr>
        <p:txBody>
          <a:bodyPr/>
          <a:lstStyle/>
          <a:p>
            <a:pPr indent="296863"/>
            <a:r>
              <a:rPr lang="en-US" dirty="0"/>
              <a:t>Increasing carbon emissions</a:t>
            </a:r>
          </a:p>
          <a:p>
            <a:pPr indent="296863"/>
            <a:r>
              <a:rPr lang="en-US" dirty="0"/>
              <a:t>Vehicles are a big source</a:t>
            </a:r>
          </a:p>
          <a:p>
            <a:pPr indent="296863"/>
            <a:r>
              <a:rPr lang="en-US" dirty="0"/>
              <a:t>Solution: Electric Vehicles (EV)</a:t>
            </a:r>
          </a:p>
          <a:p>
            <a:pPr indent="296863"/>
            <a:r>
              <a:rPr lang="en-US" dirty="0"/>
              <a:t>Charging an EV takes more power than a normal house</a:t>
            </a:r>
          </a:p>
          <a:p>
            <a:pPr indent="296863"/>
            <a:r>
              <a:rPr lang="en-US" dirty="0"/>
              <a:t>Solution: Increase infrastructure</a:t>
            </a:r>
          </a:p>
          <a:p>
            <a:pPr indent="296863"/>
            <a:r>
              <a:rPr lang="en-US" dirty="0"/>
              <a:t>Or controlled charging</a:t>
            </a:r>
          </a:p>
          <a:p>
            <a:pPr indent="2968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36" y="1417650"/>
            <a:ext cx="5776686" cy="43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" y="2844681"/>
            <a:ext cx="2854550" cy="1020233"/>
          </a:xfrm>
          <a:prstGeom prst="rect">
            <a:avLst/>
          </a:prstGeom>
        </p:spPr>
      </p:pic>
      <p:pic>
        <p:nvPicPr>
          <p:cNvPr id="5" name="Picture 4" descr="Screen Shot 2016-02-29 at 16.17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18" y="1307818"/>
            <a:ext cx="6055782" cy="50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760" lvl="8"/>
            <a:endParaRPr lang="en-US" dirty="0" smtClean="0"/>
          </a:p>
          <a:p>
            <a:pPr marL="365760" lvl="8"/>
            <a:endParaRPr lang="en-US" dirty="0"/>
          </a:p>
          <a:p>
            <a:pPr marL="365760" lvl="8"/>
            <a:endParaRPr lang="en-US" dirty="0" smtClean="0"/>
          </a:p>
          <a:p>
            <a:pPr marL="365760" lvl="8"/>
            <a:endParaRPr lang="en-US" dirty="0"/>
          </a:p>
          <a:p>
            <a:pPr marL="365760" lvl="8"/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3296" y="1657278"/>
            <a:ext cx="7786768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349250" marR="0" lvl="2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HiraMinProN-W3" charset="-128"/>
              <a:buChar char="▷"/>
              <a:tabLst/>
              <a:defRPr sz="24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0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231775"/>
            <a:r>
              <a:rPr lang="en-US" dirty="0"/>
              <a:t>Specify equations more </a:t>
            </a:r>
            <a:r>
              <a:rPr lang="en-US" i="1" dirty="0">
                <a:solidFill>
                  <a:srgbClr val="F20253"/>
                </a:solidFill>
              </a:rPr>
              <a:t>naturally</a:t>
            </a:r>
          </a:p>
          <a:p>
            <a:pPr indent="231775"/>
            <a:r>
              <a:rPr lang="en-US" dirty="0"/>
              <a:t>Internally convert to solver understandable format</a:t>
            </a:r>
          </a:p>
          <a:p>
            <a:pPr indent="231775"/>
            <a:r>
              <a:rPr lang="en-US" dirty="0"/>
              <a:t>Model + data file as input</a:t>
            </a:r>
          </a:p>
        </p:txBody>
      </p:sp>
    </p:spTree>
    <p:extLst>
      <p:ext uri="{BB962C8B-B14F-4D97-AF65-F5344CB8AC3E}">
        <p14:creationId xmlns:p14="http://schemas.microsoft.com/office/powerpoint/2010/main" val="113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Language</a:t>
            </a:r>
          </a:p>
        </p:txBody>
      </p:sp>
      <p:pic>
        <p:nvPicPr>
          <p:cNvPr id="4" name="Picture 3" descr="Screen Shot 2016-02-29 at 16.20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1" y="3025414"/>
            <a:ext cx="6565899" cy="336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697" y="1613593"/>
            <a:ext cx="2854550" cy="10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9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01" y="274651"/>
            <a:ext cx="3092704" cy="1143000"/>
          </a:xfrm>
        </p:spPr>
        <p:txBody>
          <a:bodyPr/>
          <a:lstStyle/>
          <a:p>
            <a:r>
              <a:rPr lang="en-US" sz="4800" dirty="0" smtClean="0"/>
              <a:t>Algorithm</a:t>
            </a:r>
            <a:endParaRPr lang="en-US" sz="4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32401" y="1417651"/>
            <a:ext cx="3802743" cy="4736398"/>
          </a:xfrm>
        </p:spPr>
        <p:txBody>
          <a:bodyPr/>
          <a:lstStyle/>
          <a:p>
            <a:pPr indent="231775"/>
            <a:r>
              <a:rPr lang="en-US" sz="2000" dirty="0"/>
              <a:t>2 </a:t>
            </a:r>
            <a:r>
              <a:rPr lang="en-US" sz="2000" dirty="0" err="1"/>
              <a:t>supersteps</a:t>
            </a:r>
            <a:r>
              <a:rPr lang="en-US" sz="2000" dirty="0"/>
              <a:t> per iteration</a:t>
            </a:r>
          </a:p>
          <a:p>
            <a:pPr indent="231775"/>
            <a:r>
              <a:rPr lang="en-US" sz="2000" dirty="0"/>
              <a:t>To process 100K EVs, all </a:t>
            </a:r>
            <a:r>
              <a:rPr lang="en-US" sz="2000" dirty="0" smtClean="0"/>
              <a:t>Slaves </a:t>
            </a:r>
            <a:r>
              <a:rPr lang="en-US" sz="2000" dirty="0"/>
              <a:t>will send 100K messages to Master</a:t>
            </a:r>
          </a:p>
          <a:p>
            <a:pPr indent="231775"/>
            <a:endParaRPr lang="en-US" sz="2000" dirty="0" smtClean="0"/>
          </a:p>
          <a:p>
            <a:pPr indent="231775"/>
            <a:endParaRPr lang="en-US" dirty="0" smtClean="0"/>
          </a:p>
          <a:p>
            <a:pPr lvl="1"/>
            <a:r>
              <a:rPr lang="en-US" sz="2000" dirty="0">
                <a:latin typeface="Lato Light" charset="0"/>
                <a:ea typeface="Lato Light" charset="0"/>
                <a:cs typeface="Lato Light" charset="0"/>
              </a:rPr>
              <a:t>	</a:t>
            </a:r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lvl="1"/>
            <a:endParaRPr lang="en-US" sz="2000" dirty="0" smtClean="0">
              <a:latin typeface="Lato Light" charset="0"/>
              <a:ea typeface="Lato Light" charset="0"/>
              <a:cs typeface="Lato Light" charset="0"/>
            </a:endParaRPr>
          </a:p>
          <a:p>
            <a:pPr lvl="1" indent="231775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04" y="9144"/>
            <a:ext cx="5010912" cy="63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274650"/>
            <a:ext cx="3978076" cy="1143000"/>
          </a:xfrm>
        </p:spPr>
        <p:txBody>
          <a:bodyPr/>
          <a:lstStyle/>
          <a:p>
            <a:r>
              <a:rPr lang="en-US" smtClean="0"/>
              <a:t>Supersteps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5" y="1623364"/>
            <a:ext cx="4809481" cy="4736399"/>
          </a:xfrm>
        </p:spPr>
        <p:txBody>
          <a:bodyPr/>
          <a:lstStyle/>
          <a:p>
            <a:r>
              <a:rPr lang="en-US" dirty="0" smtClean="0"/>
              <a:t> 2 </a:t>
            </a:r>
            <a:r>
              <a:rPr lang="en-US" dirty="0" err="1" smtClean="0"/>
              <a:t>supersteps</a:t>
            </a:r>
            <a:r>
              <a:rPr lang="en-US" dirty="0" smtClean="0"/>
              <a:t> per iterations</a:t>
            </a:r>
          </a:p>
          <a:p>
            <a:pPr marL="0" lvl="2" indent="0">
              <a:lnSpc>
                <a:spcPct val="150000"/>
              </a:lnSpc>
              <a:buFont typeface="Lato"/>
              <a:buChar char="▷"/>
            </a:pP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sz="1600" baseline="-25000" dirty="0" err="1" smtClean="0"/>
              <a:t>total</a:t>
            </a:r>
            <a:r>
              <a:rPr lang="en-US" dirty="0" smtClean="0"/>
              <a:t> =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</a:t>
            </a:r>
            <a:r>
              <a:rPr lang="en-US" sz="1600" baseline="-25000" dirty="0" err="1" smtClean="0">
                <a:latin typeface="Lato" charset="0"/>
                <a:ea typeface="Lato" charset="0"/>
                <a:cs typeface="Lato" charset="0"/>
              </a:rPr>
              <a:t>slave</a:t>
            </a: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 + </a:t>
            </a:r>
            <a:r>
              <a:rPr lang="en-US" dirty="0" err="1" smtClean="0">
                <a:latin typeface="Lato" charset="0"/>
                <a:ea typeface="Lato" charset="0"/>
                <a:cs typeface="Lato" charset="0"/>
              </a:rPr>
              <a:t>T</a:t>
            </a:r>
            <a:r>
              <a:rPr lang="en-US" sz="1600" baseline="-25000" dirty="0" err="1" smtClean="0">
                <a:latin typeface="Lato" charset="0"/>
                <a:ea typeface="Lato" charset="0"/>
                <a:cs typeface="Lato" charset="0"/>
              </a:rPr>
              <a:t>master</a:t>
            </a:r>
            <a:endParaRPr lang="en-US" sz="1600" baseline="-25000" dirty="0">
              <a:latin typeface="Lato" charset="0"/>
              <a:ea typeface="Lato" charset="0"/>
              <a:cs typeface="Lato" charset="0"/>
            </a:endParaRPr>
          </a:p>
          <a:p>
            <a:r>
              <a:rPr lang="en-US" dirty="0" smtClean="0"/>
              <a:t> Master/slave communication (</a:t>
            </a:r>
            <a:r>
              <a:rPr lang="en-US" dirty="0" err="1" smtClean="0"/>
              <a:t>h</a:t>
            </a:r>
            <a:r>
              <a:rPr lang="en-US" sz="1600" baseline="-25000" dirty="0" err="1" smtClean="0"/>
              <a:t>m</a:t>
            </a:r>
            <a:r>
              <a:rPr lang="en-US" dirty="0" smtClean="0"/>
              <a:t>/</a:t>
            </a:r>
            <a:r>
              <a:rPr lang="en-US" dirty="0" err="1" smtClean="0"/>
              <a:t>h</a:t>
            </a:r>
            <a:r>
              <a:rPr lang="en-US" sz="1600" baseline="-25000" dirty="0" err="1" smtClean="0"/>
              <a:t>s</a:t>
            </a:r>
            <a:r>
              <a:rPr lang="en-US" dirty="0" smtClean="0"/>
              <a:t>) and synchronization time (l</a:t>
            </a:r>
            <a:r>
              <a:rPr lang="en-US" sz="1600" baseline="-25000" dirty="0" smtClean="0"/>
              <a:t>m</a:t>
            </a:r>
            <a:r>
              <a:rPr lang="en-US" dirty="0" smtClean="0"/>
              <a:t>) are insignificant</a:t>
            </a:r>
          </a:p>
          <a:p>
            <a:r>
              <a:rPr lang="en-US" dirty="0"/>
              <a:t> </a:t>
            </a:r>
            <a:endParaRPr lang="en-US" sz="16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18" y="1104859"/>
            <a:ext cx="3757965" cy="5034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62997" y="-84854"/>
            <a:ext cx="83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 . .</a:t>
            </a:r>
            <a:endParaRPr lang="en-US" sz="3600" dirty="0"/>
          </a:p>
        </p:txBody>
      </p:sp>
      <p:sp>
        <p:nvSpPr>
          <p:cNvPr id="6" name="Down Arrow 5"/>
          <p:cNvSpPr/>
          <p:nvPr/>
        </p:nvSpPr>
        <p:spPr>
          <a:xfrm>
            <a:off x="7079913" y="623287"/>
            <a:ext cx="174833" cy="28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5012" y="5964028"/>
            <a:ext cx="83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. . .</a:t>
            </a:r>
            <a:endParaRPr lang="en-US" sz="3600" dirty="0"/>
          </a:p>
        </p:txBody>
      </p:sp>
      <p:sp>
        <p:nvSpPr>
          <p:cNvPr id="8" name="Down Arrow 7"/>
          <p:cNvSpPr/>
          <p:nvPr/>
        </p:nvSpPr>
        <p:spPr>
          <a:xfrm>
            <a:off x="7152150" y="5946642"/>
            <a:ext cx="174833" cy="286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latex2png.com/output/latex_f88e240b3a0f5cae7b8c6e5d91239f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2" y="4615542"/>
            <a:ext cx="3230863" cy="26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77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ubTitle" idx="4294967295"/>
          </p:nvPr>
        </p:nvSpPr>
        <p:spPr>
          <a:xfrm>
            <a:off x="1197865" y="1388282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Keep infrastructure. </a:t>
            </a:r>
            <a:r>
              <a:rPr lang="en-US" sz="2400" dirty="0" smtClean="0">
                <a:solidFill>
                  <a:srgbClr val="F20253"/>
                </a:solidFill>
              </a:rPr>
              <a:t>Controlled EV charging</a:t>
            </a:r>
            <a:endParaRPr lang="en" sz="2400" dirty="0">
              <a:solidFill>
                <a:srgbClr val="F20253"/>
              </a:solidFill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subTitle" idx="4294967295"/>
          </p:nvPr>
        </p:nvSpPr>
        <p:spPr>
          <a:xfrm>
            <a:off x="1197866" y="5944448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/>
              <a:t>Thesis Goal: </a:t>
            </a:r>
            <a:r>
              <a:rPr lang="en-US" sz="2400" dirty="0" smtClean="0">
                <a:solidFill>
                  <a:srgbClr val="F20253"/>
                </a:solidFill>
              </a:rPr>
              <a:t>Distributed implementation </a:t>
            </a:r>
            <a:r>
              <a:rPr lang="en-US" sz="2400" dirty="0" smtClean="0"/>
              <a:t>&amp; </a:t>
            </a:r>
            <a:r>
              <a:rPr lang="en-US" sz="2400" dirty="0" smtClean="0">
                <a:solidFill>
                  <a:srgbClr val="F20253"/>
                </a:solidFill>
              </a:rPr>
              <a:t>Framework</a:t>
            </a:r>
            <a:endParaRPr lang="en" sz="2400" dirty="0">
              <a:solidFill>
                <a:srgbClr val="F20253"/>
              </a:solidFill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ubTitle" idx="4294967295"/>
          </p:nvPr>
        </p:nvSpPr>
        <p:spPr>
          <a:xfrm>
            <a:off x="1197864" y="3595122"/>
            <a:ext cx="7517699" cy="617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400" dirty="0" smtClean="0"/>
              <a:t>Proposed solution -&gt; </a:t>
            </a:r>
            <a:r>
              <a:rPr lang="en-US" sz="2400" dirty="0" smtClean="0">
                <a:solidFill>
                  <a:srgbClr val="F20253"/>
                </a:solidFill>
              </a:rPr>
              <a:t>EVADMM</a:t>
            </a:r>
            <a:endParaRPr lang="en" sz="2400" dirty="0">
              <a:solidFill>
                <a:srgbClr val="F20253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0" y="750990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0" y="2923614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0" y="4940124"/>
            <a:ext cx="940499" cy="891599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0" y="2334063"/>
            <a:ext cx="5218771" cy="13380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8" y="131410"/>
            <a:ext cx="5754478" cy="131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89" y="4597067"/>
            <a:ext cx="5218771" cy="13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41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light weight, secure, open source project</a:t>
            </a:r>
          </a:p>
          <a:p>
            <a:r>
              <a:rPr lang="en-US" dirty="0"/>
              <a:t> </a:t>
            </a:r>
            <a:r>
              <a:rPr lang="en-US" dirty="0" smtClean="0"/>
              <a:t>Package application and dependencies in Containers</a:t>
            </a:r>
          </a:p>
          <a:p>
            <a:r>
              <a:rPr lang="en-US" dirty="0" smtClean="0"/>
              <a:t> Easily create, deploy and run containers</a:t>
            </a:r>
          </a:p>
          <a:p>
            <a:endParaRPr lang="en-US" dirty="0"/>
          </a:p>
          <a:p>
            <a:r>
              <a:rPr lang="en-US" dirty="0" smtClean="0"/>
              <a:t> This thesis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Deployment on compute server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3 containers</a:t>
            </a:r>
          </a:p>
          <a:p>
            <a:pPr marL="692150" lvl="2" indent="-342900">
              <a:buFont typeface="Arial" charset="0"/>
              <a:buChar char="•"/>
            </a:pPr>
            <a:r>
              <a:rPr lang="en-US" sz="2000" dirty="0" smtClean="0">
                <a:latin typeface="Lato Light" charset="0"/>
                <a:ea typeface="Lato Light" charset="0"/>
                <a:cs typeface="Lato Light" charset="0"/>
              </a:rPr>
              <a:t>HDFS and Hama configured </a:t>
            </a:r>
          </a:p>
          <a:p>
            <a:endParaRPr lang="en-US" dirty="0"/>
          </a:p>
        </p:txBody>
      </p:sp>
      <p:pic>
        <p:nvPicPr>
          <p:cNvPr id="1028" name="Picture 4" descr="ttps://pbs.twimg.com/profile_images/378800000124779041/fbbb494a7eef5f9278c6967b6072ca3e_40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376" y="3635298"/>
            <a:ext cx="2346688" cy="234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- 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/hosts file read only</a:t>
            </a:r>
          </a:p>
          <a:p>
            <a:r>
              <a:rPr lang="en-US" dirty="0"/>
              <a:t> </a:t>
            </a:r>
            <a:r>
              <a:rPr lang="en-US" dirty="0" smtClean="0"/>
              <a:t>Dynamic </a:t>
            </a:r>
            <a:r>
              <a:rPr lang="en-US" dirty="0" err="1" smtClean="0"/>
              <a:t>Ips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No public IP</a:t>
            </a:r>
          </a:p>
          <a:p>
            <a:r>
              <a:rPr lang="en-US" dirty="0"/>
              <a:t> </a:t>
            </a:r>
            <a:r>
              <a:rPr lang="en-US" dirty="0" smtClean="0"/>
              <a:t>Single </a:t>
            </a:r>
            <a:r>
              <a:rPr lang="en-US" dirty="0" err="1" smtClean="0"/>
              <a:t>harddrive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No network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Problems- LRZ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Memory leaks</a:t>
            </a:r>
          </a:p>
          <a:p>
            <a:r>
              <a:rPr lang="en-US" dirty="0"/>
              <a:t> </a:t>
            </a:r>
            <a:r>
              <a:rPr lang="en-US" dirty="0" smtClean="0"/>
              <a:t>Processes randomly crashing</a:t>
            </a:r>
          </a:p>
          <a:p>
            <a:r>
              <a:rPr lang="en-US" dirty="0"/>
              <a:t> </a:t>
            </a:r>
            <a:r>
              <a:rPr lang="en-US" dirty="0" smtClean="0"/>
              <a:t>Firewall issues</a:t>
            </a:r>
          </a:p>
          <a:p>
            <a:r>
              <a:rPr lang="en-US" dirty="0"/>
              <a:t> </a:t>
            </a:r>
            <a:r>
              <a:rPr lang="en-US" dirty="0" smtClean="0"/>
              <a:t>Hama non-uniform process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command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40" y="2151591"/>
            <a:ext cx="5994401" cy="22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31775"/>
            <a:r>
              <a:rPr lang="en-US" dirty="0"/>
              <a:t>Implemented in </a:t>
            </a:r>
            <a:r>
              <a:rPr lang="en-US" dirty="0" err="1"/>
              <a:t>Matlab</a:t>
            </a:r>
            <a:endParaRPr lang="en-US" dirty="0"/>
          </a:p>
          <a:p>
            <a:pPr indent="231775"/>
            <a:r>
              <a:rPr lang="en-US" dirty="0"/>
              <a:t>Solver: CVXGEN</a:t>
            </a:r>
          </a:p>
          <a:p>
            <a:pPr indent="231775"/>
            <a:r>
              <a:rPr lang="en-US" dirty="0"/>
              <a:t>Data processed: 100 EV</a:t>
            </a:r>
          </a:p>
          <a:p>
            <a:pPr indent="231775"/>
            <a:r>
              <a:rPr lang="en-US" dirty="0"/>
              <a:t>Total processing time: 2 minutes</a:t>
            </a:r>
          </a:p>
          <a:p>
            <a:pPr indent="2317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Distributed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31775"/>
            <a:r>
              <a:rPr lang="en-US" dirty="0"/>
              <a:t>Implemented in </a:t>
            </a:r>
            <a:r>
              <a:rPr lang="en-US" i="1" dirty="0" err="1">
                <a:solidFill>
                  <a:srgbClr val="F20253"/>
                </a:solidFill>
              </a:rPr>
              <a:t>Matlab</a:t>
            </a:r>
            <a:endParaRPr lang="en-US" i="1" dirty="0">
              <a:solidFill>
                <a:srgbClr val="F20253"/>
              </a:solidFill>
            </a:endParaRPr>
          </a:p>
          <a:p>
            <a:pPr indent="231775"/>
            <a:r>
              <a:rPr lang="en-US" i="1" dirty="0" err="1">
                <a:solidFill>
                  <a:srgbClr val="F20253"/>
                </a:solidFill>
              </a:rPr>
              <a:t>parfor</a:t>
            </a:r>
            <a:r>
              <a:rPr lang="en-US" dirty="0">
                <a:solidFill>
                  <a:srgbClr val="F20253"/>
                </a:solidFill>
              </a:rPr>
              <a:t> </a:t>
            </a:r>
            <a:r>
              <a:rPr lang="en-US" dirty="0"/>
              <a:t>function of Parallel Computing Toolbox used</a:t>
            </a:r>
          </a:p>
          <a:p>
            <a:pPr indent="231775"/>
            <a:r>
              <a:rPr lang="en-US" dirty="0"/>
              <a:t>1 machine with 16 cores and 64 GB RAM</a:t>
            </a:r>
          </a:p>
          <a:p>
            <a:pPr indent="231775"/>
            <a:r>
              <a:rPr lang="en-US" dirty="0"/>
              <a:t>Data processed: 100,000</a:t>
            </a:r>
          </a:p>
          <a:p>
            <a:pPr indent="231775"/>
            <a:r>
              <a:rPr lang="en-US" dirty="0"/>
              <a:t>Solver: CVXGEN</a:t>
            </a:r>
          </a:p>
          <a:p>
            <a:pPr indent="231775"/>
            <a:r>
              <a:rPr lang="en-US" dirty="0"/>
              <a:t>Time: </a:t>
            </a:r>
            <a:r>
              <a:rPr lang="en-US" i="1" dirty="0">
                <a:solidFill>
                  <a:srgbClr val="F20253"/>
                </a:solidFill>
              </a:rPr>
              <a:t>100,000 EVs </a:t>
            </a:r>
            <a:r>
              <a:rPr lang="en-US" dirty="0"/>
              <a:t>processed in </a:t>
            </a:r>
            <a:r>
              <a:rPr lang="en-US" i="1" dirty="0">
                <a:solidFill>
                  <a:srgbClr val="F20253"/>
                </a:solidFill>
              </a:rPr>
              <a:t>30 minutes</a:t>
            </a:r>
          </a:p>
          <a:p>
            <a:pPr indent="2317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runtime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" y="1591483"/>
            <a:ext cx="4449978" cy="2571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02" y="3761126"/>
            <a:ext cx="4912898" cy="290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5" y="274650"/>
            <a:ext cx="8318396" cy="1143000"/>
          </a:xfrm>
        </p:spPr>
        <p:txBody>
          <a:bodyPr/>
          <a:lstStyle/>
          <a:p>
            <a:r>
              <a:rPr lang="en-US" sz="4000" dirty="0" err="1" smtClean="0"/>
              <a:t>Matlab</a:t>
            </a:r>
            <a:r>
              <a:rPr lang="en-US" sz="4000" dirty="0" smtClean="0"/>
              <a:t> vs Hama Implementation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at runtime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20253"/>
                </a:solidFill>
              </a:rPr>
              <a:t>Total time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process </a:t>
            </a:r>
            <a:r>
              <a:rPr lang="en-US" u="sng" dirty="0" smtClean="0"/>
              <a:t>N </a:t>
            </a:r>
            <a:r>
              <a:rPr lang="en-US" u="sng" dirty="0"/>
              <a:t>EVs </a:t>
            </a:r>
            <a:r>
              <a:rPr lang="en-US" dirty="0"/>
              <a:t>using </a:t>
            </a:r>
            <a:r>
              <a:rPr lang="en-US" u="sng" dirty="0" smtClean="0"/>
              <a:t>M </a:t>
            </a:r>
            <a:r>
              <a:rPr lang="en-US" u="sng" dirty="0"/>
              <a:t>machines</a:t>
            </a:r>
            <a:r>
              <a:rPr lang="en-US" dirty="0"/>
              <a:t> </a:t>
            </a:r>
            <a:r>
              <a:rPr lang="en-US" dirty="0" smtClean="0"/>
              <a:t>?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3" name="Shape 106"/>
          <p:cNvSpPr txBox="1">
            <a:spLocks/>
          </p:cNvSpPr>
          <p:nvPr/>
        </p:nvSpPr>
        <p:spPr>
          <a:xfrm>
            <a:off x="1710424" y="4651727"/>
            <a:ext cx="5723699" cy="109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sz="30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24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None/>
              <a:defRPr sz="1800" b="0" i="1" u="none" strike="noStrike" cap="non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Font typeface="Lato"/>
              <a:buNone/>
            </a:pPr>
            <a:r>
              <a:rPr lang="en-US" dirty="0" smtClean="0">
                <a:solidFill>
                  <a:srgbClr val="F20253"/>
                </a:solidFill>
              </a:rPr>
              <a:t>Total machines </a:t>
            </a:r>
            <a:r>
              <a:rPr lang="en-US" dirty="0"/>
              <a:t>required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process </a:t>
            </a:r>
            <a:r>
              <a:rPr lang="en-US" u="sng" dirty="0" smtClean="0"/>
              <a:t>N EVs</a:t>
            </a:r>
            <a:r>
              <a:rPr lang="en-US" dirty="0" smtClean="0"/>
              <a:t>  </a:t>
            </a:r>
            <a:r>
              <a:rPr lang="en-US" dirty="0"/>
              <a:t>in </a:t>
            </a:r>
            <a:r>
              <a:rPr lang="en-US" u="sng" dirty="0"/>
              <a:t>T time</a:t>
            </a:r>
            <a:r>
              <a:rPr lang="en-US" dirty="0"/>
              <a:t> </a:t>
            </a:r>
            <a:r>
              <a:rPr lang="en-US" dirty="0" smtClean="0"/>
              <a:t>?</a:t>
            </a:r>
            <a:r>
              <a:rPr lang="en" dirty="0" smtClean="0"/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73258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" y="1828799"/>
            <a:ext cx="5340794" cy="3569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651" y="3501484"/>
            <a:ext cx="5042836" cy="26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949"/>
            <a:ext cx="4505093" cy="2701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71" y="3013883"/>
            <a:ext cx="4259766" cy="28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038" y="2610022"/>
            <a:ext cx="6043961" cy="33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" y="1417650"/>
            <a:ext cx="8345714" cy="49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7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" y="1417650"/>
            <a:ext cx="8345714" cy="49996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295" y="3018971"/>
            <a:ext cx="6866419" cy="435429"/>
          </a:xfrm>
          <a:prstGeom prst="rect">
            <a:avLst/>
          </a:prstGeom>
          <a:noFill/>
          <a:ln>
            <a:solidFill>
              <a:srgbClr val="F20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3295" y="4408713"/>
            <a:ext cx="8027562" cy="435429"/>
          </a:xfrm>
          <a:prstGeom prst="rect">
            <a:avLst/>
          </a:prstGeom>
          <a:noFill/>
          <a:ln>
            <a:solidFill>
              <a:srgbClr val="F20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" y="1417650"/>
            <a:ext cx="8345714" cy="49996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295" y="2380343"/>
            <a:ext cx="6837391" cy="1407886"/>
          </a:xfrm>
          <a:prstGeom prst="rect">
            <a:avLst/>
          </a:prstGeom>
          <a:noFill/>
          <a:ln>
            <a:solidFill>
              <a:srgbClr val="F20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43647" y="2714954"/>
            <a:ext cx="166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in </a:t>
            </a:r>
            <a:r>
              <a:rPr lang="en-US" b="1" i="1" dirty="0" smtClean="0">
                <a:solidFill>
                  <a:srgbClr val="F20253"/>
                </a:solidFill>
              </a:rPr>
              <a:t>Parallel</a:t>
            </a:r>
            <a:r>
              <a:rPr lang="en-US" dirty="0" smtClean="0"/>
              <a:t> on </a:t>
            </a:r>
            <a:r>
              <a:rPr lang="en-US" b="1" i="1" dirty="0" smtClean="0">
                <a:solidFill>
                  <a:srgbClr val="F20253"/>
                </a:solidFill>
              </a:rPr>
              <a:t>Slaves</a:t>
            </a:r>
            <a:endParaRPr lang="en-US" b="1" i="1" dirty="0">
              <a:solidFill>
                <a:srgbClr val="F20253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58933" y="3933371"/>
            <a:ext cx="161401" cy="2351315"/>
          </a:xfrm>
          <a:prstGeom prst="leftBrace">
            <a:avLst/>
          </a:prstGeom>
          <a:ln>
            <a:solidFill>
              <a:srgbClr val="FF9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94344" y="1417650"/>
            <a:ext cx="154437" cy="846579"/>
          </a:xfrm>
          <a:prstGeom prst="leftBrace">
            <a:avLst/>
          </a:prstGeom>
          <a:ln>
            <a:solidFill>
              <a:srgbClr val="FF9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79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20253"/>
                </a:solidFill>
              </a:rPr>
              <a:t>L</a:t>
            </a:r>
            <a:r>
              <a:rPr lang="en-US" dirty="0" smtClean="0"/>
              <a:t>eibnitz </a:t>
            </a:r>
            <a:r>
              <a:rPr lang="en-US" dirty="0" err="1">
                <a:solidFill>
                  <a:srgbClr val="F20253"/>
                </a:solidFill>
              </a:rPr>
              <a:t>R</a:t>
            </a:r>
            <a:r>
              <a:rPr lang="en-US" dirty="0" err="1"/>
              <a:t>echen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20253"/>
                </a:solidFill>
              </a:rPr>
              <a:t>Z</a:t>
            </a:r>
            <a:r>
              <a:rPr lang="en-US" dirty="0" err="1" smtClean="0"/>
              <a:t>entrum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Infrastructure as a Service</a:t>
            </a:r>
          </a:p>
          <a:p>
            <a:r>
              <a:rPr lang="en-US" dirty="0"/>
              <a:t> </a:t>
            </a:r>
            <a:r>
              <a:rPr lang="en-US" dirty="0" smtClean="0"/>
              <a:t>flexible, secure, highly available</a:t>
            </a:r>
          </a:p>
          <a:p>
            <a:endParaRPr lang="en-US" dirty="0"/>
          </a:p>
          <a:p>
            <a:r>
              <a:rPr lang="en-US" dirty="0" smtClean="0"/>
              <a:t> All </a:t>
            </a:r>
            <a:r>
              <a:rPr lang="en-US" dirty="0" err="1" smtClean="0"/>
              <a:t>Docker</a:t>
            </a:r>
            <a:r>
              <a:rPr lang="en-US" dirty="0" smtClean="0"/>
              <a:t> problems gone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0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79" y="1895706"/>
            <a:ext cx="5945314" cy="385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5" y="1417650"/>
            <a:ext cx="8345714" cy="49996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295" y="2380343"/>
            <a:ext cx="6837391" cy="1814286"/>
          </a:xfrm>
          <a:prstGeom prst="rect">
            <a:avLst/>
          </a:prstGeom>
          <a:noFill/>
          <a:ln>
            <a:solidFill>
              <a:srgbClr val="F202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43647" y="3019754"/>
            <a:ext cx="166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Runs in </a:t>
            </a:r>
            <a:r>
              <a:rPr lang="en-US" b="1" i="1" dirty="0" smtClean="0">
                <a:solidFill>
                  <a:srgbClr val="F20253"/>
                </a:solidFill>
              </a:rPr>
              <a:t>Parallel</a:t>
            </a:r>
            <a:r>
              <a:rPr lang="en-US" dirty="0" smtClean="0"/>
              <a:t> on </a:t>
            </a:r>
            <a:r>
              <a:rPr lang="en-US" b="1" i="1" dirty="0" smtClean="0">
                <a:solidFill>
                  <a:srgbClr val="F20253"/>
                </a:solidFill>
              </a:rPr>
              <a:t>Slaves</a:t>
            </a:r>
            <a:endParaRPr lang="en-US" b="1" i="1" dirty="0">
              <a:solidFill>
                <a:srgbClr val="F20253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94344" y="4194629"/>
            <a:ext cx="125990" cy="2090057"/>
          </a:xfrm>
          <a:prstGeom prst="leftBrace">
            <a:avLst/>
          </a:prstGeom>
          <a:ln>
            <a:solidFill>
              <a:srgbClr val="FF9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94344" y="1417650"/>
            <a:ext cx="154437" cy="846579"/>
          </a:xfrm>
          <a:prstGeom prst="leftBrace">
            <a:avLst/>
          </a:prstGeom>
          <a:ln>
            <a:solidFill>
              <a:srgbClr val="FF9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8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3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Background</a:t>
            </a:r>
            <a:endParaRPr lang="en-US" dirty="0"/>
          </a:p>
          <a:p>
            <a:r>
              <a:rPr lang="en-US" dirty="0" smtClean="0"/>
              <a:t> Algorithm</a:t>
            </a:r>
            <a:endParaRPr lang="en-US" dirty="0"/>
          </a:p>
          <a:p>
            <a:r>
              <a:rPr lang="en-US" dirty="0" smtClean="0"/>
              <a:t> Deployment</a:t>
            </a:r>
            <a:endParaRPr lang="en-US" dirty="0"/>
          </a:p>
          <a:p>
            <a:r>
              <a:rPr lang="en-US" dirty="0" smtClean="0"/>
              <a:t> Results</a:t>
            </a:r>
          </a:p>
          <a:p>
            <a:r>
              <a:rPr lang="en-US" dirty="0"/>
              <a:t> </a:t>
            </a:r>
            <a:r>
              <a:rPr lang="en-US" dirty="0" smtClean="0"/>
              <a:t>Framework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7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993"/>
            <a:ext cx="8346876" cy="1143000"/>
          </a:xfrm>
        </p:spPr>
        <p:txBody>
          <a:bodyPr/>
          <a:lstStyle/>
          <a:p>
            <a:r>
              <a:rPr lang="en-US" sz="4000" dirty="0"/>
              <a:t>Abstraction on distributed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7885" y="5680439"/>
            <a:ext cx="6052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20253"/>
                </a:solidFill>
              </a:rPr>
              <a:t>Disclaimer: This is an alpha version.</a:t>
            </a:r>
            <a:endParaRPr lang="en-US" sz="2400" dirty="0">
              <a:solidFill>
                <a:srgbClr val="F2025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844"/>
            <a:ext cx="8082818" cy="37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</TotalTime>
  <Words>2536</Words>
  <Application>Microsoft Macintosh PowerPoint</Application>
  <PresentationFormat>On-screen Show (4:3)</PresentationFormat>
  <Paragraphs>439</Paragraphs>
  <Slides>90</Slides>
  <Notes>29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HiraMinProN-W3</vt:lpstr>
      <vt:lpstr>Lato</vt:lpstr>
      <vt:lpstr>Lato Light</vt:lpstr>
      <vt:lpstr>Raleway</vt:lpstr>
      <vt:lpstr>Arial</vt:lpstr>
      <vt:lpstr>Antonio template</vt:lpstr>
      <vt:lpstr>Distributed Convex Optimization Framework based on Bulk Synchronous Parallel (BSP) model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Background</vt:lpstr>
      <vt:lpstr>BSP</vt:lpstr>
      <vt:lpstr>Supersteps</vt:lpstr>
      <vt:lpstr>Supersteps</vt:lpstr>
      <vt:lpstr>Apache Hama</vt:lpstr>
      <vt:lpstr>HDFS</vt:lpstr>
      <vt:lpstr>Algorithm</vt:lpstr>
      <vt:lpstr>Algorithm</vt:lpstr>
      <vt:lpstr>Deployment</vt:lpstr>
      <vt:lpstr>LRZ</vt:lpstr>
      <vt:lpstr>Deployment</vt:lpstr>
      <vt:lpstr>Deployment</vt:lpstr>
      <vt:lpstr>Results</vt:lpstr>
      <vt:lpstr>Runtime behavior</vt:lpstr>
      <vt:lpstr>Algorithm</vt:lpstr>
      <vt:lpstr>Decentralized Approach</vt:lpstr>
      <vt:lpstr>Runtime model</vt:lpstr>
      <vt:lpstr>PowerPoint Presentation</vt:lpstr>
      <vt:lpstr>PowerPoint Presentation</vt:lpstr>
      <vt:lpstr>Framework</vt:lpstr>
      <vt:lpstr>Framework (ADF)</vt:lpstr>
      <vt:lpstr>General Idea</vt:lpstr>
      <vt:lpstr>Requirements</vt:lpstr>
      <vt:lpstr>Solver &amp; Modeling Language Agnostic </vt:lpstr>
      <vt:lpstr>Multiple ADMM Categories</vt:lpstr>
      <vt:lpstr>Functions</vt:lpstr>
      <vt:lpstr>Abstraction on distributed system</vt:lpstr>
      <vt:lpstr> Conclusion</vt:lpstr>
      <vt:lpstr>Conclusion</vt:lpstr>
      <vt:lpstr>Conclusion</vt:lpstr>
      <vt:lpstr>Thanks!</vt:lpstr>
      <vt:lpstr>References</vt:lpstr>
      <vt:lpstr>Backup Slides</vt:lpstr>
      <vt:lpstr>Hama vs Spark</vt:lpstr>
      <vt:lpstr>Lessons</vt:lpstr>
      <vt:lpstr>Synchronization Behavior</vt:lpstr>
      <vt:lpstr>Centralized Master Processing Behavior</vt:lpstr>
      <vt:lpstr>Decentralized Master Processing Behavior</vt:lpstr>
      <vt:lpstr>Why not 1 Mio ?</vt:lpstr>
      <vt:lpstr>General Idea</vt:lpstr>
      <vt:lpstr>VE- Sequence Diagram</vt:lpstr>
      <vt:lpstr>VE- Sequence Diagram</vt:lpstr>
      <vt:lpstr>VE- Class Diagram</vt:lpstr>
      <vt:lpstr>Framework- Sequence Diagram</vt:lpstr>
      <vt:lpstr>Framework- Sequence Diagram</vt:lpstr>
      <vt:lpstr>Framework- Class Diagram</vt:lpstr>
      <vt:lpstr>Background</vt:lpstr>
      <vt:lpstr>Optimization</vt:lpstr>
      <vt:lpstr>Convex Optimization</vt:lpstr>
      <vt:lpstr>ADMM</vt:lpstr>
      <vt:lpstr>ADMM</vt:lpstr>
      <vt:lpstr>Solvers</vt:lpstr>
      <vt:lpstr>EVADMM</vt:lpstr>
      <vt:lpstr>Convergence</vt:lpstr>
      <vt:lpstr>Solvers</vt:lpstr>
      <vt:lpstr>Modeling Language</vt:lpstr>
      <vt:lpstr>Modeling Language</vt:lpstr>
      <vt:lpstr>Algorithm</vt:lpstr>
      <vt:lpstr>Supersteps</vt:lpstr>
      <vt:lpstr>Deployment</vt:lpstr>
      <vt:lpstr>Docker</vt:lpstr>
      <vt:lpstr>Docker - Problems</vt:lpstr>
      <vt:lpstr>Problems- LRZ</vt:lpstr>
      <vt:lpstr>Top command</vt:lpstr>
      <vt:lpstr>Related Work</vt:lpstr>
      <vt:lpstr>Serial Implementation</vt:lpstr>
      <vt:lpstr>Distributed Implementation</vt:lpstr>
      <vt:lpstr>Overall runtime</vt:lpstr>
      <vt:lpstr>Matlab vs Hama Implementation</vt:lpstr>
      <vt:lpstr>Change at runtime ?</vt:lpstr>
      <vt:lpstr>PowerPoint Presentation</vt:lpstr>
      <vt:lpstr>PowerPoint Presentation</vt:lpstr>
      <vt:lpstr>PowerPoint Presentation</vt:lpstr>
      <vt:lpstr>Algorithm</vt:lpstr>
      <vt:lpstr>Algorithm</vt:lpstr>
      <vt:lpstr>Algorithm</vt:lpstr>
      <vt:lpstr>LRZ</vt:lpstr>
      <vt:lpstr>Deployment</vt:lpstr>
      <vt:lpstr>Algorithm</vt:lpstr>
      <vt:lpstr>Algorithm</vt:lpstr>
      <vt:lpstr>Abstraction on distributed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Convex Optimization Framework based on Bulk Synchronous Parallel (BSP) model  </dc:title>
  <cp:lastModifiedBy>Behroz Sikander</cp:lastModifiedBy>
  <cp:revision>277</cp:revision>
  <cp:lastPrinted>2016-03-03T22:42:46Z</cp:lastPrinted>
  <dcterms:modified xsi:type="dcterms:W3CDTF">2016-03-04T09:34:59Z</dcterms:modified>
</cp:coreProperties>
</file>