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0" r:id="rId2"/>
  </p:sldMasterIdLst>
  <p:notesMasterIdLst>
    <p:notesMasterId r:id="rId46"/>
  </p:notesMasterIdLst>
  <p:sldIdLst>
    <p:sldId id="302" r:id="rId3"/>
    <p:sldId id="305" r:id="rId4"/>
    <p:sldId id="275" r:id="rId5"/>
    <p:sldId id="296" r:id="rId6"/>
    <p:sldId id="295" r:id="rId7"/>
    <p:sldId id="261" r:id="rId8"/>
    <p:sldId id="258" r:id="rId9"/>
    <p:sldId id="262" r:id="rId10"/>
    <p:sldId id="265" r:id="rId11"/>
    <p:sldId id="287" r:id="rId12"/>
    <p:sldId id="267" r:id="rId13"/>
    <p:sldId id="284" r:id="rId14"/>
    <p:sldId id="285" r:id="rId15"/>
    <p:sldId id="291" r:id="rId16"/>
    <p:sldId id="286" r:id="rId17"/>
    <p:sldId id="289" r:id="rId18"/>
    <p:sldId id="303" r:id="rId19"/>
    <p:sldId id="304" r:id="rId20"/>
    <p:sldId id="300" r:id="rId21"/>
    <p:sldId id="282" r:id="rId22"/>
    <p:sldId id="293" r:id="rId23"/>
    <p:sldId id="268" r:id="rId24"/>
    <p:sldId id="290" r:id="rId25"/>
    <p:sldId id="260" r:id="rId26"/>
    <p:sldId id="283" r:id="rId27"/>
    <p:sldId id="292" r:id="rId28"/>
    <p:sldId id="277" r:id="rId29"/>
    <p:sldId id="276" r:id="rId30"/>
    <p:sldId id="306" r:id="rId31"/>
    <p:sldId id="257" r:id="rId32"/>
    <p:sldId id="288" r:id="rId33"/>
    <p:sldId id="278" r:id="rId34"/>
    <p:sldId id="270" r:id="rId35"/>
    <p:sldId id="271" r:id="rId36"/>
    <p:sldId id="264" r:id="rId37"/>
    <p:sldId id="279" r:id="rId38"/>
    <p:sldId id="280" r:id="rId39"/>
    <p:sldId id="263" r:id="rId40"/>
    <p:sldId id="266" r:id="rId41"/>
    <p:sldId id="259" r:id="rId42"/>
    <p:sldId id="294" r:id="rId43"/>
    <p:sldId id="297" r:id="rId44"/>
    <p:sldId id="272" r:id="rId4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82236" autoAdjust="0"/>
  </p:normalViewPr>
  <p:slideViewPr>
    <p:cSldViewPr snapToGrid="0">
      <p:cViewPr>
        <p:scale>
          <a:sx n="71" d="100"/>
          <a:sy n="71" d="100"/>
        </p:scale>
        <p:origin x="850" y="43"/>
      </p:cViewPr>
      <p:guideLst/>
    </p:cSldViewPr>
  </p:slideViewPr>
  <p:outlineViewPr>
    <p:cViewPr>
      <p:scale>
        <a:sx n="33" d="100"/>
        <a:sy n="33" d="100"/>
      </p:scale>
      <p:origin x="0" y="-109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7"/>
    </p:cViewPr>
  </p:sorterViewPr>
  <p:notesViewPr>
    <p:cSldViewPr snapToGrid="0">
      <p:cViewPr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70048309178744E-2"/>
          <c:y val="4.0860994939947208E-2"/>
          <c:w val="0.97342995169082125"/>
          <c:h val="0.93578986509436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48-40E6-8D6B-EB7BB6A3796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0616016"/>
        <c:axId val="450617328"/>
      </c:barChart>
      <c:catAx>
        <c:axId val="45061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617328"/>
        <c:crosses val="autoZero"/>
        <c:auto val="1"/>
        <c:lblAlgn val="ctr"/>
        <c:lblOffset val="100"/>
        <c:noMultiLvlLbl val="0"/>
      </c:catAx>
      <c:valAx>
        <c:axId val="450617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0616016"/>
        <c:crosses val="autoZero"/>
        <c:crossBetween val="between"/>
      </c:valAx>
      <c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1F0A383-71CE-4E06-96EB-421ED4C1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 for this lecture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DevOps? Because it’s latest cool thing everyone is talking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it can provide substantial benefit and value to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DevOps is about speeding up all activities in involved in delivering software/IT services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Expands SDLC to the entire software pipeline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What’s really broken in traditional IT practices is the hand off from dev to ops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Referred to as “tossing steaming piles of code over the wall”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Drastically reduces the disasters known as ‘Deployments’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4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Number of work request are reduced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Because they can capture new market opportunities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Executable documentation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Too much time spent maintaining current deployments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You shouldn’t be finding issues at deployment time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Frees up time for more value add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 defTabSz="939363">
              <a:buFont typeface="Arial" panose="020B0604020202020204" pitchFamily="34" charset="0"/>
              <a:buChar char="•"/>
            </a:pPr>
            <a:r>
              <a:rPr lang="en-US" dirty="0"/>
              <a:t>Saves time – 15 min/day = 2.7 days a year</a:t>
            </a:r>
          </a:p>
          <a:p>
            <a:pPr marL="176131" indent="-176131" defTabSz="939363">
              <a:buFont typeface="Arial" panose="020B0604020202020204" pitchFamily="34" charset="0"/>
              <a:buChar char="•"/>
            </a:pPr>
            <a:r>
              <a:rPr lang="en-US" dirty="0"/>
              <a:t>Saves time 2 ways</a:t>
            </a:r>
          </a:p>
          <a:p>
            <a:pPr marL="176131" indent="-176131" defTabSz="939363">
              <a:buFont typeface="Arial" panose="020B0604020202020204" pitchFamily="34" charset="0"/>
              <a:buChar char="•"/>
            </a:pPr>
            <a:r>
              <a:rPr lang="en-US" dirty="0"/>
              <a:t>Eliminates tribal knowledge – executable documentation</a:t>
            </a:r>
          </a:p>
          <a:p>
            <a:pPr marL="176131" indent="-176131" defTabSz="939363">
              <a:buFont typeface="Arial" panose="020B0604020202020204" pitchFamily="34" charset="0"/>
              <a:buChar char="•"/>
            </a:pPr>
            <a:endParaRPr lang="en-US" dirty="0"/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DevOps adoption is accelerating - more and more companies are adopting DevOps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The technology curve is accelerating also 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Look at open positions for DevOps Engineers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It’s likely that your competition is doing DevOps or soon will be</a:t>
            </a:r>
          </a:p>
          <a:p>
            <a:pPr marL="176131" indent="-176131" defTabSz="939363">
              <a:buFont typeface="Arial" panose="020B0604020202020204" pitchFamily="34" charset="0"/>
              <a:buChar char="•"/>
              <a:defRPr/>
            </a:pPr>
            <a:r>
              <a:rPr lang="en-US" dirty="0"/>
              <a:t>With a click of a mouse a customer can find someone else to fulfill what they’re looking for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07708" y="4505980"/>
            <a:ext cx="5661660" cy="3686864"/>
          </a:xfrm>
          <a:prstGeom prst="rect">
            <a:avLst/>
          </a:prstGeom>
        </p:spPr>
        <p:txBody>
          <a:bodyPr lIns="93921" tIns="93921" rIns="93921" bIns="93921" anchor="t" anchorCtr="0">
            <a:noAutofit/>
          </a:bodyPr>
          <a:lstStyle/>
          <a:p>
            <a:pPr marL="469682" indent="-326168">
              <a:buSzPct val="100000"/>
              <a:buChar char="●"/>
            </a:pPr>
            <a:r>
              <a:rPr lang="en-US" sz="1400" dirty="0"/>
              <a:t>In today’s world - go digital or go home</a:t>
            </a:r>
          </a:p>
          <a:p>
            <a:pPr marL="469682" indent="-326168">
              <a:buSzPct val="100000"/>
              <a:buChar char="●"/>
            </a:pPr>
            <a:r>
              <a:rPr lang="en-US" sz="1400" dirty="0"/>
              <a:t>Technology is no longer a tool for saving costs; it's a platform for growing revenue and increasing market share in ultra-competitive markets</a:t>
            </a:r>
          </a:p>
          <a:p>
            <a:pPr marL="469682" indent="-326168">
              <a:buSzPct val="100000"/>
              <a:buChar char="●"/>
            </a:pPr>
            <a:r>
              <a:rPr lang="en-US" sz="1400" dirty="0"/>
              <a:t>Being able to differentiate quickly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008704" y="8893296"/>
            <a:ext cx="3066733" cy="469690"/>
          </a:xfrm>
          <a:prstGeom prst="rect">
            <a:avLst/>
          </a:prstGeom>
        </p:spPr>
        <p:txBody>
          <a:bodyPr lIns="93921" tIns="46948" rIns="93921" bIns="46948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4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DevOps allows you to innovate and adopt new technologies faster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Today, it’s not about the big eating the small, it’s about the fast overtaking the slow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2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There’s no value to your service until it’s in the hands of your users</a:t>
            </a:r>
          </a:p>
          <a:p>
            <a:pPr marL="176131" marR="0" lvl="0" indent="-17613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you spend too long on delivering something, there’s a chance something will change before you can deliver</a:t>
            </a:r>
            <a:endParaRPr lang="en-US" dirty="0"/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There’s other problems to this approach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3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Immutable infrastructure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Repeatability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Fast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Eliminates IT bottleneck of dev waiting on infrastructure – self service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Eliminates the fragility caused by one off changes over time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Makes configuration management easier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How do you know how your servers are configured?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Can you reproduce a server exactly? 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How do you troubleshoot an issue?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Key component of </a:t>
            </a:r>
            <a:r>
              <a:rPr lang="en-US" dirty="0" err="1"/>
              <a:t>immutabilityUse</a:t>
            </a:r>
            <a:r>
              <a:rPr lang="en-US" dirty="0"/>
              <a:t> same source controls used by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 defTabSz="939363">
              <a:buFont typeface="Arial" panose="020B0604020202020204" pitchFamily="34" charset="0"/>
              <a:buChar char="•"/>
            </a:pPr>
            <a:r>
              <a:rPr lang="en-US" dirty="0"/>
              <a:t>Work with smaller change sets</a:t>
            </a:r>
          </a:p>
          <a:p>
            <a:pPr marL="176131" indent="-176131" defTabSz="939363">
              <a:buFont typeface="Arial" panose="020B0604020202020204" pitchFamily="34" charset="0"/>
              <a:buChar char="•"/>
            </a:pPr>
            <a:r>
              <a:rPr lang="en-US" dirty="0"/>
              <a:t>Find and fix bugs </a:t>
            </a:r>
            <a:r>
              <a:rPr lang="en-US" dirty="0">
                <a:solidFill>
                  <a:schemeClr val="tx1"/>
                </a:solidFill>
              </a:rPr>
              <a:t>earlier before the become painful and expensive to fix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Fast feedback motivates developers to care about quality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If needed, rollback to error free state only looses small amount of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1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Goal is to ensure that code is always in a deployable state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Between CI and CD, allows for delivery of minimum change that brings value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With faster feedback, it allows you to deliver something closer to what that customer wants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1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Packages code with dependencies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What breaks things?</a:t>
            </a:r>
          </a:p>
          <a:p>
            <a:endParaRPr lang="en-US" dirty="0"/>
          </a:p>
          <a:p>
            <a:r>
              <a:rPr lang="en-US" dirty="0"/>
              <a:t>(When talking about quality show again with point about motivation)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1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IT failures hurt businesses, can have impact reaching beyond the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4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9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4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9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6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9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6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4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2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0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5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225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Even though they don’t make the news often, these types of incidents are frighteningly common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What’s the cost to business?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Lost revue, lost productivity, damage to reputation, loss of customers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Costs aren’t always apparent, but what if the company received a bill?</a:t>
            </a:r>
          </a:p>
          <a:p>
            <a:pPr marL="176131" indent="-176131" defTabSz="939363">
              <a:buFont typeface="Arial" panose="020B0604020202020204" pitchFamily="34" charset="0"/>
              <a:buChar char="•"/>
              <a:defRPr/>
            </a:pPr>
            <a:r>
              <a:rPr lang="en-US" dirty="0"/>
              <a:t>More and more we can use technology and architecture to prevent outages due to hardware, power, internet failures. So let’s use technology to eliminate human errors</a:t>
            </a:r>
          </a:p>
          <a:p>
            <a:pPr marL="176131" indent="-17613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get into what DevOps is…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Handing the keys to the kingdom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DevOps is how both developers and operators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 problem? Silo?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About addressing a single aspect that creates the IT bottleneck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131" indent="-176131">
              <a:buFont typeface="Arial" panose="020B0604020202020204" pitchFamily="34" charset="0"/>
              <a:buChar char="•"/>
            </a:pPr>
            <a:r>
              <a:rPr lang="en-US" dirty="0"/>
              <a:t>Key points: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Culture</a:t>
            </a:r>
          </a:p>
          <a:p>
            <a:pPr marL="645812" lvl="1" indent="-176131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383-71CE-4E06-96EB-421ED4C1AC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6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45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35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37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03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23860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764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543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0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7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723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0" b="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14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687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138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30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8C9-7BBA-461E-9310-85427FFD183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DC3D-0A91-43B2-BF87-F9F1FA5F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2A3E-5079-4D01-9C4D-1E9B8A48E8A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EB27-B2DE-4860-BEE6-F98DE4A4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11" name="Shape 11"/>
            <p:cNvSpPr/>
            <p:nvPr/>
          </p:nvSpPr>
          <p:spPr>
            <a:xfrm>
              <a:off x="1627187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599" cy="5276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4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7" y="5291137"/>
              <a:ext cx="1495424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A5D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7" y="5286375"/>
              <a:ext cx="2130424" cy="157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266F8B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None/>
              <a:defRPr sz="4000" b="0" i="0" u="none" strike="noStrike" cap="none">
                <a:solidFill>
                  <a:schemeClr val="dk1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756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2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094677" y="5942575"/>
            <a:ext cx="4002647" cy="10391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637319"/>
            <a:ext cx="9144000" cy="1116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6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endParaRPr lang="en-US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2619058"/>
            <a:ext cx="9144000" cy="8629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647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rgbClr val="266F8B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0980" indent="0" algn="ctr">
              <a:buNone/>
            </a:pPr>
            <a:r>
              <a:rPr lang="en-US" sz="3600" kern="0" dirty="0"/>
              <a:t>What is it? What is its business value?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4346796"/>
            <a:ext cx="9144000" cy="13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Steve Bogdan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Lead Systems Engineer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steve@fpcomplete.com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438399"/>
            <a:ext cx="10018712" cy="3124200"/>
          </a:xfrm>
        </p:spPr>
        <p:txBody>
          <a:bodyPr/>
          <a:lstStyle/>
          <a:p>
            <a:r>
              <a:rPr lang="en-US" dirty="0"/>
              <a:t>DevOps is about enabling the fast flow of planned work, whether it be development, testing, deployment, or release while maximizing reliability and security.</a:t>
            </a:r>
          </a:p>
          <a:p>
            <a:pPr lvl="1"/>
            <a:r>
              <a:rPr lang="en-US" dirty="0"/>
              <a:t>DevOps is the umbrella under which a broad set of practices and tools produce this outcome</a:t>
            </a:r>
          </a:p>
          <a:p>
            <a:r>
              <a:rPr lang="en-US" dirty="0"/>
              <a:t>Set of best practices for service lifecycle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DevOps Really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438399"/>
            <a:ext cx="10018712" cy="3124200"/>
          </a:xfrm>
        </p:spPr>
        <p:txBody>
          <a:bodyPr>
            <a:normAutofit/>
          </a:bodyPr>
          <a:lstStyle/>
          <a:p>
            <a:r>
              <a:rPr lang="en-US" dirty="0"/>
              <a:t>A new way of working with a very important goal -- improving IT service delivery</a:t>
            </a:r>
          </a:p>
          <a:p>
            <a:r>
              <a:rPr lang="en-US" dirty="0"/>
              <a:t>A way to solve the workflow problem between Dev and Ops</a:t>
            </a:r>
          </a:p>
          <a:p>
            <a:r>
              <a:rPr lang="en-US" dirty="0"/>
              <a:t>Getting more business value from IT </a:t>
            </a:r>
          </a:p>
          <a:p>
            <a:r>
              <a:rPr lang="en-US" dirty="0"/>
              <a:t>Transitioning the view of IT from less of terms of TCO to increasingly being measured by ROI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Adopters Are More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912" y="2687618"/>
            <a:ext cx="48950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30x</a:t>
            </a:r>
          </a:p>
          <a:p>
            <a:pPr marL="0" indent="0">
              <a:buNone/>
            </a:pPr>
            <a:r>
              <a:rPr lang="en-US" dirty="0"/>
              <a:t>More frequent deployments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120" y="2687618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1500" dirty="0"/>
              <a:t>200x</a:t>
            </a:r>
          </a:p>
          <a:p>
            <a:pPr marL="0" indent="0">
              <a:buNone/>
            </a:pPr>
            <a:r>
              <a:rPr lang="en-US" dirty="0"/>
              <a:t>Faster deployment lead times</a:t>
            </a:r>
          </a:p>
        </p:txBody>
      </p:sp>
    </p:spTree>
    <p:extLst>
      <p:ext uri="{BB962C8B-B14F-4D97-AF65-F5344CB8AC3E}">
        <p14:creationId xmlns:p14="http://schemas.microsoft.com/office/powerpoint/2010/main" val="33927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Adopters Are More Reliable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912" y="2666999"/>
            <a:ext cx="48950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60x</a:t>
            </a:r>
          </a:p>
          <a:p>
            <a:pPr marL="0" indent="0">
              <a:buNone/>
            </a:pPr>
            <a:r>
              <a:rPr lang="en-US" dirty="0"/>
              <a:t>The change success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2212" y="2656241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1500" dirty="0"/>
              <a:t>168x</a:t>
            </a:r>
          </a:p>
          <a:p>
            <a:pPr marL="0" indent="0">
              <a:buNone/>
            </a:pPr>
            <a:r>
              <a:rPr lang="en-US" dirty="0"/>
              <a:t>Faster mean time to recover</a:t>
            </a:r>
          </a:p>
        </p:txBody>
      </p:sp>
    </p:spTree>
    <p:extLst>
      <p:ext uri="{BB962C8B-B14F-4D97-AF65-F5344CB8AC3E}">
        <p14:creationId xmlns:p14="http://schemas.microsoft.com/office/powerpoint/2010/main" val="417433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Adopters Are More Productive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912" y="2666999"/>
            <a:ext cx="48950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22%</a:t>
            </a:r>
          </a:p>
          <a:p>
            <a:pPr marL="0" indent="0">
              <a:buNone/>
            </a:pPr>
            <a:r>
              <a:rPr lang="en-US" dirty="0"/>
              <a:t>Less time spent on unplanned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727" y="2666999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1500" dirty="0"/>
              <a:t>50%</a:t>
            </a:r>
          </a:p>
          <a:p>
            <a:pPr marL="0" indent="0">
              <a:buNone/>
            </a:pPr>
            <a:r>
              <a:rPr lang="en-US" dirty="0"/>
              <a:t>Less time spent remediating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16554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Adopters Win in the Market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8862" y="2667000"/>
            <a:ext cx="470141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2x</a:t>
            </a:r>
          </a:p>
          <a:p>
            <a:pPr marL="0" indent="0">
              <a:buNone/>
            </a:pPr>
            <a:r>
              <a:rPr lang="en-US" dirty="0"/>
              <a:t>More likely to exceed profitability, market share, and productivity goals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0279" y="2666104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1500" dirty="0"/>
              <a:t>50%</a:t>
            </a:r>
          </a:p>
          <a:p>
            <a:pPr marL="0" indent="0">
              <a:buNone/>
            </a:pPr>
            <a:r>
              <a:rPr lang="en-US" dirty="0"/>
              <a:t>Higher market capitalization growth over 3 years</a:t>
            </a:r>
          </a:p>
        </p:txBody>
      </p:sp>
    </p:spTree>
    <p:extLst>
      <p:ext uri="{BB962C8B-B14F-4D97-AF65-F5344CB8AC3E}">
        <p14:creationId xmlns:p14="http://schemas.microsoft.com/office/powerpoint/2010/main" val="338716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Adopters Have Happier Employees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967670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2.2x</a:t>
            </a:r>
          </a:p>
          <a:p>
            <a:pPr marL="0" indent="0">
              <a:buNone/>
            </a:pPr>
            <a:r>
              <a:rPr lang="en-US" dirty="0"/>
              <a:t>More likely to recommend their organization to their friends</a:t>
            </a:r>
          </a:p>
        </p:txBody>
      </p:sp>
    </p:spTree>
    <p:extLst>
      <p:ext uri="{BB962C8B-B14F-4D97-AF65-F5344CB8AC3E}">
        <p14:creationId xmlns:p14="http://schemas.microsoft.com/office/powerpoint/2010/main" val="193371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258" y="695960"/>
            <a:ext cx="10018712" cy="175259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</a:rPr>
              <a:t>Benefits of DevOps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258" y="2448559"/>
            <a:ext cx="10018712" cy="3352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Produces higher quality code with greater stability</a:t>
            </a:r>
          </a:p>
          <a:p>
            <a:r>
              <a:rPr lang="en-US" dirty="0">
                <a:solidFill>
                  <a:schemeClr val="tx1"/>
                </a:solidFill>
              </a:rPr>
              <a:t>Reduces costs</a:t>
            </a:r>
          </a:p>
          <a:p>
            <a:r>
              <a:rPr lang="en-US" dirty="0">
                <a:solidFill>
                  <a:schemeClr val="tx1"/>
                </a:solidFill>
              </a:rPr>
              <a:t>Reduces amount of unplanned work</a:t>
            </a:r>
          </a:p>
          <a:p>
            <a:r>
              <a:rPr lang="en-US" dirty="0">
                <a:solidFill>
                  <a:schemeClr val="tx1"/>
                </a:solidFill>
              </a:rPr>
              <a:t>Reduce stress and chaos of deployments</a:t>
            </a:r>
          </a:p>
          <a:p>
            <a:r>
              <a:rPr lang="en-US" dirty="0">
                <a:solidFill>
                  <a:schemeClr val="tx1"/>
                </a:solidFill>
              </a:rPr>
              <a:t>DevOps teams work 35% fewer after-work hours</a:t>
            </a:r>
          </a:p>
          <a:p>
            <a:pPr marL="2209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85800"/>
            <a:ext cx="10018712" cy="175259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</a:rPr>
              <a:t>How does DevOps Improve IT 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09" y="2137185"/>
            <a:ext cx="10018712" cy="39074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of automation to speed execution and reduce errors</a:t>
            </a:r>
          </a:p>
          <a:p>
            <a:r>
              <a:rPr lang="en-US" dirty="0">
                <a:solidFill>
                  <a:schemeClr val="tx1"/>
                </a:solidFill>
              </a:rPr>
              <a:t>Faster provisioning of compute resources</a:t>
            </a:r>
          </a:p>
          <a:p>
            <a:r>
              <a:rPr lang="en-US" dirty="0">
                <a:solidFill>
                  <a:schemeClr val="tx1"/>
                </a:solidFill>
              </a:rPr>
              <a:t>Expands responsibility for quality</a:t>
            </a:r>
          </a:p>
          <a:p>
            <a:r>
              <a:rPr lang="en-US" dirty="0">
                <a:solidFill>
                  <a:schemeClr val="tx1"/>
                </a:solidFill>
              </a:rPr>
              <a:t>Deploying smaller more frequent code releases reducing risks</a:t>
            </a:r>
          </a:p>
          <a:p>
            <a:r>
              <a:rPr lang="en-US" dirty="0">
                <a:solidFill>
                  <a:schemeClr val="tx1"/>
                </a:solidFill>
              </a:rPr>
              <a:t>Automating deployments and recovery processes reduces service outages</a:t>
            </a:r>
          </a:p>
        </p:txBody>
      </p:sp>
    </p:spTree>
    <p:extLst>
      <p:ext uri="{BB962C8B-B14F-4D97-AF65-F5344CB8AC3E}">
        <p14:creationId xmlns:p14="http://schemas.microsoft.com/office/powerpoint/2010/main" val="19477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29" y="526490"/>
            <a:ext cx="11221278" cy="1325563"/>
          </a:xfrm>
        </p:spPr>
        <p:txBody>
          <a:bodyPr/>
          <a:lstStyle/>
          <a:p>
            <a:r>
              <a:rPr lang="en-US" dirty="0"/>
              <a:t>DevOps Gives Businesses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23312" y="2376543"/>
            <a:ext cx="10018712" cy="3124200"/>
          </a:xfrm>
        </p:spPr>
        <p:txBody>
          <a:bodyPr/>
          <a:lstStyle/>
          <a:p>
            <a:r>
              <a:rPr lang="en-US" dirty="0"/>
              <a:t>A study conducted by Deloitte concluded that “</a:t>
            </a:r>
            <a:r>
              <a:rPr lang="en-US" i="1" dirty="0"/>
              <a:t>the ability to innovate, at an accelerated pace, will be the most important capability differentiating the success of companies</a:t>
            </a:r>
            <a:r>
              <a:rPr lang="en-US" dirty="0"/>
              <a:t>”</a:t>
            </a:r>
          </a:p>
          <a:p>
            <a:r>
              <a:rPr lang="en-US" dirty="0"/>
              <a:t>Companies that trail behind on the technology curve will lose their competitive edge</a:t>
            </a:r>
          </a:p>
          <a:p>
            <a:r>
              <a:rPr lang="en-US" dirty="0"/>
              <a:t>Customer expectations challenge business more than ever and they have little patience for underperforming or outdated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484311" y="466956"/>
            <a:ext cx="10018800" cy="17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600" dirty="0">
                <a:solidFill>
                  <a:schemeClr val="tx1"/>
                </a:solidFill>
                <a:latin typeface="Calibri" panose="020F0502020204030204" pitchFamily="34" charset="0"/>
              </a:rPr>
              <a:t>The IT Revolution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484311" y="2873959"/>
            <a:ext cx="10018800" cy="173577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tx1"/>
                </a:solidFill>
              </a:rPr>
              <a:t>Information technologies are </a:t>
            </a:r>
            <a:r>
              <a:rPr lang="en-US" sz="2800" b="1" i="1" dirty="0">
                <a:solidFill>
                  <a:schemeClr val="tx1"/>
                </a:solidFill>
              </a:rPr>
              <a:t>the dominant value creation driver</a:t>
            </a:r>
            <a:r>
              <a:rPr lang="en-US" sz="2800" i="1" dirty="0">
                <a:solidFill>
                  <a:schemeClr val="tx1"/>
                </a:solidFill>
              </a:rPr>
              <a:t> for most businesses, therefore it is imperative that IT operations deliver value quickly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264043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50" y="457200"/>
            <a:ext cx="9356501" cy="5302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Things Are Changing Faster – Can You Keep Up?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r="3476"/>
          <a:stretch>
            <a:fillRect/>
          </a:stretch>
        </p:blipFill>
        <p:spPr>
          <a:xfrm>
            <a:off x="1705947" y="1233411"/>
            <a:ext cx="8780107" cy="5206907"/>
          </a:xfrm>
        </p:spPr>
      </p:pic>
    </p:spTree>
    <p:extLst>
      <p:ext uri="{BB962C8B-B14F-4D97-AF65-F5344CB8AC3E}">
        <p14:creationId xmlns:p14="http://schemas.microsoft.com/office/powerpoint/2010/main" val="165490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08297" y="375883"/>
            <a:ext cx="106448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Improves Performance By Delivering Value Sooner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8604250"/>
              </p:ext>
            </p:extLst>
          </p:nvPr>
        </p:nvGraphicFramePr>
        <p:xfrm>
          <a:off x="1903445" y="1613736"/>
          <a:ext cx="1002045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69111" y="6272809"/>
            <a:ext cx="773643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1774236" y="1979737"/>
            <a:ext cx="15416" cy="319796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2148293" y="6072754"/>
            <a:ext cx="1195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223263" y="5455993"/>
            <a:ext cx="110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0313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DevOps Practices?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438399"/>
            <a:ext cx="10018712" cy="3124200"/>
          </a:xfrm>
        </p:spPr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Code/artifact repository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testing</a:t>
            </a:r>
          </a:p>
          <a:p>
            <a:r>
              <a:rPr lang="en-US" dirty="0"/>
              <a:t>Continuous delivery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Automated release</a:t>
            </a:r>
          </a:p>
        </p:txBody>
      </p:sp>
    </p:spTree>
    <p:extLst>
      <p:ext uri="{BB962C8B-B14F-4D97-AF65-F5344CB8AC3E}">
        <p14:creationId xmlns:p14="http://schemas.microsoft.com/office/powerpoint/2010/main" val="27703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581834"/>
            <a:ext cx="10018712" cy="2359509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Readable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Versioned</a:t>
            </a:r>
          </a:p>
        </p:txBody>
      </p:sp>
    </p:spTree>
    <p:extLst>
      <p:ext uri="{BB962C8B-B14F-4D97-AF65-F5344CB8AC3E}">
        <p14:creationId xmlns:p14="http://schemas.microsoft.com/office/powerpoint/2010/main" val="23953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2" cy="1752599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352337"/>
            <a:ext cx="10018712" cy="3124200"/>
          </a:xfrm>
        </p:spPr>
        <p:txBody>
          <a:bodyPr>
            <a:normAutofit/>
          </a:bodyPr>
          <a:lstStyle/>
          <a:p>
            <a:r>
              <a:rPr lang="en-US" dirty="0"/>
              <a:t>Isolated changes are immediately tested and reported on when they are added to a larger code</a:t>
            </a:r>
          </a:p>
          <a:p>
            <a:r>
              <a:rPr lang="en-US" dirty="0"/>
              <a:t>Immediate feedback on code developer is working on</a:t>
            </a:r>
          </a:p>
          <a:p>
            <a:r>
              <a:rPr lang="en-US" dirty="0"/>
              <a:t>All check ins are validated by automated build, and automated unit, integration, and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479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2" cy="1752599"/>
          </a:xfrm>
        </p:spPr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279724"/>
            <a:ext cx="10018712" cy="3124200"/>
          </a:xfrm>
        </p:spPr>
        <p:txBody>
          <a:bodyPr/>
          <a:lstStyle/>
          <a:p>
            <a:r>
              <a:rPr lang="en-US" dirty="0"/>
              <a:t>Provides feedback on the production readiness of a system</a:t>
            </a:r>
          </a:p>
          <a:p>
            <a:r>
              <a:rPr lang="en-US" dirty="0"/>
              <a:t>Provides push-button deployments on demand</a:t>
            </a:r>
          </a:p>
          <a:p>
            <a:r>
              <a:rPr lang="en-US" dirty="0"/>
              <a:t>Reduces deployment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2" cy="1752599"/>
          </a:xfrm>
        </p:spPr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355028"/>
            <a:ext cx="10018712" cy="3124200"/>
          </a:xfrm>
        </p:spPr>
        <p:txBody>
          <a:bodyPr/>
          <a:lstStyle/>
          <a:p>
            <a:r>
              <a:rPr lang="en-US" dirty="0"/>
              <a:t>Portable – write once, run anywhere</a:t>
            </a:r>
          </a:p>
          <a:p>
            <a:r>
              <a:rPr lang="en-US" dirty="0"/>
              <a:t>Creates an atomic unit</a:t>
            </a:r>
          </a:p>
          <a:p>
            <a:r>
              <a:rPr lang="en-US" dirty="0"/>
              <a:t>Faster and easier to deploy</a:t>
            </a:r>
          </a:p>
          <a:p>
            <a:r>
              <a:rPr lang="en-US" dirty="0"/>
              <a:t>Allows for rapid scaling up/down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92" y="147918"/>
            <a:ext cx="8778816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r="12911"/>
          <a:stretch>
            <a:fillRect/>
          </a:stretch>
        </p:blipFill>
        <p:spPr>
          <a:xfrm>
            <a:off x="1804847" y="0"/>
            <a:ext cx="8582307" cy="6776667"/>
          </a:xfrm>
        </p:spPr>
      </p:pic>
      <p:sp>
        <p:nvSpPr>
          <p:cNvPr id="6" name="TextBox 5"/>
          <p:cNvSpPr txBox="1"/>
          <p:nvPr/>
        </p:nvSpPr>
        <p:spPr>
          <a:xfrm>
            <a:off x="1804847" y="120273"/>
            <a:ext cx="858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 new release was just pushed to production?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847" y="6171003"/>
            <a:ext cx="858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Didn’t notice</a:t>
            </a:r>
          </a:p>
        </p:txBody>
      </p:sp>
    </p:spTree>
    <p:extLst>
      <p:ext uri="{BB962C8B-B14F-4D97-AF65-F5344CB8AC3E}">
        <p14:creationId xmlns:p14="http://schemas.microsoft.com/office/powerpoint/2010/main" val="355235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08689" y="2883149"/>
            <a:ext cx="8574622" cy="1091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6000" kern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697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163326"/>
            <a:ext cx="8799513" cy="652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41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vs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Opposing forces</a:t>
            </a:r>
          </a:p>
          <a:p>
            <a:pPr lvl="1"/>
            <a:r>
              <a:rPr lang="en-US" dirty="0"/>
              <a:t>Dev wants to create change</a:t>
            </a:r>
          </a:p>
          <a:p>
            <a:pPr lvl="1"/>
            <a:r>
              <a:rPr lang="en-US" dirty="0"/>
              <a:t>Ops wants stability, therefore opposes change</a:t>
            </a:r>
          </a:p>
          <a:p>
            <a:pPr lvl="1"/>
            <a:r>
              <a:rPr lang="en-US" dirty="0"/>
              <a:t>Development process is agile, Ops process is Static</a:t>
            </a:r>
          </a:p>
          <a:p>
            <a:pPr lvl="1"/>
            <a:r>
              <a:rPr lang="en-US" dirty="0"/>
              <a:t>But change is required for business</a:t>
            </a:r>
          </a:p>
          <a:p>
            <a:pPr lvl="1"/>
            <a:r>
              <a:rPr lang="en-US" dirty="0"/>
              <a:t>DevOps enables the change needed while reducing the firefighting</a:t>
            </a:r>
          </a:p>
        </p:txBody>
      </p:sp>
    </p:spTree>
    <p:extLst>
      <p:ext uri="{BB962C8B-B14F-4D97-AF65-F5344CB8AC3E}">
        <p14:creationId xmlns:p14="http://schemas.microsoft.com/office/powerpoint/2010/main" val="3933478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DevOps Improve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Reduced batch size</a:t>
            </a:r>
          </a:p>
          <a:p>
            <a:r>
              <a:rPr lang="en-US" dirty="0"/>
              <a:t>Reduce pain of releases</a:t>
            </a:r>
          </a:p>
          <a:p>
            <a:r>
              <a:rPr lang="en-US" dirty="0"/>
              <a:t>(Goes with automated testing and burning down pic) Improve Quality - Fast feedback loops - people are self motivated to improve quality if they can see quickly that what they are doing has problems. But if there is a long delay their motivation drops significantly.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5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82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Dev vs. Ops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" y="2045150"/>
            <a:ext cx="6159759" cy="380471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66883" y="1771837"/>
            <a:ext cx="3800856" cy="4351338"/>
          </a:xfr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“It works on my machine…”</a:t>
            </a:r>
          </a:p>
          <a:p>
            <a:endParaRPr lang="en-US" sz="2000" dirty="0"/>
          </a:p>
          <a:p>
            <a:r>
              <a:rPr lang="en-US" sz="2000" dirty="0"/>
              <a:t>“It’s not the server, it’s your code.”</a:t>
            </a:r>
          </a:p>
        </p:txBody>
      </p:sp>
    </p:spTree>
    <p:extLst>
      <p:ext uri="{BB962C8B-B14F-4D97-AF65-F5344CB8AC3E}">
        <p14:creationId xmlns:p14="http://schemas.microsoft.com/office/powerpoint/2010/main" val="21926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418253"/>
            <a:ext cx="10515600" cy="5234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Shouldn’t Quality be (built in) addressed before QA?</a:t>
            </a:r>
          </a:p>
          <a:p>
            <a:pPr lvl="1"/>
            <a:r>
              <a:rPr lang="en-US" dirty="0"/>
              <a:t>Shift left!</a:t>
            </a:r>
          </a:p>
          <a:p>
            <a:r>
              <a:rPr lang="en-US" dirty="0"/>
              <a:t>How long would it take your organization to deploy a single new line of code?</a:t>
            </a:r>
          </a:p>
          <a:p>
            <a:r>
              <a:rPr lang="en-US" dirty="0"/>
              <a:t>Do you know how any of your servers are precisely configured?</a:t>
            </a:r>
          </a:p>
          <a:p>
            <a:r>
              <a:rPr lang="en-US" dirty="0"/>
              <a:t>When I say automated testing, I don’t mean “When I push my code to production, the users automatically start testing it”</a:t>
            </a:r>
          </a:p>
          <a:p>
            <a:r>
              <a:rPr lang="en-US" dirty="0"/>
              <a:t>Deployment is different than release/break them apart!</a:t>
            </a:r>
          </a:p>
          <a:p>
            <a:r>
              <a:rPr lang="en-US" dirty="0"/>
              <a:t>Software is changing industries</a:t>
            </a:r>
          </a:p>
          <a:p>
            <a:r>
              <a:rPr lang="en-US" dirty="0"/>
              <a:t>The best people to support a complex app are the ones who built it</a:t>
            </a:r>
          </a:p>
          <a:p>
            <a:r>
              <a:rPr lang="en-US" dirty="0"/>
              <a:t>Shadow IT problem</a:t>
            </a:r>
          </a:p>
          <a:p>
            <a:r>
              <a:rPr lang="en-US" dirty="0"/>
              <a:t>All companies are in the software business</a:t>
            </a:r>
          </a:p>
          <a:p>
            <a:r>
              <a:rPr lang="en-US" dirty="0"/>
              <a:t>Would you rather have your employees spending time fixing things or building things of value?</a:t>
            </a:r>
          </a:p>
          <a:p>
            <a:r>
              <a:rPr lang="en-US" dirty="0"/>
              <a:t>What’s the result of an error in prod?</a:t>
            </a:r>
          </a:p>
          <a:p>
            <a:r>
              <a:rPr lang="en-US" dirty="0"/>
              <a:t>What would be the effect if you received a bill for the cost of downtime every time there was an outage?</a:t>
            </a:r>
          </a:p>
        </p:txBody>
      </p:sp>
    </p:spTree>
    <p:extLst>
      <p:ext uri="{BB962C8B-B14F-4D97-AF65-F5344CB8AC3E}">
        <p14:creationId xmlns:p14="http://schemas.microsoft.com/office/powerpoint/2010/main" val="2571141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and painful testing cycles</a:t>
            </a:r>
          </a:p>
          <a:p>
            <a:r>
              <a:rPr lang="en-US" dirty="0"/>
              <a:t>Releases that are infrequent</a:t>
            </a:r>
          </a:p>
          <a:p>
            <a:r>
              <a:rPr lang="en-US" dirty="0"/>
              <a:t>The quality of your products is poor</a:t>
            </a:r>
          </a:p>
          <a:p>
            <a:r>
              <a:rPr lang="en-US" dirty="0"/>
              <a:t>Solutions that don’t satisfy customers</a:t>
            </a:r>
          </a:p>
          <a:p>
            <a:r>
              <a:rPr lang="en-US" dirty="0"/>
              <a:t>More time spent testing, deploying, releasing, and fixing rather than designing and building</a:t>
            </a:r>
          </a:p>
          <a:p>
            <a:r>
              <a:rPr lang="en-US" dirty="0"/>
              <a:t>Production incidents result from errors in manual configurations and releases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377754"/>
            <a:ext cx="10515600" cy="5079029"/>
          </a:xfrm>
        </p:spPr>
        <p:txBody>
          <a:bodyPr>
            <a:normAutofit/>
          </a:bodyPr>
          <a:lstStyle/>
          <a:p>
            <a:r>
              <a:rPr lang="en-US" dirty="0"/>
              <a:t>Finance having to approve new environments adding delays of months to a project</a:t>
            </a:r>
          </a:p>
          <a:p>
            <a:r>
              <a:rPr lang="en-US" dirty="0"/>
              <a:t>System administrators spend as much as 50% of their time on routine, repetitive tasks</a:t>
            </a:r>
          </a:p>
          <a:p>
            <a:r>
              <a:rPr lang="en-US" dirty="0"/>
              <a:t>Developers spending time waiting on environments </a:t>
            </a:r>
          </a:p>
          <a:p>
            <a:pPr lvl="1"/>
            <a:r>
              <a:rPr lang="en-US" dirty="0"/>
              <a:t>Think about the number of ways IT slows progress</a:t>
            </a:r>
          </a:p>
          <a:p>
            <a:r>
              <a:rPr lang="en-US" dirty="0"/>
              <a:t>Ops doesn’t have spare capacity</a:t>
            </a:r>
          </a:p>
          <a:p>
            <a:r>
              <a:rPr lang="en-US" dirty="0"/>
              <a:t>Support team constantly fighting fires</a:t>
            </a:r>
          </a:p>
          <a:p>
            <a:r>
              <a:rPr lang="en-US" dirty="0"/>
              <a:t>Time spent on unplanned work steals time away from planned work</a:t>
            </a:r>
          </a:p>
          <a:p>
            <a:r>
              <a:rPr lang="en-US" dirty="0"/>
              <a:t>Releases are usually painful events that are dreaded by ops</a:t>
            </a:r>
          </a:p>
          <a:p>
            <a:pPr lvl="1"/>
            <a:r>
              <a:rPr lang="en-US" dirty="0"/>
              <a:t>That and ensuing issues leading to fire fighting impact IT 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1047565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needs software</a:t>
            </a:r>
          </a:p>
          <a:p>
            <a:r>
              <a:rPr lang="en-US" dirty="0"/>
              <a:t>Software runs on a server to become a service</a:t>
            </a:r>
          </a:p>
          <a:p>
            <a:r>
              <a:rPr lang="en-US" dirty="0"/>
              <a:t>Delivering a service from inception to its uses is too slow and error prone</a:t>
            </a:r>
          </a:p>
          <a:p>
            <a:r>
              <a:rPr lang="en-US" dirty="0"/>
              <a:t>This loses you money (delay = loss)</a:t>
            </a:r>
          </a:p>
          <a:p>
            <a:r>
              <a:rPr lang="en-US" dirty="0"/>
              <a:t>Therefore IT is frequently the bottleneck in the transition of “concept to cash”</a:t>
            </a:r>
          </a:p>
          <a:p>
            <a:r>
              <a:rPr lang="en-US" dirty="0"/>
              <a:t>Inconsistent or unknown state of servers</a:t>
            </a:r>
          </a:p>
        </p:txBody>
      </p:sp>
    </p:spTree>
    <p:extLst>
      <p:ext uri="{BB962C8B-B14F-4D97-AF65-F5344CB8AC3E}">
        <p14:creationId xmlns:p14="http://schemas.microsoft.com/office/powerpoint/2010/main" val="1053585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Defects released into production causing outages</a:t>
            </a:r>
          </a:p>
          <a:p>
            <a:r>
              <a:rPr lang="en-US" dirty="0"/>
              <a:t>Problems appear only in some environments</a:t>
            </a:r>
          </a:p>
          <a:p>
            <a:r>
              <a:rPr lang="en-US" dirty="0"/>
              <a:t>Long delays while dev, QA, or another team waits on resource or response from other teams</a:t>
            </a:r>
          </a:p>
          <a:p>
            <a:r>
              <a:rPr lang="en-US" dirty="0"/>
              <a:t>“Manual error” is commonly cited as the root cause of an outage</a:t>
            </a:r>
          </a:p>
          <a:p>
            <a:r>
              <a:rPr lang="en-US" dirty="0"/>
              <a:t>Releases slip/fail</a:t>
            </a:r>
          </a:p>
          <a:p>
            <a:r>
              <a:rPr lang="en-US" dirty="0"/>
              <a:t>Quality of life issues in IT</a:t>
            </a:r>
          </a:p>
        </p:txBody>
      </p:sp>
    </p:spTree>
    <p:extLst>
      <p:ext uri="{BB962C8B-B14F-4D97-AF65-F5344CB8AC3E}">
        <p14:creationId xmlns:p14="http://schemas.microsoft.com/office/powerpoint/2010/main" val="3989694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enables companies to seize market opportunities</a:t>
            </a:r>
          </a:p>
          <a:p>
            <a:r>
              <a:rPr lang="en-US" u="sng" dirty="0"/>
              <a:t>For businesses to survive</a:t>
            </a:r>
            <a:r>
              <a:rPr lang="en-US" dirty="0"/>
              <a:t>, IT must transform from a back-office concern that needed to “keep the lights on” to key part in how the business competes every day</a:t>
            </a:r>
          </a:p>
          <a:p>
            <a:r>
              <a:rPr lang="en-US" b="1" dirty="0" err="1"/>
              <a:t>devops</a:t>
            </a:r>
            <a:r>
              <a:rPr lang="en-US" b="1" dirty="0"/>
              <a:t> is not about a technology, </a:t>
            </a:r>
            <a:r>
              <a:rPr lang="en-US" b="1" dirty="0" err="1"/>
              <a:t>devops</a:t>
            </a:r>
            <a:r>
              <a:rPr lang="en-US" b="1" dirty="0"/>
              <a:t> is about a business problem</a:t>
            </a:r>
          </a:p>
          <a:p>
            <a:pPr lvl="1"/>
            <a:r>
              <a:rPr lang="en-US" b="1" dirty="0"/>
              <a:t>Changes IT from being a business bottleneck to a business enabler</a:t>
            </a:r>
          </a:p>
          <a:p>
            <a:pPr lvl="1"/>
            <a:r>
              <a:rPr lang="en-US" b="1" dirty="0" err="1"/>
              <a:t>Devops</a:t>
            </a:r>
            <a:r>
              <a:rPr lang="en-US" b="1" dirty="0"/>
              <a:t> is about improving business performance by delivering value earlier</a:t>
            </a:r>
          </a:p>
          <a:p>
            <a:r>
              <a:rPr lang="en-US" b="1" dirty="0"/>
              <a:t>(Want to) Speeds delivery while improving system stability</a:t>
            </a:r>
          </a:p>
          <a:p>
            <a:r>
              <a:rPr lang="en-US" b="1" dirty="0"/>
              <a:t>DevOps helps you to adopt new technology faster</a:t>
            </a:r>
          </a:p>
          <a:p>
            <a:r>
              <a:rPr lang="en-US" dirty="0"/>
              <a:t>Reduce time wasted fixing things i.e. – firefighting</a:t>
            </a:r>
          </a:p>
          <a:p>
            <a:r>
              <a:rPr lang="en-US" dirty="0"/>
              <a:t>Enables dev to provision without ops putting up roadblocks</a:t>
            </a:r>
          </a:p>
          <a:p>
            <a:r>
              <a:rPr lang="en-US" dirty="0"/>
              <a:t>Frees up ops to concentrate on value-added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DevOps?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benefits of a DevOps approach are many, including:</a:t>
            </a:r>
          </a:p>
          <a:p>
            <a:r>
              <a:rPr lang="en-US" dirty="0"/>
              <a:t>Everything needs software</a:t>
            </a:r>
          </a:p>
          <a:p>
            <a:r>
              <a:rPr lang="en-US" dirty="0"/>
              <a:t>Improved deploy frequency which can lead to faster time to market</a:t>
            </a:r>
          </a:p>
          <a:p>
            <a:r>
              <a:rPr lang="en-US" dirty="0"/>
              <a:t>Lower failure rate</a:t>
            </a:r>
          </a:p>
          <a:p>
            <a:r>
              <a:rPr lang="en-US" dirty="0"/>
              <a:t>Shortened lead time</a:t>
            </a:r>
          </a:p>
          <a:p>
            <a:r>
              <a:rPr lang="en-US" dirty="0"/>
              <a:t>Faster mean time to recovery (recover automatically)</a:t>
            </a:r>
          </a:p>
          <a:p>
            <a:r>
              <a:rPr lang="en-US" dirty="0"/>
              <a:t>Zero touch build and deploy</a:t>
            </a:r>
          </a:p>
          <a:p>
            <a:r>
              <a:rPr lang="en-US" dirty="0"/>
              <a:t>Customer expectations around convenience, cost, and experience are ever increasing and challenge business more than ever (with a click of a mouse I can find someone else to fulfill what I’m looking for) Customers have little patience for underperforming or outdate apps</a:t>
            </a:r>
          </a:p>
          <a:p>
            <a:r>
              <a:rPr lang="en-US" dirty="0"/>
              <a:t>Customers have little patience for underperforming or outdated apps. With the speed of a click of a mouse they can find someone else to fulfill what they are looking for.</a:t>
            </a:r>
          </a:p>
          <a:p>
            <a:r>
              <a:rPr lang="en-US" dirty="0"/>
              <a:t>DevOps is no longer a fringe movement, it is a competitive necessity</a:t>
            </a:r>
          </a:p>
          <a:p>
            <a:r>
              <a:rPr lang="en-US" dirty="0"/>
              <a:t>#1 Reason to adopt </a:t>
            </a:r>
            <a:r>
              <a:rPr lang="en-US" dirty="0" err="1"/>
              <a:t>Devop</a:t>
            </a:r>
            <a:r>
              <a:rPr lang="en-US" dirty="0"/>
              <a:t>? Because your competitors are</a:t>
            </a:r>
          </a:p>
          <a:p>
            <a:r>
              <a:rPr lang="en-US" dirty="0"/>
              <a:t>The fast overtaking the slow</a:t>
            </a:r>
          </a:p>
          <a:p>
            <a:r>
              <a:rPr lang="en-US" dirty="0"/>
              <a:t>Deliver better software faster</a:t>
            </a:r>
          </a:p>
          <a:p>
            <a:r>
              <a:rPr lang="en-US" dirty="0"/>
              <a:t>Eliminates IT as a bottle neck for the business</a:t>
            </a:r>
          </a:p>
          <a:p>
            <a:r>
              <a:rPr lang="en-US" dirty="0"/>
              <a:t>Reduce development costs</a:t>
            </a:r>
          </a:p>
          <a:p>
            <a:r>
              <a:rPr lang="en-US" dirty="0"/>
              <a:t>Increase capacity to innovate</a:t>
            </a:r>
          </a:p>
        </p:txBody>
      </p:sp>
    </p:spTree>
    <p:extLst>
      <p:ext uri="{BB962C8B-B14F-4D97-AF65-F5344CB8AC3E}">
        <p14:creationId xmlns:p14="http://schemas.microsoft.com/office/powerpoint/2010/main" val="3700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70700"/>
          </a:xfrm>
        </p:spPr>
      </p:pic>
    </p:spTree>
    <p:extLst>
      <p:ext uri="{BB962C8B-B14F-4D97-AF65-F5344CB8AC3E}">
        <p14:creationId xmlns:p14="http://schemas.microsoft.com/office/powerpoint/2010/main" val="1365467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team tested new code in an isolated development environment</a:t>
            </a:r>
          </a:p>
          <a:p>
            <a:endParaRPr lang="en-US" dirty="0"/>
          </a:p>
          <a:p>
            <a:r>
              <a:rPr lang="en-US" dirty="0"/>
              <a:t>Immutable hardware – eliminate the one off changes that over time</a:t>
            </a:r>
          </a:p>
        </p:txBody>
      </p:sp>
    </p:spTree>
    <p:extLst>
      <p:ext uri="{BB962C8B-B14F-4D97-AF65-F5344CB8AC3E}">
        <p14:creationId xmlns:p14="http://schemas.microsoft.com/office/powerpoint/2010/main" val="221775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Why I’m giving this lecture</a:t>
            </a:r>
          </a:p>
          <a:p>
            <a:r>
              <a:rPr lang="en-US"/>
              <a:t>Why was DevOps developed?</a:t>
            </a:r>
          </a:p>
          <a:p>
            <a:pPr lvl="1"/>
            <a:r>
              <a:rPr lang="en-US"/>
              <a:t>Over the years we’ve gotten better at developing software, but operations has been lagging behind</a:t>
            </a:r>
          </a:p>
          <a:p>
            <a:r>
              <a:rPr lang="en-US"/>
              <a:t>Impact of unplanned outages – Most can be prevented!</a:t>
            </a:r>
          </a:p>
          <a:p>
            <a:r>
              <a:rPr lang="en-US"/>
              <a:t>Quality issues lead to…</a:t>
            </a:r>
          </a:p>
          <a:p>
            <a:pPr lvl="1"/>
            <a:r>
              <a:rPr lang="en-US"/>
              <a:t>Service outages</a:t>
            </a:r>
          </a:p>
          <a:p>
            <a:pPr lvl="1"/>
            <a:r>
              <a:rPr lang="en-US"/>
              <a:t>Waste</a:t>
            </a:r>
          </a:p>
          <a:p>
            <a:pPr lvl="1"/>
            <a:r>
              <a:rPr lang="en-US"/>
              <a:t>Ops spending a significant amount of time fixing issues</a:t>
            </a:r>
          </a:p>
          <a:p>
            <a:pPr lvl="1"/>
            <a:endParaRPr lang="en-US"/>
          </a:p>
          <a:p>
            <a:r>
              <a:rPr lang="en-US"/>
              <a:t>Lost opportunity – traditional method of provisioning environments</a:t>
            </a:r>
          </a:p>
          <a:p>
            <a:pPr lvl="1"/>
            <a:r>
              <a:rPr lang="en-US"/>
              <a:t>Things started to improve with new technology – virtual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3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Failures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DevOps benefits</a:t>
            </a:r>
          </a:p>
          <a:p>
            <a:r>
              <a:rPr lang="en-US" dirty="0"/>
              <a:t>To do all these thing we have to fix existing IT problems</a:t>
            </a:r>
          </a:p>
          <a:p>
            <a:r>
              <a:rPr lang="en-US" dirty="0"/>
              <a:t>How doe DevOps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4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7744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Common Than You Think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355028"/>
            <a:ext cx="10018712" cy="3124200"/>
          </a:xfrm>
        </p:spPr>
        <p:txBody>
          <a:bodyPr>
            <a:normAutofit/>
          </a:bodyPr>
          <a:lstStyle/>
          <a:p>
            <a:r>
              <a:rPr lang="en-US" sz="2400" dirty="0"/>
              <a:t>86% of companies suffered an IT failure in the last year</a:t>
            </a:r>
          </a:p>
          <a:p>
            <a:r>
              <a:rPr lang="en-US" sz="2400" dirty="0"/>
              <a:t>60% of these companies listed human error as the most common cause of downtime</a:t>
            </a:r>
          </a:p>
          <a:p>
            <a:r>
              <a:rPr lang="en-US" sz="2400" dirty="0"/>
              <a:t>50% of human errors are related to change/configuration/release/integration and handoff issues</a:t>
            </a:r>
          </a:p>
          <a:p>
            <a:r>
              <a:rPr lang="en-US" sz="2400" dirty="0"/>
              <a:t>81% of companies that suffered failures have had the exact same failure recur after the initial incident</a:t>
            </a:r>
          </a:p>
        </p:txBody>
      </p:sp>
    </p:spTree>
    <p:extLst>
      <p:ext uri="{BB962C8B-B14F-4D97-AF65-F5344CB8AC3E}">
        <p14:creationId xmlns:p14="http://schemas.microsoft.com/office/powerpoint/2010/main" val="42136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is Not…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developers taking over operation’s jobs and doing it themselves</a:t>
            </a:r>
          </a:p>
          <a:p>
            <a:r>
              <a:rPr lang="en-US" dirty="0"/>
              <a:t>Just implementing a set of tools</a:t>
            </a:r>
          </a:p>
          <a:p>
            <a:r>
              <a:rPr lang="en-US" dirty="0"/>
              <a:t>Just culture change</a:t>
            </a:r>
          </a:p>
          <a:p>
            <a:r>
              <a:rPr lang="en-US" dirty="0"/>
              <a:t>Just a job title</a:t>
            </a:r>
          </a:p>
          <a:p>
            <a:pPr marL="22098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234004"/>
            <a:ext cx="10018712" cy="3124200"/>
          </a:xfrm>
        </p:spPr>
        <p:txBody>
          <a:bodyPr>
            <a:normAutofit/>
          </a:bodyPr>
          <a:lstStyle/>
          <a:p>
            <a:r>
              <a:rPr lang="en-US" dirty="0"/>
              <a:t>DevOps is an enterprise software development phrase used to mean a type of agile </a:t>
            </a:r>
            <a:r>
              <a:rPr lang="en-US" b="1" i="1" dirty="0"/>
              <a:t>relationship</a:t>
            </a:r>
            <a:r>
              <a:rPr lang="en-US" dirty="0"/>
              <a:t> between </a:t>
            </a:r>
            <a:r>
              <a:rPr lang="en-US" u="sng" dirty="0"/>
              <a:t>Development</a:t>
            </a:r>
            <a:r>
              <a:rPr lang="en-US" dirty="0"/>
              <a:t> and IT </a:t>
            </a:r>
            <a:r>
              <a:rPr lang="en-US" u="sng" dirty="0"/>
              <a:t>Operations</a:t>
            </a:r>
            <a:r>
              <a:rPr lang="en-US" dirty="0"/>
              <a:t>. The goal of DevOps is to change and improve the relationship by advocating better </a:t>
            </a:r>
            <a:r>
              <a:rPr lang="en-US" b="1" i="1" dirty="0"/>
              <a:t>communication</a:t>
            </a:r>
            <a:r>
              <a:rPr lang="en-US" dirty="0"/>
              <a:t> and </a:t>
            </a:r>
            <a:r>
              <a:rPr lang="en-US" b="1" i="1" dirty="0"/>
              <a:t>collaboration</a:t>
            </a:r>
            <a:r>
              <a:rPr lang="en-US" dirty="0"/>
              <a:t> between the two business units.</a:t>
            </a:r>
          </a:p>
          <a:p>
            <a:r>
              <a:rPr lang="en-US" dirty="0"/>
              <a:t>DevOps is an operational </a:t>
            </a:r>
            <a:r>
              <a:rPr lang="en-US" b="1" i="1" dirty="0"/>
              <a:t>philosophy</a:t>
            </a:r>
            <a:r>
              <a:rPr lang="en-US" dirty="0"/>
              <a:t> that promotes better </a:t>
            </a:r>
            <a:r>
              <a:rPr lang="en-US" b="1" i="1" dirty="0"/>
              <a:t>communication</a:t>
            </a:r>
            <a:r>
              <a:rPr lang="en-US" dirty="0"/>
              <a:t> between development and operations as more elements of operations become </a:t>
            </a:r>
            <a:r>
              <a:rPr lang="en-US" b="1" i="1" dirty="0"/>
              <a:t>automatable</a:t>
            </a:r>
          </a:p>
        </p:txBody>
      </p:sp>
    </p:spTree>
    <p:extLst>
      <p:ext uri="{BB962C8B-B14F-4D97-AF65-F5344CB8AC3E}">
        <p14:creationId xmlns:p14="http://schemas.microsoft.com/office/powerpoint/2010/main" val="713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438399"/>
            <a:ext cx="10018712" cy="3124200"/>
          </a:xfrm>
        </p:spPr>
        <p:txBody>
          <a:bodyPr>
            <a:noAutofit/>
          </a:bodyPr>
          <a:lstStyle/>
          <a:p>
            <a:r>
              <a:rPr lang="en-US" dirty="0"/>
              <a:t>DevOps is the practice of operations and development engineers </a:t>
            </a:r>
            <a:r>
              <a:rPr lang="en-US" b="1" i="1" dirty="0"/>
              <a:t>participating together </a:t>
            </a:r>
            <a:r>
              <a:rPr lang="en-US" dirty="0"/>
              <a:t>in the entire service lifecycle, from design through the development process to production support</a:t>
            </a:r>
          </a:p>
          <a:p>
            <a:r>
              <a:rPr lang="en-US" dirty="0"/>
              <a:t>DevOps is a term used to refer to a set of practices that emphasizes the </a:t>
            </a:r>
            <a:r>
              <a:rPr lang="en-US" b="1" i="1" dirty="0"/>
              <a:t>collaboration</a:t>
            </a:r>
            <a:r>
              <a:rPr lang="en-US" dirty="0"/>
              <a:t> and </a:t>
            </a:r>
            <a:r>
              <a:rPr lang="en-US" b="1" i="1" dirty="0"/>
              <a:t>communication</a:t>
            </a:r>
            <a:r>
              <a:rPr lang="en-US" dirty="0"/>
              <a:t> of both software developers and other IT professionals while </a:t>
            </a:r>
            <a:r>
              <a:rPr lang="en-US" b="1" i="1" dirty="0"/>
              <a:t>automating</a:t>
            </a:r>
            <a:r>
              <a:rPr lang="en-US" dirty="0"/>
              <a:t> the process of software delivery and infrastructure changes.</a:t>
            </a:r>
            <a:r>
              <a:rPr lang="en-US" baseline="30000" dirty="0"/>
              <a:t> </a:t>
            </a:r>
            <a:r>
              <a:rPr lang="en-US" dirty="0"/>
              <a:t>It aims at establishing a </a:t>
            </a:r>
            <a:r>
              <a:rPr lang="en-US" b="1" i="1" dirty="0"/>
              <a:t>culture</a:t>
            </a:r>
            <a:r>
              <a:rPr lang="en-US" dirty="0"/>
              <a:t> and environment where building, testing, and releasing software can happen rapidly, frequently, and more reliably.</a:t>
            </a:r>
          </a:p>
        </p:txBody>
      </p:sp>
    </p:spTree>
    <p:extLst>
      <p:ext uri="{BB962C8B-B14F-4D97-AF65-F5344CB8AC3E}">
        <p14:creationId xmlns:p14="http://schemas.microsoft.com/office/powerpoint/2010/main" val="713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438399"/>
            <a:ext cx="10018712" cy="3124200"/>
          </a:xfrm>
        </p:spPr>
        <p:txBody>
          <a:bodyPr>
            <a:noAutofit/>
          </a:bodyPr>
          <a:lstStyle/>
          <a:p>
            <a:r>
              <a:rPr lang="en-US" sz="2000" dirty="0"/>
              <a:t>DevOps represents a change in IT </a:t>
            </a:r>
            <a:r>
              <a:rPr lang="en-US" sz="2000" b="1" i="1" dirty="0"/>
              <a:t>culture</a:t>
            </a:r>
            <a:r>
              <a:rPr lang="en-US" sz="2000" dirty="0"/>
              <a:t>, focusing on rapid IT service delivery through the adoption of agile, lean practices in the context of a system-oriented approach. DevOps emphasizes people (and </a:t>
            </a:r>
            <a:r>
              <a:rPr lang="en-US" sz="2000" b="1" i="1" dirty="0"/>
              <a:t>culture</a:t>
            </a:r>
            <a:r>
              <a:rPr lang="en-US" sz="2000" dirty="0"/>
              <a:t>), and seeks to improve </a:t>
            </a:r>
            <a:r>
              <a:rPr lang="en-US" sz="2000" b="1" i="1" dirty="0"/>
              <a:t>collaboration</a:t>
            </a:r>
            <a:r>
              <a:rPr lang="en-US" sz="2000" dirty="0"/>
              <a:t> between operations and development teams. DevOps implementations utilize technology — especially </a:t>
            </a:r>
            <a:r>
              <a:rPr lang="en-US" sz="2000" b="1" i="1" dirty="0"/>
              <a:t>automation</a:t>
            </a:r>
            <a:r>
              <a:rPr lang="en-US" sz="2000" dirty="0"/>
              <a:t> tools that can leverage an increasingly programmable and dynamic infrastructure from a life cycle perspective.</a:t>
            </a:r>
          </a:p>
          <a:p>
            <a:r>
              <a:rPr lang="en-US" sz="2000" dirty="0"/>
              <a:t>DevOps is the combination of </a:t>
            </a:r>
            <a:r>
              <a:rPr lang="en-US" sz="2000" b="1" i="1" dirty="0"/>
              <a:t>cultural</a:t>
            </a:r>
            <a:r>
              <a:rPr lang="en-US" sz="2000" dirty="0"/>
              <a:t>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market.</a:t>
            </a:r>
          </a:p>
          <a:p>
            <a:r>
              <a:rPr lang="en-US" sz="2000" dirty="0"/>
              <a:t>DevOps is the end to end </a:t>
            </a:r>
            <a:r>
              <a:rPr lang="en-US" sz="2000" b="1" i="1" dirty="0"/>
              <a:t>automation</a:t>
            </a:r>
            <a:r>
              <a:rPr lang="en-US" sz="2000" dirty="0"/>
              <a:t> of software development and delivery</a:t>
            </a:r>
          </a:p>
        </p:txBody>
      </p:sp>
    </p:spTree>
    <p:extLst>
      <p:ext uri="{BB962C8B-B14F-4D97-AF65-F5344CB8AC3E}">
        <p14:creationId xmlns:p14="http://schemas.microsoft.com/office/powerpoint/2010/main" val="713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2475</Words>
  <Application>Microsoft Office PowerPoint</Application>
  <PresentationFormat>Widescreen</PresentationFormat>
  <Paragraphs>337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Custom Design</vt:lpstr>
      <vt:lpstr>Parallax</vt:lpstr>
      <vt:lpstr>PowerPoint Presentation</vt:lpstr>
      <vt:lpstr>The IT Revolution</vt:lpstr>
      <vt:lpstr>PowerPoint Presentation</vt:lpstr>
      <vt:lpstr>PowerPoint Presentation</vt:lpstr>
      <vt:lpstr>More Common Than You Think</vt:lpstr>
      <vt:lpstr>DevOps is Not…</vt:lpstr>
      <vt:lpstr>DevOps Definitions</vt:lpstr>
      <vt:lpstr>DevOps Definitions</vt:lpstr>
      <vt:lpstr>DevOps Definitions</vt:lpstr>
      <vt:lpstr>DevOps Definition</vt:lpstr>
      <vt:lpstr>But What DevOps Really Is</vt:lpstr>
      <vt:lpstr>DevOps Adopters Are More Agile</vt:lpstr>
      <vt:lpstr>DevOps Adopters Are More Reliable</vt:lpstr>
      <vt:lpstr>DevOps Adopters Are More Productive</vt:lpstr>
      <vt:lpstr>DevOps Adopters Win in the Market Place</vt:lpstr>
      <vt:lpstr>DevOps Adopters Have Happier Employees</vt:lpstr>
      <vt:lpstr>Benefits of DevOps</vt:lpstr>
      <vt:lpstr>How does DevOps Improve IT Ops?</vt:lpstr>
      <vt:lpstr>DevOps Gives Businesses Competitive Advantage</vt:lpstr>
      <vt:lpstr>Things Are Changing Faster – Can You Keep Up?</vt:lpstr>
      <vt:lpstr>Improves Performance By Delivering Value Sooner</vt:lpstr>
      <vt:lpstr>What are DevOps Practices?</vt:lpstr>
      <vt:lpstr>Infrastructure as Code</vt:lpstr>
      <vt:lpstr>Continuous Integration</vt:lpstr>
      <vt:lpstr>Continuous Delivery</vt:lpstr>
      <vt:lpstr>Containerization</vt:lpstr>
      <vt:lpstr>PowerPoint Presentation</vt:lpstr>
      <vt:lpstr>PowerPoint Presentation</vt:lpstr>
      <vt:lpstr>PowerPoint Presentation</vt:lpstr>
      <vt:lpstr>Dev vs Ops</vt:lpstr>
      <vt:lpstr>How does DevOps Improve Performance?</vt:lpstr>
      <vt:lpstr>Dev vs. Ops</vt:lpstr>
      <vt:lpstr>Questions/Observations</vt:lpstr>
      <vt:lpstr>Pain Points</vt:lpstr>
      <vt:lpstr>Problems</vt:lpstr>
      <vt:lpstr>The problem in a Nutshell</vt:lpstr>
      <vt:lpstr>Symptoms</vt:lpstr>
      <vt:lpstr>DevOps Benefits</vt:lpstr>
      <vt:lpstr>Why do DevOps? </vt:lpstr>
      <vt:lpstr>PowerPoint Presentation</vt:lpstr>
      <vt:lpstr>Outline</vt:lpstr>
      <vt:lpstr>PowerPoint Presentation</vt:lpstr>
      <vt:lpstr>What’s wrong with traditional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Steve Bogdan</dc:creator>
  <cp:lastModifiedBy>Steve Bogdan</cp:lastModifiedBy>
  <cp:revision>203</cp:revision>
  <cp:lastPrinted>2017-01-09T19:26:05Z</cp:lastPrinted>
  <dcterms:created xsi:type="dcterms:W3CDTF">2017-01-03T02:14:02Z</dcterms:created>
  <dcterms:modified xsi:type="dcterms:W3CDTF">2017-01-19T01:20:29Z</dcterms:modified>
</cp:coreProperties>
</file>