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8"/>
  </p:notesMasterIdLst>
  <p:sldIdLst>
    <p:sldId id="256" r:id="rId2"/>
    <p:sldId id="263" r:id="rId3"/>
    <p:sldId id="257" r:id="rId4"/>
    <p:sldId id="274" r:id="rId5"/>
    <p:sldId id="264" r:id="rId6"/>
    <p:sldId id="265" r:id="rId7"/>
    <p:sldId id="261" r:id="rId8"/>
    <p:sldId id="267" r:id="rId9"/>
    <p:sldId id="262" r:id="rId10"/>
    <p:sldId id="258" r:id="rId11"/>
    <p:sldId id="266" r:id="rId12"/>
    <p:sldId id="275" r:id="rId13"/>
    <p:sldId id="259" r:id="rId14"/>
    <p:sldId id="272" r:id="rId15"/>
    <p:sldId id="271"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78674" autoAdjust="0"/>
  </p:normalViewPr>
  <p:slideViewPr>
    <p:cSldViewPr>
      <p:cViewPr varScale="1">
        <p:scale>
          <a:sx n="57" d="100"/>
          <a:sy n="57" d="100"/>
        </p:scale>
        <p:origin x="-178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E4BF9D-2B80-48C8-84EC-1C8282E011EF}" type="datetimeFigureOut">
              <a:rPr lang="en-US" smtClean="0"/>
              <a:t>6/16/2016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968327-6040-4459-A37B-EFDD001A041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KATIE</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MICHAEL</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MICHAEL</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BEN</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COURTNEY</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NICK</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BEN</a:t>
            </a:r>
          </a:p>
          <a:p>
            <a:r>
              <a:rPr lang="en-US" dirty="0" smtClean="0"/>
              <a:t>Flappy Bird: </a:t>
            </a:r>
            <a:r>
              <a:rPr lang="en-US" dirty="0" smtClean="0"/>
              <a:t>(Ex: Gravity, game features, velocity, size of screen, colors) Potential Difficulty level: Hard</a:t>
            </a:r>
          </a:p>
          <a:p>
            <a:r>
              <a:rPr lang="en-US" dirty="0" smtClean="0"/>
              <a:t>2048: (Ex: Styles, shapes, grids) Potential Difficulty</a:t>
            </a:r>
            <a:r>
              <a:rPr lang="en-US" baseline="0" dirty="0" smtClean="0"/>
              <a:t> level: medium</a:t>
            </a:r>
            <a:endParaRPr lang="en-US" dirty="0" smtClean="0"/>
          </a:p>
          <a:p>
            <a:r>
              <a:rPr lang="en-US" dirty="0" smtClean="0"/>
              <a:t>Chain Reaction: (Ex: Speed of bubbles, size of click circle, speed/direction of circles, # of bubbles, length of reaction time) Potential Difficulty</a:t>
            </a:r>
            <a:r>
              <a:rPr lang="en-US" baseline="0" dirty="0" smtClean="0"/>
              <a:t> level: medium</a:t>
            </a:r>
            <a:endParaRPr lang="en-US" dirty="0"/>
          </a:p>
        </p:txBody>
      </p:sp>
      <p:sp>
        <p:nvSpPr>
          <p:cNvPr id="4" name="Slide Number Placeholder 3"/>
          <p:cNvSpPr>
            <a:spLocks noGrp="1"/>
          </p:cNvSpPr>
          <p:nvPr>
            <p:ph type="sldNum" sz="quarter" idx="10"/>
          </p:nvPr>
        </p:nvSpPr>
        <p:spPr/>
        <p:txBody>
          <a:bodyPr/>
          <a:lstStyle/>
          <a:p>
            <a:fld id="{14968327-6040-4459-A37B-EFDD001A041C}"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968327-6040-4459-A37B-EFDD001A041C}" type="slidenum">
              <a:rPr lang="en-US" smtClean="0"/>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KATIE</a:t>
            </a:r>
            <a:br>
              <a:rPr lang="en-US" b="1" dirty="0" smtClean="0"/>
            </a:br>
            <a:r>
              <a:rPr lang="en-US" b="0" dirty="0" smtClean="0"/>
              <a:t>“Next we’re going to have Ethan</a:t>
            </a:r>
            <a:r>
              <a:rPr lang="en-US" b="0" baseline="0" dirty="0" smtClean="0"/>
              <a:t> talk about the inspiration for his project”</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ETHAN</a:t>
            </a:r>
            <a:r>
              <a:rPr lang="en-US" dirty="0" smtClean="0"/>
              <a:t>:</a:t>
            </a:r>
            <a:r>
              <a:rPr lang="en-US" baseline="0" dirty="0" smtClean="0"/>
              <a:t> </a:t>
            </a:r>
            <a:r>
              <a:rPr lang="en-US" dirty="0" smtClean="0"/>
              <a:t>Iowa State students came into his high school and developed on “Play My Code” website, showing students how to get started and assisted students with any questions. He described to the Beckman team that without this opportunity he may not have known this field was an option. His story and experience is what drove the team to decide to focus on an application where middle </a:t>
            </a:r>
            <a:r>
              <a:rPr lang="en-US" dirty="0" err="1" smtClean="0"/>
              <a:t>schoolers</a:t>
            </a:r>
            <a:r>
              <a:rPr lang="en-US" dirty="0" smtClean="0"/>
              <a:t> had an opportunity to be introduced to the technology field. </a:t>
            </a:r>
            <a:endParaRPr lang="en-US" dirty="0"/>
          </a:p>
        </p:txBody>
      </p:sp>
      <p:sp>
        <p:nvSpPr>
          <p:cNvPr id="4" name="Slide Number Placeholder 3"/>
          <p:cNvSpPr>
            <a:spLocks noGrp="1"/>
          </p:cNvSpPr>
          <p:nvPr>
            <p:ph type="sldNum" sz="quarter" idx="10"/>
          </p:nvPr>
        </p:nvSpPr>
        <p:spPr/>
        <p:txBody>
          <a:bodyPr/>
          <a:lstStyle/>
          <a:p>
            <a:fld id="{14968327-6040-4459-A37B-EFDD001A041C}"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MICHAEL</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EMILEE</a:t>
            </a:r>
          </a:p>
          <a:p>
            <a:endParaRPr lang="en-US" b="1"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b="0" dirty="0" smtClean="0"/>
              <a:t>User:</a:t>
            </a:r>
            <a:r>
              <a:rPr lang="en-US" b="0" baseline="0" dirty="0" smtClean="0"/>
              <a:t> </a:t>
            </a:r>
            <a:r>
              <a:rPr lang="en-US" sz="1900" dirty="0" smtClean="0"/>
              <a:t>Website that allows participating middle schools to access interactive coding website to introduce students to new technology</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b="0" dirty="0" smtClean="0"/>
              <a:t>Cindy: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Status reports</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Project Plan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PowerPoint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User Process Map</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UAT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Epics</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Requirements</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Test Cases/Plan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Risks, Issues, Assumptions &amp; Later Phases Report</a:t>
            </a:r>
          </a:p>
          <a:p>
            <a:endParaRPr lang="en-US" b="0" dirty="0"/>
          </a:p>
        </p:txBody>
      </p:sp>
      <p:sp>
        <p:nvSpPr>
          <p:cNvPr id="4" name="Slide Number Placeholder 3"/>
          <p:cNvSpPr>
            <a:spLocks noGrp="1"/>
          </p:cNvSpPr>
          <p:nvPr>
            <p:ph type="sldNum" sz="quarter" idx="10"/>
          </p:nvPr>
        </p:nvSpPr>
        <p:spPr/>
        <p:txBody>
          <a:bodyPr/>
          <a:lstStyle/>
          <a:p>
            <a:fld id="{14968327-6040-4459-A37B-EFDD001A041C}"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b="1" dirty="0" smtClean="0"/>
              <a:t>EMILEE</a:t>
            </a:r>
            <a:br>
              <a:rPr lang="en-US" b="1" dirty="0" smtClean="0"/>
            </a:br>
            <a:r>
              <a:rPr lang="en-US" b="1" dirty="0" smtClean="0"/>
              <a:t>Tuesday:</a:t>
            </a:r>
          </a:p>
          <a:p>
            <a:pPr lvl="2"/>
            <a:r>
              <a:rPr lang="en-US" dirty="0" smtClean="0"/>
              <a:t>Facilitate discussion about initial ideas</a:t>
            </a:r>
          </a:p>
          <a:p>
            <a:pPr lvl="2"/>
            <a:r>
              <a:rPr lang="en-US" dirty="0" smtClean="0"/>
              <a:t>Create domain and build web page design</a:t>
            </a:r>
          </a:p>
          <a:p>
            <a:pPr lvl="2"/>
            <a:r>
              <a:rPr lang="en-US" dirty="0" smtClean="0"/>
              <a:t>Complete process map</a:t>
            </a:r>
          </a:p>
          <a:p>
            <a:pPr lvl="2"/>
            <a:r>
              <a:rPr lang="en-US" dirty="0" smtClean="0"/>
              <a:t>Requirements for website</a:t>
            </a:r>
            <a:br>
              <a:rPr lang="en-US" dirty="0" smtClean="0"/>
            </a:br>
            <a:r>
              <a:rPr lang="en-US" b="1" dirty="0" smtClean="0"/>
              <a:t>Wednesday</a:t>
            </a:r>
          </a:p>
          <a:p>
            <a:pPr lvl="2"/>
            <a:r>
              <a:rPr lang="en-US" dirty="0" smtClean="0"/>
              <a:t>Design game </a:t>
            </a:r>
          </a:p>
          <a:p>
            <a:pPr lvl="2"/>
            <a:r>
              <a:rPr lang="en-US" dirty="0" smtClean="0"/>
              <a:t>All web pages go live</a:t>
            </a:r>
          </a:p>
          <a:p>
            <a:pPr lvl="2"/>
            <a:r>
              <a:rPr lang="en-US" dirty="0" smtClean="0"/>
              <a:t>Begin testing</a:t>
            </a:r>
            <a:endParaRPr lang="en-US" b="1" dirty="0" smtClean="0"/>
          </a:p>
          <a:p>
            <a:pPr lvl="2"/>
            <a:r>
              <a:rPr lang="en-US" b="1" dirty="0" smtClean="0"/>
              <a:t>Thursday</a:t>
            </a:r>
          </a:p>
          <a:p>
            <a:pPr lvl="2"/>
            <a:r>
              <a:rPr lang="en-US" dirty="0" smtClean="0"/>
              <a:t>Complete game requirements</a:t>
            </a:r>
          </a:p>
          <a:p>
            <a:pPr lvl="2"/>
            <a:r>
              <a:rPr lang="en-US" dirty="0" smtClean="0"/>
              <a:t>Complete PowerPoint</a:t>
            </a:r>
          </a:p>
          <a:p>
            <a:pPr lvl="2"/>
            <a:r>
              <a:rPr lang="en-US" dirty="0" smtClean="0"/>
              <a:t>Testing</a:t>
            </a:r>
          </a:p>
          <a:p>
            <a:pPr lvl="2"/>
            <a:r>
              <a:rPr lang="en-US" dirty="0" smtClean="0"/>
              <a:t>Practice presentation</a:t>
            </a:r>
            <a:endParaRPr lang="en-US" b="1" dirty="0" smtClean="0"/>
          </a:p>
          <a:p>
            <a:pPr lvl="2"/>
            <a:endParaRPr lang="en-US" b="0" dirty="0" smtClean="0"/>
          </a:p>
          <a:p>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EMILEE</a:t>
            </a:r>
            <a:endParaRPr lang="en-US" dirty="0"/>
          </a:p>
        </p:txBody>
      </p:sp>
      <p:sp>
        <p:nvSpPr>
          <p:cNvPr id="4" name="Slide Number Placeholder 3"/>
          <p:cNvSpPr>
            <a:spLocks noGrp="1"/>
          </p:cNvSpPr>
          <p:nvPr>
            <p:ph type="sldNum" sz="quarter" idx="10"/>
          </p:nvPr>
        </p:nvSpPr>
        <p:spPr/>
        <p:txBody>
          <a:bodyPr/>
          <a:lstStyle/>
          <a:p>
            <a:fld id="{14968327-6040-4459-A37B-EFDD001A041C}"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EMILEE</a:t>
            </a:r>
            <a:endParaRPr lang="en-US" dirty="0"/>
          </a:p>
        </p:txBody>
      </p:sp>
      <p:sp>
        <p:nvSpPr>
          <p:cNvPr id="4" name="Slide Number Placeholder 3"/>
          <p:cNvSpPr>
            <a:spLocks noGrp="1"/>
          </p:cNvSpPr>
          <p:nvPr>
            <p:ph type="sldNum" sz="quarter" idx="10"/>
          </p:nvPr>
        </p:nvSpPr>
        <p:spPr/>
        <p:txBody>
          <a:bodyPr/>
          <a:lstStyle/>
          <a:p>
            <a:fld id="{14968327-6040-4459-A37B-EFDD001A041C}"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ETHAN</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9ACF268-D12E-408A-90A5-811930013C7C}" type="datetimeFigureOut">
              <a:rPr lang="en-US" smtClean="0"/>
              <a:pPr/>
              <a:t>6/16/2016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D7FB246-C669-46EB-A44E-2A36D7914953}"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ACF268-D12E-408A-90A5-811930013C7C}"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FB246-C669-46EB-A44E-2A36D791495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D7FB246-C669-46EB-A44E-2A36D7914953}"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ACF268-D12E-408A-90A5-811930013C7C}"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ACF268-D12E-408A-90A5-811930013C7C}"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D7FB246-C669-46EB-A44E-2A36D7914953}"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9ACF268-D12E-408A-90A5-811930013C7C}" type="datetimeFigureOut">
              <a:rPr lang="en-US" smtClean="0"/>
              <a:pPr/>
              <a:t>6/16/2016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D7FB246-C669-46EB-A44E-2A36D7914953}"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9ACF268-D12E-408A-90A5-811930013C7C}" type="datetimeFigureOut">
              <a:rPr lang="en-US" smtClean="0"/>
              <a:pPr/>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FB246-C669-46EB-A44E-2A36D7914953}"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9ACF268-D12E-408A-90A5-811930013C7C}" type="datetimeFigureOut">
              <a:rPr lang="en-US" smtClean="0"/>
              <a:pPr/>
              <a:t>6/16/2016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D7FB246-C669-46EB-A44E-2A36D7914953}"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ACF268-D12E-408A-90A5-811930013C7C}" type="datetimeFigureOut">
              <a:rPr lang="en-US" smtClean="0"/>
              <a:pPr/>
              <a:t>6/16/2016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D7FB246-C669-46EB-A44E-2A36D79149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9ACF268-D12E-408A-90A5-811930013C7C}" type="datetimeFigureOut">
              <a:rPr lang="en-US" smtClean="0"/>
              <a:pPr/>
              <a:t>6/16/2016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D7FB246-C669-46EB-A44E-2A36D79149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D7FB246-C669-46EB-A44E-2A36D7914953}"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9ACF268-D12E-408A-90A5-811930013C7C}" type="datetimeFigureOut">
              <a:rPr lang="en-US" smtClean="0"/>
              <a:pPr/>
              <a:t>6/16/2016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D7FB246-C669-46EB-A44E-2A36D7914953}"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9ACF268-D12E-408A-90A5-811930013C7C}" type="datetimeFigureOut">
              <a:rPr lang="en-US" smtClean="0"/>
              <a:pPr/>
              <a:t>6/16/2016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9ACF268-D12E-408A-90A5-811930013C7C}" type="datetimeFigureOut">
              <a:rPr lang="en-US" smtClean="0"/>
              <a:pPr/>
              <a:t>6/16/2016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D7FB246-C669-46EB-A44E-2A36D7914953}"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odearcade.herokuapp.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066800"/>
            <a:ext cx="6400800" cy="1752600"/>
          </a:xfrm>
        </p:spPr>
        <p:txBody>
          <a:bodyPr>
            <a:normAutofit/>
          </a:bodyPr>
          <a:lstStyle/>
          <a:p>
            <a:r>
              <a:rPr lang="en-US" dirty="0" smtClean="0"/>
              <a:t>Ben Simondet, Emilee Nyberg, Courtney Clark, Katie Mahoney, Michael Nyman, Ethan Westering, Nick Berman </a:t>
            </a:r>
            <a:endParaRPr lang="en-US" dirty="0"/>
          </a:p>
        </p:txBody>
      </p:sp>
      <p:sp>
        <p:nvSpPr>
          <p:cNvPr id="2" name="Title 1"/>
          <p:cNvSpPr>
            <a:spLocks noGrp="1"/>
          </p:cNvSpPr>
          <p:nvPr>
            <p:ph type="ctrTitle"/>
          </p:nvPr>
        </p:nvSpPr>
        <p:spPr>
          <a:xfrm>
            <a:off x="685800" y="228600"/>
            <a:ext cx="7772400" cy="838200"/>
          </a:xfrm>
        </p:spPr>
        <p:txBody>
          <a:bodyPr/>
          <a:lstStyle/>
          <a:p>
            <a:r>
              <a:rPr lang="en-US" dirty="0" smtClean="0">
                <a:solidFill>
                  <a:schemeClr val="accent6">
                    <a:lumMod val="50000"/>
                  </a:schemeClr>
                </a:solidFill>
              </a:rPr>
              <a:t>The Beckmen Project</a:t>
            </a:r>
            <a:endParaRPr lang="en-US" dirty="0">
              <a:solidFill>
                <a:schemeClr val="accent6">
                  <a:lumMod val="50000"/>
                </a:schemeClr>
              </a:solidFill>
            </a:endParaRPr>
          </a:p>
        </p:txBody>
      </p:sp>
      <p:pic>
        <p:nvPicPr>
          <p:cNvPr id="126978" name="Picture 2" descr="https://raw.githubusercontent.com/bsimondet/BeckmenProject/master/Documentation/codearcadepsd.png"/>
          <p:cNvPicPr>
            <a:picLocks noChangeAspect="1" noChangeArrowheads="1"/>
          </p:cNvPicPr>
          <p:nvPr/>
        </p:nvPicPr>
        <p:blipFill>
          <a:blip r:embed="rId3" cstate="print"/>
          <a:srcRect/>
          <a:stretch>
            <a:fillRect/>
          </a:stretch>
        </p:blipFill>
        <p:spPr bwMode="auto">
          <a:xfrm>
            <a:off x="2743200" y="2737224"/>
            <a:ext cx="3733800" cy="358737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Process </a:t>
            </a:r>
            <a:r>
              <a:rPr lang="en-US" dirty="0" smtClean="0">
                <a:solidFill>
                  <a:schemeClr val="accent6">
                    <a:lumMod val="50000"/>
                  </a:schemeClr>
                </a:solidFill>
              </a:rPr>
              <a:t>Map</a:t>
            </a:r>
            <a:endParaRPr lang="en-US" dirty="0">
              <a:solidFill>
                <a:schemeClr val="accent6">
                  <a:lumMod val="50000"/>
                </a:schemeClr>
              </a:solidFill>
            </a:endParaRPr>
          </a:p>
        </p:txBody>
      </p:sp>
      <p:pic>
        <p:nvPicPr>
          <p:cNvPr id="6" name="Content Placeholder 5" descr="Process Map 1.PNG"/>
          <p:cNvPicPr>
            <a:picLocks noGrp="1" noChangeAspect="1"/>
          </p:cNvPicPr>
          <p:nvPr>
            <p:ph sz="quarter" idx="1"/>
          </p:nvPr>
        </p:nvPicPr>
        <p:blipFill>
          <a:blip r:embed="rId3" cstate="print"/>
          <a:stretch>
            <a:fillRect/>
          </a:stretch>
        </p:blipFill>
        <p:spPr>
          <a:xfrm>
            <a:off x="914400" y="1647593"/>
            <a:ext cx="7467600" cy="444840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Process </a:t>
            </a:r>
            <a:r>
              <a:rPr lang="en-US" dirty="0" smtClean="0">
                <a:solidFill>
                  <a:schemeClr val="accent6">
                    <a:lumMod val="50000"/>
                  </a:schemeClr>
                </a:solidFill>
              </a:rPr>
              <a:t>Map </a:t>
            </a:r>
            <a:r>
              <a:rPr lang="en-US" dirty="0" smtClean="0">
                <a:solidFill>
                  <a:schemeClr val="accent6">
                    <a:lumMod val="50000"/>
                  </a:schemeClr>
                </a:solidFill>
              </a:rPr>
              <a:t>Continued</a:t>
            </a:r>
            <a:endParaRPr lang="en-US" dirty="0">
              <a:solidFill>
                <a:schemeClr val="accent6">
                  <a:lumMod val="50000"/>
                </a:schemeClr>
              </a:solidFill>
            </a:endParaRPr>
          </a:p>
        </p:txBody>
      </p:sp>
      <p:pic>
        <p:nvPicPr>
          <p:cNvPr id="6" name="Content Placeholder 5" descr="Process Map 2.PNG"/>
          <p:cNvPicPr>
            <a:picLocks noGrp="1" noChangeAspect="1"/>
          </p:cNvPicPr>
          <p:nvPr>
            <p:ph sz="quarter" idx="1"/>
          </p:nvPr>
        </p:nvPicPr>
        <p:blipFill>
          <a:blip r:embed="rId3" cstate="print"/>
          <a:stretch>
            <a:fillRect/>
          </a:stretch>
        </p:blipFill>
        <p:spPr>
          <a:xfrm>
            <a:off x="685800" y="2009572"/>
            <a:ext cx="7924800" cy="347682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Website Link!</a:t>
            </a:r>
            <a:endParaRPr lang="en-US" dirty="0">
              <a:solidFill>
                <a:schemeClr val="accent6">
                  <a:lumMod val="50000"/>
                </a:schemeClr>
              </a:solidFill>
            </a:endParaRPr>
          </a:p>
        </p:txBody>
      </p:sp>
      <p:sp>
        <p:nvSpPr>
          <p:cNvPr id="3" name="Content Placeholder 2"/>
          <p:cNvSpPr>
            <a:spLocks noGrp="1"/>
          </p:cNvSpPr>
          <p:nvPr>
            <p:ph sz="quarter" idx="1"/>
          </p:nvPr>
        </p:nvSpPr>
        <p:spPr>
          <a:xfrm>
            <a:off x="1981200" y="1524000"/>
            <a:ext cx="5718048" cy="758952"/>
          </a:xfrm>
        </p:spPr>
        <p:txBody>
          <a:bodyPr/>
          <a:lstStyle/>
          <a:p>
            <a:pPr>
              <a:buNone/>
            </a:pPr>
            <a:r>
              <a:rPr lang="en-US" dirty="0" smtClean="0">
                <a:hlinkClick r:id="rId3"/>
              </a:rPr>
              <a:t>http://codearcade.herokuapp.com</a:t>
            </a:r>
            <a:r>
              <a:rPr lang="en-US" dirty="0" smtClean="0">
                <a:hlinkClick r:id="rId3"/>
              </a:rPr>
              <a:t>/</a:t>
            </a:r>
            <a:r>
              <a:rPr lang="en-US" dirty="0" smtClean="0"/>
              <a:t> </a:t>
            </a:r>
            <a:endParaRPr lang="en-US" dirty="0"/>
          </a:p>
        </p:txBody>
      </p:sp>
      <p:pic>
        <p:nvPicPr>
          <p:cNvPr id="130050" name="Picture 2"/>
          <p:cNvPicPr>
            <a:picLocks noChangeAspect="1" noChangeArrowheads="1"/>
          </p:cNvPicPr>
          <p:nvPr/>
        </p:nvPicPr>
        <p:blipFill>
          <a:blip r:embed="rId4" cstate="print"/>
          <a:srcRect/>
          <a:stretch>
            <a:fillRect/>
          </a:stretch>
        </p:blipFill>
        <p:spPr bwMode="auto">
          <a:xfrm>
            <a:off x="1905000" y="2133600"/>
            <a:ext cx="5629275" cy="41825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Requirements</a:t>
            </a:r>
            <a:endParaRPr lang="en-US" dirty="0">
              <a:solidFill>
                <a:schemeClr val="accent6">
                  <a:lumMod val="50000"/>
                </a:schemeClr>
              </a:solidFill>
            </a:endParaRPr>
          </a:p>
        </p:txBody>
      </p:sp>
      <p:pic>
        <p:nvPicPr>
          <p:cNvPr id="6" name="Picture 5" descr="requirements-life-cycle-pyramid.png"/>
          <p:cNvPicPr>
            <a:picLocks noChangeAspect="1"/>
          </p:cNvPicPr>
          <p:nvPr/>
        </p:nvPicPr>
        <p:blipFill>
          <a:blip r:embed="rId3" cstate="print"/>
          <a:stretch>
            <a:fillRect/>
          </a:stretch>
        </p:blipFill>
        <p:spPr>
          <a:xfrm>
            <a:off x="1676400" y="1447800"/>
            <a:ext cx="5434314" cy="48225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Testing</a:t>
            </a:r>
            <a:endParaRPr lang="en-US" dirty="0">
              <a:solidFill>
                <a:schemeClr val="accent6">
                  <a:lumMod val="50000"/>
                </a:schemeClr>
              </a:solidFill>
            </a:endParaRPr>
          </a:p>
        </p:txBody>
      </p:sp>
      <p:pic>
        <p:nvPicPr>
          <p:cNvPr id="102402" name="Picture 2" descr="http://www.trimitrasis.com/assets/upload/how-to-test-an-application-with-missing-or-incomplete-documentation.jpg"/>
          <p:cNvPicPr>
            <a:picLocks noChangeAspect="1" noChangeArrowheads="1"/>
          </p:cNvPicPr>
          <p:nvPr/>
        </p:nvPicPr>
        <p:blipFill>
          <a:blip r:embed="rId3" cstate="print"/>
          <a:srcRect/>
          <a:stretch>
            <a:fillRect/>
          </a:stretch>
        </p:blipFill>
        <p:spPr bwMode="auto">
          <a:xfrm>
            <a:off x="457200" y="2286000"/>
            <a:ext cx="8137961" cy="3276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Phase II of Code Arcade</a:t>
            </a:r>
            <a:endParaRPr lang="en-US" dirty="0">
              <a:solidFill>
                <a:schemeClr val="accent6">
                  <a:lumMod val="50000"/>
                </a:schemeClr>
              </a:solidFill>
            </a:endParaRPr>
          </a:p>
        </p:txBody>
      </p:sp>
      <p:sp>
        <p:nvSpPr>
          <p:cNvPr id="3" name="Content Placeholder 2"/>
          <p:cNvSpPr>
            <a:spLocks noGrp="1"/>
          </p:cNvSpPr>
          <p:nvPr>
            <p:ph sz="quarter" idx="1"/>
          </p:nvPr>
        </p:nvSpPr>
        <p:spPr>
          <a:xfrm>
            <a:off x="533400" y="1600200"/>
            <a:ext cx="4038600" cy="4419600"/>
          </a:xfrm>
        </p:spPr>
        <p:txBody>
          <a:bodyPr>
            <a:normAutofit/>
          </a:bodyPr>
          <a:lstStyle/>
          <a:p>
            <a:r>
              <a:rPr lang="en-US" sz="2200" dirty="0" smtClean="0"/>
              <a:t>More games </a:t>
            </a:r>
          </a:p>
          <a:p>
            <a:pPr lvl="1"/>
            <a:r>
              <a:rPr lang="en-US" dirty="0" smtClean="0">
                <a:solidFill>
                  <a:schemeClr val="tx1"/>
                </a:solidFill>
              </a:rPr>
              <a:t>Flappy Bird </a:t>
            </a:r>
          </a:p>
          <a:p>
            <a:pPr lvl="1"/>
            <a:r>
              <a:rPr lang="en-US" dirty="0" smtClean="0">
                <a:solidFill>
                  <a:schemeClr val="tx1"/>
                </a:solidFill>
              </a:rPr>
              <a:t>2048</a:t>
            </a:r>
            <a:endParaRPr lang="en-US" dirty="0" smtClean="0">
              <a:solidFill>
                <a:schemeClr val="tx1"/>
              </a:solidFill>
            </a:endParaRPr>
          </a:p>
          <a:p>
            <a:pPr lvl="1"/>
            <a:r>
              <a:rPr lang="en-US" dirty="0" smtClean="0">
                <a:solidFill>
                  <a:schemeClr val="tx1"/>
                </a:solidFill>
              </a:rPr>
              <a:t>Chain Reaction</a:t>
            </a:r>
          </a:p>
          <a:p>
            <a:pPr marL="274320" lvl="1">
              <a:buClr>
                <a:schemeClr val="accent1"/>
              </a:buClr>
              <a:buSzPct val="85000"/>
              <a:buFont typeface="Wingdings 2"/>
              <a:buChar char=""/>
            </a:pPr>
            <a:r>
              <a:rPr lang="en-US" dirty="0" smtClean="0">
                <a:solidFill>
                  <a:schemeClr val="tx1"/>
                </a:solidFill>
              </a:rPr>
              <a:t>Reset Password Capability</a:t>
            </a:r>
          </a:p>
          <a:p>
            <a:pPr marL="274320" lvl="1">
              <a:buClr>
                <a:schemeClr val="accent1"/>
              </a:buClr>
              <a:buSzPct val="85000"/>
              <a:buFont typeface="Wingdings 2"/>
              <a:buChar char=""/>
            </a:pPr>
            <a:r>
              <a:rPr lang="en-US" dirty="0" smtClean="0">
                <a:solidFill>
                  <a:schemeClr val="tx1"/>
                </a:solidFill>
              </a:rPr>
              <a:t>Outsource </a:t>
            </a:r>
            <a:r>
              <a:rPr lang="en-US" dirty="0" smtClean="0">
                <a:solidFill>
                  <a:schemeClr val="tx1"/>
                </a:solidFill>
              </a:rPr>
              <a:t>to email service that will send emails with verification </a:t>
            </a:r>
            <a:r>
              <a:rPr lang="en-US" dirty="0" smtClean="0">
                <a:solidFill>
                  <a:schemeClr val="tx1"/>
                </a:solidFill>
              </a:rPr>
              <a:t>codes</a:t>
            </a:r>
          </a:p>
          <a:p>
            <a:pPr marL="274320" lvl="1">
              <a:buClr>
                <a:schemeClr val="accent1"/>
              </a:buClr>
              <a:buSzPct val="85000"/>
              <a:buFont typeface="Wingdings 2"/>
              <a:buChar char=""/>
            </a:pPr>
            <a:r>
              <a:rPr lang="en-US" dirty="0" smtClean="0">
                <a:solidFill>
                  <a:schemeClr val="tx1"/>
                </a:solidFill>
              </a:rPr>
              <a:t>Partner with more </a:t>
            </a:r>
            <a:r>
              <a:rPr lang="en-US" dirty="0" smtClean="0">
                <a:solidFill>
                  <a:schemeClr val="tx1"/>
                </a:solidFill>
              </a:rPr>
              <a:t>schools</a:t>
            </a:r>
          </a:p>
          <a:p>
            <a:pPr marL="274320" lvl="1">
              <a:buClr>
                <a:schemeClr val="accent1"/>
              </a:buClr>
              <a:buSzPct val="85000"/>
              <a:buFont typeface="Wingdings 2"/>
              <a:buChar char=""/>
            </a:pPr>
            <a:r>
              <a:rPr lang="en-US" dirty="0" smtClean="0">
                <a:solidFill>
                  <a:schemeClr val="tx1"/>
                </a:solidFill>
              </a:rPr>
              <a:t>Open access for more individuals</a:t>
            </a:r>
          </a:p>
          <a:p>
            <a:endParaRPr lang="en-US" dirty="0" smtClean="0"/>
          </a:p>
          <a:p>
            <a:endParaRPr lang="en-US" dirty="0"/>
          </a:p>
        </p:txBody>
      </p:sp>
      <p:pic>
        <p:nvPicPr>
          <p:cNvPr id="115714" name="Picture 2" descr="http://www.mobilegeeks.com/wp-content/uploads/2014/05/flappy-bird.jpg"/>
          <p:cNvPicPr>
            <a:picLocks noChangeAspect="1" noChangeArrowheads="1"/>
          </p:cNvPicPr>
          <p:nvPr/>
        </p:nvPicPr>
        <p:blipFill>
          <a:blip r:embed="rId3" cstate="print"/>
          <a:srcRect/>
          <a:stretch>
            <a:fillRect/>
          </a:stretch>
        </p:blipFill>
        <p:spPr bwMode="auto">
          <a:xfrm>
            <a:off x="5334000" y="1524000"/>
            <a:ext cx="2743200" cy="1544320"/>
          </a:xfrm>
          <a:prstGeom prst="rect">
            <a:avLst/>
          </a:prstGeom>
          <a:noFill/>
        </p:spPr>
      </p:pic>
      <p:pic>
        <p:nvPicPr>
          <p:cNvPr id="115716" name="Picture 4" descr="https://lh4.ggpht.com/4hqvyF7AJnn-GVMP9S7nTKNW1rvo73ETDAJLzCUqIQHB3XJRLeL7prqesGBJYRDHxFY=w170"/>
          <p:cNvPicPr>
            <a:picLocks noChangeAspect="1" noChangeArrowheads="1"/>
          </p:cNvPicPr>
          <p:nvPr/>
        </p:nvPicPr>
        <p:blipFill>
          <a:blip r:embed="rId4" cstate="print"/>
          <a:srcRect/>
          <a:stretch>
            <a:fillRect/>
          </a:stretch>
        </p:blipFill>
        <p:spPr bwMode="auto">
          <a:xfrm>
            <a:off x="5943600" y="3200400"/>
            <a:ext cx="1600200" cy="1600201"/>
          </a:xfrm>
          <a:prstGeom prst="rect">
            <a:avLst/>
          </a:prstGeom>
          <a:noFill/>
        </p:spPr>
      </p:pic>
      <p:pic>
        <p:nvPicPr>
          <p:cNvPr id="115717" name="Picture 5"/>
          <p:cNvPicPr>
            <a:picLocks noChangeAspect="1" noChangeArrowheads="1"/>
          </p:cNvPicPr>
          <p:nvPr/>
        </p:nvPicPr>
        <p:blipFill>
          <a:blip r:embed="rId5" cstate="print"/>
          <a:srcRect/>
          <a:stretch>
            <a:fillRect/>
          </a:stretch>
        </p:blipFill>
        <p:spPr bwMode="auto">
          <a:xfrm>
            <a:off x="5334000" y="4953000"/>
            <a:ext cx="2743200" cy="1239803"/>
          </a:xfrm>
          <a:prstGeom prst="rect">
            <a:avLst/>
          </a:prstGeom>
          <a:noFill/>
          <a:ln w="9525">
            <a:noFill/>
            <a:miter lim="800000"/>
            <a:headEnd/>
            <a:tailEnd/>
          </a:ln>
        </p:spPr>
      </p:pic>
      <p:sp>
        <p:nvSpPr>
          <p:cNvPr id="7" name="TextBox 6"/>
          <p:cNvSpPr txBox="1"/>
          <p:nvPr/>
        </p:nvSpPr>
        <p:spPr>
          <a:xfrm>
            <a:off x="5257800" y="4953000"/>
            <a:ext cx="2362200" cy="369332"/>
          </a:xfrm>
          <a:prstGeom prst="rect">
            <a:avLst/>
          </a:prstGeom>
          <a:noFill/>
        </p:spPr>
        <p:txBody>
          <a:bodyPr wrap="square" rtlCol="0">
            <a:spAutoFit/>
          </a:bodyPr>
          <a:lstStyle/>
          <a:p>
            <a:r>
              <a:rPr lang="en-US" dirty="0" smtClean="0">
                <a:solidFill>
                  <a:schemeClr val="bg1"/>
                </a:solidFill>
                <a:latin typeface="Arnprior" pitchFamily="2" charset="0"/>
              </a:rPr>
              <a:t>Chain Reaction</a:t>
            </a:r>
            <a:endParaRPr lang="en-US" dirty="0">
              <a:solidFill>
                <a:schemeClr val="bg1"/>
              </a:solidFill>
              <a:latin typeface="Arnprior"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 descr="http://www.everydayinterviewtips.com/wp-content/uploads/2014/10/64956709-niroworld-question-marks-in-a-row.jpg"/>
          <p:cNvPicPr>
            <a:picLocks noChangeAspect="1" noChangeArrowheads="1"/>
          </p:cNvPicPr>
          <p:nvPr/>
        </p:nvPicPr>
        <p:blipFill>
          <a:blip r:embed="rId3" cstate="print"/>
          <a:srcRect/>
          <a:stretch>
            <a:fillRect/>
          </a:stretch>
        </p:blipFill>
        <p:spPr bwMode="auto">
          <a:xfrm>
            <a:off x="304800" y="1525277"/>
            <a:ext cx="8562975" cy="4723123"/>
          </a:xfrm>
          <a:prstGeom prst="rect">
            <a:avLst/>
          </a:prstGeom>
          <a:noFill/>
        </p:spPr>
      </p:pic>
      <p:sp>
        <p:nvSpPr>
          <p:cNvPr id="5" name="Title 4"/>
          <p:cNvSpPr>
            <a:spLocks noGrp="1"/>
          </p:cNvSpPr>
          <p:nvPr>
            <p:ph type="title"/>
          </p:nvPr>
        </p:nvSpPr>
        <p:spPr/>
        <p:txBody>
          <a:bodyPr/>
          <a:lstStyle/>
          <a:p>
            <a:r>
              <a:rPr lang="en-US" dirty="0" smtClean="0">
                <a:solidFill>
                  <a:schemeClr val="accent6">
                    <a:lumMod val="50000"/>
                  </a:schemeClr>
                </a:solidFill>
              </a:rPr>
              <a:t>Questions</a:t>
            </a:r>
            <a:endParaRPr lang="en-US" dirty="0">
              <a:solidFill>
                <a:schemeClr val="accent6">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Project Roles</a:t>
            </a:r>
            <a:endParaRPr lang="en-US" dirty="0">
              <a:solidFill>
                <a:schemeClr val="accent6">
                  <a:lumMod val="50000"/>
                </a:schemeClr>
              </a:solidFill>
            </a:endParaRPr>
          </a:p>
        </p:txBody>
      </p:sp>
      <p:sp>
        <p:nvSpPr>
          <p:cNvPr id="3" name="Content Placeholder 2"/>
          <p:cNvSpPr>
            <a:spLocks noGrp="1"/>
          </p:cNvSpPr>
          <p:nvPr>
            <p:ph sz="quarter" idx="1"/>
          </p:nvPr>
        </p:nvSpPr>
        <p:spPr>
          <a:xfrm>
            <a:off x="381000" y="2438400"/>
            <a:ext cx="4724400" cy="2667000"/>
          </a:xfrm>
        </p:spPr>
        <p:txBody>
          <a:bodyPr/>
          <a:lstStyle/>
          <a:p>
            <a:r>
              <a:rPr lang="en-US" sz="2000" b="1" dirty="0" smtClean="0"/>
              <a:t>Emilee- </a:t>
            </a:r>
            <a:r>
              <a:rPr lang="en-US" sz="2000" dirty="0" smtClean="0"/>
              <a:t>Project </a:t>
            </a:r>
            <a:r>
              <a:rPr lang="en-US" sz="2000" dirty="0" smtClean="0"/>
              <a:t>Manager</a:t>
            </a:r>
          </a:p>
          <a:p>
            <a:r>
              <a:rPr lang="en-US" sz="2000" b="1" dirty="0" smtClean="0"/>
              <a:t>Katie-</a:t>
            </a:r>
            <a:r>
              <a:rPr lang="en-US" sz="2000" dirty="0" smtClean="0"/>
              <a:t> </a:t>
            </a:r>
            <a:r>
              <a:rPr lang="en-US" sz="2000" dirty="0" smtClean="0"/>
              <a:t>Project </a:t>
            </a:r>
            <a:r>
              <a:rPr lang="en-US" sz="2000" dirty="0" smtClean="0"/>
              <a:t>Controller</a:t>
            </a:r>
            <a:endParaRPr lang="en-US" sz="2000" dirty="0" smtClean="0"/>
          </a:p>
          <a:p>
            <a:r>
              <a:rPr lang="en-US" sz="2000" b="1" dirty="0" smtClean="0"/>
              <a:t>Ethan-</a:t>
            </a:r>
            <a:r>
              <a:rPr lang="en-US" sz="2000" dirty="0" smtClean="0"/>
              <a:t> </a:t>
            </a:r>
            <a:r>
              <a:rPr lang="en-US" sz="2000" dirty="0" smtClean="0"/>
              <a:t>Developer</a:t>
            </a:r>
          </a:p>
          <a:p>
            <a:r>
              <a:rPr lang="en-US" sz="2000" b="1" dirty="0" smtClean="0"/>
              <a:t>Ben-</a:t>
            </a:r>
            <a:r>
              <a:rPr lang="en-US" sz="2000" dirty="0" smtClean="0"/>
              <a:t> Developer</a:t>
            </a:r>
          </a:p>
          <a:p>
            <a:r>
              <a:rPr lang="en-US" sz="2000" b="1" dirty="0" smtClean="0"/>
              <a:t>Nick-</a:t>
            </a:r>
            <a:r>
              <a:rPr lang="en-US" sz="2000" dirty="0" smtClean="0"/>
              <a:t> Quality Assurance Tester</a:t>
            </a:r>
          </a:p>
          <a:p>
            <a:r>
              <a:rPr lang="en-US" sz="2000" b="1" dirty="0" smtClean="0"/>
              <a:t>Courtney-</a:t>
            </a:r>
            <a:r>
              <a:rPr lang="en-US" sz="2000" dirty="0" smtClean="0"/>
              <a:t> Requirements Analyst</a:t>
            </a:r>
          </a:p>
          <a:p>
            <a:r>
              <a:rPr lang="en-US" sz="2000" b="1" dirty="0" smtClean="0"/>
              <a:t>Michael-</a:t>
            </a:r>
            <a:r>
              <a:rPr lang="en-US" sz="2000" dirty="0" smtClean="0"/>
              <a:t> Requirements Analyst</a:t>
            </a:r>
          </a:p>
          <a:p>
            <a:endParaRPr lang="en-US" dirty="0"/>
          </a:p>
        </p:txBody>
      </p:sp>
      <p:pic>
        <p:nvPicPr>
          <p:cNvPr id="122882" name="Picture 2" descr="https://cdn.vectorstock.com/i/composite/15,72/business-team-vector-251572.jpg"/>
          <p:cNvPicPr>
            <a:picLocks noChangeAspect="1" noChangeArrowheads="1"/>
          </p:cNvPicPr>
          <p:nvPr/>
        </p:nvPicPr>
        <p:blipFill>
          <a:blip r:embed="rId3" cstate="print"/>
          <a:srcRect/>
          <a:stretch>
            <a:fillRect/>
          </a:stretch>
        </p:blipFill>
        <p:spPr bwMode="auto">
          <a:xfrm>
            <a:off x="5029200" y="1981200"/>
            <a:ext cx="3619500" cy="3810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50000"/>
                  </a:schemeClr>
                </a:solidFill>
              </a:rPr>
              <a:t>Background</a:t>
            </a:r>
            <a:endParaRPr lang="en-US" dirty="0">
              <a:solidFill>
                <a:schemeClr val="accent6">
                  <a:lumMod val="50000"/>
                </a:schemeClr>
              </a:solidFill>
            </a:endParaRPr>
          </a:p>
        </p:txBody>
      </p:sp>
      <p:sp>
        <p:nvSpPr>
          <p:cNvPr id="3" name="Content Placeholder 2"/>
          <p:cNvSpPr>
            <a:spLocks noGrp="1"/>
          </p:cNvSpPr>
          <p:nvPr>
            <p:ph sz="quarter" idx="1"/>
          </p:nvPr>
        </p:nvSpPr>
        <p:spPr>
          <a:xfrm>
            <a:off x="609600" y="1600200"/>
            <a:ext cx="8183880" cy="4727448"/>
          </a:xfrm>
        </p:spPr>
        <p:txBody>
          <a:bodyPr>
            <a:normAutofit/>
          </a:bodyPr>
          <a:lstStyle/>
          <a:p>
            <a:r>
              <a:rPr lang="en-US" sz="2400" dirty="0" smtClean="0"/>
              <a:t>Ethan’s early </a:t>
            </a:r>
            <a:r>
              <a:rPr lang="en-US" sz="2400" dirty="0" smtClean="0"/>
              <a:t>exposure to technology opened </a:t>
            </a:r>
            <a:r>
              <a:rPr lang="en-US" sz="2400" dirty="0" smtClean="0"/>
              <a:t>eyes </a:t>
            </a:r>
            <a:r>
              <a:rPr lang="en-US" sz="2400" dirty="0" smtClean="0"/>
              <a:t>to a possible education and career in </a:t>
            </a:r>
            <a:r>
              <a:rPr lang="en-US" sz="2400" dirty="0" smtClean="0"/>
              <a:t>the technology field </a:t>
            </a:r>
            <a:endParaRPr lang="en-US" sz="2400" dirty="0" smtClean="0"/>
          </a:p>
          <a:p>
            <a:r>
              <a:rPr lang="en-US" sz="2400" dirty="0" smtClean="0"/>
              <a:t>Developing an interest early will allows them to plan </a:t>
            </a:r>
            <a:r>
              <a:rPr lang="en-US" sz="2400" dirty="0" smtClean="0"/>
              <a:t>accordingly </a:t>
            </a:r>
            <a:r>
              <a:rPr lang="en-US" sz="2400" dirty="0" smtClean="0"/>
              <a:t>and </a:t>
            </a:r>
            <a:r>
              <a:rPr lang="en-US" sz="2400" dirty="0" smtClean="0"/>
              <a:t>follow up in high school with classes/clubs </a:t>
            </a:r>
          </a:p>
          <a:p>
            <a:endParaRPr lang="en-US" dirty="0" smtClean="0"/>
          </a:p>
          <a:p>
            <a:pPr>
              <a:buNone/>
            </a:pPr>
            <a:endParaRPr lang="en-US" dirty="0" smtClean="0"/>
          </a:p>
        </p:txBody>
      </p:sp>
      <p:sp>
        <p:nvSpPr>
          <p:cNvPr id="125954" name="AutoShape 2" descr="data:image/jpeg;base64,/9j/4AAQSkZJRgABAQAAAQABAAD/2wCEAAkGBxMTEhUTExQWFhUXGR4bGBgYGCIdIRoeHSAeICEeHyAdHSggHh4lHx8dITEhJSkrLi4uHh8zODMtNygtLisBCgoKDg0OGxAQGzAmICY1LzAvMC8tLy8vLzAtLS0vLS8vLS0tLy8vLy0tLS0tLS0tLS0tLS0tLS0tLS0tLS0tLf/AABEIALcBEwMBEQACEQEDEQH/xAAbAAADAQEBAQEAAAAAAAAAAAAEBQYDAgcBAP/EADwQAAIBAgUDAwEGBAUEAwEBAAECAwQRAAUSITEGE0EiUWFxBxQygZGhI0KxwRUWUtHwM2Lh8XKCkqIX/8QAGwEAAgMBAQEAAAAAAAAAAAAAAwQBAgUABgf/xAA3EQABBAAEBAMGBgMAAwEBAAABAAIDEQQSITEFE0FRImHwcYGRocHRBhQVMrHhI0LxJDNSYiX/2gAMAwEAAhEDEQA/AF3TnTqvD3H/AJuPgf8AnHq8fjvy7dFTh2C/NSU7ZZZh0yukmPUSPnGbguLyTSZTst3G8DwscJe2wUu6bMCGQzKGYCyq2N55JAyml5HKAdURkM1IHkaVFJJ9KngD4xWTMW00qraG6e9W9MQ6NaDTpANkHv8A2wtBMXGnIj25RYU50n0k1Z3G1FVTyPJwSaZsYF9VVoc5fMm6UlmklRZAgjNix8/lfGXxHiMWFDS5tko0YcdtF1k/Tss88kBm0pHuzcj4sL4Mx0boxLl3XGR5OW06/wD8vksG762J5K+P15xxxTNlGR265fpCOGGoVx3JAVEb7g3PsAcRnzVS7UIWr6BmQBpahVj06mZg2x9gt9/2wMPj3ARC553K/U/2dz2id2GhmGoAEEJze/F7ePF8SZm3SpTqta5l01TRmuGhv4MaPE2s7ar7W88HnA85IVhvSw/yvBK9CsYeMTRGWa7arKu5I9iRt+eOL6u1wJq0vdctZJ2Jkjk1N2UU3FgBpuSCTc3POK2aFBW9pSLJooGlAqHZI9LXK83sdI4PJtixNCwo1K+ZxFCszinZniB9DNyR82A8/GIBJFlWXOVxRtKizMUjLAO43Kr5I2P9MQTQJ39eguWmbQQq4EDs66FJJFvURcjgcHbFWkkeIev7K72okZfS/dTKagiextFbzrCgX/8Ajdj9Bi1i6r3/AM9Pco13SFhiVCOyrJZ6ksIImkKi7afH6n9sSB1JpdfRGQ5Gr0MtQrMJYZAsiHjS2wI83B2N8FDdchGv23HwVfPolFTQyIqO6MqyC6EjZh7j3xQsIFqb1XyhgldwsIdnPhAST+mLxF4NtNe+lVwaRTgsqmndGKupVhyrCxH1BxD2OafErAg7LPQcUU2FzbFgFK1lpnUAsrKDwSCAfpfBzDI1uatFAc07FGjOpygTUSAAPfYcfpgkBmccsYsoLsPGSXOQonl7mv1F+dxzi02BxE3hewpzCYg4V7ZIjRC0qswkdla1im4+MLw8HmbbQw/BaON4zLinse40W7UmMb1E6bMAB4vh3DcCY1ud5ony/lJYzj0ujHE15JbQVUkDkgH2YY7EcKlILS2wOoVsFj3Yd+dh3Tf/ADbN4vbGcOAB2uU/Ba5/EMvYK2y/NmSKxG1hYD2GKcRjbiHBoK7hEf5aMueN11S9RkxyKq7na+Ow2Djw5FqMdiZMWP8AGKAUbmFJJqLFCL/GNzM0bleWEbydATSyylSZo/SX9Q9I828Yv0QSV6fWV1U0Lr93bUx5248DGaGRh4IdsjFzq2UdlvU1RQo8GixYk/rgskTZKvoqhzhskUecTKzMrkF9z84pLho5P3C1wdS6oc4liEmlt5Laj52xbK0CqXb9VXZR9orqumVdWlbDjn3wq/DtKJnIQ6/aLKNX8NSS+q5A3xTk2pBIXyt+0SWUMrxRsjLbSVBA/LFOSArWV8f7SKjSAqKrhdOq3j9cVMI6rrK5qevTJHIs1PG7SgB2uQSF4vY/J/XEGIgilNojLutIGqYS8IhjWJoSVJNlYbck8EDFHRuo6qQaUNMg1lVYadVgx9r7E/lvgzdatVcSBaLz9oe7aADQqqCRezMBuwv7nFnkE6JbBCbJcu9oiKKmFCzMVapeQdsBjdEH4tQ/DueOcBLjmobdU2EnGJ16Ky/HEFcv0cRdgq/iYgAXA3Ow3JsPqccKvVcj+q6OCGoMdOxZVVQxLBvXb1gEbEA7fri12AaVE96Dz6jpUJnUmQShwe13PSFsAt2HbYMSdViSNvpD8xFDt39Xp0UghY6+1l0xbeavkUxoNzoVidRH/cxsPfDJcDLmbsL+elfBCa2m0fL5IbrbLjAlJG00jt2QTE9rw3/lAHA+DvtgYILSR3+PmrXqifs1qKWOWR6iQIQBo1NpB9//AFirictNU0Dul/2hZjHPWu8RDJZQCPNh/vgt1E1vXVVZufXRN8m63giphC0TXC2v4/Zx/THjMd+HsRPijO14on3/AMfVFvQilK5TGs1UoJ0qz3+nnHsYBkAvWkJwpi9R60oIDRrDGy62KhdyfPO/kD2w1hJHZyXbUUB2VtEdFEUGUCmmIdlcFVKsNub+DxjUwMdMcWdfok8bK6RgDU0yowTsSRazEDexsPF8NTGSNtNN/dZmIE0DQL6BEjL4rkgW2Nztv7Ypzn1RQfzElUSgqSmIJKAWJ3weSQUA5MyyggBxWmWZEGEjNa5bcH5xWbGFpaB2VZ8cW5Q3oFhNkaKxAAtgjcW8iyiMxz3AElNFzOMRkbXAtjwxwkpkvovrjeIQNhobgL90zGjvdiANV/0wzK13MAHRZ0crRhnv6k6KtqKJaj0LYAi5OMySZ5xNdAmcMxsGFLiNx/K84qiaKr1IdWknHqmeKOivEzH/ACEjuqbp7q+aonih07ark/Ft74Xlga1pcuEhJARnXWXgwtKFXk7kbn6HAoJP9SpeOqA6PyqkaBBKqtJJub829hjzvF8VjWSuMRIa1Wiaw79VSnIaRA6pEhJsOBjz36jjpC1z3kUmOWwXSUydIUcYLyrt7avfDQ43jZXBkR19i7lNGpSjqnp2lipjJECGB51E/th3hnE8ZNiOXLt7FV7GgWFlkPRay0ElTJqDWJSx8D4t5+cejkkyuDUFoNEpFlGQl3dJg6Mq3CW0k3+ow3BG14JKQx2KfBlyjfqi5MgSNFkDlnDJdGA0+o8fODfl2scCPn7aSf6i+QltUNdRvotZqOAzVh0qO2npXTsDtuLEWP5YqWss6dPpals83LjFnU7+/ZcRdMwu9JEkx1z6dQKW2O5Yb7WUHbC0zWMbfo/ZO4bEyyyOaRp/H3Wr1eW/eJxNAwjUhIhGSNk1As1mF2Y6dz84SuTKCFoAC1LUhj7qdy4j1jXbnTfe3za+LqVSUlBQz1aQQdwpLGygsSCkvqKngXAsoI3vc4DneGZiOynQHdT4oXMJnsO2HCE3F9RGrjnjzgxq66+goB0tY0oUuupSy3AIBte/zY2/TFogC8CvXRVlJDCQV8zmlEU8sa3sjsovzYEjBZ2Bj6HYH4hDieXxhx3TqPpqNaE1c0rKWH8JVS4JJIAY386TsOBYn2x5t/F5HcQGDhYDX7iTXQE0PKx7dvNMFlNsn2evcuV6cASkDylKipZe2viOI8Ox5BJ3AFtsehFa9h/PYKg1Wmc9ITLMid8Ts6Fy4u1gDYXNyd/GCRMEu2gHdL4nENgbmckOaZY8EhjYEnbcA+fGLPgLT3UYfEtmZmCCKG17G30xXlPq6KPmGyJmyt1hWY20Nxvv+mCfljkzoLcUx0piG4QQPzgZY4bhMrR6tza7sbcXYm3744OdsFGQXdIyigqahiY9bt53w3A+catfSG4RN8JC0pKOqTXpU3G7Kd7282w1D+YY4+Ia99igyyYd5ActE6hYR6fNrWthxuNgq5NHDceaEeHtL8ywp8+db3F7/NsL/qgP72fAosmAY5Gr1DMi3KMA3B8HHN4phHuog6ewoT+EsJBP8Lj/ADCx3KMSfbBP1LDDSj8vuq/pzRoCquo6YL20nb3wMyR9dEgzGTH92vvXyDIJU212Fv2wPlw3mTX6xMI+WGpnF94RQqG5tz8YX/JYfOX7FOj8SzuiET26JfR9ITzylpmsoGpiP6YLJKyMaG0tBNz3HRfs6yM0KiaJjuLfkcUbMJNKTDmEdUPnGYzNSoJGPGw+MHOHY0EjdJMxbny5OgU/TpONJUNtxYYC/Clw1amOdGP9kQ2Y1S3N3G9zttf3wo/h8dasV2ztOzgsqnOJ5BZnJA9sAbg4Y9WtRs52Q82YSOulmJGIEDGnM0K4KNp+palIhCshCDge1sS5oJtcBS+N1HUF2cuSzCxPm2CxyujFCvgl58LHMQXdERWdVTMyFbAJawIvvgkmJ1OQaHulIeGsDaedVm3VEx7l1iPdFm9A3/bAvzDtqHz++vvRf05mniOnr3e5aZR1O0ctM7ohEDD1BfUV4Iv9CcBleXsypiHDiOQuaTr06JXnLxmeUwkmMuSlxY2JvvgbboWmUEMcpCedMVccDPUO3rjUiJPLO4K6v/ioJJ+dOByDMMvf5Aa/0pXFRBTpRxm6tUtIT6XJ0xBbWccK2ve3NsTmcXEdPr5e7RQdkLk1MJJkDaQoIL6iANAN25O+3gb4PAPGD68kHEPLYzW/T6ITNqwyys5JNydPwv8AKB7ACwtgmIfmea2GyiKMMYAAquPM4IMrMPcMrzhyIyu0bHSL/iOnSdR2sWvfHjpMHicTxcTBuRrK8V/uGp7C70veqpN2Ayru/lqUN9pC6pYJ13ilp4+2Rx6RYr9Qf649Yz/1+wn18EA7rHoXMYYWkMpsSAAS5Xb2sNvz+cMwEUQTSyOKwyyBuQWPZ9d08SuiqT3O4oCysSHNzYAgW+DscOMe0jTost8MuHtuU2WjbzIv4bL9JXoVaMFCpjJt7kk4MHNvdVbA8ESG7sfBZTUDPDSrLpOk3ax+Dbz72xzACCCiNnayWV0d67fFHVWXqygMi3v6f+fTBGuHuS0eIc1xLSfNDUPT8QI1KLj6HxiHODdWhGm4hKQaOiW1ec/4fPeFR6gdS2tuRa9vpgeKDTGC4LX4cZZY8zjtt1TPoLM2qJZmdR/LbbjYgj9AMKPkzDTQJwwhh11Khc1yxu9LoU6BIVBtsN7fpg+OjcSZQOgJ+GqPDKzwsJ1VFU9OwQ04kdbn/USRv8Y8M3is02IMbT7lsOw8bGZimtXTRGiNwfwA2PvtjOjnlbjR7UaRjTFSIhyKHSORtxfjA38TmzFVGHYgcrz6V7IgJYc7Y+pzTYdozPXiTgX3TSjTmdRc+huPAxZhgIBCocHItIeqdPK8fGIdhoz1QxFIOyb5D1ZG4lVyFJAt45wniMLq0sNrRwQLLzpV17nUTIsUZuBYY7DRuaczk5IQRQSDqKUdtLHi22NCawL81jYFpzusJ5lGa09kDeBc/OKyhzrLHbpOTDva63Cwgepc8j0lIwLHA75bfEbJTGFwjnPzkUE+6PjpY8tkZ2Uu4NwfHsMZMxkMgDdlvsyhpJ3Uz0nUUKd37ygYknTcAi354yOLR45+T8s6u6LGWWcwXfRuUQ1VcRZeyt20twR4Fr40WueyEZ9XKtZiq3OMiyyJhG0V2mk0qVP4dwNgDYDnFA95CkgBZUnSGX1FQ0cMbhYTplu5AJPFjuSfO1hiHSuaLKsGg6BJ+oOjaWCB6gSPoAKqLi5kDEW44AGJEpJpRl0Sr7PctglmkedkAhjZ9DoWU7W1N4spI2846Z5a3RS0WUZN0ks4WRKiBZpwXihWPQjLr0XU32uPVYKfOIbLWhCiuq4pugGl9UNTE8e/rYMo1KxUrbc8i9/bEc9o3CtRUxnWWtTzPC5UshAJU7G4BFrgHg+2LNcHC+i5MIumJe9FCzwq8hUaTKupNViNSkixsbgX34GK81tXrp5H7d1xuh5rhulqlpHjiQS6OSkkbCxLBSSHIUsVOxNx+mL209fXVd1pDydPutLLUSa00SCNVMZIY3Ia7g2XSRwecEaATXXf0PNV32QFVlNRFp7kEyajZdcbLqPstxufgY7KTt/IUomjyaqmliptEqlidCyBlCjlmsw2A5NsTVCzsuI1TOi6KkmaXtSxmGIsO83pDledI32B2vfGNxLjcGBe2JwJca0HS+/2XMYXC0rpOnZZIZp/SscOxYnZj7L7/wDkY2Y6fXnt/aqXUF9zDpWrgjEkkJVDYA3H83AsDfF2tv8AadVziBug6iKoTSG7gufT6id/jfDDo5mgWgMdh32W156JpXV9ZpijKSK43B5LWH/OcMF8waGga90lDBhMz3hwI/hLxndQrElzfghh/bAjPK005NnBYdzaA08kJWTySnWw/QG2OeZZhdI8UbIhlBVJkXUQpaYhU9TDY25b3vgsbGloc7Ybpd7XulIH/ErpupGRCtvUQRfxub7j3xY4trgcwUuwNyZgdEz/AM3I8IjcHblbXB+mPGHgrmzmVnXqt04oFmUpm/WULQdskG4sQVxnfoUrZ+YP5Rji2llFM6frGHSP4icecIScClLjTSijFNrdMei2ieWVjpHA2x6riLZAI2hYEZBJTrPK+KKUJsNVhjYwcbnsCDiZRG0lA5tRwuLpp5A+uH4HyN0cvNTuBdmYUF/lJHGo7G/AP+xxZ+KF1SvG+cN0P1S7MOnI9DswNwbDBeYHkBRHipWnfqpyhyV5luG2HF8S5tgZin5cYyF1UmEXSoS/dN9rjxbFGsYfNLycTcSA0UnEHRdI+hUmZnKknf2xnulLSbGi3GNDmjVRlRl8olkhj1NpJ2Ht84ka6riaXP8AgtRyYnAFrkjYX98VJCnZOf8AKVVFULDG41MmsupICr5vgJcDur0UvzbLKmJI53YlXJ0sDfcf0xAIuguGotC0GdTwlmilZS34iDziHNDt1ITuo6pgmEMM0L/d4wSUR7MzncsWPO9zgJY4G2q4KAzDNIIyfuIljWRCkokIa4J4G22OGY/vXaDZCx5/MJKeQEaqcBY9uAPB98WyjXzXDROYuvp1uFihVLbIqkKuz3Is3JLkm/kDAuV56qeqGzaFal3qWqqUNJ62jvIpGw9IvFa4AtziGSZRlyn4KS3ra1k6rXXSMIn00zhh3JO4xHp9AbQtlAXYEHc84lsdNcO/r5lVcAa8vvaCnzeJIpY6fvL3JY5NTlbgR6zYlbX9bBht4wYON27eq/jX+QoIp1j1v/SKgzGlNI6STyd6WdJpbw3DabgrqD7/AIi2oge1sWa6tANK7+z7KwIGqrens9jq6pj3HYJUTVFmDeiJYu2hFwbbtewBII4xSssZA6gD4m/oo1J9eSIm7pqni1l7Za4pWMhdnvyzXVT3D9OBiwyijt4tRXrT3qHC7Hl6+vwSjoGG2XzCpZPurXAGqzLsdXG4v7Y8L+JHf/0mfl2nmjy0Oun/AFMMJyeLZLOqRoymgWO/acuzH3bkX+dz+mPe4bNlc4/upv8AfzSuoI9/8oTI+oKipljhnm1Rg6tLC9yvH6c4ZwzRnsBI8Uc5uHcRfxVPmhgM8KMASLsLbWsLX2w+zNl13PdeZh5wie5p00HtSunq45ayQKGYKCODYG4Fr7b4sDrXUJuSKSLCNJoWfeg4MhglMkktyzO1tyOCQOPgYK+MXq20d+PmiDWR7ABaZf1HT0iS0zxaiLAN72N9/nfCs0bWvFOpa0RfLHny7o7L6OKpyyZ9AU2cj4KEkEfl/fExzEztHQ6HzB0Vmxco31XnOX0fdfTe21/0wNuHuXKdtU1NLy2Zk6fo2YFRv611JtyuGRhsObN+XsS357bw7rZejpY3jLqbMbWYW5xZkGHsuabr3qr8Y4tqqPRUP+SYjuVsfIGJOIj/APkH3ILX4gDVyPh6eKXMDEW5PucZ+WN5BeqYrEPiNM17pPntNUO2q5JGHGRhg8CBHj2SaSIL77VRi7KbDzi9uG4UcnCyGmlGw55UBA4Hp9r44tsWQEI4WLPkDis4OodbFZLgE/8AL4qHDtSmTAZW5mGytf8AHEpzaIbXvsb4hxbVbqjcJLN4nnVE1PWAcNqU3ItuuAtyM2tceHyl1kofoWsiimlnlaxVSEX5bCsrC5tBbcRDavoEdl3UFHHUrNpN2B7hvyf9sDc0lpAKIDR1CrE6qoZYHBcK0hsbji5/thIscHDXZGzAhfaiWOT72YJA7iBQLeAL4gk+vep0UxJlckmXUVGbCaZywDfygktv5G2LWA6+irqQoaoy9o6jsOQCHCEjjm18FBvVVJoKi+0LLYqYpDHSmMDiYknu7fWxwJji4klXIoBYZL03TzUhmep0SAMdF18cbGx3+uMTGcUxUGLELIbaa8WvX7IzGNc27SbJMsE/eu2kRQvLe176bWH5k423uyttCCdVXRnbSd2n9MGkNpiZzdow/q0k6F306ztf2xR0gugFLbNoLNulZqeETSFbXUOovdC41Le6hTcC3pJsdjjmyNc7KF2qW0mXSSKzoLhCgbcDeQkLt5uRi9gEefr+NVB2tFzdN1QjaUwt20LBmupA0MVbhr2UggkbYnS6BU0aWGb5G8CQM2vuTAntmJlKgGy2J2fVcH0/TFwAdlU7IaJqimk1L3oJAObMjAH9DY44t01Gi7ZfTnlR3xUGZzMOJCbni3n42xIbpVaLlvBQVMtNNNe0CPqbUbBnP+kW3b/fFeUwyZyPERv1r7Lr0WYz6X7oaQ2MWvWLjdT8HwP9zgjTRJ8qUEJbFKym6kg+4xZri02FDmtcKcFuMwlDh9ZLAWufbBec+7tDOHiLclaIzK+oZoCxWx1Ek3v5+mCMnI/cLS+J4fFOADpS0fqeUm5A+d8MDGkHZVHDIgNEpqpzLIWbYsf08YBLKZH2no4xFGGjor2rz2Gny7sRXLMCvyb/AIm/PDMUWR/MdsNfslY3mU18UhnziALEUAurC1hYqpFiD74YEzcua/8AqA3DTHM13W/f2VpF17ESgKjVbSLH+X/fC35IUadodferZ5ALLNk9zrqaklAW9+LD5wDDYKeM2pmnjeNlia2lXbUdvnBeViDrSoJYgpLJ+rCgKufPnBMsbhrulMRhpS7Mw7pvT9SxMbtpJxxh/wDkpEwSt1LbQeb16zroisP6YLGwtGpVo2GNwe4UEVk1PGsapIdwORiJC/8A1QJXh8hcbAVEnTkLqCLEc/XCDsY8EgozYSQC1xS6r6UpyRcLe/xgjcQTu1TzJWCg9ZzZtTU5Wn7QLM4FwAb7gc4HK17iHErT4fKOWRXv7pJ15kgNWiRLYPYEgbC/vbAYXFwsrRkoHRcr9mdQTYOvF+PGKunYFIjctH6DVo6YISJZGIkJOwA5NsUMup7KQ3RYv04I4qqWlnYdptDC/K/Nv1xQvFqcthFpktbHWAJUBn7BdGbyu1wPbxipc02poil5/Vu5di+7EnUfnziwqlxRGuoqPTeSXQpNt20qOT9MCfJHELcavTU9VI1QggYqXCsVHLWNh+fGLF7Qcti+16/BcjckzmWlcvFpuylSGUMCDbYg88DHObmFKUybq+Y98lIe5OGDyhLNZgAQN7WttuDbA+ULBvZTvaIrc7evASSSOEixZpJ5QjkDSLJ6kVvOwHnFAwRm6v2DUK9lwq19yqtioiY5tFQrPFKGp5gd4ixCsSOCTe2x2xd1vojSr3Hf7BRtoV8m6ljYEWkW9PLFwDZ5pu47cjbSbe9x+eCNoOzez5Cgqkk+xMKTNaGN6PTUm0EMsYZoGXRI+siW3q2BYCwuRzi1kg6duvs+ykZQKTnMGia9NLVxhjTUY7szFe4okeRyNW9yCNjvuMSNA011cdPcPoqingn13TClrKQw1EscfeVpajvLGYd1BITV3CGK6LEaD7++IObOBfRtXe9C9tN9NVWhRJ8/69BSmb0Remyeli2jmBY3NgXYi9yPIBOCtP73eY+FWrEdPW6r6/omk1UoaJBZnD9tCmpVU8gkk+q2+BMmcWuPsrr1+yqQQQLU/QZPlFV3JkWSOOFCZFued7Hm97A/XDBMjXZNCbpVa72rrKehKOqkd4Wc05HoOq1m3uATcnxziXzcsDMBa4Fzjogav7NbEaJbqCQxNvy+AeQfpg3Mjd0pUzvF3ShJ6K0zRIQ1mIB97Ys6IB9IjX+DMV6dL0LHDRLdI5Jntb3O1zYm1rY6HEB0mXYDft70CQyBuYHVSGYdAVkYBsH2vseAfO/jBhyX/td8UXnVuEFJ0bVggCPVfyOAfY4IIYv/ALHvUNxTSNj8EvzPJJ6f/qoVwVuHBbmY4EIjJ2uOXqhqdJGPo1Ej28YuwSP0BUyOjYPFS3aSoHJf98GrEDT7IQbhztS9Cn6fhIvYHC2YE0WrzIxkrdivg6cj4Ci9r7HHB7BrSt+cmJq1nF0vIp1KTv4OI5sYOhRTiXPAa5qfP0gqj+JKwYLfY8nCJxhcfCFqswTK8SAirKqPUouQvG+/+2GsjXiyAsSQRsfla4hTlZm1VrvpYfkTiCXDYJyPC4Yt3tfsraf73HI0RdgbhbYHLZBzJzD8sDLHqjc56unEjK6aSGDWPNx7/GFGtaBomyXHdN8t+1N11dyO9xtbC8mGa7ZEbK4bpllfXVLLLCpXtnSwLHwSP0wMxO1Vw/ZLo0jjpqiNJVaSrmsov+FTsCf644td1UBw6JwkqffRIHHao6cozX/EzAAAfoTgRBrZWG6jOpqaZcvp3bt9uWR3UBbONRJBJ83GLtPiyqCDVrX7PqWQw1brHcGIhWH4tXsN72tvjznH5mCbDsLqOYEjpXdGw7bsrrqKsjiy2mhi7sfdXWVuCGBO+va978WwLh0Es3E5ppcrspoGjY00r6q0jmiMAJd0YqxR1VaQC9OiiK/AeQkBre4F7fXHppCdGjqgDug82ydIYkeSc/eJUWXtCMkaXO131bNa5tbEh1mgNB1XBL8qyySd9MYGwuzE2VF/1MfAwDFYqPDNzSHfQAaknsB1V2tLjQQ9TGFdlVg6gkBgLBgPIB3scGY4uaC4UT07d/sqo6py5Ox3kkLWcI4KaRqZS3pOokgWsbgYOWDKSEu2Z3MyOG4sfGkPkuSy1Unbh0lrX3Ntve25PzYG2M/G4+HBR82W68h6A95CYDS40FhmYlEhWcsZFsp1NqI0iwF7ngbc7YaimbNGHsNg7dFFVoua7L5ItHcTTrQOt7G6twdjtf53wcabFdaMbqCU0qUptpjk1xvvqQnwD4HnEg0Se6ilw3UNUSCZ5SRcAlibX+uJDvJRlBWNHm0sSSRo1llFnHv4/vgjXnNm67rsqoOl+vZ6OLsoqstzYm4tf6c83xR0bXauCkg60VT1vUsa0YgjmDz1DEs23oLkknY8C9gOcMNb4+Y4aDQeaX/1qvb680lrfs3kji7q1KNYX3Uqf1ubHEsnZI7UG/cUYyZRmpdy9euzwgsbRlri+1yLC/74YbFE0lvf6JTJNls61smuUddCSrdZGHbKqF+LfiF/k4rJhmhoa3fUq1uDQ93XfyVrSdRUgYguvqbYbbWAwi/BzkaDZWbPEOql/tTnSaD+CpY3XdRf39saXCY3xlwf2KrzGukaQkP2XZejsyygCwJKsNzi2JfJFDoKNqsrWyTamxSqZMnpQSASBc7bG2+BjEzkahAMMV7rzt8wqEALAgNxgjMaHGqBXOwUSKps+kUi6tvx84NzWO0c1LvwDDq0pw3VUkTLrBHBsfbA3RwkKkeEeDYOyI6x6kWRo2jY2FibHC2Gg5f7lpTO5jS1vZd0nUMQO9jfm/nDD4wdivP/AJaUEki0xrcwp3HpsDYYHHHI06lDkbdU0hYZtnaUwSWCxYCxB84E9jnNIem+HktmGTtqpOgjOZVoEhCatzjL4hivymHMjRdL0LRmdR6r5nPTWitWmjYHWQAfa/54pw7GHEwCRwpTI3K6gqXK+lKVKqSmLGU9ktdh+Ej2tgpkJbanKA6l5zVKUkZQT6WIG/scXHRQaTWhySpkgaVCdDMAwvz4ucHbhy4DXfp9UnJjY435T06/RbZnR1ksyU8jM2kWQtcLYDFDhznIHxUjHRmLmH4dUjE0kZZVdl3IIViAfHjnC8kLSfEAaTbH2AR1WckrNYMSQNhc8fTEBgBJA3V7TbIc4WGOphkUtHPHpNuVdTdG39jziHsuj2Ugriuz2SaFIpEibthVWTR/ECreylr7qLnY4gMANhT0pZZPmjU7kgakYaZIz+GRTyp/Lg+DhbF4RuIZlOhGrSNwehHv3HUK7XFqCYgk2FhfYc2HjfzthpuwDjfr6lU6JvndbC0aJAzhE4jaMDcj1OzBzqYnbgWHGCOdpSVhje1xc8WT1v5AUgclzyakcvCwBIsbj6235Fr32P1vjPx3D4MawMmFgevXyTbXFuoQNZUtIzyNbUxLGwAFzvwNhhuCJsbWxt2Gg1v5ld1Xq3XFIopZu9BEgjigSmmsNcjW9QDXvpA2txzi8Js6G97HZQToF5dldD3pVj7iR3/mkNl/XAsVPyIzJlLq6NFlSF1nOWGnlMbOjkAHVG2ob/NhiMJim4mISNaR5OFFdsqDpLtGCfVGCyqSWP5m36DG5hACBXdYXE+aJ46doToPgj8noY6jJpyyASU7Flf3tZv3BIP5YXYf/IDOjrFfx9FsloDsw39BQiRliABcnYAYiONz3ZQrFwaLKpc9iSngVFLB25sx8c33/bG2crYnEjQaD2rJwUsk8rnH9qnKSkeRtMalj7DGDLPHCM8jqHmtdzgN1pLlsytoMbBubWxaPHYdzc7Xiu9qOY3uvsFHOxOkPcbHn9MFk4lHHVv381R8kTQLVD0z1d92NpQ5tta/++C8xsracfegHDOD88exXGb9XFn1R+9wSLEfnh9jomMrdDZgnOJLzXsSeTPJiSdZ3wcTtrRqOMFF1CrJ8zhmkhVh6bi/xjzODgdG4qkrswCtc/y2lkaEpYWZbWtxg0D5W3mRJWscBSoj0zSzLdwGv74SdipWmgj8prhqgH+zakY6tO3sCQLfkcW/UHjRV/LjdLM5+zWDtsYiVYcef64KzHOcaIVThwBYKmYegZjA0iyXZSRbccYO7FMaaQeSXC6UnWUU6nQ6tccg+MSMQx4sOVMrWHakTmGUT0fblvbULgjxcYHI1jwWHUIourWMM9QGWr3JVtmJ9v7Ys3DlkdtGiEZmZ+XeqqaLrlT3p5E/junbUgbBfP74VMYoJnObSzrSqo2ip1pwC4W8jAWuTzf88Q1rgdVxII0WOQ5zEkHbdmUrIGFuDvjQhlYGgE0sjF4WR8uZguwqGhz6OaVGM6ppV76/Oq9hi5dHl8J9238pM4aWMHMPful1TCv3AqDEHMlhYg69TfIup43wJ48NafTdMREnEg6/bT17UV0VlJpqqqhngSaRKdmAVixNwPSunm4PtfbGVK+2WDS3Wtp1ISvyjL0pUkkEsE00ckkaarquh7Kh1DVcj3txjs8l6aqdKPddZvkEcssSRssUUdEkzv2rvY/6lQ+uQ3W5FvOIDy0Ene6VqBqkJUdCSrJIgngspcAuzJr7ah5NIKnZARckj4xwxDaGh/nyC6vNKpOm6kBD27l2VVAZSwZxdVZQdSEruNQFxggew7HZUJrdfKfpuoedKdo2jdxq/iAqAguS5v8AygAkn4tiwA3vQKb1AWtL0hLOsstMyyQxuyamPbLaV1ltJvYafn2xZ1N0dv8AHyXAWp1EJIA3J2A+TxjspulBcALKIraWaMiOVXU8hGBHPsD7/GCkPG6pHLG8ZmkEIVlINiLH2OKlpBoogIOoXNsdRUqhynqVYYWiMCMGFi21z9dv74dinDQN9Fl4nhzpZRIJCPp7E9qs1gpcr+7RMHlqLl7cKDa/5WAA9+cVYKl5x0A28ynmuzivj7lF5XIRKhH+oD8id8FwjyJR5rsQ0GJ19k764Q6428Fef7Yen1w+nQrO4ORkc3zTD7NayOIyM5FyQB9AL/pjwP4nws2JaxkfmtOSRrHjMrfpXMoKxWd1UEM2xPG/vjx3FMFisA8MYTVBQ0Md/wCwC9/imFFLAJGCAX3vYi3xvhOeLEmNrnk0hsMeYgKVqemFqO5JpsQt9/LE49DHxl+FyR31+SUjZIGlwK0k6Mp41a4Fwq3J9zgbPxJi5HjLdWfgESQPF+LavmhpOhIL+nj5w2z8WYqvFuhvknDqDlpTdLLJCzcEGwtj6RPKGvDVTBXK0uJUtHHKtR29bek7X+MGgGZ2p0pFnIYwmtk5pswrmkMMTE2F7D/3is8MbDZApRDK57BRKp6f7RDDB2plImTYg+cZr8Ex78wOicbO4NojVB5V9oRklVHDaGO9tz+2LPwrA0kbqBM4bp3U9fwQ6k0m99wRwDhR+EMjSQ7oic8DQBBnrikmDqV3bYAjm/6485+iYpr2lp690T8yyjYSn7Tp0EEMQIJUC9semgaR+5Cd0AU5nbaKSJV2BAxrYo5Y6Hl/CxcGM+Ke52616c6rigpmgkgV7m+ra53xlvbmrXZbQNXoh+ss2pKjtmnh7RA9VhbA2tLTqVYuvouj0xrpKeSJWeeUt6QfA+u3GMn9TyYqRkpAY2tVYMtordIK/L5YW0SoUb2ONOCeOdueJwI8lVzS00V3R5XJJJHGFKmQ+ksCAfm9tx9MGaA40ChSyCNhedkTLT1NMxlV29LaO9GxtqtfSG548Yq9gByFTFIJGh4Xypnqh2Zpe4QN4mkGoc6tr7Hfe2OMeXSlLZGOJAOqrenuufXI9SyRylERJVhNtIa5VhEyMdrAEHbfbCcuH8NN196Ya/XVHz55RNSTRxTGNGE7WYnvanY6QLoQysNNzrBtscCEcgkBI7ez0AptuU+vYlsnXQaWKVu6tmDyRhYiupEIUq2kSWDm9mY2BODtw9X/AH1+Wyq+TMPXQ6IDpaukmFREzln+6TrCDyWZhI6jyzMA53v5w0aLg6uo+A0H0VbJBB9d1IrVOt9DsoN/wsRe4sePcbYsDrRUNVP1HROERIKZGhZU7cqR6ndiNR9Q9V+fT8YZddUB/XrusrCSNJLpXkO1sE0B02RtdHbMqZJEZgscS7krY2vqvbexODO1qv8A9evkgMP/AIchBrUn3dvJL6jL4pZKqpqJHWNZig0gaib/AEtb8sWfG0u18v4CI3ESxtihhaC4tvXZGSdOxvQxyKyogLN3WXcjewPHxjg1jvAEAY2aPFOzAm6FA6X1X6obKTQekH70sYHkXfb8jvf8sLhr+ZWmVb17brjrPpyJYKOppVOmcBdPuxF1/M7g/TEx+Nr2u3b/AAoaC3Qm/wClJ5nlstO+iVCj2BsfbwQRiQ0tAe0+9XDg5MMsiesOiSQ+kXHH6n3xqRS86M8z5dVn4h7MGMzG7pVVwNE7JfcG23nC2IwzWOFbHUJ6J7ZWB9bo7IPvWoimBP8Aq4t+d9sZfERgw0fma8u6iUMP7l9jziogkcNsT+JT/bFDwvDYlgLduiGII3s8BTOh65mRSCL3Fv0whP8AhWGQghQ7DO/1duhMy6rklJa5BYi//wBcGg/DsUDQ0Da/mqtwhzEuO62Tqg2/GcLO4Iy9gg/kj2Vb0x1TpZYmU+dvnHosS1rxmul2GaYjl6JPW1INYztYWudsNYTKR4T0QsYHOYQBunfQubxJVyGQ2BXa+BcRY6RuVvREwQEVZl3NW0cmYszgFbem/F/yxj45mIbhgI9+qZa5jpLOy06Xp4GzNu2oK6SRbgHGVxWSZnDgXHW0WHKZtFR9RZfSQBXmQFWa7G3nDfCnyOgAB6K8zWg2VO1nR9PMDPB6V5AGNiNwaQ1+6xMVi3hxMerQpLO8jmAD3Lge5/pgksZuxqpwvEI3HKdEvrquYxrE6EAcbYiWZzmZSExDFEJDIx26WxxljZQSfYC+FaJ0Ccc4NFk0uXUg2IIPscVIUggiwqSDq54kpxEoVoQRc7hr84yJOEsldJzTYd8kVshbVdEHm+dtWTpJPYDYHSOFvv8AthrA4GPBx8uPZRLIXmyvT85zOkkFKlPIsnbLvySVURkeePphjBtcZiXeun1SnEXAYeh5Jd0tSxSZWO9GjxM1RJJIx/6ZGyEb/iJthackyWE5EAGV62UVmnpoKRf9TSP+9hjQJ8Hros+IA4l5Hr1Sd9EZGklLLI8KyMxIjBsWYAEejcaSJGW7na2PG8d4jJDi2RxyFoA8Xayf9tNdAaC14I8zTevr+xqhM76cjhoYZO24mYIWN2PN9WofhQAlADyb4YwHFJMRjnxlwLNa28qo7kmjfZc+INjv17/lSQ5NQRzOyyTLCAjMGbcEjhd2G7H/ANY9GbHSz99/gEtr0WWYxGmqHWKbUY3IWWM6bkbalINx+RxDTYut1bY6LSt6aqY4FqWQdllVg4deHJC3F9VzY+MXsE1eqiqSqAsCNGrVfbTe9/i298W5paNTQHwUFodoRaYwdQ1cbXE8gZRb1G5Hx6r4IJyexCXfgoHbtHu0/hbwdVTgyFxHIJDdldAQTxe3vgrZ+4QX8NiIGUlpHUHVER9WExdiSJWi0aQoNrHwcFZiG3dILuF1JzGPOa7SKhpTLIka2Bc2BJsB8k+wG+AN3tapNCyvUOoohJLl+WQOSYSrO629FhYH2B5P54mLwRvkd/tt7B6pV3Ons+KkvtNpmjrSjSmWyLYm11G/p2AHz+eDtcHQNIFb/wDV0YqwgujIrzE+Au/5nDeH0Y4+xZ/Fn1CB3KB6jkVp3K+5v9RhnFABrAd6+SZwDXNgaHL1DoOmp1otYCktc7k3O9t8fHfxFNincQyEmhSN4aOarQ9T0RDKCx31Gwa++Cw/iSfDnKOnRLCORgGV2iT5j9n0cUWoub6it/6Y2MH+Lpp5cobpVqZJpYxmJ6qCSjYy9ofi1af3x72N4e0O7psygR8zpVr0Wl6KXQvpB25I3OJ/NRt0pZbjO85syz6cEKV8lyLb6b/J+cee4uJDAMqeiIz6qwzPpOmkBkIANvG2/wCWPO4Xi+JicGBNPia7VRvS/S6zTy3J0obDfycexGIIjDzuUkG5zl6IbrjpBqQhwdSsf3/vjopxKLCuWGPQpVlVdPRv3AjDULbjnAMTBDi2ZHa0uBLTYVD1J1HLNSKk0dj7/wBMFiwbYG6IAxbZXZGnZB5P1e0USxMDp4/LDJMbiCRqs+fAPeXFjt+ibQdUQMCGItcbcYklp1BWe7h87eiJzPPKcKWVVOwsLYgW0WSqtw0r3UBQUfkSO9apRCtzci1tvzwuw3JY2WxiqbhC0mzsPan1Z0uszOx1CRjsfA+MFkiabNrMh4k+INaBYCEqOg21KqSjcb6xwfHGAGI7jZOM4v0e1JazpmojGrQGGrSNJuTfg25scULHDonIuIwSaXXtT7p/o2uDh4HSOURhrObGzEi3BvxfA3ycoX3RYizF5m1oPVqezPKqiKJZnIMcrup0ttrRiCGA2vtf6YGJGvdfXdNhmVtDbZZ5vm3fESiNY1iXSqqSRubk7784K5wIoIEEHLJJNkozJeqp6ZO2gjZRqtrW5UPswBBBANt8Y+N4Ph8W/mPJB0ujvW1g3qLTrJXMFBE5p1c01O8LRBS7K7OrtYsoAuVNxYgDYEC4vhfC8EZhsQ2Zr7DQQAQNjfUV1O5G2is6YuZlIU3fG36+6Cs3xy5avmExTtmVzHt6CxK+m9tibbXNvqcEtdZTToZL19Pzs+o2BP4QTwB8YyeOmuHzeYrtuQFZl5h7R/ITrJekhmPen74jYyvZdIbYm9/xgjn2xmY3jR4UI4OVmAaNbI8uxHzRIYuY27UfXUnbleO4Olit+L2NvPGPT4aTnRtkAqwDXtQSVQV/RE8MMdQzRvGzIrBCbrqIAvcD3HHvhqAMkkya36tDe8tYXeR/hM4uloqir+70+qNo49bMDe52sBv838YcxDo44g5w1O1aaLP4fJPLHnebB2CU5PQzw1mh3eCU3sSBdvn1XB4vjo2NfbnGx0TGLxBhhzNbdfJKeo4XWokEjmRr3LHk398ExLAA1zdiNB2RcHMJog8CrT3pMTfd5GjQELff3IF9/phSTi2FwxZFNv5eZSWOwollaT/xTq5bNJG09rrufrvucWn4jE+fITRPoJ/nRseIl1BnciR9tdvF/i98LzcMhmkzuC52Fa6TPar6X7RtMagobrvbxfHmJvwfnkJB0KoY5gQBVBJc96tlmCrqvYlj9Tja4Z+HIcM4uI7D4KseHc7/ANqXdMyj73GzeW5+Tj0ro6bQRsQ3/FQ8l7nT1kQUAsLj5xivikLiQEJr2AbqCl6OlkDOhsV9+cPTSQmmnqk8PzSDY2S/OcxqoF7bOfk3wtJwvDipWBFgxDnktJWnQnUy05kElyWIYed8WfCHtDR0TOblm0y6361WcIqr+Eg7i2Ax4YMaRe658hkIobILPOqYakQrpsQwvtxhHhmAfhpiSdCoxT3PiIA1pVH3OOoj0KgayXJ9r8Y1pnFmrjuVg8OjLpNBsNSsPtD6YgSlWVAEZbD67YQhnc95BXo3xtaAQoiXpd0pBUuwGrdV+Pc4XHEmPxJgaNuqgtIbmS+hyeoeMzxxkoh3bxt9ecPF1EKC0Oab2TvLq2rrAUgRQ8Y1Fr2Nh8WxaTEOq1nRcLiD978kHlfUs0cgErEoGuw83/8AeJZKeuyjEcOjc08sUVY0/VtKxcl7EixLDn6cWOOzN7rMdgsQ3Ut396Vr1xH6EOsKpsSLG4sQCPN/OIEjbtH/AE2atwknVOdrJLGaeR7JGF1XIP7YE6itHAwOiacwpM3pJP8ACaeEgmWpqi0Sk7kEab78AnzhXQy+wLSF5fas+nukBL94gmBjnhlj1tqFljJPcO11NgL3+mOfJVOGxUhupBXFf0ii0j1aNKEFnUSKtnjZ9K7q2rURZt1AIO2IbKTJkPori0htlfa7IIpaunijUQK9Ok01izBLqXcjWWOy2sL82xzXlrCTqboefQLtDRG1X7kujy2GcVbw607SiSONje8YOl7n/UNSt/8Aob7HBdsoPXT39PjqoFEE+vNT8i4mlFrG2JUreirJIXEkTlHF7MORfY4HPh452GOVuZp6FSDSxDm9wd/fBgBVKKC2oqjRIjkatLqxB/msQbH64KzRdsvUM469hrkipo45FZpUY6rWAXfax9xi+Bw/KkzWDoe6Vx8h5DiO39fVfOkqhYcxrO7IsLuiiJmtY2vxvY722vg+PYXsYWix/aDw4tGHYAdrv2r51RmMVRmFOkbCRoY21uOCTb22+fzxOEicyMkir1r5KnFH1h3EdaC866kk1VMp/wC636bYcxWzG+X8pjANy4Zg8ladLHt5TO/uJD/bHz/iv+Xi8bO2X7orhbj66BfVXtZLfyYx/wD0cS3/ADcbA6A/wFWrcfb9V53S0xkdUXkn2v8Atj6CGph78jcyp886Dlp4O+b2tchhYj98Ww00Mz+W06oLJ36Z21alqanZzpUXOGGts0jySNYLcURJl0qMAB6vFvfBjBbbaQgtxMT26nRMmzWo8qb+ecEEJrYfFKflYDra9Py7q1Y9SyLpL8X9sebnwQeRlKHh8UWA5wpjqXMImqUZt49Qv9MFxEb24TKN0PD+ORz+ix6mrKZZ4pYgpAIJA9sZPDOa1pEq0ZKJ8CoIM/oKgBGVdbMBuvvthwxvBsG1OZpGoU91v0qIWaSOwS9rY6N/MA7qHDl+xY9KZrPHFKyNfwQcNNhEzLcdRsk5phBKA0VmS3N+qaioTRI22Eg0N2CdonUlfn6jkalFM24HB+P/ABhBuAjbiDO3cq5c6svRUGUdQQHLfurSGJwbXHkE7n9MNOYS8OBUA00tPq016IyqGOonaGoVl7RUajYktycDlJDRYVo6LtCqSr6Ny5o01JwCxZTYt73I3O5wqJZASAjFjaSSv+zKmtLIJnjjFytwCFt7k7nfF/zLxoqGMalCT/ZnEZWSOfWRBqC3AIfaxN9gp3xxxJrUKBF5qDm6fqFZlaJhpkETNb0h2tYE8b3H64OJGlVLSF31IahJzFUSa3hsgIOwA407DHMLXC2riCNCg6bMZU16ZHXuKVexPqU8g++JIB0K5Nj1VUdkQSLG8YCAq8diyxm6KWXSxUX2384pym5s3rzVsxqk2y7qOOesBkRKcSwPTswclRqTQh9V9IFlBN+Lk4EYnNb4TZBv6+9WsHTbSkFlSiClqZnK6plNPEoIOollMjbfyqoAv5Jwfd4rYa/Ihv3Q8tNv15obqGkmjpKLXJqjdZHjiKaTFdvVfa51HcE/liwcCXAdK9+n0Unou+ictik+8ySRGcwRa0gBI1ksF/l9RCg3IG/GJJqhdWd+3/VwSLNHRpWKRdlb/wDT1M2m3Iu3q598XI2XKln+z6YUoqRJHp0aypDKQLXtexBP6Y83H+JcO7F/lSx13lsUR/No7oHNZn6KXy+heaRY4xdmNgL2/c49NQGpS5dScVPSdbDL2+y/ctqGj1be4K/+8GikaAHtcocL8JS7MIZ9ZEyya12OsG4+t8Nl730b9lf0hsayMZWgBEZJnz0uoIoOr5t/zjBGvaRlkvRAxWCbiaJJFJVUSFmZjyxJP54rNJzHX60TjGhjQ0dFSHqRBlppQPUQB+9ycecPCXO4j+aJ0/qkINfzKI03v32jOoM+iagSBDv6B+QG/wBMB4bw2VnEXTv21+apCXF1EbJL0VmMcFUry8Wtf2Jx7CSJ0jC1u6PMDQI6L1Tqzq2kng7AYHWtgAf2v4whgOHYiGXmkbIE8/gOUHRQ0NFBFPHpNtS+pQb6SOP1xtDOYnaf2s3ESSSQnqqVaSN2U7AFgCfjCBkexpHksRkj2nK4/wBIKtp07jaRcXNj74NE92QXumQ8gUCp+SX79PGiekt7+LYysRO2CIv7L0eU57rdcVvTc5nEAIY2vfxYYrDjPzLM5KsAIzVardejJStlBZ7E7e2GnNiDLJ1SwxMhlLMqEyugenlSaVNka5Uj2xwgJZmsK5xTc2QbqzzjqSmnpH9X8Qkkg/tbCbYXMdfRHdKHNrqpPp0aIJHJ/Ef6Y0sM3LHZ8ysvH+OdrR0VF9mfT0FRFPJLYncAbbfOMfEyFoFDdbETASbOyRZL0otTUzRCQIEO3zjO4nxL8kwOy3aJDGXmrQMGSRrWinnk0pexf+mHMNOJ4hI0bjZUeMpoqhquglCyyU1UrLH4vuR9QcdzCKzBWLbuipAZpOgCdxwBwLn/AJbBRRQyFfUXX0Ry5oJkkaTSVJtcMT5J8HCksNyWEZjvAQUuT7QxfW1MBIyokjqxBYI1+P1/XFzh/NVznRMpJUZErpZ3iSetSTslgVKKV9RUbgi2BkODsoCnQiymWY19FVVECTypO6d6QMgUxhDfSjagLkLbYeRjE4scZDhS7DiiaB3vU6EV876IzTGXeJRzdP0rUc08dQrHuAIXVo7WBYpbcMxFrf2xccTxYxseHkiIGUk0Q69gDelAdVTlsylwd61WPVfqp6CVh/EaAqx9xG5VCfnT5+Mbkf7n9r/6h5rAS/JaJSks0qM0cabC5UO5KgLqA5AbVYew8YYa0Vr67n5Ul5nkENbuUqYYoTqjjZEhaiqkCjuTSEAC5LGw2AuTsB+gxYWR5BVe9rBbihoZ5YHJRnjkUkXVipHuLgjFiC3Qj4q7TeoWdTUNIxd2LOxuzMbkn3JPOO3UAUtI8wlVSiyOFIsVDEAj2te2Buw8LnB7mAuHWhfxVrNUnfQGaU9NVrLUrdArAG19LG1mt9Lj88HfG58Za3f1ouBor0bMuv6W0708gDrThY7ra7nVwD7enEQ4N3hEm12denq0Mv8AEa7Afzf0WVL1yFoDWSJG0rOFKjmwNv6C9vpiRhM8mUEhoBKnNRrqft/SeZX0xSywPLJFHab1kaRtcA88383vheTFSMkDWnbT2qWxjLZ6qaznoKiSI1BOmMRm29htw23k7DD8OKfJIIsutoTg5rLDl5pkGU/eqhYQ2kMeTubX9ve2HpcseZ3QIpcQB3Xq3VHQsQgSCCKPuEfi02I8ai3OEMFj7eXv/ahStc0jKdeq8+zH7Pq2JgugP4LKdh9b2xqx4zDvbYKIZa3CVz9NVSNpMLkjfYXH5EYbbLE4XnHxUc9nVBSCWJvUGVvnn98MZnAZtwpqOQUmWX9RSINyTb3xUxxSizokp+HRyHQLFuoJvfE/4R/qUUcPi7Jgcvmp2WVL3B2tvjz02GDmlp1BQIsYyTS6TLKepZY6oSyoTdbEAe/nAI8I2NhYNEbOLzg2r7JeoYe9rdgAyAe3/DicRhHmGm90vh8Q38wXO0SXr2ojZCyWsbnBsI1zInZuyDM5r8UC1TNZ0gFokqRJcldRH/DjAZxPNinYct2WvlOXOu6KipWy8t3SJhyur+2NkvkADW/tQS1l5j+5YZDkVSaV6mGUKovdb7m2AudlpvdEy5rPZTsdVJG5ZWZXvufOBSNbIKcLVgK2XNUXLXk1ajvc+cTk5fhqlDXNdqDa0oBIzrGha7kLYebn2x1riAqX7SqaSOpRZGRiEG6i3tyMCjfmVi2jqqvK6OGSggp0ZoxKpd9gxKj8W5HPtjwuKxOIi4hJO8B2UgDUjfb+08xrTGGd90lqPs4LXaGddBAKdwWZri9tv9saMf4qYKbNGc2t1qBRpD/K3sVGUmXySzLToLyM2hRfze36Y9UHDLm6JStaTPPumjTiR0kWWOOQRM42/iadRAB5A4virJcxAPVWLaSaOY2CksU1AlQ1gf7A22vbFi1ubNWvfqqpj1DnRqZA2kRxooSKMcIi8C/k+Sfc4hrQ0UrEkmytMrkH3WpTUoYmMhWYC4UtfTc7tuNhvbBm6tr16tLStPMaRtraVowBBIuAQSL2uPa/i/vgDgaoHXv9UyFS9KoJK6JqdGjRSDIpmDXAN9rhSy3C+n1bgfGJwrZmMIkcHeYFdOos/HRKY9zclAdq69dfkpiuRxI4dSr6jqDCxBv5GGpzbyfVI8ZGUZToqaOlWTL6WFQndmqWsbbgD072Ba3nHmzM6Lic0zycjIxp0vfTpaMLcA3rZ+FD7oLqPo+oo1Dy9sqTYFGvv9CAf2w3w3jmE4g4shzAjWiK+eoUyROjq+qWZXlE9QSIImkKi50jjG0SGjU0h3ZpCyxMrFWBDA2IIsQR4OD5SFAK3SgkMRlCntg7m/8AbDEcbyKHwQjPGJOWT4k3ynqmojCwtM/Y4ZRzp9geQPocQY2E5sovurOaSKCqs46opq9oaIOYqZQNTX03IFgoLX2HO/OAxwuw+aQeJ59/8dT5KXF1gkaLLMOk4KEpWQVJcRnVY6Tf/wCykf0wSCV055b2V681WZ5DfD1WuX/aNqqC7k6QiqATtsSWP9P0wR3DGGPls3slDc6VtOItU3RXV6VZkMpFxIxt/wBv8u30wjj8AYQOX2r39UYPo0/2qyo5ISALre1/1xkSCUFFaWryX7aY4g8ZS2olr29hb++PUcDc/kvz7aITQObYRHQXRkU9N3GHI/EQP74HjuIugkDWpflvmLi4kUdE+i6BpQACik++FHcWmJsFW5J6uPxU9DXROOQdsP5TuF5Z8ErCip6+npx3LAgrY7b3wB7Xub4jWqd4fIWzVRP0XPVmRpNTrPESv8MPYDn/AGwqyZwJjceq3jG3SRo6KHojJMrRE/hG2NKMmVpY7RJTCOFwkA3XWcQ1dPEsUjHtkbDxY4x34aMP5gAJ7p2N2ar0vVIL4sUdN+mqiczRwxOQHcAjxz5GOzKrh1RnX9K0dUQQL87YHzLohc1lErrqpf4UJNtVhf8ATGjjR4R7Vk8NP+R4Gyox0dCaWneAt35WW0gJsCeT7ADf9MeEwnF8VLxF8DgA1vRegdE3lgjqgs36IqJWmkjnE4i2Yu3q2AJ/rj0fNAqxug5N1OU1TV0zJINa6AdNxcAHke1sVxOAhmYWSs0O/wD1AixUbj4HaojNOrqmoQpIw3fVcCxBA4FvGEsLwXC4aTPGOla6o7pHO3K2+zyqVMxp2cgAsVufBZSAf1IxozNuMgKrNHBWWQVkdPDLFNLCumonNTHJYuw0kIEBG920nbCjoy8ih0+aKHBt2V5zklNDJOqTSduM3u17W2Nt7Ec+/wC2CY6WaKEvhbmcK09aqkQaXeI0Fr1BlkcEoWKUSqVvqGna/j0Ow8e4+mB8PxMmJjzSMyG6rX6gH1upkDWupptN5enFWmL2cOsSyFyw0tqIugW1zpUj1A87YdFevks0Yq3+V169pSyLIZi0isvbaOEzMHuLoLWtYHcgi2K22gel1696fynUHokkgwZpLTouC+XOOJJNldQR82cStHDEWssOox2FiNRudxvzhaPBQslklA1fWa9Qa022Ukk15L9W51UTII5ZndAbgMb2P1O+LYfh+FgeZIow0nehSkuc4AE2rz7Jc1ooFkM8ixzFxYuSBoAGw8A3vf8ALB8TDLIByxY+q5paN0s6mycVRra+OaPtpKQqeWAsLjfz4HnDrCbjgrXL/aHYAzef1RIoZGy+JHj06pFBK241b3t8DD0T2iY2dQ3b3LzzpAzEmVpsAGie9bLmu6Vp3W0V1Zbajv8AF+Tbziok6PAo7Uqw8TnYbfqF3W9Io1OkcPqe4ubXINz7ebYtFig0kPFNVoeIyc7O7W+g+QU1XdJVEbaNz7A3G/tbDLJWPbYfp66rTZxOE6uFHqust6QdxeS6+wHxiHSMZ5oeI4uxmkeqyGQTpKVjbSAPxcf0wxnZlBB926J+oQvjDnjXstcujr0ZjE7EKRqa+x+Pn6YpPkNNdRvuKRS+DJnAr2K3yzqCkljK1bRNIt9nUbfmRjMmwk8b7gsDyK6I223e7RD/AOeY6ZWSGNtB9h6QfjBv0l85DpDr81EbnbN0vuUIn2k6hdhY+2I/S4xsVzo577rPrTog0hUxMbObAX4vxjNw0/NGmhR5WZP3ahY590dVwxqw1SqAC297H6Yu3FNeatU5GQ5q+CZ0HWqiJ4p0ZX0hRcWtb64q6FrnBzT5qQ9zQQRfsU108y9yVwedhf5w9hRYJHdZ2ODsjGUvSc0olmpygs/biALc2OMnNUlnqVpsb/jDewXl2QZXHLLKsl/SNsOQMa7MSEjjsTJDGws6ppN0wY5I3hcrY8+Ri5gYSMundKRcWtpzjVIM3WYTdyUNIFI9RGx+MKyRmKS6sDy0WrFMyWOgaJ+KzzjNe+wOmwA4x2IxAlIoaBRhcLyGkXdr0LpvruAGlpwnbUelyeFNiL/rjyWH4JIzGvxT33d0tHn+ENr2qTzKdoq+RRKQjS+oq2xBPnxbHpIRsCksQCY3ZN6Kuc4njnj7cADnSt7AXsW3O22HAC28xXl2+BzTVV5Vqp3P+m0mYyQsS7SBNKgaVPHqtuPe9sAeLJKfweMfE0McNN/M9qSep6Mqlcqi9yyhrqbbXtw1iDcYotBmPicNdEhdHL6WvrvY6j543J/viE4HNLcw2WlfQSQvokXS1gbXBuDuCCCQQRiFEcjZBbTaxGOV1QHN3mQQrGO66JDrL8qhuFs1lW5tc33sOMWBA39vr2BLtw4Dgb67eZVBFNFT1NZHDW6XMSxQzysTYkoXGtVIGkKVBsBxY+cBAe9rczfMj41oe+6bsW4A9q+v2+aletK6OesmliN0YixtbVZQC1vGogn88HazI0NPy9e5VvMSQjs2y2ngo4mRTM04v37kLGV5jVf9Xvq5G4+MLB4rFYnHyMkIY2P/AE3LgdnE9u1ddD5kkaGtbXXr79qSzpzIZKyUxxlVspZ3c2VFHJJxvOIaLKGNSh84yzsSdvuxS7Ah4X1qQfmw3+MGDTQJBHkdCuvWk1y/pfu0UtWkyXh/HEQbgeN7+RvxizXESNjI32Kjpan/AM8NNLgNCoTGPOakKF7rEDgHfDTJL1LRaVdg8OTeVF0PU00ZufUL7/ODVG8U4UgS8NiePDoqCi+0ACQXTSvJuNr2t4wB3D43tprrPrulf0yWMZmkE9kZR9VwmbuMwtv5PPi198c/h8nKytHr3JU4KZpzluu6Mmro5t1YKLDYe/kfngTYnxaOFpV7C12raWq51CkZ41KrG5ANsVOFle8diQrMifoMup0+KexIIcuMiKGYoCARtre25/M4QcTLjMjjQs/AL0kbeVB8PmpXNOhYI6bvSXZ2YXcnkn2A2xoRcQMuILQNPsqzOkihzNKHosmR7RKL32GGZMU9njKxo5JpZQBuU5j+ydCAS4ufZf8AzhB3H9f2rebDNX7/AF8Vm/VC1kZEy6XWxF9htvzthZuFMTrZsodiWuFPROX/AGixFlilG2qxPt7YG/Ag2WnVEbiT1GiqavKaKpgY6UNxe9hhHPNG8ApnLG9theW5H0MajuMkpULLo29h5xovn5Q33SjAZLFDTuiK7Isxoi4hYyRnYn/x5xQYhr6J1UmLJfT2KVmFRRTEyD1N+IHzffBopTGbGoKHLAydmQ6UmVD1YNQ7qkD3G+GRioyNdFmzcJOX/GdUwergqI+0JVUu1gzeL/viZXtcwkHog4fCzR4gEjRfabpuGGlld078iki6b2txYXx4rGYqduNbCHZW6b9V7TDxMdAXkWU1rclgnngSRQp7BYgbXIA/pfGRFj54YXuYb8Vd61TroI3uaHDopSn6KqZHBC6Y3Y6WY32F7Ejne2NyTjeGjacxtwqwEgOHyOOmgKDyzKKszSRwBtcYJYg6QFHm58HxjXjxDSwPad1ny4cE5Xi11S9UVUaouq6q19xzbwTyRg4eUi/AQOJ0RdZ1g8iuFVkZyliJGbTpN9tVyAT4xFgAobcAGuBJsC+iXVmUVPcvMjIZD+OT0qSfJf8ADv8AXFQbKZZNEGeDp0G/w3VXXZUjzys0RnC9hI0R/wCQgKZAUJJAIt7Dzizq9iQikcxgaDW5Pt7eu6BqukUWN3DybFtB0Ao1pO2iatQ9ZPq87ePcebX17/sjsxjjWnb+LKXVPTcqkBGjlJLrZGNwY9mvrC2AO172433xO/rumG4hp30/vb5IGHKZXm7AW0mrSQdrH5PjjEgdVZ0zGtzE6LmbIKlYRUGJuyRfuCxFtRXexNvUCN8W0D+Xfi7I42tZVTTwh6aTUgDBmjPhgNj9bH8xbFORGZBNQzVQPkuI6I/pXPhSvJrj7sUsZjlS+klT7HwcHyZgNaINg7/JQNCt4Gy1jVFhPGNI+7LfUQ1twxGx3tz4wbK4luo//XT4LuhVZ07lsX+EzRiphLTOjyDVYogK6gfN7A+2BFzxODlNAGjW5I0UgjLqVcZn07QyRxQmJdNxo0r7C/I8WwjDNM0lw96s5jNAEkrvs/o6hkaBWiAZgwX+YAkeb23HOG2Y6WEEP17KhjzHwrBfsqpTKVE7kab6SRcb87AG2L/qsgZmLVBis0HUkkn2WsYZWRw7gto5F7GwFsNDiUecBwoH5KmWW7B0Xns+UTqXvE/8M2c22BxqteBVHfUInNb1KKrspqKaMOSwVjY2uN8MRYjmWLBpBbJHM6i32Wloq30lb7HnB+Ye2qMYWZs1L0nLevIxQrE4uwTSQfdeP6DGK/hZdPzAdPVpZ5cP8Yb7+izqOuo6iOOFwRYi6kbXGLxcN5TzIwoGLZM6IgdOqPyusSORGJ8+cDnie9hFLKwbiya3DRemw9QQ6RuvHvjzDsFLey9OMQyl5elNC622sTj0zi4dF4sySsN3qgqvoqPaQcE8A4AHRl1J5vEp2R2UsRqmhkEsZYxA7rc2Ix0zAR3H8LQwmMZJoNHI+X7Rgh/gxmxIJB23wly2ddVpeO9NEcftLVwqgadTeu4vYH2xUYePuodJJ2VfJ9zqvQxV+5wRa/A4wq5sjPcjWx/VLcw6CooC0unZU/Cdxc+cVZO5xpS9gA1SDM+gqeRYfu5IMm5cm40839sYfDuLT4jFSRvFAIj4g1opIZ+m66ljaaByYtViVa97GwuMbc0MUzgHtsqjJXRtLgaC6puu6mN7zxJIdOnddJsfnGVP+HoS3LG4t1tOQ8UcddHJnl/W1MXhlkWRHjVl0g3QgjY298Z2J4FiuW+OIghxBs7plnEI7DnAghNsyzRZKHMJoZO5dowSuxWOw9Pv/q3xo8IwzsPCxkjaN6+f/UpjZBK8lhtJszgjkgSBDJGscHdKWVhfa3qte9ycere06g+t/svJRylj+Zuc1fevJJa3o2VEZ1kjbTqOm5DELbUQPi/vgL48poJ+LiDH7ikIuW16gRBJ1WQbKSQrAC+9zp9ucDo7Ixkw/wC41ol1IJQGePWAo9TJcaQdtyOATtvidQjOymg75qmouoqcrCksTWTtjYIQuhgdanT3L2BuhJBucULTrR9fxulHYd4stO9+3Xp2Rlf1DHrDa+5rjdHCqWVbsCpCzjdjb1Brg7b7DEtAAo+vgubE7atq+S1yzqKMsHNR2yrSMV0GPvARhYwQpKixH4S3NrfB2sBoCul/HXfVDkheNAN693X17VH/AONT9k05lYxEAFCbj0ksLX4AJJ298SSC/MAL7rSs0nv2gkk0bP8A9VqOIyX5J3AJ+dNsUiALDW2Z1ezT6rnEl3r12S/Lulpp4Y5YirGSbs6OCGtqBPi1rn8sSXtaSHdBf0XAWsqzpiriR5XhbtoxVnFiAQbE7G9r+bYu2RjjlB17KOlrbP8ApeSlihmLxyRzC6Mhv4vvtgsEpdmAsEbrjYpa1f8AiFIkLSPLGrC8YL3tt/pJ22PGDMfHJdAHvp9VUjoVX/Zl1oia46ua1raGbj5ueAfrhTHYN0oBjGvUBXjOV2qaZn1tRxV+sNrV4wruu4Ugm3H1N7fGJi4fO/DBjtCDYB9fyoLvHY2XOSda0UMYhhYhfF7+Tc7tvbfzi8/Dp5X8x9X67IYk5YqjS1+4SzxT1CFRHK50ahb0bKT9SBcHHc6OJ7Inbga133CE6Iva53Q2qyroopqdY3AKt4/LGTHK+KUvbum3Na5tFeeZ19mSCP8AhONVwBqX3O9yMJM/F8jcY4PbbRexS+SRhD8130Ser6CameF3KlGkCGxufV5sRjU4b+Jm4yUsAo0SqSulAyvO+1Iz7S+m44IIpoxZlbSx978Y3+EY180rmO9oRGRiOmjYqIoO7UOELGw3ONh8jYwSBSHNysMwvA1T7/AX93//AEf98LfnG9h8Fl/n29h8AqfPOljYz08hVW4Hj9DjBgxBJyO3RsWWRG8oLfml1P1M0Efal/EvkDnB3xsLsx3SZwrpdYv2lfBnqVMLRqNwDyPfHNaDbmqhwkmHe0v2WtHk8XZVZVBsPAxBboG0gy4yXnF0ZSmu6ORt4mt9eMBdAOmidh4w5ukgRGS9GToBPHMokjcALY2v84VkPLOUrYgmGIZnam+cdfyK7Q1EIHo0mxvuPP0wu3DsGx80wZHOBseSK6d61imkSmSMoDGyg+xttjCwPBX4ad87nXf3RjNmAbVKQyStkStaFpG7RdiVvsT9Pzx6XDtJdR3CyuJD/wAY5fJVWdU8Usi2RSvq8ewt5w21pygPXnmSmPMWGtqUbmPSUgl0xMrkgtb8OkX435wmYnA0Ft4fijHR3IK6d7SmCsnpxIitpEg0SDYhgP8AnOBEA7rTa9rx4SvmXZrNC/cjchrW3329rHxgokd1VJII3iiE1Xq2YkmRVclWW/H42DEm3PFsEEou6SrsAz/Un1/1MaHPIjXd9JJU7ofUG4RmWy7qSWXVbxtYYga6b+XsVHQPbDloadQupKSoFLUtOFLSSRoJBYFjqsblbEqNPDDk3xw0NHT+9FbOzO3LsL091rOTpyFmcRu8YikeORpLPfQjOXAUAi+kjTvyD8YqWf18h9VfnuFZuov5rOi6fQPK0zkwQxrIxTYuJAO2q3HpJuLk8b4C8kENG5+nVMxODhZGg9fNKqrKx91SpVrgytE6n+VgAy2PkFT+RGLgakeV/Q/NEA8IKX5dUCOVHZBIFYEo3DWN7G3g4uBendTdap1/m2pWsNYdBl3FmW6gEW0gewGwxYsYW8uvD7fr3UB1nMOqM6Y6yakhqEEYLynVG3AjcgqWt9D49sEfC2ZzXO0rcdxvXxXBxApWlJ1BRSZc1PAQszxLFZka+t9iWexDC5v+uBflZ2ziZ+rbJ3Gw8lLntyUB2W+adPMsmTwPpaKM2cjguF1DY7kEqcCjxAdHM4bmvh6Ks5uoB9d0vbKjmeaVInuYKc9tV1FbfS25JIv4wd0gw2GYGbkX7SVQAudft+Rpb5B03BT5jUURXuRyQh11bld9JF/PPOOlne7DNnaaN0uEbS+nevX2UBJ0pMVqJI9JjgdlN2sTpO9hjY57DI1vV1H4oeahqp074Y2RdlV1vUlaadKQBUVrfhO5t4vfYYhmDiEhmqz8glWPjLTbrA8kFWdW1wTsvKQBtta9vqMGbgsODnDNT62RWsY9tgkhEp13U3jGo6VbUbm9/wDxjAf+FcKQ91akILcK5oPiPkqjLurfv08KPskbBiQN2bwPge+M3C/hsYHPKN0NwfbeceulLr7Ys3XRFTLyT3G+lrD++PQfh/DG3TH2D6pzd/sUv0Og9R+QMaXEDQACyOMOOgTPM8xkWVlXYC1v0GAQwMcwEpPD4ZjowSv/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5956" name="AutoShape 4" descr="data:image/jpeg;base64,/9j/4AAQSkZJRgABAQAAAQABAAD/2wCEAAkGBxMTEhUTExQWFhUXGR4bGBgYGCIdIRoeHSAeICEeHyAdHSggHh4lHx8dITEhJSkrLi4uHh8zODMtNygtLisBCgoKDg0OGxAQGzAmICY1LzAvMC8tLy8vLzAtLS0vLS8vLS0tLy8vLy0tLS0tLS0tLS0tLS0tLS0tLS0tLS0tLf/AABEIALcBEwMBEQACEQEDEQH/xAAbAAADAQEBAQEAAAAAAAAAAAAEBQYDAgcBAP/EADwQAAIBAgUDAwEGBAUEAwEBAAECAwQRAAUSITEGE0EiUWFxBxQygZGhI0KxwRUWUtHwM2Lh8XKCkqIX/8QAGwEAAgMBAQEAAAAAAAAAAAAAAwQBAgUABgf/xAA3EQABBAAEBAMGBgMAAwEBAAABAAIDEQQSITEFE0FRImHwcYGRocHRBhQVMrHhI0LxJDNSYiX/2gAMAwEAAhEDEQA/AF3TnTqvD3H/AJuPgf8AnHq8fjvy7dFTh2C/NSU7ZZZh0yukmPUSPnGbguLyTSZTst3G8DwscJe2wUu6bMCGQzKGYCyq2N55JAyml5HKAdURkM1IHkaVFJJ9KngD4xWTMW00qraG6e9W9MQ6NaDTpANkHv8A2wtBMXGnIj25RYU50n0k1Z3G1FVTyPJwSaZsYF9VVoc5fMm6UlmklRZAgjNix8/lfGXxHiMWFDS5tko0YcdtF1k/Tss88kBm0pHuzcj4sL4Mx0boxLl3XGR5OW06/wD8vksG762J5K+P15xxxTNlGR265fpCOGGoVx3JAVEb7g3PsAcRnzVS7UIWr6BmQBpahVj06mZg2x9gt9/2wMPj3ARC553K/U/2dz2id2GhmGoAEEJze/F7ePF8SZm3SpTqta5l01TRmuGhv4MaPE2s7ar7W88HnA85IVhvSw/yvBK9CsYeMTRGWa7arKu5I9iRt+eOL6u1wJq0vdctZJ2Jkjk1N2UU3FgBpuSCTc3POK2aFBW9pSLJooGlAqHZI9LXK83sdI4PJtixNCwo1K+ZxFCszinZniB9DNyR82A8/GIBJFlWXOVxRtKizMUjLAO43Kr5I2P9MQTQJ39eguWmbQQq4EDs66FJJFvURcjgcHbFWkkeIev7K72okZfS/dTKagiextFbzrCgX/8Ajdj9Bi1i6r3/AM9Pco13SFhiVCOyrJZ6ksIImkKi7afH6n9sSB1JpdfRGQ5Gr0MtQrMJYZAsiHjS2wI83B2N8FDdchGv23HwVfPolFTQyIqO6MqyC6EjZh7j3xQsIFqb1XyhgldwsIdnPhAST+mLxF4NtNe+lVwaRTgsqmndGKupVhyrCxH1BxD2OafErAg7LPQcUU2FzbFgFK1lpnUAsrKDwSCAfpfBzDI1uatFAc07FGjOpygTUSAAPfYcfpgkBmccsYsoLsPGSXOQonl7mv1F+dxzi02BxE3hewpzCYg4V7ZIjRC0qswkdla1im4+MLw8HmbbQw/BaON4zLinse40W7UmMb1E6bMAB4vh3DcCY1ud5ony/lJYzj0ujHE15JbQVUkDkgH2YY7EcKlILS2wOoVsFj3Yd+dh3Tf/ADbN4vbGcOAB2uU/Ba5/EMvYK2y/NmSKxG1hYD2GKcRjbiHBoK7hEf5aMueN11S9RkxyKq7na+Ow2Djw5FqMdiZMWP8AGKAUbmFJJqLFCL/GNzM0bleWEbydATSyylSZo/SX9Q9I828Yv0QSV6fWV1U0Lr93bUx5248DGaGRh4IdsjFzq2UdlvU1RQo8GixYk/rgskTZKvoqhzhskUecTKzMrkF9z84pLho5P3C1wdS6oc4liEmlt5Laj52xbK0CqXb9VXZR9orqumVdWlbDjn3wq/DtKJnIQ6/aLKNX8NSS+q5A3xTk2pBIXyt+0SWUMrxRsjLbSVBA/LFOSArWV8f7SKjSAqKrhdOq3j9cVMI6rrK5qevTJHIs1PG7SgB2uQSF4vY/J/XEGIgilNojLutIGqYS8IhjWJoSVJNlYbck8EDFHRuo6qQaUNMg1lVYadVgx9r7E/lvgzdatVcSBaLz9oe7aADQqqCRezMBuwv7nFnkE6JbBCbJcu9oiKKmFCzMVapeQdsBjdEH4tQ/DueOcBLjmobdU2EnGJ16Ky/HEFcv0cRdgq/iYgAXA3Ow3JsPqccKvVcj+q6OCGoMdOxZVVQxLBvXb1gEbEA7fri12AaVE96Dz6jpUJnUmQShwe13PSFsAt2HbYMSdViSNvpD8xFDt39Xp0UghY6+1l0xbeavkUxoNzoVidRH/cxsPfDJcDLmbsL+elfBCa2m0fL5IbrbLjAlJG00jt2QTE9rw3/lAHA+DvtgYILSR3+PmrXqifs1qKWOWR6iQIQBo1NpB9//AFirictNU0Dul/2hZjHPWu8RDJZQCPNh/vgt1E1vXVVZufXRN8m63giphC0TXC2v4/Zx/THjMd+HsRPijO14on3/AMfVFvQilK5TGs1UoJ0qz3+nnHsYBkAvWkJwpi9R60oIDRrDGy62KhdyfPO/kD2w1hJHZyXbUUB2VtEdFEUGUCmmIdlcFVKsNub+DxjUwMdMcWdfok8bK6RgDU0yowTsSRazEDexsPF8NTGSNtNN/dZmIE0DQL6BEjL4rkgW2Nztv7Ypzn1RQfzElUSgqSmIJKAWJ3weSQUA5MyyggBxWmWZEGEjNa5bcH5xWbGFpaB2VZ8cW5Q3oFhNkaKxAAtgjcW8iyiMxz3AElNFzOMRkbXAtjwxwkpkvovrjeIQNhobgL90zGjvdiANV/0wzK13MAHRZ0crRhnv6k6KtqKJaj0LYAi5OMySZ5xNdAmcMxsGFLiNx/K84qiaKr1IdWknHqmeKOivEzH/ACEjuqbp7q+aonih07ark/Ft74Xlga1pcuEhJARnXWXgwtKFXk7kbn6HAoJP9SpeOqA6PyqkaBBKqtJJub829hjzvF8VjWSuMRIa1Wiaw79VSnIaRA6pEhJsOBjz36jjpC1z3kUmOWwXSUydIUcYLyrt7avfDQ43jZXBkR19i7lNGpSjqnp2lipjJECGB51E/th3hnE8ZNiOXLt7FV7GgWFlkPRay0ElTJqDWJSx8D4t5+cejkkyuDUFoNEpFlGQl3dJg6Mq3CW0k3+ow3BG14JKQx2KfBlyjfqi5MgSNFkDlnDJdGA0+o8fODfl2scCPn7aSf6i+QltUNdRvotZqOAzVh0qO2npXTsDtuLEWP5YqWss6dPpals83LjFnU7+/ZcRdMwu9JEkx1z6dQKW2O5Yb7WUHbC0zWMbfo/ZO4bEyyyOaRp/H3Wr1eW/eJxNAwjUhIhGSNk1As1mF2Y6dz84SuTKCFoAC1LUhj7qdy4j1jXbnTfe3za+LqVSUlBQz1aQQdwpLGygsSCkvqKngXAsoI3vc4DneGZiOynQHdT4oXMJnsO2HCE3F9RGrjnjzgxq66+goB0tY0oUuupSy3AIBte/zY2/TFogC8CvXRVlJDCQV8zmlEU8sa3sjsovzYEjBZ2Bj6HYH4hDieXxhx3TqPpqNaE1c0rKWH8JVS4JJIAY386TsOBYn2x5t/F5HcQGDhYDX7iTXQE0PKx7dvNMFlNsn2evcuV6cASkDylKipZe2viOI8Ox5BJ3AFtsehFa9h/PYKg1Wmc9ITLMid8Ts6Fy4u1gDYXNyd/GCRMEu2gHdL4nENgbmckOaZY8EhjYEnbcA+fGLPgLT3UYfEtmZmCCKG17G30xXlPq6KPmGyJmyt1hWY20Nxvv+mCfljkzoLcUx0piG4QQPzgZY4bhMrR6tza7sbcXYm3744OdsFGQXdIyigqahiY9bt53w3A+catfSG4RN8JC0pKOqTXpU3G7Kd7282w1D+YY4+Ia99igyyYd5ActE6hYR6fNrWthxuNgq5NHDceaEeHtL8ywp8+db3F7/NsL/qgP72fAosmAY5Gr1DMi3KMA3B8HHN4phHuog6ewoT+EsJBP8Lj/ADCx3KMSfbBP1LDDSj8vuq/pzRoCquo6YL20nb3wMyR9dEgzGTH92vvXyDIJU212Fv2wPlw3mTX6xMI+WGpnF94RQqG5tz8YX/JYfOX7FOj8SzuiET26JfR9ITzylpmsoGpiP6YLJKyMaG0tBNz3HRfs6yM0KiaJjuLfkcUbMJNKTDmEdUPnGYzNSoJGPGw+MHOHY0EjdJMxbny5OgU/TpONJUNtxYYC/Clw1amOdGP9kQ2Y1S3N3G9zttf3wo/h8dasV2ztOzgsqnOJ5BZnJA9sAbg4Y9WtRs52Q82YSOulmJGIEDGnM0K4KNp+palIhCshCDge1sS5oJtcBS+N1HUF2cuSzCxPm2CxyujFCvgl58LHMQXdERWdVTMyFbAJawIvvgkmJ1OQaHulIeGsDaedVm3VEx7l1iPdFm9A3/bAvzDtqHz++vvRf05mniOnr3e5aZR1O0ctM7ohEDD1BfUV4Iv9CcBleXsypiHDiOQuaTr06JXnLxmeUwkmMuSlxY2JvvgbboWmUEMcpCedMVccDPUO3rjUiJPLO4K6v/ioJJ+dOByDMMvf5Aa/0pXFRBTpRxm6tUtIT6XJ0xBbWccK2ve3NsTmcXEdPr5e7RQdkLk1MJJkDaQoIL6iANAN25O+3gb4PAPGD68kHEPLYzW/T6ITNqwyys5JNydPwv8AKB7ACwtgmIfmea2GyiKMMYAAquPM4IMrMPcMrzhyIyu0bHSL/iOnSdR2sWvfHjpMHicTxcTBuRrK8V/uGp7C70veqpN2Ayru/lqUN9pC6pYJ13ilp4+2Rx6RYr9Qf649Yz/1+wn18EA7rHoXMYYWkMpsSAAS5Xb2sNvz+cMwEUQTSyOKwyyBuQWPZ9d08SuiqT3O4oCysSHNzYAgW+DscOMe0jTost8MuHtuU2WjbzIv4bL9JXoVaMFCpjJt7kk4MHNvdVbA8ESG7sfBZTUDPDSrLpOk3ax+Dbz72xzACCCiNnayWV0d67fFHVWXqygMi3v6f+fTBGuHuS0eIc1xLSfNDUPT8QI1KLj6HxiHODdWhGm4hKQaOiW1ec/4fPeFR6gdS2tuRa9vpgeKDTGC4LX4cZZY8zjtt1TPoLM2qJZmdR/LbbjYgj9AMKPkzDTQJwwhh11Khc1yxu9LoU6BIVBtsN7fpg+OjcSZQOgJ+GqPDKzwsJ1VFU9OwQ04kdbn/USRv8Y8M3is02IMbT7lsOw8bGZimtXTRGiNwfwA2PvtjOjnlbjR7UaRjTFSIhyKHSORtxfjA38TmzFVGHYgcrz6V7IgJYc7Y+pzTYdozPXiTgX3TSjTmdRc+huPAxZhgIBCocHItIeqdPK8fGIdhoz1QxFIOyb5D1ZG4lVyFJAt45wniMLq0sNrRwQLLzpV17nUTIsUZuBYY7DRuaczk5IQRQSDqKUdtLHi22NCawL81jYFpzusJ5lGa09kDeBc/OKyhzrLHbpOTDva63Cwgepc8j0lIwLHA75bfEbJTGFwjnPzkUE+6PjpY8tkZ2Uu4NwfHsMZMxkMgDdlvsyhpJ3Uz0nUUKd37ygYknTcAi354yOLR45+T8s6u6LGWWcwXfRuUQ1VcRZeyt20twR4Fr40WueyEZ9XKtZiq3OMiyyJhG0V2mk0qVP4dwNgDYDnFA95CkgBZUnSGX1FQ0cMbhYTplu5AJPFjuSfO1hiHSuaLKsGg6BJ+oOjaWCB6gSPoAKqLi5kDEW44AGJEpJpRl0Sr7PctglmkedkAhjZ9DoWU7W1N4spI2846Z5a3RS0WUZN0ks4WRKiBZpwXihWPQjLr0XU32uPVYKfOIbLWhCiuq4pugGl9UNTE8e/rYMo1KxUrbc8i9/bEc9o3CtRUxnWWtTzPC5UshAJU7G4BFrgHg+2LNcHC+i5MIumJe9FCzwq8hUaTKupNViNSkixsbgX34GK81tXrp5H7d1xuh5rhulqlpHjiQS6OSkkbCxLBSSHIUsVOxNx+mL209fXVd1pDydPutLLUSa00SCNVMZIY3Ia7g2XSRwecEaATXXf0PNV32QFVlNRFp7kEyajZdcbLqPstxufgY7KTt/IUomjyaqmliptEqlidCyBlCjlmsw2A5NsTVCzsuI1TOi6KkmaXtSxmGIsO83pDledI32B2vfGNxLjcGBe2JwJca0HS+/2XMYXC0rpOnZZIZp/SscOxYnZj7L7/wDkY2Y6fXnt/aqXUF9zDpWrgjEkkJVDYA3H83AsDfF2tv8AadVziBug6iKoTSG7gufT6id/jfDDo5mgWgMdh32W156JpXV9ZpijKSK43B5LWH/OcMF8waGga90lDBhMz3hwI/hLxndQrElzfghh/bAjPK005NnBYdzaA08kJWTySnWw/QG2OeZZhdI8UbIhlBVJkXUQpaYhU9TDY25b3vgsbGloc7Ybpd7XulIH/ErpupGRCtvUQRfxub7j3xY4trgcwUuwNyZgdEz/AM3I8IjcHblbXB+mPGHgrmzmVnXqt04oFmUpm/WULQdskG4sQVxnfoUrZ+YP5Rji2llFM6frGHSP4icecIScClLjTSijFNrdMei2ieWVjpHA2x6riLZAI2hYEZBJTrPK+KKUJsNVhjYwcbnsCDiZRG0lA5tRwuLpp5A+uH4HyN0cvNTuBdmYUF/lJHGo7G/AP+xxZ+KF1SvG+cN0P1S7MOnI9DswNwbDBeYHkBRHipWnfqpyhyV5luG2HF8S5tgZin5cYyF1UmEXSoS/dN9rjxbFGsYfNLycTcSA0UnEHRdI+hUmZnKknf2xnulLSbGi3GNDmjVRlRl8olkhj1NpJ2Ht84ka6riaXP8AgtRyYnAFrkjYX98VJCnZOf8AKVVFULDG41MmsupICr5vgJcDur0UvzbLKmJI53YlXJ0sDfcf0xAIuguGotC0GdTwlmilZS34iDziHNDt1ITuo6pgmEMM0L/d4wSUR7MzncsWPO9zgJY4G2q4KAzDNIIyfuIljWRCkokIa4J4G22OGY/vXaDZCx5/MJKeQEaqcBY9uAPB98WyjXzXDROYuvp1uFihVLbIqkKuz3Is3JLkm/kDAuV56qeqGzaFal3qWqqUNJ62jvIpGw9IvFa4AtziGSZRlyn4KS3ra1k6rXXSMIn00zhh3JO4xHp9AbQtlAXYEHc84lsdNcO/r5lVcAa8vvaCnzeJIpY6fvL3JY5NTlbgR6zYlbX9bBht4wYON27eq/jX+QoIp1j1v/SKgzGlNI6STyd6WdJpbw3DabgrqD7/AIi2oge1sWa6tANK7+z7KwIGqrens9jq6pj3HYJUTVFmDeiJYu2hFwbbtewBII4xSssZA6gD4m/oo1J9eSIm7pqni1l7Za4pWMhdnvyzXVT3D9OBiwyijt4tRXrT3qHC7Hl6+vwSjoGG2XzCpZPurXAGqzLsdXG4v7Y8L+JHf/0mfl2nmjy0Oun/AFMMJyeLZLOqRoymgWO/acuzH3bkX+dz+mPe4bNlc4/upv8AfzSuoI9/8oTI+oKipljhnm1Rg6tLC9yvH6c4ZwzRnsBI8Uc5uHcRfxVPmhgM8KMASLsLbWsLX2w+zNl13PdeZh5wie5p00HtSunq45ayQKGYKCODYG4Fr7b4sDrXUJuSKSLCNJoWfeg4MhglMkktyzO1tyOCQOPgYK+MXq20d+PmiDWR7ABaZf1HT0iS0zxaiLAN72N9/nfCs0bWvFOpa0RfLHny7o7L6OKpyyZ9AU2cj4KEkEfl/fExzEztHQ6HzB0Vmxco31XnOX0fdfTe21/0wNuHuXKdtU1NLy2Zk6fo2YFRv611JtyuGRhsObN+XsS357bw7rZejpY3jLqbMbWYW5xZkGHsuabr3qr8Y4tqqPRUP+SYjuVsfIGJOIj/APkH3ILX4gDVyPh6eKXMDEW5PucZ+WN5BeqYrEPiNM17pPntNUO2q5JGHGRhg8CBHj2SaSIL77VRi7KbDzi9uG4UcnCyGmlGw55UBA4Hp9r44tsWQEI4WLPkDis4OodbFZLgE/8AL4qHDtSmTAZW5mGytf8AHEpzaIbXvsb4hxbVbqjcJLN4nnVE1PWAcNqU3ItuuAtyM2tceHyl1kofoWsiimlnlaxVSEX5bCsrC5tBbcRDavoEdl3UFHHUrNpN2B7hvyf9sDc0lpAKIDR1CrE6qoZYHBcK0hsbji5/thIscHDXZGzAhfaiWOT72YJA7iBQLeAL4gk+vep0UxJlckmXUVGbCaZywDfygktv5G2LWA6+irqQoaoy9o6jsOQCHCEjjm18FBvVVJoKi+0LLYqYpDHSmMDiYknu7fWxwJji4klXIoBYZL03TzUhmep0SAMdF18cbGx3+uMTGcUxUGLELIbaa8WvX7IzGNc27SbJMsE/eu2kRQvLe176bWH5k423uyttCCdVXRnbSd2n9MGkNpiZzdow/q0k6F306ztf2xR0gugFLbNoLNulZqeETSFbXUOovdC41Le6hTcC3pJsdjjmyNc7KF2qW0mXSSKzoLhCgbcDeQkLt5uRi9gEefr+NVB2tFzdN1QjaUwt20LBmupA0MVbhr2UggkbYnS6BU0aWGb5G8CQM2vuTAntmJlKgGy2J2fVcH0/TFwAdlU7IaJqimk1L3oJAObMjAH9DY44t01Gi7ZfTnlR3xUGZzMOJCbni3n42xIbpVaLlvBQVMtNNNe0CPqbUbBnP+kW3b/fFeUwyZyPERv1r7Lr0WYz6X7oaQ2MWvWLjdT8HwP9zgjTRJ8qUEJbFKym6kg+4xZri02FDmtcKcFuMwlDh9ZLAWufbBec+7tDOHiLclaIzK+oZoCxWx1Ek3v5+mCMnI/cLS+J4fFOADpS0fqeUm5A+d8MDGkHZVHDIgNEpqpzLIWbYsf08YBLKZH2no4xFGGjor2rz2Gny7sRXLMCvyb/AIm/PDMUWR/MdsNfslY3mU18UhnziALEUAurC1hYqpFiD74YEzcua/8AqA3DTHM13W/f2VpF17ESgKjVbSLH+X/fC35IUadodferZ5ALLNk9zrqaklAW9+LD5wDDYKeM2pmnjeNlia2lXbUdvnBeViDrSoJYgpLJ+rCgKufPnBMsbhrulMRhpS7Mw7pvT9SxMbtpJxxh/wDkpEwSt1LbQeb16zroisP6YLGwtGpVo2GNwe4UEVk1PGsapIdwORiJC/8A1QJXh8hcbAVEnTkLqCLEc/XCDsY8EgozYSQC1xS6r6UpyRcLe/xgjcQTu1TzJWCg9ZzZtTU5Wn7QLM4FwAb7gc4HK17iHErT4fKOWRXv7pJ15kgNWiRLYPYEgbC/vbAYXFwsrRkoHRcr9mdQTYOvF+PGKunYFIjctH6DVo6YISJZGIkJOwA5NsUMup7KQ3RYv04I4qqWlnYdptDC/K/Nv1xQvFqcthFpktbHWAJUBn7BdGbyu1wPbxipc02poil5/Vu5di+7EnUfnziwqlxRGuoqPTeSXQpNt20qOT9MCfJHELcavTU9VI1QggYqXCsVHLWNh+fGLF7Qcti+16/BcjckzmWlcvFpuylSGUMCDbYg88DHObmFKUybq+Y98lIe5OGDyhLNZgAQN7WttuDbA+ULBvZTvaIrc7evASSSOEixZpJ5QjkDSLJ6kVvOwHnFAwRm6v2DUK9lwq19yqtioiY5tFQrPFKGp5gd4ixCsSOCTe2x2xd1vojSr3Hf7BRtoV8m6ljYEWkW9PLFwDZ5pu47cjbSbe9x+eCNoOzez5Cgqkk+xMKTNaGN6PTUm0EMsYZoGXRI+siW3q2BYCwuRzi1kg6duvs+ykZQKTnMGia9NLVxhjTUY7szFe4okeRyNW9yCNjvuMSNA011cdPcPoqingn13TClrKQw1EscfeVpajvLGYd1BITV3CGK6LEaD7++IObOBfRtXe9C9tN9NVWhRJ8/69BSmb0Remyeli2jmBY3NgXYi9yPIBOCtP73eY+FWrEdPW6r6/omk1UoaJBZnD9tCmpVU8gkk+q2+BMmcWuPsrr1+yqQQQLU/QZPlFV3JkWSOOFCZFued7Hm97A/XDBMjXZNCbpVa72rrKehKOqkd4Wc05HoOq1m3uATcnxziXzcsDMBa4Fzjogav7NbEaJbqCQxNvy+AeQfpg3Mjd0pUzvF3ShJ6K0zRIQ1mIB97Ys6IB9IjX+DMV6dL0LHDRLdI5Jntb3O1zYm1rY6HEB0mXYDft70CQyBuYHVSGYdAVkYBsH2vseAfO/jBhyX/td8UXnVuEFJ0bVggCPVfyOAfY4IIYv/ALHvUNxTSNj8EvzPJJ6f/qoVwVuHBbmY4EIjJ2uOXqhqdJGPo1Ej28YuwSP0BUyOjYPFS3aSoHJf98GrEDT7IQbhztS9Cn6fhIvYHC2YE0WrzIxkrdivg6cj4Ci9r7HHB7BrSt+cmJq1nF0vIp1KTv4OI5sYOhRTiXPAa5qfP0gqj+JKwYLfY8nCJxhcfCFqswTK8SAirKqPUouQvG+/+2GsjXiyAsSQRsfla4hTlZm1VrvpYfkTiCXDYJyPC4Yt3tfsraf73HI0RdgbhbYHLZBzJzD8sDLHqjc56unEjK6aSGDWPNx7/GFGtaBomyXHdN8t+1N11dyO9xtbC8mGa7ZEbK4bpllfXVLLLCpXtnSwLHwSP0wMxO1Vw/ZLo0jjpqiNJVaSrmsov+FTsCf644td1UBw6JwkqffRIHHao6cozX/EzAAAfoTgRBrZWG6jOpqaZcvp3bt9uWR3UBbONRJBJ83GLtPiyqCDVrX7PqWQw1brHcGIhWH4tXsN72tvjznH5mCbDsLqOYEjpXdGw7bsrrqKsjiy2mhi7sfdXWVuCGBO+va978WwLh0Es3E5ppcrspoGjY00r6q0jmiMAJd0YqxR1VaQC9OiiK/AeQkBre4F7fXHppCdGjqgDug82ydIYkeSc/eJUWXtCMkaXO131bNa5tbEh1mgNB1XBL8qyySd9MYGwuzE2VF/1MfAwDFYqPDNzSHfQAaknsB1V2tLjQQ9TGFdlVg6gkBgLBgPIB3scGY4uaC4UT07d/sqo6py5Ox3kkLWcI4KaRqZS3pOokgWsbgYOWDKSEu2Z3MyOG4sfGkPkuSy1Unbh0lrX3Ntve25PzYG2M/G4+HBR82W68h6A95CYDS40FhmYlEhWcsZFsp1NqI0iwF7ngbc7YaimbNGHsNg7dFFVoua7L5ItHcTTrQOt7G6twdjtf53wcabFdaMbqCU0qUptpjk1xvvqQnwD4HnEg0Se6ilw3UNUSCZ5SRcAlibX+uJDvJRlBWNHm0sSSRo1llFnHv4/vgjXnNm67rsqoOl+vZ6OLsoqstzYm4tf6c83xR0bXauCkg60VT1vUsa0YgjmDz1DEs23oLkknY8C9gOcMNb4+Y4aDQeaX/1qvb680lrfs3kji7q1KNYX3Uqf1ubHEsnZI7UG/cUYyZRmpdy9euzwgsbRlri+1yLC/74YbFE0lvf6JTJNls61smuUddCSrdZGHbKqF+LfiF/k4rJhmhoa3fUq1uDQ93XfyVrSdRUgYguvqbYbbWAwi/BzkaDZWbPEOql/tTnSaD+CpY3XdRf39saXCY3xlwf2KrzGukaQkP2XZejsyygCwJKsNzi2JfJFDoKNqsrWyTamxSqZMnpQSASBc7bG2+BjEzkahAMMV7rzt8wqEALAgNxgjMaHGqBXOwUSKps+kUi6tvx84NzWO0c1LvwDDq0pw3VUkTLrBHBsfbA3RwkKkeEeDYOyI6x6kWRo2jY2FibHC2Gg5f7lpTO5jS1vZd0nUMQO9jfm/nDD4wdivP/AJaUEki0xrcwp3HpsDYYHHHI06lDkbdU0hYZtnaUwSWCxYCxB84E9jnNIem+HktmGTtqpOgjOZVoEhCatzjL4hivymHMjRdL0LRmdR6r5nPTWitWmjYHWQAfa/54pw7GHEwCRwpTI3K6gqXK+lKVKqSmLGU9ktdh+Ej2tgpkJbanKA6l5zVKUkZQT6WIG/scXHRQaTWhySpkgaVCdDMAwvz4ucHbhy4DXfp9UnJjY435T06/RbZnR1ksyU8jM2kWQtcLYDFDhznIHxUjHRmLmH4dUjE0kZZVdl3IIViAfHjnC8kLSfEAaTbH2AR1WckrNYMSQNhc8fTEBgBJA3V7TbIc4WGOphkUtHPHpNuVdTdG39jziHsuj2Ugriuz2SaFIpEibthVWTR/ECreylr7qLnY4gMANhT0pZZPmjU7kgakYaZIz+GRTyp/Lg+DhbF4RuIZlOhGrSNwehHv3HUK7XFqCYgk2FhfYc2HjfzthpuwDjfr6lU6JvndbC0aJAzhE4jaMDcj1OzBzqYnbgWHGCOdpSVhje1xc8WT1v5AUgclzyakcvCwBIsbj6235Fr32P1vjPx3D4MawMmFgevXyTbXFuoQNZUtIzyNbUxLGwAFzvwNhhuCJsbWxt2Gg1v5ld1Xq3XFIopZu9BEgjigSmmsNcjW9QDXvpA2txzi8Js6G97HZQToF5dldD3pVj7iR3/mkNl/XAsVPyIzJlLq6NFlSF1nOWGnlMbOjkAHVG2ob/NhiMJim4mISNaR5OFFdsqDpLtGCfVGCyqSWP5m36DG5hACBXdYXE+aJ46doToPgj8noY6jJpyyASU7Flf3tZv3BIP5YXYf/IDOjrFfx9FsloDsw39BQiRliABcnYAYiONz3ZQrFwaLKpc9iSngVFLB25sx8c33/bG2crYnEjQaD2rJwUsk8rnH9qnKSkeRtMalj7DGDLPHCM8jqHmtdzgN1pLlsytoMbBubWxaPHYdzc7Xiu9qOY3uvsFHOxOkPcbHn9MFk4lHHVv381R8kTQLVD0z1d92NpQ5tta/++C8xsracfegHDOD88exXGb9XFn1R+9wSLEfnh9jomMrdDZgnOJLzXsSeTPJiSdZ3wcTtrRqOMFF1CrJ8zhmkhVh6bi/xjzODgdG4qkrswCtc/y2lkaEpYWZbWtxg0D5W3mRJWscBSoj0zSzLdwGv74SdipWmgj8prhqgH+zakY6tO3sCQLfkcW/UHjRV/LjdLM5+zWDtsYiVYcef64KzHOcaIVThwBYKmYegZjA0iyXZSRbccYO7FMaaQeSXC6UnWUU6nQ6tccg+MSMQx4sOVMrWHakTmGUT0fblvbULgjxcYHI1jwWHUIourWMM9QGWr3JVtmJ9v7Ys3DlkdtGiEZmZ+XeqqaLrlT3p5E/junbUgbBfP74VMYoJnObSzrSqo2ip1pwC4W8jAWuTzf88Q1rgdVxII0WOQ5zEkHbdmUrIGFuDvjQhlYGgE0sjF4WR8uZguwqGhz6OaVGM6ppV76/Oq9hi5dHl8J9238pM4aWMHMPful1TCv3AqDEHMlhYg69TfIup43wJ48NafTdMREnEg6/bT17UV0VlJpqqqhngSaRKdmAVixNwPSunm4PtfbGVK+2WDS3Wtp1ISvyjL0pUkkEsE00ckkaarquh7Kh1DVcj3txjs8l6aqdKPddZvkEcssSRssUUdEkzv2rvY/6lQ+uQ3W5FvOIDy0Ene6VqBqkJUdCSrJIgngspcAuzJr7ah5NIKnZARckj4xwxDaGh/nyC6vNKpOm6kBD27l2VVAZSwZxdVZQdSEruNQFxggew7HZUJrdfKfpuoedKdo2jdxq/iAqAguS5v8AygAkn4tiwA3vQKb1AWtL0hLOsstMyyQxuyamPbLaV1ltJvYafn2xZ1N0dv8AHyXAWp1EJIA3J2A+TxjspulBcALKIraWaMiOVXU8hGBHPsD7/GCkPG6pHLG8ZmkEIVlINiLH2OKlpBoogIOoXNsdRUqhynqVYYWiMCMGFi21z9dv74dinDQN9Fl4nhzpZRIJCPp7E9qs1gpcr+7RMHlqLl7cKDa/5WAA9+cVYKl5x0A28ynmuzivj7lF5XIRKhH+oD8id8FwjyJR5rsQ0GJ19k764Q6428Fef7Yen1w+nQrO4ORkc3zTD7NayOIyM5FyQB9AL/pjwP4nws2JaxkfmtOSRrHjMrfpXMoKxWd1UEM2xPG/vjx3FMFisA8MYTVBQ0Md/wCwC9/imFFLAJGCAX3vYi3xvhOeLEmNrnk0hsMeYgKVqemFqO5JpsQt9/LE49DHxl+FyR31+SUjZIGlwK0k6Mp41a4Fwq3J9zgbPxJi5HjLdWfgESQPF+LavmhpOhIL+nj5w2z8WYqvFuhvknDqDlpTdLLJCzcEGwtj6RPKGvDVTBXK0uJUtHHKtR29bek7X+MGgGZ2p0pFnIYwmtk5pswrmkMMTE2F7D/3is8MbDZApRDK57BRKp6f7RDDB2plImTYg+cZr8Ex78wOicbO4NojVB5V9oRklVHDaGO9tz+2LPwrA0kbqBM4bp3U9fwQ6k0m99wRwDhR+EMjSQ7oic8DQBBnrikmDqV3bYAjm/6485+iYpr2lp690T8yyjYSn7Tp0EEMQIJUC9semgaR+5Cd0AU5nbaKSJV2BAxrYo5Y6Hl/CxcGM+Ke52616c6rigpmgkgV7m+ra53xlvbmrXZbQNXoh+ss2pKjtmnh7RA9VhbA2tLTqVYuvouj0xrpKeSJWeeUt6QfA+u3GMn9TyYqRkpAY2tVYMtordIK/L5YW0SoUb2ONOCeOdueJwI8lVzS00V3R5XJJJHGFKmQ+ksCAfm9tx9MGaA40ChSyCNhedkTLT1NMxlV29LaO9GxtqtfSG548Yq9gByFTFIJGh4Xypnqh2Zpe4QN4mkGoc6tr7Hfe2OMeXSlLZGOJAOqrenuufXI9SyRylERJVhNtIa5VhEyMdrAEHbfbCcuH8NN196Ya/XVHz55RNSTRxTGNGE7WYnvanY6QLoQysNNzrBtscCEcgkBI7ez0AptuU+vYlsnXQaWKVu6tmDyRhYiupEIUq2kSWDm9mY2BODtw9X/AH1+Wyq+TMPXQ6IDpaukmFREzln+6TrCDyWZhI6jyzMA53v5w0aLg6uo+A0H0VbJBB9d1IrVOt9DsoN/wsRe4sePcbYsDrRUNVP1HROERIKZGhZU7cqR6ndiNR9Q9V+fT8YZddUB/XrusrCSNJLpXkO1sE0B02RtdHbMqZJEZgscS7krY2vqvbexODO1qv8A9evkgMP/AIchBrUn3dvJL6jL4pZKqpqJHWNZig0gaib/AEtb8sWfG0u18v4CI3ESxtihhaC4tvXZGSdOxvQxyKyogLN3WXcjewPHxjg1jvAEAY2aPFOzAm6FA6X1X6obKTQekH70sYHkXfb8jvf8sLhr+ZWmVb17brjrPpyJYKOppVOmcBdPuxF1/M7g/TEx+Nr2u3b/AAoaC3Qm/wClJ5nlstO+iVCj2BsfbwQRiQ0tAe0+9XDg5MMsiesOiSQ+kXHH6n3xqRS86M8z5dVn4h7MGMzG7pVVwNE7JfcG23nC2IwzWOFbHUJ6J7ZWB9bo7IPvWoimBP8Aq4t+d9sZfERgw0fma8u6iUMP7l9jziogkcNsT+JT/bFDwvDYlgLduiGII3s8BTOh65mRSCL3Fv0whP8AhWGQghQ7DO/1duhMy6rklJa5BYi//wBcGg/DsUDQ0Da/mqtwhzEuO62Tqg2/GcLO4Iy9gg/kj2Vb0x1TpZYmU+dvnHosS1rxmul2GaYjl6JPW1INYztYWudsNYTKR4T0QsYHOYQBunfQubxJVyGQ2BXa+BcRY6RuVvREwQEVZl3NW0cmYszgFbem/F/yxj45mIbhgI9+qZa5jpLOy06Xp4GzNu2oK6SRbgHGVxWSZnDgXHW0WHKZtFR9RZfSQBXmQFWa7G3nDfCnyOgAB6K8zWg2VO1nR9PMDPB6V5AGNiNwaQ1+6xMVi3hxMerQpLO8jmAD3Lge5/pgksZuxqpwvEI3HKdEvrquYxrE6EAcbYiWZzmZSExDFEJDIx26WxxljZQSfYC+FaJ0Ccc4NFk0uXUg2IIPscVIUggiwqSDq54kpxEoVoQRc7hr84yJOEsldJzTYd8kVshbVdEHm+dtWTpJPYDYHSOFvv8AthrA4GPBx8uPZRLIXmyvT85zOkkFKlPIsnbLvySVURkeePphjBtcZiXeun1SnEXAYeh5Jd0tSxSZWO9GjxM1RJJIx/6ZGyEb/iJthackyWE5EAGV62UVmnpoKRf9TSP+9hjQJ8Hros+IA4l5Hr1Sd9EZGklLLI8KyMxIjBsWYAEejcaSJGW7na2PG8d4jJDi2RxyFoA8Xayf9tNdAaC14I8zTevr+xqhM76cjhoYZO24mYIWN2PN9WofhQAlADyb4YwHFJMRjnxlwLNa28qo7kmjfZc+INjv17/lSQ5NQRzOyyTLCAjMGbcEjhd2G7H/ANY9GbHSz99/gEtr0WWYxGmqHWKbUY3IWWM6bkbalINx+RxDTYut1bY6LSt6aqY4FqWQdllVg4deHJC3F9VzY+MXsE1eqiqSqAsCNGrVfbTe9/i298W5paNTQHwUFodoRaYwdQ1cbXE8gZRb1G5Hx6r4IJyexCXfgoHbtHu0/hbwdVTgyFxHIJDdldAQTxe3vgrZ+4QX8NiIGUlpHUHVER9WExdiSJWi0aQoNrHwcFZiG3dILuF1JzGPOa7SKhpTLIka2Bc2BJsB8k+wG+AN3tapNCyvUOoohJLl+WQOSYSrO629FhYH2B5P54mLwRvkd/tt7B6pV3Ons+KkvtNpmjrSjSmWyLYm11G/p2AHz+eDtcHQNIFb/wDV0YqwgujIrzE+Au/5nDeH0Y4+xZ/Fn1CB3KB6jkVp3K+5v9RhnFABrAd6+SZwDXNgaHL1DoOmp1otYCktc7k3O9t8fHfxFNincQyEmhSN4aOarQ9T0RDKCx31Gwa++Cw/iSfDnKOnRLCORgGV2iT5j9n0cUWoub6it/6Y2MH+Lpp5cobpVqZJpYxmJ6qCSjYy9ofi1af3x72N4e0O7psygR8zpVr0Wl6KXQvpB25I3OJ/NRt0pZbjO85syz6cEKV8lyLb6b/J+cee4uJDAMqeiIz6qwzPpOmkBkIANvG2/wCWPO4Xi+JicGBNPia7VRvS/S6zTy3J0obDfycexGIIjDzuUkG5zl6IbrjpBqQhwdSsf3/vjopxKLCuWGPQpVlVdPRv3AjDULbjnAMTBDi2ZHa0uBLTYVD1J1HLNSKk0dj7/wBMFiwbYG6IAxbZXZGnZB5P1e0USxMDp4/LDJMbiCRqs+fAPeXFjt+ibQdUQMCGItcbcYklp1BWe7h87eiJzPPKcKWVVOwsLYgW0WSqtw0r3UBQUfkSO9apRCtzci1tvzwuw3JY2WxiqbhC0mzsPan1Z0uszOx1CRjsfA+MFkiabNrMh4k+INaBYCEqOg21KqSjcb6xwfHGAGI7jZOM4v0e1JazpmojGrQGGrSNJuTfg25scULHDonIuIwSaXXtT7p/o2uDh4HSOURhrObGzEi3BvxfA3ycoX3RYizF5m1oPVqezPKqiKJZnIMcrup0ttrRiCGA2vtf6YGJGvdfXdNhmVtDbZZ5vm3fESiNY1iXSqqSRubk7784K5wIoIEEHLJJNkozJeqp6ZO2gjZRqtrW5UPswBBBANt8Y+N4Ph8W/mPJB0ujvW1g3qLTrJXMFBE5p1c01O8LRBS7K7OrtYsoAuVNxYgDYEC4vhfC8EZhsQ2Zr7DQQAQNjfUV1O5G2is6YuZlIU3fG36+6Cs3xy5avmExTtmVzHt6CxK+m9tibbXNvqcEtdZTToZL19Pzs+o2BP4QTwB8YyeOmuHzeYrtuQFZl5h7R/ITrJekhmPen74jYyvZdIbYm9/xgjn2xmY3jR4UI4OVmAaNbI8uxHzRIYuY27UfXUnbleO4Olit+L2NvPGPT4aTnRtkAqwDXtQSVQV/RE8MMdQzRvGzIrBCbrqIAvcD3HHvhqAMkkya36tDe8tYXeR/hM4uloqir+70+qNo49bMDe52sBv838YcxDo44g5w1O1aaLP4fJPLHnebB2CU5PQzw1mh3eCU3sSBdvn1XB4vjo2NfbnGx0TGLxBhhzNbdfJKeo4XWokEjmRr3LHk398ExLAA1zdiNB2RcHMJog8CrT3pMTfd5GjQELff3IF9/phSTi2FwxZFNv5eZSWOwollaT/xTq5bNJG09rrufrvucWn4jE+fITRPoJ/nRseIl1BnciR9tdvF/i98LzcMhmkzuC52Fa6TPar6X7RtMagobrvbxfHmJvwfnkJB0KoY5gQBVBJc96tlmCrqvYlj9Tja4Z+HIcM4uI7D4KseHc7/ANqXdMyj73GzeW5+Tj0ro6bQRsQ3/FQ8l7nT1kQUAsLj5xivikLiQEJr2AbqCl6OlkDOhsV9+cPTSQmmnqk8PzSDY2S/OcxqoF7bOfk3wtJwvDipWBFgxDnktJWnQnUy05kElyWIYed8WfCHtDR0TOblm0y6361WcIqr+Eg7i2Ax4YMaRe658hkIobILPOqYakQrpsQwvtxhHhmAfhpiSdCoxT3PiIA1pVH3OOoj0KgayXJ9r8Y1pnFmrjuVg8OjLpNBsNSsPtD6YgSlWVAEZbD67YQhnc95BXo3xtaAQoiXpd0pBUuwGrdV+Pc4XHEmPxJgaNuqgtIbmS+hyeoeMzxxkoh3bxt9ecPF1EKC0Oab2TvLq2rrAUgRQ8Y1Fr2Nh8WxaTEOq1nRcLiD978kHlfUs0cgErEoGuw83/8AeJZKeuyjEcOjc08sUVY0/VtKxcl7EixLDn6cWOOzN7rMdgsQ3Ut396Vr1xH6EOsKpsSLG4sQCPN/OIEjbtH/AE2atwknVOdrJLGaeR7JGF1XIP7YE6itHAwOiacwpM3pJP8ACaeEgmWpqi0Sk7kEab78AnzhXQy+wLSF5fas+nukBL94gmBjnhlj1tqFljJPcO11NgL3+mOfJVOGxUhupBXFf0ii0j1aNKEFnUSKtnjZ9K7q2rURZt1AIO2IbKTJkPori0htlfa7IIpaunijUQK9Ok01izBLqXcjWWOy2sL82xzXlrCTqboefQLtDRG1X7kujy2GcVbw607SiSONje8YOl7n/UNSt/8Aob7HBdsoPXT39PjqoFEE+vNT8i4mlFrG2JUreirJIXEkTlHF7MORfY4HPh452GOVuZp6FSDSxDm9wd/fBgBVKKC2oqjRIjkatLqxB/msQbH64KzRdsvUM469hrkipo45FZpUY6rWAXfax9xi+Bw/KkzWDoe6Vx8h5DiO39fVfOkqhYcxrO7IsLuiiJmtY2vxvY722vg+PYXsYWix/aDw4tGHYAdrv2r51RmMVRmFOkbCRoY21uOCTb22+fzxOEicyMkir1r5KnFH1h3EdaC866kk1VMp/wC636bYcxWzG+X8pjANy4Zg8ladLHt5TO/uJD/bHz/iv+Xi8bO2X7orhbj66BfVXtZLfyYx/wD0cS3/ADcbA6A/wFWrcfb9V53S0xkdUXkn2v8Atj6CGph78jcyp886Dlp4O+b2tchhYj98Ww00Mz+W06oLJ36Z21alqanZzpUXOGGts0jySNYLcURJl0qMAB6vFvfBjBbbaQgtxMT26nRMmzWo8qb+ecEEJrYfFKflYDra9Py7q1Y9SyLpL8X9sebnwQeRlKHh8UWA5wpjqXMImqUZt49Qv9MFxEb24TKN0PD+ORz+ix6mrKZZ4pYgpAIJA9sZPDOa1pEq0ZKJ8CoIM/oKgBGVdbMBuvvthwxvBsG1OZpGoU91v0qIWaSOwS9rY6N/MA7qHDl+xY9KZrPHFKyNfwQcNNhEzLcdRsk5phBKA0VmS3N+qaioTRI22Eg0N2CdonUlfn6jkalFM24HB+P/ABhBuAjbiDO3cq5c6svRUGUdQQHLfurSGJwbXHkE7n9MNOYS8OBUA00tPq016IyqGOonaGoVl7RUajYktycDlJDRYVo6LtCqSr6Ny5o01JwCxZTYt73I3O5wqJZASAjFjaSSv+zKmtLIJnjjFytwCFt7k7nfF/zLxoqGMalCT/ZnEZWSOfWRBqC3AIfaxN9gp3xxxJrUKBF5qDm6fqFZlaJhpkETNb0h2tYE8b3H64OJGlVLSF31IahJzFUSa3hsgIOwA407DHMLXC2riCNCg6bMZU16ZHXuKVexPqU8g++JIB0K5Nj1VUdkQSLG8YCAq8diyxm6KWXSxUX2384pym5s3rzVsxqk2y7qOOesBkRKcSwPTswclRqTQh9V9IFlBN+Lk4EYnNb4TZBv6+9WsHTbSkFlSiClqZnK6plNPEoIOollMjbfyqoAv5Jwfd4rYa/Ihv3Q8tNv15obqGkmjpKLXJqjdZHjiKaTFdvVfa51HcE/liwcCXAdK9+n0Unou+ictik+8ySRGcwRa0gBI1ksF/l9RCg3IG/GJJqhdWd+3/VwSLNHRpWKRdlb/wDT1M2m3Iu3q598XI2XKln+z6YUoqRJHp0aypDKQLXtexBP6Y83H+JcO7F/lSx13lsUR/No7oHNZn6KXy+heaRY4xdmNgL2/c49NQGpS5dScVPSdbDL2+y/ctqGj1be4K/+8GikaAHtcocL8JS7MIZ9ZEyya12OsG4+t8Nl730b9lf0hsayMZWgBEZJnz0uoIoOr5t/zjBGvaRlkvRAxWCbiaJJFJVUSFmZjyxJP54rNJzHX60TjGhjQ0dFSHqRBlppQPUQB+9ycecPCXO4j+aJ0/qkINfzKI03v32jOoM+iagSBDv6B+QG/wBMB4bw2VnEXTv21+apCXF1EbJL0VmMcFUry8Wtf2Jx7CSJ0jC1u6PMDQI6L1Tqzq2kng7AYHWtgAf2v4whgOHYiGXmkbIE8/gOUHRQ0NFBFPHpNtS+pQb6SOP1xtDOYnaf2s3ESSSQnqqVaSN2U7AFgCfjCBkexpHksRkj2nK4/wBIKtp07jaRcXNj74NE92QXumQ8gUCp+SX79PGiekt7+LYysRO2CIv7L0eU57rdcVvTc5nEAIY2vfxYYrDjPzLM5KsAIzVardejJStlBZ7E7e2GnNiDLJ1SwxMhlLMqEyugenlSaVNka5Uj2xwgJZmsK5xTc2QbqzzjqSmnpH9X8Qkkg/tbCbYXMdfRHdKHNrqpPp0aIJHJ/Ef6Y0sM3LHZ8ysvH+OdrR0VF9mfT0FRFPJLYncAbbfOMfEyFoFDdbETASbOyRZL0otTUzRCQIEO3zjO4nxL8kwOy3aJDGXmrQMGSRrWinnk0pexf+mHMNOJ4hI0bjZUeMpoqhquglCyyU1UrLH4vuR9QcdzCKzBWLbuipAZpOgCdxwBwLn/AJbBRRQyFfUXX0Ry5oJkkaTSVJtcMT5J8HCksNyWEZjvAQUuT7QxfW1MBIyokjqxBYI1+P1/XFzh/NVznRMpJUZErpZ3iSetSTslgVKKV9RUbgi2BkODsoCnQiymWY19FVVECTypO6d6QMgUxhDfSjagLkLbYeRjE4scZDhS7DiiaB3vU6EV876IzTGXeJRzdP0rUc08dQrHuAIXVo7WBYpbcMxFrf2xccTxYxseHkiIGUk0Q69gDelAdVTlsylwd61WPVfqp6CVh/EaAqx9xG5VCfnT5+Mbkf7n9r/6h5rAS/JaJSks0qM0cabC5UO5KgLqA5AbVYew8YYa0Vr67n5Ul5nkENbuUqYYoTqjjZEhaiqkCjuTSEAC5LGw2AuTsB+gxYWR5BVe9rBbihoZ5YHJRnjkUkXVipHuLgjFiC3Qj4q7TeoWdTUNIxd2LOxuzMbkn3JPOO3UAUtI8wlVSiyOFIsVDEAj2te2Buw8LnB7mAuHWhfxVrNUnfQGaU9NVrLUrdArAG19LG1mt9Lj88HfG58Za3f1ouBor0bMuv6W0708gDrThY7ra7nVwD7enEQ4N3hEm12denq0Mv8AEa7Afzf0WVL1yFoDWSJG0rOFKjmwNv6C9vpiRhM8mUEhoBKnNRrqft/SeZX0xSywPLJFHab1kaRtcA88383vheTFSMkDWnbT2qWxjLZ6qaznoKiSI1BOmMRm29htw23k7DD8OKfJIIsutoTg5rLDl5pkGU/eqhYQ2kMeTubX9ve2HpcseZ3QIpcQB3Xq3VHQsQgSCCKPuEfi02I8ai3OEMFj7eXv/ahStc0jKdeq8+zH7Pq2JgugP4LKdh9b2xqx4zDvbYKIZa3CVz9NVSNpMLkjfYXH5EYbbLE4XnHxUc9nVBSCWJvUGVvnn98MZnAZtwpqOQUmWX9RSINyTb3xUxxSizokp+HRyHQLFuoJvfE/4R/qUUcPi7Jgcvmp2WVL3B2tvjz02GDmlp1BQIsYyTS6TLKepZY6oSyoTdbEAe/nAI8I2NhYNEbOLzg2r7JeoYe9rdgAyAe3/DicRhHmGm90vh8Q38wXO0SXr2ojZCyWsbnBsI1zInZuyDM5r8UC1TNZ0gFokqRJcldRH/DjAZxPNinYct2WvlOXOu6KipWy8t3SJhyur+2NkvkADW/tQS1l5j+5YZDkVSaV6mGUKovdb7m2AudlpvdEy5rPZTsdVJG5ZWZXvufOBSNbIKcLVgK2XNUXLXk1ajvc+cTk5fhqlDXNdqDa0oBIzrGha7kLYebn2x1riAqX7SqaSOpRZGRiEG6i3tyMCjfmVi2jqqvK6OGSggp0ZoxKpd9gxKj8W5HPtjwuKxOIi4hJO8B2UgDUjfb+08xrTGGd90lqPs4LXaGddBAKdwWZri9tv9saMf4qYKbNGc2t1qBRpD/K3sVGUmXySzLToLyM2hRfze36Y9UHDLm6JStaTPPumjTiR0kWWOOQRM42/iadRAB5A4virJcxAPVWLaSaOY2CksU1AlQ1gf7A22vbFi1ubNWvfqqpj1DnRqZA2kRxooSKMcIi8C/k+Sfc4hrQ0UrEkmytMrkH3WpTUoYmMhWYC4UtfTc7tuNhvbBm6tr16tLStPMaRtraVowBBIuAQSL2uPa/i/vgDgaoHXv9UyFS9KoJK6JqdGjRSDIpmDXAN9rhSy3C+n1bgfGJwrZmMIkcHeYFdOos/HRKY9zclAdq69dfkpiuRxI4dSr6jqDCxBv5GGpzbyfVI8ZGUZToqaOlWTL6WFQndmqWsbbgD072Ba3nHmzM6Lic0zycjIxp0vfTpaMLcA3rZ+FD7oLqPo+oo1Dy9sqTYFGvv9CAf2w3w3jmE4g4shzAjWiK+eoUyROjq+qWZXlE9QSIImkKi50jjG0SGjU0h3ZpCyxMrFWBDA2IIsQR4OD5SFAK3SgkMRlCntg7m/8AbDEcbyKHwQjPGJOWT4k3ynqmojCwtM/Y4ZRzp9geQPocQY2E5sovurOaSKCqs46opq9oaIOYqZQNTX03IFgoLX2HO/OAxwuw+aQeJ59/8dT5KXF1gkaLLMOk4KEpWQVJcRnVY6Tf/wCykf0wSCV055b2V681WZ5DfD1WuX/aNqqC7k6QiqATtsSWP9P0wR3DGGPls3slDc6VtOItU3RXV6VZkMpFxIxt/wBv8u30wjj8AYQOX2r39UYPo0/2qyo5ISALre1/1xkSCUFFaWryX7aY4g8ZS2olr29hb++PUcDc/kvz7aITQObYRHQXRkU9N3GHI/EQP74HjuIugkDWpflvmLi4kUdE+i6BpQACik++FHcWmJsFW5J6uPxU9DXROOQdsP5TuF5Z8ErCip6+npx3LAgrY7b3wB7Xub4jWqd4fIWzVRP0XPVmRpNTrPESv8MPYDn/AGwqyZwJjceq3jG3SRo6KHojJMrRE/hG2NKMmVpY7RJTCOFwkA3XWcQ1dPEsUjHtkbDxY4x34aMP5gAJ7p2N2ar0vVIL4sUdN+mqiczRwxOQHcAjxz5GOzKrh1RnX9K0dUQQL87YHzLohc1lErrqpf4UJNtVhf8ATGjjR4R7Vk8NP+R4Gyox0dCaWneAt35WW0gJsCeT7ADf9MeEwnF8VLxF8DgA1vRegdE3lgjqgs36IqJWmkjnE4i2Yu3q2AJ/rj0fNAqxug5N1OU1TV0zJINa6AdNxcAHke1sVxOAhmYWSs0O/wD1AixUbj4HaojNOrqmoQpIw3fVcCxBA4FvGEsLwXC4aTPGOla6o7pHO3K2+zyqVMxp2cgAsVufBZSAf1IxozNuMgKrNHBWWQVkdPDLFNLCumonNTHJYuw0kIEBG920nbCjoy8ih0+aKHBt2V5zklNDJOqTSduM3u17W2Nt7Ec+/wC2CY6WaKEvhbmcK09aqkQaXeI0Fr1BlkcEoWKUSqVvqGna/j0Ow8e4+mB8PxMmJjzSMyG6rX6gH1upkDWupptN5enFWmL2cOsSyFyw0tqIugW1zpUj1A87YdFevks0Yq3+V169pSyLIZi0isvbaOEzMHuLoLWtYHcgi2K22gel1696fynUHokkgwZpLTouC+XOOJJNldQR82cStHDEWssOox2FiNRudxvzhaPBQslklA1fWa9Qa022Ukk15L9W51UTII5ZndAbgMb2P1O+LYfh+FgeZIow0nehSkuc4AE2rz7Jc1ooFkM8ixzFxYuSBoAGw8A3vf8ALB8TDLIByxY+q5paN0s6mycVRra+OaPtpKQqeWAsLjfz4HnDrCbjgrXL/aHYAzef1RIoZGy+JHj06pFBK241b3t8DD0T2iY2dQ3b3LzzpAzEmVpsAGie9bLmu6Vp3W0V1Zbajv8AF+Tbziok6PAo7Uqw8TnYbfqF3W9Io1OkcPqe4ubXINz7ebYtFig0kPFNVoeIyc7O7W+g+QU1XdJVEbaNz7A3G/tbDLJWPbYfp66rTZxOE6uFHqust6QdxeS6+wHxiHSMZ5oeI4uxmkeqyGQTpKVjbSAPxcf0wxnZlBB926J+oQvjDnjXstcujr0ZjE7EKRqa+x+Pn6YpPkNNdRvuKRS+DJnAr2K3yzqCkljK1bRNIt9nUbfmRjMmwk8b7gsDyK6I223e7RD/AOeY6ZWSGNtB9h6QfjBv0l85DpDr81EbnbN0vuUIn2k6hdhY+2I/S4xsVzo577rPrTog0hUxMbObAX4vxjNw0/NGmhR5WZP3ahY590dVwxqw1SqAC297H6Yu3FNeatU5GQ5q+CZ0HWqiJ4p0ZX0hRcWtb64q6FrnBzT5qQ9zQQRfsU108y9yVwedhf5w9hRYJHdZ2ODsjGUvSc0olmpygs/biALc2OMnNUlnqVpsb/jDewXl2QZXHLLKsl/SNsOQMa7MSEjjsTJDGws6ppN0wY5I3hcrY8+Ri5gYSMundKRcWtpzjVIM3WYTdyUNIFI9RGx+MKyRmKS6sDy0WrFMyWOgaJ+KzzjNe+wOmwA4x2IxAlIoaBRhcLyGkXdr0LpvruAGlpwnbUelyeFNiL/rjyWH4JIzGvxT33d0tHn+ENr2qTzKdoq+RRKQjS+oq2xBPnxbHpIRsCksQCY3ZN6Kuc4njnj7cADnSt7AXsW3O22HAC28xXl2+BzTVV5Vqp3P+m0mYyQsS7SBNKgaVPHqtuPe9sAeLJKfweMfE0McNN/M9qSep6Mqlcqi9yyhrqbbXtw1iDcYotBmPicNdEhdHL6WvrvY6j543J/viE4HNLcw2WlfQSQvokXS1gbXBuDuCCCQQRiFEcjZBbTaxGOV1QHN3mQQrGO66JDrL8qhuFs1lW5tc33sOMWBA39vr2BLtw4Dgb67eZVBFNFT1NZHDW6XMSxQzysTYkoXGtVIGkKVBsBxY+cBAe9rczfMj41oe+6bsW4A9q+v2+aletK6OesmliN0YixtbVZQC1vGogn88HazI0NPy9e5VvMSQjs2y2ngo4mRTM04v37kLGV5jVf9Xvq5G4+MLB4rFYnHyMkIY2P/AE3LgdnE9u1ddD5kkaGtbXXr79qSzpzIZKyUxxlVspZ3c2VFHJJxvOIaLKGNSh84yzsSdvuxS7Ah4X1qQfmw3+MGDTQJBHkdCuvWk1y/pfu0UtWkyXh/HEQbgeN7+RvxizXESNjI32Kjpan/AM8NNLgNCoTGPOakKF7rEDgHfDTJL1LRaVdg8OTeVF0PU00ZufUL7/ODVG8U4UgS8NiePDoqCi+0ACQXTSvJuNr2t4wB3D43tprrPrulf0yWMZmkE9kZR9VwmbuMwtv5PPi198c/h8nKytHr3JU4KZpzluu6Mmro5t1YKLDYe/kfngTYnxaOFpV7C12raWq51CkZ41KrG5ANsVOFle8diQrMifoMup0+KexIIcuMiKGYoCARtre25/M4QcTLjMjjQs/AL0kbeVB8PmpXNOhYI6bvSXZ2YXcnkn2A2xoRcQMuILQNPsqzOkihzNKHosmR7RKL32GGZMU9njKxo5JpZQBuU5j+ydCAS4ufZf8AzhB3H9f2rebDNX7/AF8Vm/VC1kZEy6XWxF9htvzthZuFMTrZsodiWuFPROX/AGixFlilG2qxPt7YG/Ag2WnVEbiT1GiqavKaKpgY6UNxe9hhHPNG8ApnLG9theW5H0MajuMkpULLo29h5xovn5Q33SjAZLFDTuiK7Isxoi4hYyRnYn/x5xQYhr6J1UmLJfT2KVmFRRTEyD1N+IHzffBopTGbGoKHLAydmQ6UmVD1YNQ7qkD3G+GRioyNdFmzcJOX/GdUwergqI+0JVUu1gzeL/viZXtcwkHog4fCzR4gEjRfabpuGGlld078iki6b2txYXx4rGYqduNbCHZW6b9V7TDxMdAXkWU1rclgnngSRQp7BYgbXIA/pfGRFj54YXuYb8Vd61TroI3uaHDopSn6KqZHBC6Y3Y6WY32F7Ejne2NyTjeGjacxtwqwEgOHyOOmgKDyzKKszSRwBtcYJYg6QFHm58HxjXjxDSwPad1ny4cE5Xi11S9UVUaouq6q19xzbwTyRg4eUi/AQOJ0RdZ1g8iuFVkZyliJGbTpN9tVyAT4xFgAobcAGuBJsC+iXVmUVPcvMjIZD+OT0qSfJf8ADv8AXFQbKZZNEGeDp0G/w3VXXZUjzys0RnC9hI0R/wCQgKZAUJJAIt7Dzizq9iQikcxgaDW5Pt7eu6BqukUWN3DybFtB0Ao1pO2iatQ9ZPq87ePcebX17/sjsxjjWnb+LKXVPTcqkBGjlJLrZGNwY9mvrC2AO172433xO/rumG4hp30/vb5IGHKZXm7AW0mrSQdrH5PjjEgdVZ0zGtzE6LmbIKlYRUGJuyRfuCxFtRXexNvUCN8W0D+Xfi7I42tZVTTwh6aTUgDBmjPhgNj9bH8xbFORGZBNQzVQPkuI6I/pXPhSvJrj7sUsZjlS+klT7HwcHyZgNaINg7/JQNCt4Gy1jVFhPGNI+7LfUQ1twxGx3tz4wbK4luo//XT4LuhVZ07lsX+EzRiphLTOjyDVYogK6gfN7A+2BFzxODlNAGjW5I0UgjLqVcZn07QyRxQmJdNxo0r7C/I8WwjDNM0lw96s5jNAEkrvs/o6hkaBWiAZgwX+YAkeb23HOG2Y6WEEP17KhjzHwrBfsqpTKVE7kab6SRcb87AG2L/qsgZmLVBis0HUkkn2WsYZWRw7gto5F7GwFsNDiUecBwoH5KmWW7B0Xns+UTqXvE/8M2c22BxqteBVHfUInNb1KKrspqKaMOSwVjY2uN8MRYjmWLBpBbJHM6i32Wloq30lb7HnB+Ye2qMYWZs1L0nLevIxQrE4uwTSQfdeP6DGK/hZdPzAdPVpZ5cP8Yb7+izqOuo6iOOFwRYi6kbXGLxcN5TzIwoGLZM6IgdOqPyusSORGJ8+cDnie9hFLKwbiya3DRemw9QQ6RuvHvjzDsFLey9OMQyl5elNC622sTj0zi4dF4sySsN3qgqvoqPaQcE8A4AHRl1J5vEp2R2UsRqmhkEsZYxA7rc2Ix0zAR3H8LQwmMZJoNHI+X7Rgh/gxmxIJB23wly2ddVpeO9NEcftLVwqgadTeu4vYH2xUYePuodJJ2VfJ9zqvQxV+5wRa/A4wq5sjPcjWx/VLcw6CooC0unZU/Cdxc+cVZO5xpS9gA1SDM+gqeRYfu5IMm5cm40839sYfDuLT4jFSRvFAIj4g1opIZ+m66ljaaByYtViVa97GwuMbc0MUzgHtsqjJXRtLgaC6puu6mN7zxJIdOnddJsfnGVP+HoS3LG4t1tOQ8UcddHJnl/W1MXhlkWRHjVl0g3QgjY298Z2J4FiuW+OIghxBs7plnEI7DnAghNsyzRZKHMJoZO5dowSuxWOw9Pv/q3xo8IwzsPCxkjaN6+f/UpjZBK8lhtJszgjkgSBDJGscHdKWVhfa3qte9ycere06g+t/svJRylj+Zuc1fevJJa3o2VEZ1kjbTqOm5DELbUQPi/vgL48poJ+LiDH7ikIuW16gRBJ1WQbKSQrAC+9zp9ucDo7Ixkw/wC41ol1IJQGePWAo9TJcaQdtyOATtvidQjOymg75qmouoqcrCksTWTtjYIQuhgdanT3L2BuhJBucULTrR9fxulHYd4stO9+3Xp2Rlf1DHrDa+5rjdHCqWVbsCpCzjdjb1Brg7b7DEtAAo+vgubE7atq+S1yzqKMsHNR2yrSMV0GPvARhYwQpKixH4S3NrfB2sBoCul/HXfVDkheNAN693X17VH/AONT9k05lYxEAFCbj0ksLX4AJJ298SSC/MAL7rSs0nv2gkk0bP8A9VqOIyX5J3AJ+dNsUiALDW2Z1ezT6rnEl3r12S/Lulpp4Y5YirGSbs6OCGtqBPi1rn8sSXtaSHdBf0XAWsqzpiriR5XhbtoxVnFiAQbE7G9r+bYu2RjjlB17KOlrbP8ApeSlihmLxyRzC6Mhv4vvtgsEpdmAsEbrjYpa1f8AiFIkLSPLGrC8YL3tt/pJ22PGDMfHJdAHvp9VUjoVX/Zl1oia46ua1raGbj5ueAfrhTHYN0oBjGvUBXjOV2qaZn1tRxV+sNrV4wruu4Ugm3H1N7fGJi4fO/DBjtCDYB9fyoLvHY2XOSda0UMYhhYhfF7+Tc7tvbfzi8/Dp5X8x9X67IYk5YqjS1+4SzxT1CFRHK50ahb0bKT9SBcHHc6OJ7Inbga133CE6Iva53Q2qyroopqdY3AKt4/LGTHK+KUvbum3Na5tFeeZ19mSCP8AhONVwBqX3O9yMJM/F8jcY4PbbRexS+SRhD8130Ser6CameF3KlGkCGxufV5sRjU4b+Jm4yUsAo0SqSulAyvO+1Iz7S+m44IIpoxZlbSx978Y3+EY180rmO9oRGRiOmjYqIoO7UOELGw3ONh8jYwSBSHNysMwvA1T7/AX93//AEf98LfnG9h8Fl/n29h8AqfPOljYz08hVW4Hj9DjBgxBJyO3RsWWRG8oLfml1P1M0Efal/EvkDnB3xsLsx3SZwrpdYv2lfBnqVMLRqNwDyPfHNaDbmqhwkmHe0v2WtHk8XZVZVBsPAxBboG0gy4yXnF0ZSmu6ORt4mt9eMBdAOmidh4w5ukgRGS9GToBPHMokjcALY2v84VkPLOUrYgmGIZnam+cdfyK7Q1EIHo0mxvuPP0wu3DsGx80wZHOBseSK6d61imkSmSMoDGyg+xttjCwPBX4ad87nXf3RjNmAbVKQyStkStaFpG7RdiVvsT9Pzx6XDtJdR3CyuJD/wAY5fJVWdU8Usi2RSvq8ewt5w21pygPXnmSmPMWGtqUbmPSUgl0xMrkgtb8OkX435wmYnA0Ft4fijHR3IK6d7SmCsnpxIitpEg0SDYhgP8AnOBEA7rTa9rx4SvmXZrNC/cjchrW3329rHxgokd1VJII3iiE1Xq2YkmRVclWW/H42DEm3PFsEEou6SrsAz/Un1/1MaHPIjXd9JJU7ofUG4RmWy7qSWXVbxtYYga6b+XsVHQPbDloadQupKSoFLUtOFLSSRoJBYFjqsblbEqNPDDk3xw0NHT+9FbOzO3LsL091rOTpyFmcRu8YikeORpLPfQjOXAUAi+kjTvyD8YqWf18h9VfnuFZuov5rOi6fQPK0zkwQxrIxTYuJAO2q3HpJuLk8b4C8kENG5+nVMxODhZGg9fNKqrKx91SpVrgytE6n+VgAy2PkFT+RGLgakeV/Q/NEA8IKX5dUCOVHZBIFYEo3DWN7G3g4uBendTdap1/m2pWsNYdBl3FmW6gEW0gewGwxYsYW8uvD7fr3UB1nMOqM6Y6yakhqEEYLynVG3AjcgqWt9D49sEfC2ZzXO0rcdxvXxXBxApWlJ1BRSZc1PAQszxLFZka+t9iWexDC5v+uBflZ2ziZ+rbJ3Gw8lLntyUB2W+adPMsmTwPpaKM2cjguF1DY7kEqcCjxAdHM4bmvh6Ks5uoB9d0vbKjmeaVInuYKc9tV1FbfS25JIv4wd0gw2GYGbkX7SVQAudft+Rpb5B03BT5jUURXuRyQh11bld9JF/PPOOlne7DNnaaN0uEbS+nevX2UBJ0pMVqJI9JjgdlN2sTpO9hjY57DI1vV1H4oeahqp074Y2RdlV1vUlaadKQBUVrfhO5t4vfYYhmDiEhmqz8glWPjLTbrA8kFWdW1wTsvKQBtta9vqMGbgsODnDNT62RWsY9tgkhEp13U3jGo6VbUbm9/wDxjAf+FcKQ91akILcK5oPiPkqjLurfv08KPskbBiQN2bwPge+M3C/hsYHPKN0NwfbeceulLr7Ys3XRFTLyT3G+lrD++PQfh/DG3TH2D6pzd/sUv0Og9R+QMaXEDQACyOMOOgTPM8xkWVlXYC1v0GAQwMcwEpPD4ZjowSv/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5958" name="AutoShape 6" descr="data:image/jpeg;base64,/9j/4AAQSkZJRgABAQAAAQABAAD/2wCEAAkGBxMTEhUTExQWFhUXGR4bGBgYGCIdIRoeHSAeICEeHyAdHSggHh4lHx8dITEhJSkrLi4uHh8zODMtNygtLisBCgoKDg0OGxAQGzAmICY1LzAvMC8tLy8vLzAtLS0vLS8vLS0tLy8vLy0tLS0tLS0tLS0tLS0tLS0tLS0tLS0tLf/AABEIALcBEwMBEQACEQEDEQH/xAAbAAADAQEBAQEAAAAAAAAAAAAEBQYDAgcBAP/EADwQAAIBAgUDAwEGBAUEAwEBAAECAwQRAAUSITEGE0EiUWFxBxQygZGhI0KxwRUWUtHwM2Lh8XKCkqIX/8QAGwEAAgMBAQEAAAAAAAAAAAAAAwQBAgUABgf/xAA3EQABBAAEBAMGBgMAAwEBAAABAAIDEQQSITEFE0FRImHwcYGRocHRBhQVMrHhI0LxJDNSYiX/2gAMAwEAAhEDEQA/AF3TnTqvD3H/AJuPgf8AnHq8fjvy7dFTh2C/NSU7ZZZh0yukmPUSPnGbguLyTSZTst3G8DwscJe2wUu6bMCGQzKGYCyq2N55JAyml5HKAdURkM1IHkaVFJJ9KngD4xWTMW00qraG6e9W9MQ6NaDTpANkHv8A2wtBMXGnIj25RYU50n0k1Z3G1FVTyPJwSaZsYF9VVoc5fMm6UlmklRZAgjNix8/lfGXxHiMWFDS5tko0YcdtF1k/Tss88kBm0pHuzcj4sL4Mx0boxLl3XGR5OW06/wD8vksG762J5K+P15xxxTNlGR265fpCOGGoVx3JAVEb7g3PsAcRnzVS7UIWr6BmQBpahVj06mZg2x9gt9/2wMPj3ARC553K/U/2dz2id2GhmGoAEEJze/F7ePF8SZm3SpTqta5l01TRmuGhv4MaPE2s7ar7W88HnA85IVhvSw/yvBK9CsYeMTRGWa7arKu5I9iRt+eOL6u1wJq0vdctZJ2Jkjk1N2UU3FgBpuSCTc3POK2aFBW9pSLJooGlAqHZI9LXK83sdI4PJtixNCwo1K+ZxFCszinZniB9DNyR82A8/GIBJFlWXOVxRtKizMUjLAO43Kr5I2P9MQTQJ39eguWmbQQq4EDs66FJJFvURcjgcHbFWkkeIev7K72okZfS/dTKagiextFbzrCgX/8Ajdj9Bi1i6r3/AM9Pco13SFhiVCOyrJZ6ksIImkKi7afH6n9sSB1JpdfRGQ5Gr0MtQrMJYZAsiHjS2wI83B2N8FDdchGv23HwVfPolFTQyIqO6MqyC6EjZh7j3xQsIFqb1XyhgldwsIdnPhAST+mLxF4NtNe+lVwaRTgsqmndGKupVhyrCxH1BxD2OafErAg7LPQcUU2FzbFgFK1lpnUAsrKDwSCAfpfBzDI1uatFAc07FGjOpygTUSAAPfYcfpgkBmccsYsoLsPGSXOQonl7mv1F+dxzi02BxE3hewpzCYg4V7ZIjRC0qswkdla1im4+MLw8HmbbQw/BaON4zLinse40W7UmMb1E6bMAB4vh3DcCY1ud5ony/lJYzj0ujHE15JbQVUkDkgH2YY7EcKlILS2wOoVsFj3Yd+dh3Tf/ADbN4vbGcOAB2uU/Ba5/EMvYK2y/NmSKxG1hYD2GKcRjbiHBoK7hEf5aMueN11S9RkxyKq7na+Ow2Djw5FqMdiZMWP8AGKAUbmFJJqLFCL/GNzM0bleWEbydATSyylSZo/SX9Q9I828Yv0QSV6fWV1U0Lr93bUx5248DGaGRh4IdsjFzq2UdlvU1RQo8GixYk/rgskTZKvoqhzhskUecTKzMrkF9z84pLho5P3C1wdS6oc4liEmlt5Laj52xbK0CqXb9VXZR9orqumVdWlbDjn3wq/DtKJnIQ6/aLKNX8NSS+q5A3xTk2pBIXyt+0SWUMrxRsjLbSVBA/LFOSArWV8f7SKjSAqKrhdOq3j9cVMI6rrK5qevTJHIs1PG7SgB2uQSF4vY/J/XEGIgilNojLutIGqYS8IhjWJoSVJNlYbck8EDFHRuo6qQaUNMg1lVYadVgx9r7E/lvgzdatVcSBaLz9oe7aADQqqCRezMBuwv7nFnkE6JbBCbJcu9oiKKmFCzMVapeQdsBjdEH4tQ/DueOcBLjmobdU2EnGJ16Ky/HEFcv0cRdgq/iYgAXA3Ow3JsPqccKvVcj+q6OCGoMdOxZVVQxLBvXb1gEbEA7fri12AaVE96Dz6jpUJnUmQShwe13PSFsAt2HbYMSdViSNvpD8xFDt39Xp0UghY6+1l0xbeavkUxoNzoVidRH/cxsPfDJcDLmbsL+elfBCa2m0fL5IbrbLjAlJG00jt2QTE9rw3/lAHA+DvtgYILSR3+PmrXqifs1qKWOWR6iQIQBo1NpB9//AFirictNU0Dul/2hZjHPWu8RDJZQCPNh/vgt1E1vXVVZufXRN8m63giphC0TXC2v4/Zx/THjMd+HsRPijO14on3/AMfVFvQilK5TGs1UoJ0qz3+nnHsYBkAvWkJwpi9R60oIDRrDGy62KhdyfPO/kD2w1hJHZyXbUUB2VtEdFEUGUCmmIdlcFVKsNub+DxjUwMdMcWdfok8bK6RgDU0yowTsSRazEDexsPF8NTGSNtNN/dZmIE0DQL6BEjL4rkgW2Nztv7Ypzn1RQfzElUSgqSmIJKAWJ3weSQUA5MyyggBxWmWZEGEjNa5bcH5xWbGFpaB2VZ8cW5Q3oFhNkaKxAAtgjcW8iyiMxz3AElNFzOMRkbXAtjwxwkpkvovrjeIQNhobgL90zGjvdiANV/0wzK13MAHRZ0crRhnv6k6KtqKJaj0LYAi5OMySZ5xNdAmcMxsGFLiNx/K84qiaKr1IdWknHqmeKOivEzH/ACEjuqbp7q+aonih07ark/Ft74Xlga1pcuEhJARnXWXgwtKFXk7kbn6HAoJP9SpeOqA6PyqkaBBKqtJJub829hjzvF8VjWSuMRIa1Wiaw79VSnIaRA6pEhJsOBjz36jjpC1z3kUmOWwXSUydIUcYLyrt7avfDQ43jZXBkR19i7lNGpSjqnp2lipjJECGB51E/th3hnE8ZNiOXLt7FV7GgWFlkPRay0ElTJqDWJSx8D4t5+cejkkyuDUFoNEpFlGQl3dJg6Mq3CW0k3+ow3BG14JKQx2KfBlyjfqi5MgSNFkDlnDJdGA0+o8fODfl2scCPn7aSf6i+QltUNdRvotZqOAzVh0qO2npXTsDtuLEWP5YqWss6dPpals83LjFnU7+/ZcRdMwu9JEkx1z6dQKW2O5Yb7WUHbC0zWMbfo/ZO4bEyyyOaRp/H3Wr1eW/eJxNAwjUhIhGSNk1As1mF2Y6dz84SuTKCFoAC1LUhj7qdy4j1jXbnTfe3za+LqVSUlBQz1aQQdwpLGygsSCkvqKngXAsoI3vc4DneGZiOynQHdT4oXMJnsO2HCE3F9RGrjnjzgxq66+goB0tY0oUuupSy3AIBte/zY2/TFogC8CvXRVlJDCQV8zmlEU8sa3sjsovzYEjBZ2Bj6HYH4hDieXxhx3TqPpqNaE1c0rKWH8JVS4JJIAY386TsOBYn2x5t/F5HcQGDhYDX7iTXQE0PKx7dvNMFlNsn2evcuV6cASkDylKipZe2viOI8Ox5BJ3AFtsehFa9h/PYKg1Wmc9ITLMid8Ts6Fy4u1gDYXNyd/GCRMEu2gHdL4nENgbmckOaZY8EhjYEnbcA+fGLPgLT3UYfEtmZmCCKG17G30xXlPq6KPmGyJmyt1hWY20Nxvv+mCfljkzoLcUx0piG4QQPzgZY4bhMrR6tza7sbcXYm3744OdsFGQXdIyigqahiY9bt53w3A+catfSG4RN8JC0pKOqTXpU3G7Kd7282w1D+YY4+Ia99igyyYd5ActE6hYR6fNrWthxuNgq5NHDceaEeHtL8ywp8+db3F7/NsL/qgP72fAosmAY5Gr1DMi3KMA3B8HHN4phHuog6ewoT+EsJBP8Lj/ADCx3KMSfbBP1LDDSj8vuq/pzRoCquo6YL20nb3wMyR9dEgzGTH92vvXyDIJU212Fv2wPlw3mTX6xMI+WGpnF94RQqG5tz8YX/JYfOX7FOj8SzuiET26JfR9ITzylpmsoGpiP6YLJKyMaG0tBNz3HRfs6yM0KiaJjuLfkcUbMJNKTDmEdUPnGYzNSoJGPGw+MHOHY0EjdJMxbny5OgU/TpONJUNtxYYC/Clw1amOdGP9kQ2Y1S3N3G9zttf3wo/h8dasV2ztOzgsqnOJ5BZnJA9sAbg4Y9WtRs52Q82YSOulmJGIEDGnM0K4KNp+palIhCshCDge1sS5oJtcBS+N1HUF2cuSzCxPm2CxyujFCvgl58LHMQXdERWdVTMyFbAJawIvvgkmJ1OQaHulIeGsDaedVm3VEx7l1iPdFm9A3/bAvzDtqHz++vvRf05mniOnr3e5aZR1O0ctM7ohEDD1BfUV4Iv9CcBleXsypiHDiOQuaTr06JXnLxmeUwkmMuSlxY2JvvgbboWmUEMcpCedMVccDPUO3rjUiJPLO4K6v/ioJJ+dOByDMMvf5Aa/0pXFRBTpRxm6tUtIT6XJ0xBbWccK2ve3NsTmcXEdPr5e7RQdkLk1MJJkDaQoIL6iANAN25O+3gb4PAPGD68kHEPLYzW/T6ITNqwyys5JNydPwv8AKB7ACwtgmIfmea2GyiKMMYAAquPM4IMrMPcMrzhyIyu0bHSL/iOnSdR2sWvfHjpMHicTxcTBuRrK8V/uGp7C70veqpN2Ayru/lqUN9pC6pYJ13ilp4+2Rx6RYr9Qf649Yz/1+wn18EA7rHoXMYYWkMpsSAAS5Xb2sNvz+cMwEUQTSyOKwyyBuQWPZ9d08SuiqT3O4oCysSHNzYAgW+DscOMe0jTost8MuHtuU2WjbzIv4bL9JXoVaMFCpjJt7kk4MHNvdVbA8ESG7sfBZTUDPDSrLpOk3ax+Dbz72xzACCCiNnayWV0d67fFHVWXqygMi3v6f+fTBGuHuS0eIc1xLSfNDUPT8QI1KLj6HxiHODdWhGm4hKQaOiW1ec/4fPeFR6gdS2tuRa9vpgeKDTGC4LX4cZZY8zjtt1TPoLM2qJZmdR/LbbjYgj9AMKPkzDTQJwwhh11Khc1yxu9LoU6BIVBtsN7fpg+OjcSZQOgJ+GqPDKzwsJ1VFU9OwQ04kdbn/USRv8Y8M3is02IMbT7lsOw8bGZimtXTRGiNwfwA2PvtjOjnlbjR7UaRjTFSIhyKHSORtxfjA38TmzFVGHYgcrz6V7IgJYc7Y+pzTYdozPXiTgX3TSjTmdRc+huPAxZhgIBCocHItIeqdPK8fGIdhoz1QxFIOyb5D1ZG4lVyFJAt45wniMLq0sNrRwQLLzpV17nUTIsUZuBYY7DRuaczk5IQRQSDqKUdtLHi22NCawL81jYFpzusJ5lGa09kDeBc/OKyhzrLHbpOTDva63Cwgepc8j0lIwLHA75bfEbJTGFwjnPzkUE+6PjpY8tkZ2Uu4NwfHsMZMxkMgDdlvsyhpJ3Uz0nUUKd37ygYknTcAi354yOLR45+T8s6u6LGWWcwXfRuUQ1VcRZeyt20twR4Fr40WueyEZ9XKtZiq3OMiyyJhG0V2mk0qVP4dwNgDYDnFA95CkgBZUnSGX1FQ0cMbhYTplu5AJPFjuSfO1hiHSuaLKsGg6BJ+oOjaWCB6gSPoAKqLi5kDEW44AGJEpJpRl0Sr7PctglmkedkAhjZ9DoWU7W1N4spI2846Z5a3RS0WUZN0ks4WRKiBZpwXihWPQjLr0XU32uPVYKfOIbLWhCiuq4pugGl9UNTE8e/rYMo1KxUrbc8i9/bEc9o3CtRUxnWWtTzPC5UshAJU7G4BFrgHg+2LNcHC+i5MIumJe9FCzwq8hUaTKupNViNSkixsbgX34GK81tXrp5H7d1xuh5rhulqlpHjiQS6OSkkbCxLBSSHIUsVOxNx+mL209fXVd1pDydPutLLUSa00SCNVMZIY3Ia7g2XSRwecEaATXXf0PNV32QFVlNRFp7kEyajZdcbLqPstxufgY7KTt/IUomjyaqmliptEqlidCyBlCjlmsw2A5NsTVCzsuI1TOi6KkmaXtSxmGIsO83pDledI32B2vfGNxLjcGBe2JwJca0HS+/2XMYXC0rpOnZZIZp/SscOxYnZj7L7/wDkY2Y6fXnt/aqXUF9zDpWrgjEkkJVDYA3H83AsDfF2tv8AadVziBug6iKoTSG7gufT6id/jfDDo5mgWgMdh32W156JpXV9ZpijKSK43B5LWH/OcMF8waGga90lDBhMz3hwI/hLxndQrElzfghh/bAjPK005NnBYdzaA08kJWTySnWw/QG2OeZZhdI8UbIhlBVJkXUQpaYhU9TDY25b3vgsbGloc7Ybpd7XulIH/ErpupGRCtvUQRfxub7j3xY4trgcwUuwNyZgdEz/AM3I8IjcHblbXB+mPGHgrmzmVnXqt04oFmUpm/WULQdskG4sQVxnfoUrZ+YP5Rji2llFM6frGHSP4icecIScClLjTSijFNrdMei2ieWVjpHA2x6riLZAI2hYEZBJTrPK+KKUJsNVhjYwcbnsCDiZRG0lA5tRwuLpp5A+uH4HyN0cvNTuBdmYUF/lJHGo7G/AP+xxZ+KF1SvG+cN0P1S7MOnI9DswNwbDBeYHkBRHipWnfqpyhyV5luG2HF8S5tgZin5cYyF1UmEXSoS/dN9rjxbFGsYfNLycTcSA0UnEHRdI+hUmZnKknf2xnulLSbGi3GNDmjVRlRl8olkhj1NpJ2Ht84ka6riaXP8AgtRyYnAFrkjYX98VJCnZOf8AKVVFULDG41MmsupICr5vgJcDur0UvzbLKmJI53YlXJ0sDfcf0xAIuguGotC0GdTwlmilZS34iDziHNDt1ITuo6pgmEMM0L/d4wSUR7MzncsWPO9zgJY4G2q4KAzDNIIyfuIljWRCkokIa4J4G22OGY/vXaDZCx5/MJKeQEaqcBY9uAPB98WyjXzXDROYuvp1uFihVLbIqkKuz3Is3JLkm/kDAuV56qeqGzaFal3qWqqUNJ62jvIpGw9IvFa4AtziGSZRlyn4KS3ra1k6rXXSMIn00zhh3JO4xHp9AbQtlAXYEHc84lsdNcO/r5lVcAa8vvaCnzeJIpY6fvL3JY5NTlbgR6zYlbX9bBht4wYON27eq/jX+QoIp1j1v/SKgzGlNI6STyd6WdJpbw3DabgrqD7/AIi2oge1sWa6tANK7+z7KwIGqrens9jq6pj3HYJUTVFmDeiJYu2hFwbbtewBII4xSssZA6gD4m/oo1J9eSIm7pqni1l7Za4pWMhdnvyzXVT3D9OBiwyijt4tRXrT3qHC7Hl6+vwSjoGG2XzCpZPurXAGqzLsdXG4v7Y8L+JHf/0mfl2nmjy0Oun/AFMMJyeLZLOqRoymgWO/acuzH3bkX+dz+mPe4bNlc4/upv8AfzSuoI9/8oTI+oKipljhnm1Rg6tLC9yvH6c4ZwzRnsBI8Uc5uHcRfxVPmhgM8KMASLsLbWsLX2w+zNl13PdeZh5wie5p00HtSunq45ayQKGYKCODYG4Fr7b4sDrXUJuSKSLCNJoWfeg4MhglMkktyzO1tyOCQOPgYK+MXq20d+PmiDWR7ABaZf1HT0iS0zxaiLAN72N9/nfCs0bWvFOpa0RfLHny7o7L6OKpyyZ9AU2cj4KEkEfl/fExzEztHQ6HzB0Vmxco31XnOX0fdfTe21/0wNuHuXKdtU1NLy2Zk6fo2YFRv611JtyuGRhsObN+XsS357bw7rZejpY3jLqbMbWYW5xZkGHsuabr3qr8Y4tqqPRUP+SYjuVsfIGJOIj/APkH3ILX4gDVyPh6eKXMDEW5PucZ+WN5BeqYrEPiNM17pPntNUO2q5JGHGRhg8CBHj2SaSIL77VRi7KbDzi9uG4UcnCyGmlGw55UBA4Hp9r44tsWQEI4WLPkDis4OodbFZLgE/8AL4qHDtSmTAZW5mGytf8AHEpzaIbXvsb4hxbVbqjcJLN4nnVE1PWAcNqU3ItuuAtyM2tceHyl1kofoWsiimlnlaxVSEX5bCsrC5tBbcRDavoEdl3UFHHUrNpN2B7hvyf9sDc0lpAKIDR1CrE6qoZYHBcK0hsbji5/thIscHDXZGzAhfaiWOT72YJA7iBQLeAL4gk+vep0UxJlckmXUVGbCaZywDfygktv5G2LWA6+irqQoaoy9o6jsOQCHCEjjm18FBvVVJoKi+0LLYqYpDHSmMDiYknu7fWxwJji4klXIoBYZL03TzUhmep0SAMdF18cbGx3+uMTGcUxUGLELIbaa8WvX7IzGNc27SbJMsE/eu2kRQvLe176bWH5k423uyttCCdVXRnbSd2n9MGkNpiZzdow/q0k6F306ztf2xR0gugFLbNoLNulZqeETSFbXUOovdC41Le6hTcC3pJsdjjmyNc7KF2qW0mXSSKzoLhCgbcDeQkLt5uRi9gEefr+NVB2tFzdN1QjaUwt20LBmupA0MVbhr2UggkbYnS6BU0aWGb5G8CQM2vuTAntmJlKgGy2J2fVcH0/TFwAdlU7IaJqimk1L3oJAObMjAH9DY44t01Gi7ZfTnlR3xUGZzMOJCbni3n42xIbpVaLlvBQVMtNNNe0CPqbUbBnP+kW3b/fFeUwyZyPERv1r7Lr0WYz6X7oaQ2MWvWLjdT8HwP9zgjTRJ8qUEJbFKym6kg+4xZri02FDmtcKcFuMwlDh9ZLAWufbBec+7tDOHiLclaIzK+oZoCxWx1Ek3v5+mCMnI/cLS+J4fFOADpS0fqeUm5A+d8MDGkHZVHDIgNEpqpzLIWbYsf08YBLKZH2no4xFGGjor2rz2Gny7sRXLMCvyb/AIm/PDMUWR/MdsNfslY3mU18UhnziALEUAurC1hYqpFiD74YEzcua/8AqA3DTHM13W/f2VpF17ESgKjVbSLH+X/fC35IUadodferZ5ALLNk9zrqaklAW9+LD5wDDYKeM2pmnjeNlia2lXbUdvnBeViDrSoJYgpLJ+rCgKufPnBMsbhrulMRhpS7Mw7pvT9SxMbtpJxxh/wDkpEwSt1LbQeb16zroisP6YLGwtGpVo2GNwe4UEVk1PGsapIdwORiJC/8A1QJXh8hcbAVEnTkLqCLEc/XCDsY8EgozYSQC1xS6r6UpyRcLe/xgjcQTu1TzJWCg9ZzZtTU5Wn7QLM4FwAb7gc4HK17iHErT4fKOWRXv7pJ15kgNWiRLYPYEgbC/vbAYXFwsrRkoHRcr9mdQTYOvF+PGKunYFIjctH6DVo6YISJZGIkJOwA5NsUMup7KQ3RYv04I4qqWlnYdptDC/K/Nv1xQvFqcthFpktbHWAJUBn7BdGbyu1wPbxipc02poil5/Vu5di+7EnUfnziwqlxRGuoqPTeSXQpNt20qOT9MCfJHELcavTU9VI1QggYqXCsVHLWNh+fGLF7Qcti+16/BcjckzmWlcvFpuylSGUMCDbYg88DHObmFKUybq+Y98lIe5OGDyhLNZgAQN7WttuDbA+ULBvZTvaIrc7evASSSOEixZpJ5QjkDSLJ6kVvOwHnFAwRm6v2DUK9lwq19yqtioiY5tFQrPFKGp5gd4ixCsSOCTe2x2xd1vojSr3Hf7BRtoV8m6ljYEWkW9PLFwDZ5pu47cjbSbe9x+eCNoOzez5Cgqkk+xMKTNaGN6PTUm0EMsYZoGXRI+siW3q2BYCwuRzi1kg6duvs+ykZQKTnMGia9NLVxhjTUY7szFe4okeRyNW9yCNjvuMSNA011cdPcPoqingn13TClrKQw1EscfeVpajvLGYd1BITV3CGK6LEaD7++IObOBfRtXe9C9tN9NVWhRJ8/69BSmb0Remyeli2jmBY3NgXYi9yPIBOCtP73eY+FWrEdPW6r6/omk1UoaJBZnD9tCmpVU8gkk+q2+BMmcWuPsrr1+yqQQQLU/QZPlFV3JkWSOOFCZFued7Hm97A/XDBMjXZNCbpVa72rrKehKOqkd4Wc05HoOq1m3uATcnxziXzcsDMBa4Fzjogav7NbEaJbqCQxNvy+AeQfpg3Mjd0pUzvF3ShJ6K0zRIQ1mIB97Ys6IB9IjX+DMV6dL0LHDRLdI5Jntb3O1zYm1rY6HEB0mXYDft70CQyBuYHVSGYdAVkYBsH2vseAfO/jBhyX/td8UXnVuEFJ0bVggCPVfyOAfY4IIYv/ALHvUNxTSNj8EvzPJJ6f/qoVwVuHBbmY4EIjJ2uOXqhqdJGPo1Ej28YuwSP0BUyOjYPFS3aSoHJf98GrEDT7IQbhztS9Cn6fhIvYHC2YE0WrzIxkrdivg6cj4Ci9r7HHB7BrSt+cmJq1nF0vIp1KTv4OI5sYOhRTiXPAa5qfP0gqj+JKwYLfY8nCJxhcfCFqswTK8SAirKqPUouQvG+/+2GsjXiyAsSQRsfla4hTlZm1VrvpYfkTiCXDYJyPC4Yt3tfsraf73HI0RdgbhbYHLZBzJzD8sDLHqjc56unEjK6aSGDWPNx7/GFGtaBomyXHdN8t+1N11dyO9xtbC8mGa7ZEbK4bpllfXVLLLCpXtnSwLHwSP0wMxO1Vw/ZLo0jjpqiNJVaSrmsov+FTsCf644td1UBw6JwkqffRIHHao6cozX/EzAAAfoTgRBrZWG6jOpqaZcvp3bt9uWR3UBbONRJBJ83GLtPiyqCDVrX7PqWQw1brHcGIhWH4tXsN72tvjznH5mCbDsLqOYEjpXdGw7bsrrqKsjiy2mhi7sfdXWVuCGBO+va978WwLh0Es3E5ppcrspoGjY00r6q0jmiMAJd0YqxR1VaQC9OiiK/AeQkBre4F7fXHppCdGjqgDug82ydIYkeSc/eJUWXtCMkaXO131bNa5tbEh1mgNB1XBL8qyySd9MYGwuzE2VF/1MfAwDFYqPDNzSHfQAaknsB1V2tLjQQ9TGFdlVg6gkBgLBgPIB3scGY4uaC4UT07d/sqo6py5Ox3kkLWcI4KaRqZS3pOokgWsbgYOWDKSEu2Z3MyOG4sfGkPkuSy1Unbh0lrX3Ntve25PzYG2M/G4+HBR82W68h6A95CYDS40FhmYlEhWcsZFsp1NqI0iwF7ngbc7YaimbNGHsNg7dFFVoua7L5ItHcTTrQOt7G6twdjtf53wcabFdaMbqCU0qUptpjk1xvvqQnwD4HnEg0Se6ilw3UNUSCZ5SRcAlibX+uJDvJRlBWNHm0sSSRo1llFnHv4/vgjXnNm67rsqoOl+vZ6OLsoqstzYm4tf6c83xR0bXauCkg60VT1vUsa0YgjmDz1DEs23oLkknY8C9gOcMNb4+Y4aDQeaX/1qvb680lrfs3kji7q1KNYX3Uqf1ubHEsnZI7UG/cUYyZRmpdy9euzwgsbRlri+1yLC/74YbFE0lvf6JTJNls61smuUddCSrdZGHbKqF+LfiF/k4rJhmhoa3fUq1uDQ93XfyVrSdRUgYguvqbYbbWAwi/BzkaDZWbPEOql/tTnSaD+CpY3XdRf39saXCY3xlwf2KrzGukaQkP2XZejsyygCwJKsNzi2JfJFDoKNqsrWyTamxSqZMnpQSASBc7bG2+BjEzkahAMMV7rzt8wqEALAgNxgjMaHGqBXOwUSKps+kUi6tvx84NzWO0c1LvwDDq0pw3VUkTLrBHBsfbA3RwkKkeEeDYOyI6x6kWRo2jY2FibHC2Gg5f7lpTO5jS1vZd0nUMQO9jfm/nDD4wdivP/AJaUEki0xrcwp3HpsDYYHHHI06lDkbdU0hYZtnaUwSWCxYCxB84E9jnNIem+HktmGTtqpOgjOZVoEhCatzjL4hivymHMjRdL0LRmdR6r5nPTWitWmjYHWQAfa/54pw7GHEwCRwpTI3K6gqXK+lKVKqSmLGU9ktdh+Ej2tgpkJbanKA6l5zVKUkZQT6WIG/scXHRQaTWhySpkgaVCdDMAwvz4ucHbhy4DXfp9UnJjY435T06/RbZnR1ksyU8jM2kWQtcLYDFDhznIHxUjHRmLmH4dUjE0kZZVdl3IIViAfHjnC8kLSfEAaTbH2AR1WckrNYMSQNhc8fTEBgBJA3V7TbIc4WGOphkUtHPHpNuVdTdG39jziHsuj2Ugriuz2SaFIpEibthVWTR/ECreylr7qLnY4gMANhT0pZZPmjU7kgakYaZIz+GRTyp/Lg+DhbF4RuIZlOhGrSNwehHv3HUK7XFqCYgk2FhfYc2HjfzthpuwDjfr6lU6JvndbC0aJAzhE4jaMDcj1OzBzqYnbgWHGCOdpSVhje1xc8WT1v5AUgclzyakcvCwBIsbj6235Fr32P1vjPx3D4MawMmFgevXyTbXFuoQNZUtIzyNbUxLGwAFzvwNhhuCJsbWxt2Gg1v5ld1Xq3XFIopZu9BEgjigSmmsNcjW9QDXvpA2txzi8Js6G97HZQToF5dldD3pVj7iR3/mkNl/XAsVPyIzJlLq6NFlSF1nOWGnlMbOjkAHVG2ob/NhiMJim4mISNaR5OFFdsqDpLtGCfVGCyqSWP5m36DG5hACBXdYXE+aJ46doToPgj8noY6jJpyyASU7Flf3tZv3BIP5YXYf/IDOjrFfx9FsloDsw39BQiRliABcnYAYiONz3ZQrFwaLKpc9iSngVFLB25sx8c33/bG2crYnEjQaD2rJwUsk8rnH9qnKSkeRtMalj7DGDLPHCM8jqHmtdzgN1pLlsytoMbBubWxaPHYdzc7Xiu9qOY3uvsFHOxOkPcbHn9MFk4lHHVv381R8kTQLVD0z1d92NpQ5tta/++C8xsracfegHDOD88exXGb9XFn1R+9wSLEfnh9jomMrdDZgnOJLzXsSeTPJiSdZ3wcTtrRqOMFF1CrJ8zhmkhVh6bi/xjzODgdG4qkrswCtc/y2lkaEpYWZbWtxg0D5W3mRJWscBSoj0zSzLdwGv74SdipWmgj8prhqgH+zakY6tO3sCQLfkcW/UHjRV/LjdLM5+zWDtsYiVYcef64KzHOcaIVThwBYKmYegZjA0iyXZSRbccYO7FMaaQeSXC6UnWUU6nQ6tccg+MSMQx4sOVMrWHakTmGUT0fblvbULgjxcYHI1jwWHUIourWMM9QGWr3JVtmJ9v7Ys3DlkdtGiEZmZ+XeqqaLrlT3p5E/junbUgbBfP74VMYoJnObSzrSqo2ip1pwC4W8jAWuTzf88Q1rgdVxII0WOQ5zEkHbdmUrIGFuDvjQhlYGgE0sjF4WR8uZguwqGhz6OaVGM6ppV76/Oq9hi5dHl8J9238pM4aWMHMPful1TCv3AqDEHMlhYg69TfIup43wJ48NafTdMREnEg6/bT17UV0VlJpqqqhngSaRKdmAVixNwPSunm4PtfbGVK+2WDS3Wtp1ISvyjL0pUkkEsE00ckkaarquh7Kh1DVcj3txjs8l6aqdKPddZvkEcssSRssUUdEkzv2rvY/6lQ+uQ3W5FvOIDy0Ene6VqBqkJUdCSrJIgngspcAuzJr7ah5NIKnZARckj4xwxDaGh/nyC6vNKpOm6kBD27l2VVAZSwZxdVZQdSEruNQFxggew7HZUJrdfKfpuoedKdo2jdxq/iAqAguS5v8AygAkn4tiwA3vQKb1AWtL0hLOsstMyyQxuyamPbLaV1ltJvYafn2xZ1N0dv8AHyXAWp1EJIA3J2A+TxjspulBcALKIraWaMiOVXU8hGBHPsD7/GCkPG6pHLG8ZmkEIVlINiLH2OKlpBoogIOoXNsdRUqhynqVYYWiMCMGFi21z9dv74dinDQN9Fl4nhzpZRIJCPp7E9qs1gpcr+7RMHlqLl7cKDa/5WAA9+cVYKl5x0A28ynmuzivj7lF5XIRKhH+oD8id8FwjyJR5rsQ0GJ19k764Q6428Fef7Yen1w+nQrO4ORkc3zTD7NayOIyM5FyQB9AL/pjwP4nws2JaxkfmtOSRrHjMrfpXMoKxWd1UEM2xPG/vjx3FMFisA8MYTVBQ0Md/wCwC9/imFFLAJGCAX3vYi3xvhOeLEmNrnk0hsMeYgKVqemFqO5JpsQt9/LE49DHxl+FyR31+SUjZIGlwK0k6Mp41a4Fwq3J9zgbPxJi5HjLdWfgESQPF+LavmhpOhIL+nj5w2z8WYqvFuhvknDqDlpTdLLJCzcEGwtj6RPKGvDVTBXK0uJUtHHKtR29bek7X+MGgGZ2p0pFnIYwmtk5pswrmkMMTE2F7D/3is8MbDZApRDK57BRKp6f7RDDB2plImTYg+cZr8Ex78wOicbO4NojVB5V9oRklVHDaGO9tz+2LPwrA0kbqBM4bp3U9fwQ6k0m99wRwDhR+EMjSQ7oic8DQBBnrikmDqV3bYAjm/6485+iYpr2lp690T8yyjYSn7Tp0EEMQIJUC9semgaR+5Cd0AU5nbaKSJV2BAxrYo5Y6Hl/CxcGM+Ke52616c6rigpmgkgV7m+ra53xlvbmrXZbQNXoh+ss2pKjtmnh7RA9VhbA2tLTqVYuvouj0xrpKeSJWeeUt6QfA+u3GMn9TyYqRkpAY2tVYMtordIK/L5YW0SoUb2ONOCeOdueJwI8lVzS00V3R5XJJJHGFKmQ+ksCAfm9tx9MGaA40ChSyCNhedkTLT1NMxlV29LaO9GxtqtfSG548Yq9gByFTFIJGh4Xypnqh2Zpe4QN4mkGoc6tr7Hfe2OMeXSlLZGOJAOqrenuufXI9SyRylERJVhNtIa5VhEyMdrAEHbfbCcuH8NN196Ya/XVHz55RNSTRxTGNGE7WYnvanY6QLoQysNNzrBtscCEcgkBI7ez0AptuU+vYlsnXQaWKVu6tmDyRhYiupEIUq2kSWDm9mY2BODtw9X/AH1+Wyq+TMPXQ6IDpaukmFREzln+6TrCDyWZhI6jyzMA53v5w0aLg6uo+A0H0VbJBB9d1IrVOt9DsoN/wsRe4sePcbYsDrRUNVP1HROERIKZGhZU7cqR6ndiNR9Q9V+fT8YZddUB/XrusrCSNJLpXkO1sE0B02RtdHbMqZJEZgscS7krY2vqvbexODO1qv8A9evkgMP/AIchBrUn3dvJL6jL4pZKqpqJHWNZig0gaib/AEtb8sWfG0u18v4CI3ESxtihhaC4tvXZGSdOxvQxyKyogLN3WXcjewPHxjg1jvAEAY2aPFOzAm6FA6X1X6obKTQekH70sYHkXfb8jvf8sLhr+ZWmVb17brjrPpyJYKOppVOmcBdPuxF1/M7g/TEx+Nr2u3b/AAoaC3Qm/wClJ5nlstO+iVCj2BsfbwQRiQ0tAe0+9XDg5MMsiesOiSQ+kXHH6n3xqRS86M8z5dVn4h7MGMzG7pVVwNE7JfcG23nC2IwzWOFbHUJ6J7ZWB9bo7IPvWoimBP8Aq4t+d9sZfERgw0fma8u6iUMP7l9jziogkcNsT+JT/bFDwvDYlgLduiGII3s8BTOh65mRSCL3Fv0whP8AhWGQghQ7DO/1duhMy6rklJa5BYi//wBcGg/DsUDQ0Da/mqtwhzEuO62Tqg2/GcLO4Iy9gg/kj2Vb0x1TpZYmU+dvnHosS1rxmul2GaYjl6JPW1INYztYWudsNYTKR4T0QsYHOYQBunfQubxJVyGQ2BXa+BcRY6RuVvREwQEVZl3NW0cmYszgFbem/F/yxj45mIbhgI9+qZa5jpLOy06Xp4GzNu2oK6SRbgHGVxWSZnDgXHW0WHKZtFR9RZfSQBXmQFWa7G3nDfCnyOgAB6K8zWg2VO1nR9PMDPB6V5AGNiNwaQ1+6xMVi3hxMerQpLO8jmAD3Lge5/pgksZuxqpwvEI3HKdEvrquYxrE6EAcbYiWZzmZSExDFEJDIx26WxxljZQSfYC+FaJ0Ccc4NFk0uXUg2IIPscVIUggiwqSDq54kpxEoVoQRc7hr84yJOEsldJzTYd8kVshbVdEHm+dtWTpJPYDYHSOFvv8AthrA4GPBx8uPZRLIXmyvT85zOkkFKlPIsnbLvySVURkeePphjBtcZiXeun1SnEXAYeh5Jd0tSxSZWO9GjxM1RJJIx/6ZGyEb/iJthackyWE5EAGV62UVmnpoKRf9TSP+9hjQJ8Hros+IA4l5Hr1Sd9EZGklLLI8KyMxIjBsWYAEejcaSJGW7na2PG8d4jJDi2RxyFoA8Xayf9tNdAaC14I8zTevr+xqhM76cjhoYZO24mYIWN2PN9WofhQAlADyb4YwHFJMRjnxlwLNa28qo7kmjfZc+INjv17/lSQ5NQRzOyyTLCAjMGbcEjhd2G7H/ANY9GbHSz99/gEtr0WWYxGmqHWKbUY3IWWM6bkbalINx+RxDTYut1bY6LSt6aqY4FqWQdllVg4deHJC3F9VzY+MXsE1eqiqSqAsCNGrVfbTe9/i298W5paNTQHwUFodoRaYwdQ1cbXE8gZRb1G5Hx6r4IJyexCXfgoHbtHu0/hbwdVTgyFxHIJDdldAQTxe3vgrZ+4QX8NiIGUlpHUHVER9WExdiSJWi0aQoNrHwcFZiG3dILuF1JzGPOa7SKhpTLIka2Bc2BJsB8k+wG+AN3tapNCyvUOoohJLl+WQOSYSrO629FhYH2B5P54mLwRvkd/tt7B6pV3Ons+KkvtNpmjrSjSmWyLYm11G/p2AHz+eDtcHQNIFb/wDV0YqwgujIrzE+Au/5nDeH0Y4+xZ/Fn1CB3KB6jkVp3K+5v9RhnFABrAd6+SZwDXNgaHL1DoOmp1otYCktc7k3O9t8fHfxFNincQyEmhSN4aOarQ9T0RDKCx31Gwa++Cw/iSfDnKOnRLCORgGV2iT5j9n0cUWoub6it/6Y2MH+Lpp5cobpVqZJpYxmJ6qCSjYy9ofi1af3x72N4e0O7psygR8zpVr0Wl6KXQvpB25I3OJ/NRt0pZbjO85syz6cEKV8lyLb6b/J+cee4uJDAMqeiIz6qwzPpOmkBkIANvG2/wCWPO4Xi+JicGBNPia7VRvS/S6zTy3J0obDfycexGIIjDzuUkG5zl6IbrjpBqQhwdSsf3/vjopxKLCuWGPQpVlVdPRv3AjDULbjnAMTBDi2ZHa0uBLTYVD1J1HLNSKk0dj7/wBMFiwbYG6IAxbZXZGnZB5P1e0USxMDp4/LDJMbiCRqs+fAPeXFjt+ibQdUQMCGItcbcYklp1BWe7h87eiJzPPKcKWVVOwsLYgW0WSqtw0r3UBQUfkSO9apRCtzci1tvzwuw3JY2WxiqbhC0mzsPan1Z0uszOx1CRjsfA+MFkiabNrMh4k+INaBYCEqOg21KqSjcb6xwfHGAGI7jZOM4v0e1JazpmojGrQGGrSNJuTfg25scULHDonIuIwSaXXtT7p/o2uDh4HSOURhrObGzEi3BvxfA3ycoX3RYizF5m1oPVqezPKqiKJZnIMcrup0ttrRiCGA2vtf6YGJGvdfXdNhmVtDbZZ5vm3fESiNY1iXSqqSRubk7784K5wIoIEEHLJJNkozJeqp6ZO2gjZRqtrW5UPswBBBANt8Y+N4Ph8W/mPJB0ujvW1g3qLTrJXMFBE5p1c01O8LRBS7K7OrtYsoAuVNxYgDYEC4vhfC8EZhsQ2Zr7DQQAQNjfUV1O5G2is6YuZlIU3fG36+6Cs3xy5avmExTtmVzHt6CxK+m9tibbXNvqcEtdZTToZL19Pzs+o2BP4QTwB8YyeOmuHzeYrtuQFZl5h7R/ITrJekhmPen74jYyvZdIbYm9/xgjn2xmY3jR4UI4OVmAaNbI8uxHzRIYuY27UfXUnbleO4Olit+L2NvPGPT4aTnRtkAqwDXtQSVQV/RE8MMdQzRvGzIrBCbrqIAvcD3HHvhqAMkkya36tDe8tYXeR/hM4uloqir+70+qNo49bMDe52sBv838YcxDo44g5w1O1aaLP4fJPLHnebB2CU5PQzw1mh3eCU3sSBdvn1XB4vjo2NfbnGx0TGLxBhhzNbdfJKeo4XWokEjmRr3LHk398ExLAA1zdiNB2RcHMJog8CrT3pMTfd5GjQELff3IF9/phSTi2FwxZFNv5eZSWOwollaT/xTq5bNJG09rrufrvucWn4jE+fITRPoJ/nRseIl1BnciR9tdvF/i98LzcMhmkzuC52Fa6TPar6X7RtMagobrvbxfHmJvwfnkJB0KoY5gQBVBJc96tlmCrqvYlj9Tja4Z+HIcM4uI7D4KseHc7/ANqXdMyj73GzeW5+Tj0ro6bQRsQ3/FQ8l7nT1kQUAsLj5xivikLiQEJr2AbqCl6OlkDOhsV9+cPTSQmmnqk8PzSDY2S/OcxqoF7bOfk3wtJwvDipWBFgxDnktJWnQnUy05kElyWIYed8WfCHtDR0TOblm0y6361WcIqr+Eg7i2Ax4YMaRe658hkIobILPOqYakQrpsQwvtxhHhmAfhpiSdCoxT3PiIA1pVH3OOoj0KgayXJ9r8Y1pnFmrjuVg8OjLpNBsNSsPtD6YgSlWVAEZbD67YQhnc95BXo3xtaAQoiXpd0pBUuwGrdV+Pc4XHEmPxJgaNuqgtIbmS+hyeoeMzxxkoh3bxt9ecPF1EKC0Oab2TvLq2rrAUgRQ8Y1Fr2Nh8WxaTEOq1nRcLiD978kHlfUs0cgErEoGuw83/8AeJZKeuyjEcOjc08sUVY0/VtKxcl7EixLDn6cWOOzN7rMdgsQ3Ut396Vr1xH6EOsKpsSLG4sQCPN/OIEjbtH/AE2atwknVOdrJLGaeR7JGF1XIP7YE6itHAwOiacwpM3pJP8ACaeEgmWpqi0Sk7kEab78AnzhXQy+wLSF5fas+nukBL94gmBjnhlj1tqFljJPcO11NgL3+mOfJVOGxUhupBXFf0ii0j1aNKEFnUSKtnjZ9K7q2rURZt1AIO2IbKTJkPori0htlfa7IIpaunijUQK9Ok01izBLqXcjWWOy2sL82xzXlrCTqboefQLtDRG1X7kujy2GcVbw607SiSONje8YOl7n/UNSt/8Aob7HBdsoPXT39PjqoFEE+vNT8i4mlFrG2JUreirJIXEkTlHF7MORfY4HPh452GOVuZp6FSDSxDm9wd/fBgBVKKC2oqjRIjkatLqxB/msQbH64KzRdsvUM469hrkipo45FZpUY6rWAXfax9xi+Bw/KkzWDoe6Vx8h5DiO39fVfOkqhYcxrO7IsLuiiJmtY2vxvY722vg+PYXsYWix/aDw4tGHYAdrv2r51RmMVRmFOkbCRoY21uOCTb22+fzxOEicyMkir1r5KnFH1h3EdaC866kk1VMp/wC636bYcxWzG+X8pjANy4Zg8ladLHt5TO/uJD/bHz/iv+Xi8bO2X7orhbj66BfVXtZLfyYx/wD0cS3/ADcbA6A/wFWrcfb9V53S0xkdUXkn2v8Atj6CGph78jcyp886Dlp4O+b2tchhYj98Ww00Mz+W06oLJ36Z21alqanZzpUXOGGts0jySNYLcURJl0qMAB6vFvfBjBbbaQgtxMT26nRMmzWo8qb+ecEEJrYfFKflYDra9Py7q1Y9SyLpL8X9sebnwQeRlKHh8UWA5wpjqXMImqUZt49Qv9MFxEb24TKN0PD+ORz+ix6mrKZZ4pYgpAIJA9sZPDOa1pEq0ZKJ8CoIM/oKgBGVdbMBuvvthwxvBsG1OZpGoU91v0qIWaSOwS9rY6N/MA7qHDl+xY9KZrPHFKyNfwQcNNhEzLcdRsk5phBKA0VmS3N+qaioTRI22Eg0N2CdonUlfn6jkalFM24HB+P/ABhBuAjbiDO3cq5c6svRUGUdQQHLfurSGJwbXHkE7n9MNOYS8OBUA00tPq016IyqGOonaGoVl7RUajYktycDlJDRYVo6LtCqSr6Ny5o01JwCxZTYt73I3O5wqJZASAjFjaSSv+zKmtLIJnjjFytwCFt7k7nfF/zLxoqGMalCT/ZnEZWSOfWRBqC3AIfaxN9gp3xxxJrUKBF5qDm6fqFZlaJhpkETNb0h2tYE8b3H64OJGlVLSF31IahJzFUSa3hsgIOwA407DHMLXC2riCNCg6bMZU16ZHXuKVexPqU8g++JIB0K5Nj1VUdkQSLG8YCAq8diyxm6KWXSxUX2384pym5s3rzVsxqk2y7qOOesBkRKcSwPTswclRqTQh9V9IFlBN+Lk4EYnNb4TZBv6+9WsHTbSkFlSiClqZnK6plNPEoIOollMjbfyqoAv5Jwfd4rYa/Ihv3Q8tNv15obqGkmjpKLXJqjdZHjiKaTFdvVfa51HcE/liwcCXAdK9+n0Unou+ictik+8ySRGcwRa0gBI1ksF/l9RCg3IG/GJJqhdWd+3/VwSLNHRpWKRdlb/wDT1M2m3Iu3q598XI2XKln+z6YUoqRJHp0aypDKQLXtexBP6Y83H+JcO7F/lSx13lsUR/No7oHNZn6KXy+heaRY4xdmNgL2/c49NQGpS5dScVPSdbDL2+y/ctqGj1be4K/+8GikaAHtcocL8JS7MIZ9ZEyya12OsG4+t8Nl730b9lf0hsayMZWgBEZJnz0uoIoOr5t/zjBGvaRlkvRAxWCbiaJJFJVUSFmZjyxJP54rNJzHX60TjGhjQ0dFSHqRBlppQPUQB+9ycecPCXO4j+aJ0/qkINfzKI03v32jOoM+iagSBDv6B+QG/wBMB4bw2VnEXTv21+apCXF1EbJL0VmMcFUry8Wtf2Jx7CSJ0jC1u6PMDQI6L1Tqzq2kng7AYHWtgAf2v4whgOHYiGXmkbIE8/gOUHRQ0NFBFPHpNtS+pQb6SOP1xtDOYnaf2s3ESSSQnqqVaSN2U7AFgCfjCBkexpHksRkj2nK4/wBIKtp07jaRcXNj74NE92QXumQ8gUCp+SX79PGiekt7+LYysRO2CIv7L0eU57rdcVvTc5nEAIY2vfxYYrDjPzLM5KsAIzVardejJStlBZ7E7e2GnNiDLJ1SwxMhlLMqEyugenlSaVNka5Uj2xwgJZmsK5xTc2QbqzzjqSmnpH9X8Qkkg/tbCbYXMdfRHdKHNrqpPp0aIJHJ/Ef6Y0sM3LHZ8ysvH+OdrR0VF9mfT0FRFPJLYncAbbfOMfEyFoFDdbETASbOyRZL0otTUzRCQIEO3zjO4nxL8kwOy3aJDGXmrQMGSRrWinnk0pexf+mHMNOJ4hI0bjZUeMpoqhquglCyyU1UrLH4vuR9QcdzCKzBWLbuipAZpOgCdxwBwLn/AJbBRRQyFfUXX0Ry5oJkkaTSVJtcMT5J8HCksNyWEZjvAQUuT7QxfW1MBIyokjqxBYI1+P1/XFzh/NVznRMpJUZErpZ3iSetSTslgVKKV9RUbgi2BkODsoCnQiymWY19FVVECTypO6d6QMgUxhDfSjagLkLbYeRjE4scZDhS7DiiaB3vU6EV876IzTGXeJRzdP0rUc08dQrHuAIXVo7WBYpbcMxFrf2xccTxYxseHkiIGUk0Q69gDelAdVTlsylwd61WPVfqp6CVh/EaAqx9xG5VCfnT5+Mbkf7n9r/6h5rAS/JaJSks0qM0cabC5UO5KgLqA5AbVYew8YYa0Vr67n5Ul5nkENbuUqYYoTqjjZEhaiqkCjuTSEAC5LGw2AuTsB+gxYWR5BVe9rBbihoZ5YHJRnjkUkXVipHuLgjFiC3Qj4q7TeoWdTUNIxd2LOxuzMbkn3JPOO3UAUtI8wlVSiyOFIsVDEAj2te2Buw8LnB7mAuHWhfxVrNUnfQGaU9NVrLUrdArAG19LG1mt9Lj88HfG58Za3f1ouBor0bMuv6W0708gDrThY7ra7nVwD7enEQ4N3hEm12denq0Mv8AEa7Afzf0WVL1yFoDWSJG0rOFKjmwNv6C9vpiRhM8mUEhoBKnNRrqft/SeZX0xSywPLJFHab1kaRtcA88383vheTFSMkDWnbT2qWxjLZ6qaznoKiSI1BOmMRm29htw23k7DD8OKfJIIsutoTg5rLDl5pkGU/eqhYQ2kMeTubX9ve2HpcseZ3QIpcQB3Xq3VHQsQgSCCKPuEfi02I8ai3OEMFj7eXv/ahStc0jKdeq8+zH7Pq2JgugP4LKdh9b2xqx4zDvbYKIZa3CVz9NVSNpMLkjfYXH5EYbbLE4XnHxUc9nVBSCWJvUGVvnn98MZnAZtwpqOQUmWX9RSINyTb3xUxxSizokp+HRyHQLFuoJvfE/4R/qUUcPi7Jgcvmp2WVL3B2tvjz02GDmlp1BQIsYyTS6TLKepZY6oSyoTdbEAe/nAI8I2NhYNEbOLzg2r7JeoYe9rdgAyAe3/DicRhHmGm90vh8Q38wXO0SXr2ojZCyWsbnBsI1zInZuyDM5r8UC1TNZ0gFokqRJcldRH/DjAZxPNinYct2WvlOXOu6KipWy8t3SJhyur+2NkvkADW/tQS1l5j+5YZDkVSaV6mGUKovdb7m2AudlpvdEy5rPZTsdVJG5ZWZXvufOBSNbIKcLVgK2XNUXLXk1ajvc+cTk5fhqlDXNdqDa0oBIzrGha7kLYebn2x1riAqX7SqaSOpRZGRiEG6i3tyMCjfmVi2jqqvK6OGSggp0ZoxKpd9gxKj8W5HPtjwuKxOIi4hJO8B2UgDUjfb+08xrTGGd90lqPs4LXaGddBAKdwWZri9tv9saMf4qYKbNGc2t1qBRpD/K3sVGUmXySzLToLyM2hRfze36Y9UHDLm6JStaTPPumjTiR0kWWOOQRM42/iadRAB5A4virJcxAPVWLaSaOY2CksU1AlQ1gf7A22vbFi1ubNWvfqqpj1DnRqZA2kRxooSKMcIi8C/k+Sfc4hrQ0UrEkmytMrkH3WpTUoYmMhWYC4UtfTc7tuNhvbBm6tr16tLStPMaRtraVowBBIuAQSL2uPa/i/vgDgaoHXv9UyFS9KoJK6JqdGjRSDIpmDXAN9rhSy3C+n1bgfGJwrZmMIkcHeYFdOos/HRKY9zclAdq69dfkpiuRxI4dSr6jqDCxBv5GGpzbyfVI8ZGUZToqaOlWTL6WFQndmqWsbbgD072Ba3nHmzM6Lic0zycjIxp0vfTpaMLcA3rZ+FD7oLqPo+oo1Dy9sqTYFGvv9CAf2w3w3jmE4g4shzAjWiK+eoUyROjq+qWZXlE9QSIImkKi50jjG0SGjU0h3ZpCyxMrFWBDA2IIsQR4OD5SFAK3SgkMRlCntg7m/8AbDEcbyKHwQjPGJOWT4k3ynqmojCwtM/Y4ZRzp9geQPocQY2E5sovurOaSKCqs46opq9oaIOYqZQNTX03IFgoLX2HO/OAxwuw+aQeJ59/8dT5KXF1gkaLLMOk4KEpWQVJcRnVY6Tf/wCykf0wSCV055b2V681WZ5DfD1WuX/aNqqC7k6QiqATtsSWP9P0wR3DGGPls3slDc6VtOItU3RXV6VZkMpFxIxt/wBv8u30wjj8AYQOX2r39UYPo0/2qyo5ISALre1/1xkSCUFFaWryX7aY4g8ZS2olr29hb++PUcDc/kvz7aITQObYRHQXRkU9N3GHI/EQP74HjuIugkDWpflvmLi4kUdE+i6BpQACik++FHcWmJsFW5J6uPxU9DXROOQdsP5TuF5Z8ErCip6+npx3LAgrY7b3wB7Xub4jWqd4fIWzVRP0XPVmRpNTrPESv8MPYDn/AGwqyZwJjceq3jG3SRo6KHojJMrRE/hG2NKMmVpY7RJTCOFwkA3XWcQ1dPEsUjHtkbDxY4x34aMP5gAJ7p2N2ar0vVIL4sUdN+mqiczRwxOQHcAjxz5GOzKrh1RnX9K0dUQQL87YHzLohc1lErrqpf4UJNtVhf8ATGjjR4R7Vk8NP+R4Gyox0dCaWneAt35WW0gJsCeT7ADf9MeEwnF8VLxF8DgA1vRegdE3lgjqgs36IqJWmkjnE4i2Yu3q2AJ/rj0fNAqxug5N1OU1TV0zJINa6AdNxcAHke1sVxOAhmYWSs0O/wD1AixUbj4HaojNOrqmoQpIw3fVcCxBA4FvGEsLwXC4aTPGOla6o7pHO3K2+zyqVMxp2cgAsVufBZSAf1IxozNuMgKrNHBWWQVkdPDLFNLCumonNTHJYuw0kIEBG920nbCjoy8ih0+aKHBt2V5zklNDJOqTSduM3u17W2Nt7Ec+/wC2CY6WaKEvhbmcK09aqkQaXeI0Fr1BlkcEoWKUSqVvqGna/j0Ow8e4+mB8PxMmJjzSMyG6rX6gH1upkDWupptN5enFWmL2cOsSyFyw0tqIugW1zpUj1A87YdFevks0Yq3+V169pSyLIZi0isvbaOEzMHuLoLWtYHcgi2K22gel1696fynUHokkgwZpLTouC+XOOJJNldQR82cStHDEWssOox2FiNRudxvzhaPBQslklA1fWa9Qa022Ukk15L9W51UTII5ZndAbgMb2P1O+LYfh+FgeZIow0nehSkuc4AE2rz7Jc1ooFkM8ixzFxYuSBoAGw8A3vf8ALB8TDLIByxY+q5paN0s6mycVRra+OaPtpKQqeWAsLjfz4HnDrCbjgrXL/aHYAzef1RIoZGy+JHj06pFBK241b3t8DD0T2iY2dQ3b3LzzpAzEmVpsAGie9bLmu6Vp3W0V1Zbajv8AF+Tbziok6PAo7Uqw8TnYbfqF3W9Io1OkcPqe4ubXINz7ebYtFig0kPFNVoeIyc7O7W+g+QU1XdJVEbaNz7A3G/tbDLJWPbYfp66rTZxOE6uFHqust6QdxeS6+wHxiHSMZ5oeI4uxmkeqyGQTpKVjbSAPxcf0wxnZlBB926J+oQvjDnjXstcujr0ZjE7EKRqa+x+Pn6YpPkNNdRvuKRS+DJnAr2K3yzqCkljK1bRNIt9nUbfmRjMmwk8b7gsDyK6I223e7RD/AOeY6ZWSGNtB9h6QfjBv0l85DpDr81EbnbN0vuUIn2k6hdhY+2I/S4xsVzo577rPrTog0hUxMbObAX4vxjNw0/NGmhR5WZP3ahY590dVwxqw1SqAC297H6Yu3FNeatU5GQ5q+CZ0HWqiJ4p0ZX0hRcWtb64q6FrnBzT5qQ9zQQRfsU108y9yVwedhf5w9hRYJHdZ2ODsjGUvSc0olmpygs/biALc2OMnNUlnqVpsb/jDewXl2QZXHLLKsl/SNsOQMa7MSEjjsTJDGws6ppN0wY5I3hcrY8+Ri5gYSMundKRcWtpzjVIM3WYTdyUNIFI9RGx+MKyRmKS6sDy0WrFMyWOgaJ+KzzjNe+wOmwA4x2IxAlIoaBRhcLyGkXdr0LpvruAGlpwnbUelyeFNiL/rjyWH4JIzGvxT33d0tHn+ENr2qTzKdoq+RRKQjS+oq2xBPnxbHpIRsCksQCY3ZN6Kuc4njnj7cADnSt7AXsW3O22HAC28xXl2+BzTVV5Vqp3P+m0mYyQsS7SBNKgaVPHqtuPe9sAeLJKfweMfE0McNN/M9qSep6Mqlcqi9yyhrqbbXtw1iDcYotBmPicNdEhdHL6WvrvY6j543J/viE4HNLcw2WlfQSQvokXS1gbXBuDuCCCQQRiFEcjZBbTaxGOV1QHN3mQQrGO66JDrL8qhuFs1lW5tc33sOMWBA39vr2BLtw4Dgb67eZVBFNFT1NZHDW6XMSxQzysTYkoXGtVIGkKVBsBxY+cBAe9rczfMj41oe+6bsW4A9q+v2+aletK6OesmliN0YixtbVZQC1vGogn88HazI0NPy9e5VvMSQjs2y2ngo4mRTM04v37kLGV5jVf9Xvq5G4+MLB4rFYnHyMkIY2P/AE3LgdnE9u1ddD5kkaGtbXXr79qSzpzIZKyUxxlVspZ3c2VFHJJxvOIaLKGNSh84yzsSdvuxS7Ah4X1qQfmw3+MGDTQJBHkdCuvWk1y/pfu0UtWkyXh/HEQbgeN7+RvxizXESNjI32Kjpan/AM8NNLgNCoTGPOakKF7rEDgHfDTJL1LRaVdg8OTeVF0PU00ZufUL7/ODVG8U4UgS8NiePDoqCi+0ACQXTSvJuNr2t4wB3D43tprrPrulf0yWMZmkE9kZR9VwmbuMwtv5PPi198c/h8nKytHr3JU4KZpzluu6Mmro5t1YKLDYe/kfngTYnxaOFpV7C12raWq51CkZ41KrG5ANsVOFle8diQrMifoMup0+KexIIcuMiKGYoCARtre25/M4QcTLjMjjQs/AL0kbeVB8PmpXNOhYI6bvSXZ2YXcnkn2A2xoRcQMuILQNPsqzOkihzNKHosmR7RKL32GGZMU9njKxo5JpZQBuU5j+ydCAS4ufZf8AzhB3H9f2rebDNX7/AF8Vm/VC1kZEy6XWxF9htvzthZuFMTrZsodiWuFPROX/AGixFlilG2qxPt7YG/Ag2WnVEbiT1GiqavKaKpgY6UNxe9hhHPNG8ApnLG9theW5H0MajuMkpULLo29h5xovn5Q33SjAZLFDTuiK7Isxoi4hYyRnYn/x5xQYhr6J1UmLJfT2KVmFRRTEyD1N+IHzffBopTGbGoKHLAydmQ6UmVD1YNQ7qkD3G+GRioyNdFmzcJOX/GdUwergqI+0JVUu1gzeL/viZXtcwkHog4fCzR4gEjRfabpuGGlld078iki6b2txYXx4rGYqduNbCHZW6b9V7TDxMdAXkWU1rclgnngSRQp7BYgbXIA/pfGRFj54YXuYb8Vd61TroI3uaHDopSn6KqZHBC6Y3Y6WY32F7Ejne2NyTjeGjacxtwqwEgOHyOOmgKDyzKKszSRwBtcYJYg6QFHm58HxjXjxDSwPad1ny4cE5Xi11S9UVUaouq6q19xzbwTyRg4eUi/AQOJ0RdZ1g8iuFVkZyliJGbTpN9tVyAT4xFgAobcAGuBJsC+iXVmUVPcvMjIZD+OT0qSfJf8ADv8AXFQbKZZNEGeDp0G/w3VXXZUjzys0RnC9hI0R/wCQgKZAUJJAIt7Dzizq9iQikcxgaDW5Pt7eu6BqukUWN3DybFtB0Ao1pO2iatQ9ZPq87ePcebX17/sjsxjjWnb+LKXVPTcqkBGjlJLrZGNwY9mvrC2AO172433xO/rumG4hp30/vb5IGHKZXm7AW0mrSQdrH5PjjEgdVZ0zGtzE6LmbIKlYRUGJuyRfuCxFtRXexNvUCN8W0D+Xfi7I42tZVTTwh6aTUgDBmjPhgNj9bH8xbFORGZBNQzVQPkuI6I/pXPhSvJrj7sUsZjlS+klT7HwcHyZgNaINg7/JQNCt4Gy1jVFhPGNI+7LfUQ1twxGx3tz4wbK4luo//XT4LuhVZ07lsX+EzRiphLTOjyDVYogK6gfN7A+2BFzxODlNAGjW5I0UgjLqVcZn07QyRxQmJdNxo0r7C/I8WwjDNM0lw96s5jNAEkrvs/o6hkaBWiAZgwX+YAkeb23HOG2Y6WEEP17KhjzHwrBfsqpTKVE7kab6SRcb87AG2L/qsgZmLVBis0HUkkn2WsYZWRw7gto5F7GwFsNDiUecBwoH5KmWW7B0Xns+UTqXvE/8M2c22BxqteBVHfUInNb1KKrspqKaMOSwVjY2uN8MRYjmWLBpBbJHM6i32Wloq30lb7HnB+Ye2qMYWZs1L0nLevIxQrE4uwTSQfdeP6DGK/hZdPzAdPVpZ5cP8Yb7+izqOuo6iOOFwRYi6kbXGLxcN5TzIwoGLZM6IgdOqPyusSORGJ8+cDnie9hFLKwbiya3DRemw9QQ6RuvHvjzDsFLey9OMQyl5elNC622sTj0zi4dF4sySsN3qgqvoqPaQcE8A4AHRl1J5vEp2R2UsRqmhkEsZYxA7rc2Ix0zAR3H8LQwmMZJoNHI+X7Rgh/gxmxIJB23wly2ddVpeO9NEcftLVwqgadTeu4vYH2xUYePuodJJ2VfJ9zqvQxV+5wRa/A4wq5sjPcjWx/VLcw6CooC0unZU/Cdxc+cVZO5xpS9gA1SDM+gqeRYfu5IMm5cm40839sYfDuLT4jFSRvFAIj4g1opIZ+m66ljaaByYtViVa97GwuMbc0MUzgHtsqjJXRtLgaC6puu6mN7zxJIdOnddJsfnGVP+HoS3LG4t1tOQ8UcddHJnl/W1MXhlkWRHjVl0g3QgjY298Z2J4FiuW+OIghxBs7plnEI7DnAghNsyzRZKHMJoZO5dowSuxWOw9Pv/q3xo8IwzsPCxkjaN6+f/UpjZBK8lhtJszgjkgSBDJGscHdKWVhfa3qte9ycere06g+t/svJRylj+Zuc1fevJJa3o2VEZ1kjbTqOm5DELbUQPi/vgL48poJ+LiDH7ikIuW16gRBJ1WQbKSQrAC+9zp9ucDo7Ixkw/wC41ol1IJQGePWAo9TJcaQdtyOATtvidQjOymg75qmouoqcrCksTWTtjYIQuhgdanT3L2BuhJBucULTrR9fxulHYd4stO9+3Xp2Rlf1DHrDa+5rjdHCqWVbsCpCzjdjb1Brg7b7DEtAAo+vgubE7atq+S1yzqKMsHNR2yrSMV0GPvARhYwQpKixH4S3NrfB2sBoCul/HXfVDkheNAN693X17VH/AONT9k05lYxEAFCbj0ksLX4AJJ298SSC/MAL7rSs0nv2gkk0bP8A9VqOIyX5J3AJ+dNsUiALDW2Z1ezT6rnEl3r12S/Lulpp4Y5YirGSbs6OCGtqBPi1rn8sSXtaSHdBf0XAWsqzpiriR5XhbtoxVnFiAQbE7G9r+bYu2RjjlB17KOlrbP8ApeSlihmLxyRzC6Mhv4vvtgsEpdmAsEbrjYpa1f8AiFIkLSPLGrC8YL3tt/pJ22PGDMfHJdAHvp9VUjoVX/Zl1oia46ua1raGbj5ueAfrhTHYN0oBjGvUBXjOV2qaZn1tRxV+sNrV4wruu4Ugm3H1N7fGJi4fO/DBjtCDYB9fyoLvHY2XOSda0UMYhhYhfF7+Tc7tvbfzi8/Dp5X8x9X67IYk5YqjS1+4SzxT1CFRHK50ahb0bKT9SBcHHc6OJ7Inbga133CE6Iva53Q2qyroopqdY3AKt4/LGTHK+KUvbum3Na5tFeeZ19mSCP8AhONVwBqX3O9yMJM/F8jcY4PbbRexS+SRhD8130Ser6CameF3KlGkCGxufV5sRjU4b+Jm4yUsAo0SqSulAyvO+1Iz7S+m44IIpoxZlbSx978Y3+EY180rmO9oRGRiOmjYqIoO7UOELGw3ONh8jYwSBSHNysMwvA1T7/AX93//AEf98LfnG9h8Fl/n29h8AqfPOljYz08hVW4Hj9DjBgxBJyO3RsWWRG8oLfml1P1M0Efal/EvkDnB3xsLsx3SZwrpdYv2lfBnqVMLRqNwDyPfHNaDbmqhwkmHe0v2WtHk8XZVZVBsPAxBboG0gy4yXnF0ZSmu6ORt4mt9eMBdAOmidh4w5ukgRGS9GToBPHMokjcALY2v84VkPLOUrYgmGIZnam+cdfyK7Q1EIHo0mxvuPP0wu3DsGx80wZHOBseSK6d61imkSmSMoDGyg+xttjCwPBX4ad87nXf3RjNmAbVKQyStkStaFpG7RdiVvsT9Pzx6XDtJdR3CyuJD/wAY5fJVWdU8Usi2RSvq8ewt5w21pygPXnmSmPMWGtqUbmPSUgl0xMrkgtb8OkX435wmYnA0Ft4fijHR3IK6d7SmCsnpxIitpEg0SDYhgP8AnOBEA7rTa9rx4SvmXZrNC/cjchrW3329rHxgokd1VJII3iiE1Xq2YkmRVclWW/H42DEm3PFsEEou6SrsAz/Un1/1MaHPIjXd9JJU7ofUG4RmWy7qSWXVbxtYYga6b+XsVHQPbDloadQupKSoFLUtOFLSSRoJBYFjqsblbEqNPDDk3xw0NHT+9FbOzO3LsL091rOTpyFmcRu8YikeORpLPfQjOXAUAi+kjTvyD8YqWf18h9VfnuFZuov5rOi6fQPK0zkwQxrIxTYuJAO2q3HpJuLk8b4C8kENG5+nVMxODhZGg9fNKqrKx91SpVrgytE6n+VgAy2PkFT+RGLgakeV/Q/NEA8IKX5dUCOVHZBIFYEo3DWN7G3g4uBendTdap1/m2pWsNYdBl3FmW6gEW0gewGwxYsYW8uvD7fr3UB1nMOqM6Y6yakhqEEYLynVG3AjcgqWt9D49sEfC2ZzXO0rcdxvXxXBxApWlJ1BRSZc1PAQszxLFZka+t9iWexDC5v+uBflZ2ziZ+rbJ3Gw8lLntyUB2W+adPMsmTwPpaKM2cjguF1DY7kEqcCjxAdHM4bmvh6Ks5uoB9d0vbKjmeaVInuYKc9tV1FbfS25JIv4wd0gw2GYGbkX7SVQAudft+Rpb5B03BT5jUURXuRyQh11bld9JF/PPOOlne7DNnaaN0uEbS+nevX2UBJ0pMVqJI9JjgdlN2sTpO9hjY57DI1vV1H4oeahqp074Y2RdlV1vUlaadKQBUVrfhO5t4vfYYhmDiEhmqz8glWPjLTbrA8kFWdW1wTsvKQBtta9vqMGbgsODnDNT62RWsY9tgkhEp13U3jGo6VbUbm9/wDxjAf+FcKQ91akILcK5oPiPkqjLurfv08KPskbBiQN2bwPge+M3C/hsYHPKN0NwfbeceulLr7Ys3XRFTLyT3G+lrD++PQfh/DG3TH2D6pzd/sUv0Og9R+QMaXEDQACyOMOOgTPM8xkWVlXYC1v0GAQwMcwEpPD4ZjowSv/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5960" name="Picture 8" descr="https://d.ibtimes.co.uk/en/full/1396989/coding-national-curriculum-computing.jpg"/>
          <p:cNvPicPr>
            <a:picLocks noChangeAspect="1" noChangeArrowheads="1"/>
          </p:cNvPicPr>
          <p:nvPr/>
        </p:nvPicPr>
        <p:blipFill>
          <a:blip r:embed="rId3" cstate="print"/>
          <a:srcRect/>
          <a:stretch>
            <a:fillRect/>
          </a:stretch>
        </p:blipFill>
        <p:spPr bwMode="auto">
          <a:xfrm>
            <a:off x="2514600" y="3581400"/>
            <a:ext cx="3962400" cy="264160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Code Arcade</a:t>
            </a:r>
            <a:endParaRPr lang="en-US" dirty="0">
              <a:solidFill>
                <a:schemeClr val="accent6">
                  <a:lumMod val="50000"/>
                </a:schemeClr>
              </a:solidFill>
            </a:endParaRPr>
          </a:p>
        </p:txBody>
      </p:sp>
      <p:sp>
        <p:nvSpPr>
          <p:cNvPr id="3" name="Content Placeholder 2"/>
          <p:cNvSpPr>
            <a:spLocks noGrp="1"/>
          </p:cNvSpPr>
          <p:nvPr>
            <p:ph sz="quarter" idx="1"/>
          </p:nvPr>
        </p:nvSpPr>
        <p:spPr>
          <a:xfrm>
            <a:off x="301752" y="1527048"/>
            <a:ext cx="4270248" cy="4572000"/>
          </a:xfrm>
        </p:spPr>
        <p:txBody>
          <a:bodyPr>
            <a:normAutofit fontScale="92500" lnSpcReduction="10000"/>
          </a:bodyPr>
          <a:lstStyle/>
          <a:p>
            <a:r>
              <a:rPr lang="en-US" dirty="0" smtClean="0"/>
              <a:t>Partner with schools</a:t>
            </a:r>
          </a:p>
          <a:p>
            <a:pPr lvl="1"/>
            <a:r>
              <a:rPr lang="en-US" dirty="0" smtClean="0"/>
              <a:t>Stand out in industry</a:t>
            </a:r>
          </a:p>
          <a:p>
            <a:pPr lvl="1"/>
            <a:r>
              <a:rPr lang="en-US" dirty="0" smtClean="0"/>
              <a:t>Security</a:t>
            </a:r>
          </a:p>
          <a:p>
            <a:r>
              <a:rPr lang="en-US" dirty="0" smtClean="0"/>
              <a:t>Leader Board</a:t>
            </a:r>
          </a:p>
          <a:p>
            <a:r>
              <a:rPr lang="en-US" dirty="0" smtClean="0"/>
              <a:t>Reward System	</a:t>
            </a:r>
          </a:p>
          <a:p>
            <a:pPr lvl="1"/>
            <a:r>
              <a:rPr lang="en-US" dirty="0" smtClean="0"/>
              <a:t>20 new computers to top school once an academic year</a:t>
            </a:r>
          </a:p>
          <a:p>
            <a:pPr lvl="1"/>
            <a:r>
              <a:rPr lang="en-US" dirty="0" smtClean="0"/>
              <a:t>1 laptop to top individual once an academic year</a:t>
            </a:r>
          </a:p>
          <a:p>
            <a:pPr lvl="1"/>
            <a:r>
              <a:rPr lang="en-US" dirty="0" smtClean="0"/>
              <a:t>Pizza party to top school</a:t>
            </a:r>
          </a:p>
          <a:p>
            <a:r>
              <a:rPr lang="en-US" dirty="0" smtClean="0"/>
              <a:t>Early Introduction</a:t>
            </a:r>
          </a:p>
          <a:p>
            <a:r>
              <a:rPr lang="en-US" dirty="0" smtClean="0"/>
              <a:t>Additional Resources</a:t>
            </a:r>
          </a:p>
          <a:p>
            <a:endParaRPr lang="en-US" dirty="0" smtClean="0"/>
          </a:p>
          <a:p>
            <a:pPr lvl="1"/>
            <a:endParaRPr lang="en-US" dirty="0" smtClean="0"/>
          </a:p>
          <a:p>
            <a:pPr lvl="1"/>
            <a:endParaRPr lang="en-US" dirty="0"/>
          </a:p>
        </p:txBody>
      </p:sp>
      <p:pic>
        <p:nvPicPr>
          <p:cNvPr id="129026" name="Picture 2" descr="https://tctechcrunch2011.files.wordpress.com/2015/04/codecode.jpg?w=738"/>
          <p:cNvPicPr>
            <a:picLocks noChangeAspect="1" noChangeArrowheads="1"/>
          </p:cNvPicPr>
          <p:nvPr/>
        </p:nvPicPr>
        <p:blipFill>
          <a:blip r:embed="rId3" cstate="print"/>
          <a:srcRect/>
          <a:stretch>
            <a:fillRect/>
          </a:stretch>
        </p:blipFill>
        <p:spPr bwMode="auto">
          <a:xfrm>
            <a:off x="4724400" y="1600200"/>
            <a:ext cx="4057649" cy="46101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Project Plan</a:t>
            </a:r>
            <a:endParaRPr lang="en-US" dirty="0">
              <a:solidFill>
                <a:schemeClr val="accent6">
                  <a:lumMod val="50000"/>
                </a:schemeClr>
              </a:solidFill>
            </a:endParaRPr>
          </a:p>
        </p:txBody>
      </p:sp>
      <p:sp>
        <p:nvSpPr>
          <p:cNvPr id="3" name="Content Placeholder 2"/>
          <p:cNvSpPr>
            <a:spLocks noGrp="1"/>
          </p:cNvSpPr>
          <p:nvPr>
            <p:ph sz="quarter" idx="1"/>
          </p:nvPr>
        </p:nvSpPr>
        <p:spPr>
          <a:xfrm>
            <a:off x="381000" y="1524000"/>
            <a:ext cx="8001000" cy="4724400"/>
          </a:xfrm>
        </p:spPr>
        <p:txBody>
          <a:bodyPr>
            <a:normAutofit/>
          </a:bodyPr>
          <a:lstStyle/>
          <a:p>
            <a:r>
              <a:rPr lang="en-US" sz="2600" dirty="0" smtClean="0"/>
              <a:t>Project </a:t>
            </a:r>
            <a:r>
              <a:rPr lang="en-US" sz="2600" dirty="0" smtClean="0"/>
              <a:t>Start/End Date</a:t>
            </a:r>
            <a:r>
              <a:rPr lang="en-US" sz="2600" dirty="0" smtClean="0"/>
              <a:t>: June </a:t>
            </a:r>
            <a:r>
              <a:rPr lang="en-US" sz="2600" dirty="0" smtClean="0"/>
              <a:t>14, June 17</a:t>
            </a:r>
            <a:br>
              <a:rPr lang="en-US" sz="2600" dirty="0" smtClean="0"/>
            </a:br>
            <a:endParaRPr lang="en-US" sz="2600" dirty="0" smtClean="0"/>
          </a:p>
          <a:p>
            <a:r>
              <a:rPr lang="en-US" sz="2600" dirty="0" smtClean="0"/>
              <a:t>Deliverables</a:t>
            </a:r>
          </a:p>
          <a:p>
            <a:pPr lvl="1"/>
            <a:r>
              <a:rPr lang="en-US" sz="1900" b="1" dirty="0" smtClean="0"/>
              <a:t>User</a:t>
            </a:r>
          </a:p>
          <a:p>
            <a:pPr lvl="1"/>
            <a:r>
              <a:rPr lang="en-US" sz="1900" b="1" dirty="0" smtClean="0"/>
              <a:t>Cindy</a:t>
            </a:r>
            <a:endParaRPr lang="en-US" sz="1900" b="1" dirty="0" smtClean="0"/>
          </a:p>
          <a:p>
            <a:pPr lvl="2"/>
            <a:endParaRPr lang="en-US" dirty="0" smtClean="0"/>
          </a:p>
          <a:p>
            <a:pPr>
              <a:buNone/>
            </a:pPr>
            <a:endParaRPr lang="en-US" dirty="0" smtClean="0"/>
          </a:p>
        </p:txBody>
      </p:sp>
      <p:pic>
        <p:nvPicPr>
          <p:cNvPr id="124930" name="Picture 2" descr="http://static1.squarespace.com/static/554b9638e4b030736457b424/556c501ce4b050dd54d42a37/560c7915e4b068e2d38e632d/1445066258230/?format=1000w"/>
          <p:cNvPicPr>
            <a:picLocks noChangeAspect="1" noChangeArrowheads="1"/>
          </p:cNvPicPr>
          <p:nvPr/>
        </p:nvPicPr>
        <p:blipFill>
          <a:blip r:embed="rId3" cstate="print"/>
          <a:srcRect/>
          <a:stretch>
            <a:fillRect/>
          </a:stretch>
        </p:blipFill>
        <p:spPr bwMode="auto">
          <a:xfrm>
            <a:off x="3048000" y="2514600"/>
            <a:ext cx="5467350" cy="36195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Project Plan </a:t>
            </a:r>
            <a:r>
              <a:rPr lang="en-US" dirty="0" smtClean="0">
                <a:solidFill>
                  <a:schemeClr val="accent6">
                    <a:lumMod val="50000"/>
                  </a:schemeClr>
                </a:solidFill>
              </a:rPr>
              <a:t>Continued</a:t>
            </a:r>
            <a:endParaRPr lang="en-US" dirty="0">
              <a:solidFill>
                <a:schemeClr val="accent6">
                  <a:lumMod val="50000"/>
                </a:schemeClr>
              </a:solidFill>
            </a:endParaRPr>
          </a:p>
        </p:txBody>
      </p:sp>
      <p:sp>
        <p:nvSpPr>
          <p:cNvPr id="3" name="Content Placeholder 2"/>
          <p:cNvSpPr>
            <a:spLocks noGrp="1"/>
          </p:cNvSpPr>
          <p:nvPr>
            <p:ph sz="quarter" idx="1"/>
          </p:nvPr>
        </p:nvSpPr>
        <p:spPr>
          <a:xfrm>
            <a:off x="228600" y="1524000"/>
            <a:ext cx="7391400" cy="4648200"/>
          </a:xfrm>
        </p:spPr>
        <p:txBody>
          <a:bodyPr>
            <a:normAutofit fontScale="92500" lnSpcReduction="10000"/>
          </a:bodyPr>
          <a:lstStyle/>
          <a:p>
            <a:r>
              <a:rPr lang="en-US" b="1" dirty="0" smtClean="0"/>
              <a:t>Timelines/Deadlines</a:t>
            </a:r>
          </a:p>
          <a:p>
            <a:pPr lvl="1"/>
            <a:r>
              <a:rPr lang="en-US" u="sng" dirty="0" smtClean="0"/>
              <a:t>Tuesday</a:t>
            </a:r>
            <a:r>
              <a:rPr lang="en-US" dirty="0" smtClean="0"/>
              <a:t> </a:t>
            </a:r>
          </a:p>
          <a:p>
            <a:pPr lvl="2"/>
            <a:r>
              <a:rPr lang="en-US" sz="2200" dirty="0" smtClean="0">
                <a:solidFill>
                  <a:schemeClr val="tx2"/>
                </a:solidFill>
              </a:rPr>
              <a:t>Initial Design</a:t>
            </a:r>
            <a:r>
              <a:rPr lang="en-US" sz="2200" dirty="0" smtClean="0">
                <a:solidFill>
                  <a:schemeClr val="tx2"/>
                </a:solidFill>
                <a:sym typeface="Wingdings" pitchFamily="2" charset="2"/>
              </a:rPr>
              <a:t> Website Process map Requirements</a:t>
            </a:r>
          </a:p>
          <a:p>
            <a:pPr lvl="1"/>
            <a:r>
              <a:rPr lang="en-US" u="sng" dirty="0" smtClean="0"/>
              <a:t>Wednesday</a:t>
            </a:r>
          </a:p>
          <a:p>
            <a:pPr lvl="2"/>
            <a:r>
              <a:rPr lang="en-US" sz="2200" dirty="0" smtClean="0">
                <a:solidFill>
                  <a:schemeClr val="tx2"/>
                </a:solidFill>
              </a:rPr>
              <a:t>Game design</a:t>
            </a:r>
            <a:r>
              <a:rPr lang="en-US" sz="2200" dirty="0" smtClean="0">
                <a:solidFill>
                  <a:schemeClr val="tx2"/>
                </a:solidFill>
                <a:sym typeface="Wingdings" pitchFamily="2" charset="2"/>
              </a:rPr>
              <a:t> Website live Testing</a:t>
            </a:r>
            <a:endParaRPr lang="en-US" sz="2200" dirty="0" smtClean="0">
              <a:solidFill>
                <a:schemeClr val="tx2"/>
              </a:solidFill>
            </a:endParaRPr>
          </a:p>
          <a:p>
            <a:pPr lvl="1"/>
            <a:r>
              <a:rPr lang="en-US" u="sng" dirty="0" smtClean="0"/>
              <a:t>Thursday</a:t>
            </a:r>
          </a:p>
          <a:p>
            <a:pPr lvl="2"/>
            <a:r>
              <a:rPr lang="en-US" sz="2200" dirty="0" smtClean="0">
                <a:solidFill>
                  <a:schemeClr val="tx2"/>
                </a:solidFill>
              </a:rPr>
              <a:t>Requirements</a:t>
            </a:r>
            <a:r>
              <a:rPr lang="en-US" sz="2200" dirty="0" smtClean="0">
                <a:solidFill>
                  <a:schemeClr val="tx2"/>
                </a:solidFill>
                <a:sym typeface="Wingdings" pitchFamily="2" charset="2"/>
              </a:rPr>
              <a:t> Testing PowerPoint Practice</a:t>
            </a:r>
            <a:endParaRPr lang="en-US" sz="2200" dirty="0" smtClean="0">
              <a:solidFill>
                <a:schemeClr val="tx2"/>
              </a:solidFill>
            </a:endParaRPr>
          </a:p>
          <a:p>
            <a:r>
              <a:rPr lang="en-US" b="1" dirty="0" smtClean="0"/>
              <a:t>Constraints</a:t>
            </a:r>
            <a:endParaRPr lang="en-US" b="1" dirty="0" smtClean="0"/>
          </a:p>
          <a:p>
            <a:pPr lvl="1"/>
            <a:r>
              <a:rPr lang="en-US" dirty="0" smtClean="0"/>
              <a:t>Time to </a:t>
            </a:r>
            <a:r>
              <a:rPr lang="en-US" dirty="0" smtClean="0"/>
              <a:t>build multiple games</a:t>
            </a:r>
            <a:endParaRPr lang="en-US" dirty="0" smtClean="0"/>
          </a:p>
          <a:p>
            <a:pPr lvl="1"/>
            <a:r>
              <a:rPr lang="en-US" dirty="0" smtClean="0"/>
              <a:t>Resources to outsource email verification code and prizes for top school/individual</a:t>
            </a:r>
          </a:p>
          <a:p>
            <a:r>
              <a:rPr lang="en-US" b="1" dirty="0" smtClean="0"/>
              <a:t>Risks</a:t>
            </a:r>
          </a:p>
          <a:p>
            <a:pPr lvl="1"/>
            <a:r>
              <a:rPr lang="en-US" dirty="0" smtClean="0"/>
              <a:t>Security breach</a:t>
            </a:r>
          </a:p>
          <a:p>
            <a:pPr>
              <a:buNone/>
            </a:pPr>
            <a:endParaRPr lang="en-US" dirty="0"/>
          </a:p>
        </p:txBody>
      </p:sp>
      <p:pic>
        <p:nvPicPr>
          <p:cNvPr id="123905" name="Picture 1"/>
          <p:cNvPicPr>
            <a:picLocks noChangeAspect="1" noChangeArrowheads="1"/>
          </p:cNvPicPr>
          <p:nvPr/>
        </p:nvPicPr>
        <p:blipFill>
          <a:blip r:embed="rId3" cstate="print"/>
          <a:srcRect/>
          <a:stretch>
            <a:fillRect/>
          </a:stretch>
        </p:blipFill>
        <p:spPr bwMode="auto">
          <a:xfrm>
            <a:off x="7848600" y="1524000"/>
            <a:ext cx="1004887" cy="470947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83880" cy="1051560"/>
          </a:xfrm>
        </p:spPr>
        <p:txBody>
          <a:bodyPr/>
          <a:lstStyle/>
          <a:p>
            <a:r>
              <a:rPr lang="en-US" dirty="0" smtClean="0">
                <a:solidFill>
                  <a:schemeClr val="accent6">
                    <a:lumMod val="50000"/>
                  </a:schemeClr>
                </a:solidFill>
              </a:rPr>
              <a:t>Epics </a:t>
            </a:r>
            <a:endParaRPr lang="en-US" dirty="0">
              <a:solidFill>
                <a:schemeClr val="accent6">
                  <a:lumMod val="50000"/>
                </a:schemeClr>
              </a:solidFill>
            </a:endParaRPr>
          </a:p>
        </p:txBody>
      </p:sp>
      <p:sp>
        <p:nvSpPr>
          <p:cNvPr id="3" name="Content Placeholder 2"/>
          <p:cNvSpPr>
            <a:spLocks noGrp="1"/>
          </p:cNvSpPr>
          <p:nvPr>
            <p:ph sz="quarter" idx="1"/>
          </p:nvPr>
        </p:nvSpPr>
        <p:spPr>
          <a:xfrm>
            <a:off x="457200" y="1600200"/>
            <a:ext cx="8183880" cy="5032248"/>
          </a:xfrm>
        </p:spPr>
        <p:txBody>
          <a:bodyPr>
            <a:normAutofit/>
          </a:bodyPr>
          <a:lstStyle/>
          <a:p>
            <a:r>
              <a:rPr lang="en-US" sz="2000" b="1" dirty="0" smtClean="0"/>
              <a:t>Student</a:t>
            </a:r>
            <a:r>
              <a:rPr lang="en-US" sz="2000" dirty="0" smtClean="0"/>
              <a:t>: </a:t>
            </a:r>
            <a:r>
              <a:rPr lang="en-US" sz="2000" dirty="0" smtClean="0"/>
              <a:t>As a middle school student interested in a future in technology, I want </a:t>
            </a:r>
            <a:r>
              <a:rPr lang="en-US" sz="2000" dirty="0" smtClean="0"/>
              <a:t>a log in that </a:t>
            </a:r>
            <a:r>
              <a:rPr lang="en-US" sz="2000" dirty="0" smtClean="0"/>
              <a:t>allows me to practice basic programming skills so that I can gain exposure to code before pursuing a degree in technology</a:t>
            </a:r>
            <a:r>
              <a:rPr lang="en-US" sz="2000" dirty="0" smtClean="0"/>
              <a:t>.</a:t>
            </a:r>
            <a:endParaRPr lang="en-US" sz="2400" dirty="0" smtClean="0"/>
          </a:p>
          <a:p>
            <a:r>
              <a:rPr lang="en-US" sz="2000" b="1" dirty="0" smtClean="0"/>
              <a:t>The Beckmen Project</a:t>
            </a:r>
            <a:r>
              <a:rPr lang="en-US" sz="2000" b="1" dirty="0" smtClean="0"/>
              <a:t>:</a:t>
            </a:r>
            <a:r>
              <a:rPr lang="en-US" sz="2000" dirty="0" smtClean="0"/>
              <a:t> </a:t>
            </a:r>
            <a:r>
              <a:rPr lang="en-US" sz="2000" dirty="0" smtClean="0"/>
              <a:t>As the technology and business developers of Code Arcade, we want the middle school age group to gain basic computer programming knowledge at an early age so that they can be informed when making future education and career decisions.</a:t>
            </a:r>
          </a:p>
          <a:p>
            <a:endParaRPr lang="en-US" dirty="0" smtClean="0"/>
          </a:p>
        </p:txBody>
      </p:sp>
      <p:pic>
        <p:nvPicPr>
          <p:cNvPr id="4" name="Picture 3" descr="User-Benefits-image.jpg"/>
          <p:cNvPicPr>
            <a:picLocks noChangeAspect="1"/>
          </p:cNvPicPr>
          <p:nvPr/>
        </p:nvPicPr>
        <p:blipFill>
          <a:blip r:embed="rId3" cstate="print"/>
          <a:stretch>
            <a:fillRect/>
          </a:stretch>
        </p:blipFill>
        <p:spPr>
          <a:xfrm>
            <a:off x="3276600" y="4343400"/>
            <a:ext cx="2632560" cy="1905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Epics Continued</a:t>
            </a:r>
            <a:endParaRPr lang="en-US" dirty="0">
              <a:solidFill>
                <a:schemeClr val="accent6">
                  <a:lumMod val="50000"/>
                </a:schemeClr>
              </a:solidFill>
            </a:endParaRPr>
          </a:p>
        </p:txBody>
      </p:sp>
      <p:sp>
        <p:nvSpPr>
          <p:cNvPr id="3" name="Content Placeholder 2"/>
          <p:cNvSpPr>
            <a:spLocks noGrp="1"/>
          </p:cNvSpPr>
          <p:nvPr>
            <p:ph sz="quarter" idx="1"/>
          </p:nvPr>
        </p:nvSpPr>
        <p:spPr>
          <a:xfrm>
            <a:off x="533400" y="1524000"/>
            <a:ext cx="8183880" cy="3203448"/>
          </a:xfrm>
        </p:spPr>
        <p:txBody>
          <a:bodyPr>
            <a:normAutofit/>
          </a:bodyPr>
          <a:lstStyle/>
          <a:p>
            <a:r>
              <a:rPr lang="en-US" sz="2000" b="1" dirty="0" smtClean="0"/>
              <a:t>School: </a:t>
            </a:r>
            <a:r>
              <a:rPr lang="en-US" sz="2000" dirty="0" smtClean="0"/>
              <a:t>As a participating school in Code Arcade, we want a program that gives our students exposure to technology at an earlier age so that they can explore their interests in computer sciences. </a:t>
            </a:r>
          </a:p>
          <a:p>
            <a:r>
              <a:rPr lang="en-US" sz="2000" b="1" dirty="0" smtClean="0"/>
              <a:t>School: </a:t>
            </a:r>
            <a:r>
              <a:rPr lang="en-US" sz="2000" dirty="0" smtClean="0"/>
              <a:t>As a participating school in Code Arcade, we want our students to excel in the game so that we have the chance to receive 20 new computers to increase our technology resources to advance our classroom experience.</a:t>
            </a:r>
          </a:p>
          <a:p>
            <a:endParaRPr lang="en-US" sz="2000" dirty="0" smtClean="0"/>
          </a:p>
          <a:p>
            <a:endParaRPr lang="en-US" sz="2000" dirty="0"/>
          </a:p>
        </p:txBody>
      </p:sp>
      <p:pic>
        <p:nvPicPr>
          <p:cNvPr id="120834" name="Picture 2" descr="http://leankit.com/blog/wp-content/uploads/2014/01/epic-story-task-elephants.gif"/>
          <p:cNvPicPr>
            <a:picLocks noChangeAspect="1" noChangeArrowheads="1"/>
          </p:cNvPicPr>
          <p:nvPr/>
        </p:nvPicPr>
        <p:blipFill>
          <a:blip r:embed="rId3" cstate="print"/>
          <a:srcRect/>
          <a:stretch>
            <a:fillRect/>
          </a:stretch>
        </p:blipFill>
        <p:spPr bwMode="auto">
          <a:xfrm>
            <a:off x="2209800" y="3810000"/>
            <a:ext cx="5029200" cy="2514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Assumptions</a:t>
            </a:r>
            <a:endParaRPr lang="en-US" dirty="0">
              <a:solidFill>
                <a:schemeClr val="accent6">
                  <a:lumMod val="50000"/>
                </a:schemeClr>
              </a:solidFill>
            </a:endParaRPr>
          </a:p>
        </p:txBody>
      </p:sp>
      <p:sp>
        <p:nvSpPr>
          <p:cNvPr id="3" name="Content Placeholder 2"/>
          <p:cNvSpPr>
            <a:spLocks noGrp="1"/>
          </p:cNvSpPr>
          <p:nvPr>
            <p:ph sz="quarter" idx="1"/>
          </p:nvPr>
        </p:nvSpPr>
        <p:spPr>
          <a:xfrm>
            <a:off x="381000" y="2133600"/>
            <a:ext cx="4038600" cy="3276600"/>
          </a:xfrm>
        </p:spPr>
        <p:txBody>
          <a:bodyPr>
            <a:normAutofit/>
          </a:bodyPr>
          <a:lstStyle/>
          <a:p>
            <a:pPr marL="514350" indent="-514350">
              <a:buNone/>
            </a:pPr>
            <a:endParaRPr lang="en-US" b="1" dirty="0" smtClean="0"/>
          </a:p>
          <a:p>
            <a:pPr marL="514350" indent="-514350">
              <a:buFont typeface="Arial" pitchFamily="34" charset="0"/>
              <a:buChar char="•"/>
            </a:pPr>
            <a:r>
              <a:rPr lang="en-US" sz="2000" dirty="0" smtClean="0"/>
              <a:t>User has valid </a:t>
            </a:r>
            <a:r>
              <a:rPr lang="en-US" sz="2000" dirty="0" smtClean="0"/>
              <a:t>email</a:t>
            </a:r>
          </a:p>
          <a:p>
            <a:pPr marL="514350" indent="-514350">
              <a:buFont typeface="Arial" pitchFamily="34" charset="0"/>
              <a:buChar char="•"/>
            </a:pPr>
            <a:r>
              <a:rPr lang="en-US" sz="2000" dirty="0" smtClean="0"/>
              <a:t>User has access to a computer</a:t>
            </a:r>
          </a:p>
          <a:p>
            <a:pPr marL="514350" indent="-514350">
              <a:buFont typeface="Arial" pitchFamily="34" charset="0"/>
              <a:buChar char="•"/>
            </a:pPr>
            <a:r>
              <a:rPr lang="en-US" sz="2000" dirty="0" smtClean="0"/>
              <a:t>User comprehends English</a:t>
            </a:r>
          </a:p>
          <a:p>
            <a:pPr marL="514350" indent="-514350">
              <a:buFont typeface="Arial" pitchFamily="34" charset="0"/>
              <a:buChar char="•"/>
            </a:pPr>
            <a:r>
              <a:rPr lang="en-US" sz="2000" dirty="0" smtClean="0"/>
              <a:t>Phase 1: User </a:t>
            </a:r>
            <a:r>
              <a:rPr lang="en-US" sz="2000" dirty="0" smtClean="0"/>
              <a:t>attends one of the following partnered </a:t>
            </a:r>
            <a:r>
              <a:rPr lang="en-US" sz="2000" dirty="0" smtClean="0"/>
              <a:t>schools</a:t>
            </a:r>
            <a:endParaRPr lang="en-US" sz="2000" dirty="0" smtClean="0"/>
          </a:p>
        </p:txBody>
      </p:sp>
      <p:pic>
        <p:nvPicPr>
          <p:cNvPr id="119810" name="Picture 2" descr="http://sites.psu.edu/deconstruction/wp-content/uploads/sites/33923/2015/09/Warning.jpg"/>
          <p:cNvPicPr>
            <a:picLocks noChangeAspect="1" noChangeArrowheads="1"/>
          </p:cNvPicPr>
          <p:nvPr/>
        </p:nvPicPr>
        <p:blipFill>
          <a:blip r:embed="rId3" cstate="print"/>
          <a:srcRect/>
          <a:stretch>
            <a:fillRect/>
          </a:stretch>
        </p:blipFill>
        <p:spPr bwMode="auto">
          <a:xfrm>
            <a:off x="4648200" y="2057400"/>
            <a:ext cx="4267200" cy="355457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1894</TotalTime>
  <Words>613</Words>
  <Application>Microsoft Office PowerPoint</Application>
  <PresentationFormat>On-screen Show (4:3)</PresentationFormat>
  <Paragraphs>130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The Beckmen Project</vt:lpstr>
      <vt:lpstr>Project Roles</vt:lpstr>
      <vt:lpstr>Background</vt:lpstr>
      <vt:lpstr>Code Arcade</vt:lpstr>
      <vt:lpstr>Project Plan</vt:lpstr>
      <vt:lpstr>Project Plan Continued</vt:lpstr>
      <vt:lpstr>Epics </vt:lpstr>
      <vt:lpstr>Epics Continued</vt:lpstr>
      <vt:lpstr>Assumptions</vt:lpstr>
      <vt:lpstr>Process Map</vt:lpstr>
      <vt:lpstr>Process Map Continued</vt:lpstr>
      <vt:lpstr>Website Link!</vt:lpstr>
      <vt:lpstr>Requirements</vt:lpstr>
      <vt:lpstr>Testing</vt:lpstr>
      <vt:lpstr>Phase II of Code Arcade</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Beckmen Project</dc:title>
  <dc:creator>Katie</dc:creator>
  <cp:lastModifiedBy>Katie</cp:lastModifiedBy>
  <cp:revision>96</cp:revision>
  <dcterms:created xsi:type="dcterms:W3CDTF">2016-06-14T16:11:20Z</dcterms:created>
  <dcterms:modified xsi:type="dcterms:W3CDTF">2016-06-16T17:24:34Z</dcterms:modified>
</cp:coreProperties>
</file>