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notesMasterIdLst>
    <p:notesMasterId r:id="rId11"/>
  </p:notesMasterIdLst>
  <p:sldIdLst>
    <p:sldId id="256" r:id="rId2"/>
    <p:sldId id="259" r:id="rId3"/>
    <p:sldId id="258" r:id="rId4"/>
    <p:sldId id="265" r:id="rId5"/>
    <p:sldId id="262" r:id="rId6"/>
    <p:sldId id="261" r:id="rId7"/>
    <p:sldId id="263" r:id="rId8"/>
    <p:sldId id="264"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r-Latn-R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4F054D-3339-4D59-8D0A-629F31917106}" type="datetimeFigureOut">
              <a:rPr lang="sr-Latn-RS" smtClean="0"/>
              <a:t>26.4.2020.</a:t>
            </a:fld>
            <a:endParaRPr lang="sr-Latn-R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r-Latn-R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r-Latn-R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5EA501-5ADA-4642-B0B6-8AFC24291B7C}" type="slidenum">
              <a:rPr lang="sr-Latn-RS" smtClean="0"/>
              <a:t>‹#›</a:t>
            </a:fld>
            <a:endParaRPr lang="sr-Latn-RS"/>
          </a:p>
        </p:txBody>
      </p:sp>
    </p:spTree>
    <p:extLst>
      <p:ext uri="{BB962C8B-B14F-4D97-AF65-F5344CB8AC3E}">
        <p14:creationId xmlns:p14="http://schemas.microsoft.com/office/powerpoint/2010/main" val="783499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1DAFC6-E187-4690-9120-221A4FEB5739}" type="datetimeFigureOut">
              <a:rPr lang="sr-Latn-RS" smtClean="0"/>
              <a:t>26.4.2020.</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1D889646-BBB7-4A92-86C4-C5EA64015595}" type="slidenum">
              <a:rPr lang="sr-Latn-RS" smtClean="0"/>
              <a:t>‹#›</a:t>
            </a:fld>
            <a:endParaRPr lang="sr-Latn-R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6733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1DAFC6-E187-4690-9120-221A4FEB5739}" type="datetimeFigureOut">
              <a:rPr lang="sr-Latn-RS" smtClean="0"/>
              <a:t>26.4.2020.</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1D889646-BBB7-4A92-86C4-C5EA64015595}" type="slidenum">
              <a:rPr lang="sr-Latn-RS" smtClean="0"/>
              <a:t>‹#›</a:t>
            </a:fld>
            <a:endParaRPr lang="sr-Latn-RS"/>
          </a:p>
        </p:txBody>
      </p:sp>
    </p:spTree>
    <p:extLst>
      <p:ext uri="{BB962C8B-B14F-4D97-AF65-F5344CB8AC3E}">
        <p14:creationId xmlns:p14="http://schemas.microsoft.com/office/powerpoint/2010/main" val="1673682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1DAFC6-E187-4690-9120-221A4FEB5739}" type="datetimeFigureOut">
              <a:rPr lang="sr-Latn-RS" smtClean="0"/>
              <a:t>26.4.2020.</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1D889646-BBB7-4A92-86C4-C5EA64015595}" type="slidenum">
              <a:rPr lang="sr-Latn-RS" smtClean="0"/>
              <a:t>‹#›</a:t>
            </a:fld>
            <a:endParaRPr lang="sr-Latn-RS"/>
          </a:p>
        </p:txBody>
      </p:sp>
    </p:spTree>
    <p:extLst>
      <p:ext uri="{BB962C8B-B14F-4D97-AF65-F5344CB8AC3E}">
        <p14:creationId xmlns:p14="http://schemas.microsoft.com/office/powerpoint/2010/main" val="1109736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1DAFC6-E187-4690-9120-221A4FEB5739}" type="datetimeFigureOut">
              <a:rPr lang="sr-Latn-RS" smtClean="0"/>
              <a:t>26.4.2020.</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1D889646-BBB7-4A92-86C4-C5EA64015595}" type="slidenum">
              <a:rPr lang="sr-Latn-RS" smtClean="0"/>
              <a:t>‹#›</a:t>
            </a:fld>
            <a:endParaRPr lang="sr-Latn-RS"/>
          </a:p>
        </p:txBody>
      </p:sp>
    </p:spTree>
    <p:extLst>
      <p:ext uri="{BB962C8B-B14F-4D97-AF65-F5344CB8AC3E}">
        <p14:creationId xmlns:p14="http://schemas.microsoft.com/office/powerpoint/2010/main" val="440225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1DAFC6-E187-4690-9120-221A4FEB5739}" type="datetimeFigureOut">
              <a:rPr lang="sr-Latn-RS" smtClean="0"/>
              <a:t>26.4.2020.</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1D889646-BBB7-4A92-86C4-C5EA64015595}" type="slidenum">
              <a:rPr lang="sr-Latn-RS" smtClean="0"/>
              <a:t>‹#›</a:t>
            </a:fld>
            <a:endParaRPr lang="sr-Latn-R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991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1DAFC6-E187-4690-9120-221A4FEB5739}" type="datetimeFigureOut">
              <a:rPr lang="sr-Latn-RS" smtClean="0"/>
              <a:t>26.4.2020.</a:t>
            </a:fld>
            <a:endParaRPr lang="sr-Latn-RS"/>
          </a:p>
        </p:txBody>
      </p:sp>
      <p:sp>
        <p:nvSpPr>
          <p:cNvPr id="6" name="Footer Placeholder 5"/>
          <p:cNvSpPr>
            <a:spLocks noGrp="1"/>
          </p:cNvSpPr>
          <p:nvPr>
            <p:ph type="ftr" sz="quarter" idx="11"/>
          </p:nvPr>
        </p:nvSpPr>
        <p:spPr/>
        <p:txBody>
          <a:bodyPr/>
          <a:lstStyle/>
          <a:p>
            <a:endParaRPr lang="sr-Latn-RS"/>
          </a:p>
        </p:txBody>
      </p:sp>
      <p:sp>
        <p:nvSpPr>
          <p:cNvPr id="7" name="Slide Number Placeholder 6"/>
          <p:cNvSpPr>
            <a:spLocks noGrp="1"/>
          </p:cNvSpPr>
          <p:nvPr>
            <p:ph type="sldNum" sz="quarter" idx="12"/>
          </p:nvPr>
        </p:nvSpPr>
        <p:spPr/>
        <p:txBody>
          <a:bodyPr/>
          <a:lstStyle/>
          <a:p>
            <a:fld id="{1D889646-BBB7-4A92-86C4-C5EA64015595}" type="slidenum">
              <a:rPr lang="sr-Latn-RS" smtClean="0"/>
              <a:t>‹#›</a:t>
            </a:fld>
            <a:endParaRPr lang="sr-Latn-RS"/>
          </a:p>
        </p:txBody>
      </p:sp>
    </p:spTree>
    <p:extLst>
      <p:ext uri="{BB962C8B-B14F-4D97-AF65-F5344CB8AC3E}">
        <p14:creationId xmlns:p14="http://schemas.microsoft.com/office/powerpoint/2010/main" val="2436107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1DAFC6-E187-4690-9120-221A4FEB5739}" type="datetimeFigureOut">
              <a:rPr lang="sr-Latn-RS" smtClean="0"/>
              <a:t>26.4.2020.</a:t>
            </a:fld>
            <a:endParaRPr lang="sr-Latn-RS"/>
          </a:p>
        </p:txBody>
      </p:sp>
      <p:sp>
        <p:nvSpPr>
          <p:cNvPr id="8" name="Footer Placeholder 7"/>
          <p:cNvSpPr>
            <a:spLocks noGrp="1"/>
          </p:cNvSpPr>
          <p:nvPr>
            <p:ph type="ftr" sz="quarter" idx="11"/>
          </p:nvPr>
        </p:nvSpPr>
        <p:spPr/>
        <p:txBody>
          <a:bodyPr/>
          <a:lstStyle/>
          <a:p>
            <a:endParaRPr lang="sr-Latn-RS"/>
          </a:p>
        </p:txBody>
      </p:sp>
      <p:sp>
        <p:nvSpPr>
          <p:cNvPr id="9" name="Slide Number Placeholder 8"/>
          <p:cNvSpPr>
            <a:spLocks noGrp="1"/>
          </p:cNvSpPr>
          <p:nvPr>
            <p:ph type="sldNum" sz="quarter" idx="12"/>
          </p:nvPr>
        </p:nvSpPr>
        <p:spPr/>
        <p:txBody>
          <a:bodyPr/>
          <a:lstStyle/>
          <a:p>
            <a:fld id="{1D889646-BBB7-4A92-86C4-C5EA64015595}" type="slidenum">
              <a:rPr lang="sr-Latn-RS" smtClean="0"/>
              <a:t>‹#›</a:t>
            </a:fld>
            <a:endParaRPr lang="sr-Latn-RS"/>
          </a:p>
        </p:txBody>
      </p:sp>
    </p:spTree>
    <p:extLst>
      <p:ext uri="{BB962C8B-B14F-4D97-AF65-F5344CB8AC3E}">
        <p14:creationId xmlns:p14="http://schemas.microsoft.com/office/powerpoint/2010/main" val="3970847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1DAFC6-E187-4690-9120-221A4FEB5739}" type="datetimeFigureOut">
              <a:rPr lang="sr-Latn-RS" smtClean="0"/>
              <a:t>26.4.2020.</a:t>
            </a:fld>
            <a:endParaRPr lang="sr-Latn-RS"/>
          </a:p>
        </p:txBody>
      </p:sp>
      <p:sp>
        <p:nvSpPr>
          <p:cNvPr id="4" name="Footer Placeholder 3"/>
          <p:cNvSpPr>
            <a:spLocks noGrp="1"/>
          </p:cNvSpPr>
          <p:nvPr>
            <p:ph type="ftr" sz="quarter" idx="11"/>
          </p:nvPr>
        </p:nvSpPr>
        <p:spPr/>
        <p:txBody>
          <a:bodyPr/>
          <a:lstStyle/>
          <a:p>
            <a:endParaRPr lang="sr-Latn-RS"/>
          </a:p>
        </p:txBody>
      </p:sp>
      <p:sp>
        <p:nvSpPr>
          <p:cNvPr id="5" name="Slide Number Placeholder 4"/>
          <p:cNvSpPr>
            <a:spLocks noGrp="1"/>
          </p:cNvSpPr>
          <p:nvPr>
            <p:ph type="sldNum" sz="quarter" idx="12"/>
          </p:nvPr>
        </p:nvSpPr>
        <p:spPr/>
        <p:txBody>
          <a:bodyPr/>
          <a:lstStyle/>
          <a:p>
            <a:fld id="{1D889646-BBB7-4A92-86C4-C5EA64015595}" type="slidenum">
              <a:rPr lang="sr-Latn-RS" smtClean="0"/>
              <a:t>‹#›</a:t>
            </a:fld>
            <a:endParaRPr lang="sr-Latn-RS"/>
          </a:p>
        </p:txBody>
      </p:sp>
    </p:spTree>
    <p:extLst>
      <p:ext uri="{BB962C8B-B14F-4D97-AF65-F5344CB8AC3E}">
        <p14:creationId xmlns:p14="http://schemas.microsoft.com/office/powerpoint/2010/main" val="623245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01DAFC6-E187-4690-9120-221A4FEB5739}" type="datetimeFigureOut">
              <a:rPr lang="sr-Latn-RS" smtClean="0"/>
              <a:t>26.4.2020.</a:t>
            </a:fld>
            <a:endParaRPr lang="sr-Latn-R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sr-Latn-RS"/>
          </a:p>
        </p:txBody>
      </p:sp>
      <p:sp>
        <p:nvSpPr>
          <p:cNvPr id="9" name="Slide Number Placeholder 8"/>
          <p:cNvSpPr>
            <a:spLocks noGrp="1"/>
          </p:cNvSpPr>
          <p:nvPr>
            <p:ph type="sldNum" sz="quarter" idx="12"/>
          </p:nvPr>
        </p:nvSpPr>
        <p:spPr/>
        <p:txBody>
          <a:bodyPr/>
          <a:lstStyle/>
          <a:p>
            <a:fld id="{1D889646-BBB7-4A92-86C4-C5EA64015595}" type="slidenum">
              <a:rPr lang="sr-Latn-RS" smtClean="0"/>
              <a:t>‹#›</a:t>
            </a:fld>
            <a:endParaRPr lang="sr-Latn-RS"/>
          </a:p>
        </p:txBody>
      </p:sp>
    </p:spTree>
    <p:extLst>
      <p:ext uri="{BB962C8B-B14F-4D97-AF65-F5344CB8AC3E}">
        <p14:creationId xmlns:p14="http://schemas.microsoft.com/office/powerpoint/2010/main" val="365782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01DAFC6-E187-4690-9120-221A4FEB5739}" type="datetimeFigureOut">
              <a:rPr lang="sr-Latn-RS" smtClean="0"/>
              <a:t>26.4.2020.</a:t>
            </a:fld>
            <a:endParaRPr lang="sr-Latn-R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sr-Latn-R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D889646-BBB7-4A92-86C4-C5EA64015595}" type="slidenum">
              <a:rPr lang="sr-Latn-RS" smtClean="0"/>
              <a:t>‹#›</a:t>
            </a:fld>
            <a:endParaRPr lang="sr-Latn-RS"/>
          </a:p>
        </p:txBody>
      </p:sp>
    </p:spTree>
    <p:extLst>
      <p:ext uri="{BB962C8B-B14F-4D97-AF65-F5344CB8AC3E}">
        <p14:creationId xmlns:p14="http://schemas.microsoft.com/office/powerpoint/2010/main" val="806222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1DAFC6-E187-4690-9120-221A4FEB5739}" type="datetimeFigureOut">
              <a:rPr lang="sr-Latn-RS" smtClean="0"/>
              <a:t>26.4.2020.</a:t>
            </a:fld>
            <a:endParaRPr lang="sr-Latn-RS"/>
          </a:p>
        </p:txBody>
      </p:sp>
      <p:sp>
        <p:nvSpPr>
          <p:cNvPr id="6" name="Footer Placeholder 5"/>
          <p:cNvSpPr>
            <a:spLocks noGrp="1"/>
          </p:cNvSpPr>
          <p:nvPr>
            <p:ph type="ftr" sz="quarter" idx="11"/>
          </p:nvPr>
        </p:nvSpPr>
        <p:spPr/>
        <p:txBody>
          <a:bodyPr/>
          <a:lstStyle/>
          <a:p>
            <a:endParaRPr lang="sr-Latn-RS"/>
          </a:p>
        </p:txBody>
      </p:sp>
      <p:sp>
        <p:nvSpPr>
          <p:cNvPr id="7" name="Slide Number Placeholder 6"/>
          <p:cNvSpPr>
            <a:spLocks noGrp="1"/>
          </p:cNvSpPr>
          <p:nvPr>
            <p:ph type="sldNum" sz="quarter" idx="12"/>
          </p:nvPr>
        </p:nvSpPr>
        <p:spPr/>
        <p:txBody>
          <a:bodyPr/>
          <a:lstStyle/>
          <a:p>
            <a:fld id="{1D889646-BBB7-4A92-86C4-C5EA64015595}" type="slidenum">
              <a:rPr lang="sr-Latn-RS" smtClean="0"/>
              <a:t>‹#›</a:t>
            </a:fld>
            <a:endParaRPr lang="sr-Latn-RS"/>
          </a:p>
        </p:txBody>
      </p:sp>
    </p:spTree>
    <p:extLst>
      <p:ext uri="{BB962C8B-B14F-4D97-AF65-F5344CB8AC3E}">
        <p14:creationId xmlns:p14="http://schemas.microsoft.com/office/powerpoint/2010/main" val="1741495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01DAFC6-E187-4690-9120-221A4FEB5739}" type="datetimeFigureOut">
              <a:rPr lang="sr-Latn-RS" smtClean="0"/>
              <a:t>26.4.2020.</a:t>
            </a:fld>
            <a:endParaRPr lang="sr-Latn-R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sr-Latn-R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D889646-BBB7-4A92-86C4-C5EA64015595}" type="slidenum">
              <a:rPr lang="sr-Latn-RS" smtClean="0"/>
              <a:t>‹#›</a:t>
            </a:fld>
            <a:endParaRPr lang="sr-Latn-R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9535928"/>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itewhere.io/docs/2.1.0/" TargetMode="External"/><Relationship Id="rId2" Type="http://schemas.openxmlformats.org/officeDocument/2006/relationships/hyperlink" Target="https://sitewhere1.sitewhere.io/index.html" TargetMode="External"/><Relationship Id="rId1" Type="http://schemas.openxmlformats.org/officeDocument/2006/relationships/slideLayout" Target="../slideLayouts/slideLayout7.xml"/><Relationship Id="rId4" Type="http://schemas.openxmlformats.org/officeDocument/2006/relationships/hyperlink" Target="https://opensourceforu.com/2017/07/sitewhere-open-platform-connected-devic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8A377-C068-43CC-916F-2FA85BEE0AA5}"/>
              </a:ext>
            </a:extLst>
          </p:cNvPr>
          <p:cNvSpPr>
            <a:spLocks noGrp="1"/>
          </p:cNvSpPr>
          <p:nvPr>
            <p:ph type="ctrTitle"/>
          </p:nvPr>
        </p:nvSpPr>
        <p:spPr/>
        <p:txBody>
          <a:bodyPr/>
          <a:lstStyle/>
          <a:p>
            <a:r>
              <a:rPr lang="en-US" dirty="0" err="1"/>
              <a:t>SiteWhere</a:t>
            </a:r>
            <a:endParaRPr lang="sr-Latn-RS" dirty="0"/>
          </a:p>
        </p:txBody>
      </p:sp>
      <p:sp>
        <p:nvSpPr>
          <p:cNvPr id="3" name="Subtitle 2">
            <a:extLst>
              <a:ext uri="{FF2B5EF4-FFF2-40B4-BE49-F238E27FC236}">
                <a16:creationId xmlns:a16="http://schemas.microsoft.com/office/drawing/2014/main" id="{4BACA533-BC77-41EA-8A59-AA8B2B7AD32E}"/>
              </a:ext>
            </a:extLst>
          </p:cNvPr>
          <p:cNvSpPr>
            <a:spLocks noGrp="1"/>
          </p:cNvSpPr>
          <p:nvPr>
            <p:ph type="subTitle" idx="1"/>
          </p:nvPr>
        </p:nvSpPr>
        <p:spPr/>
        <p:txBody>
          <a:bodyPr/>
          <a:lstStyle/>
          <a:p>
            <a:r>
              <a:rPr lang="en-US" dirty="0"/>
              <a:t>Internet of things </a:t>
            </a:r>
            <a:r>
              <a:rPr lang="en-US" dirty="0" err="1"/>
              <a:t>platforma</a:t>
            </a:r>
            <a:endParaRPr lang="sr-Latn-RS" dirty="0"/>
          </a:p>
        </p:txBody>
      </p:sp>
      <p:pic>
        <p:nvPicPr>
          <p:cNvPr id="5" name="Graphic 4">
            <a:extLst>
              <a:ext uri="{FF2B5EF4-FFF2-40B4-BE49-F238E27FC236}">
                <a16:creationId xmlns:a16="http://schemas.microsoft.com/office/drawing/2014/main" id="{C812C8D0-D0F3-435F-9D4F-29CFF5ED5E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45680" y="645620"/>
            <a:ext cx="3810000" cy="3810000"/>
          </a:xfrm>
          <a:prstGeom prst="rect">
            <a:avLst/>
          </a:prstGeom>
        </p:spPr>
      </p:pic>
    </p:spTree>
    <p:extLst>
      <p:ext uri="{BB962C8B-B14F-4D97-AF65-F5344CB8AC3E}">
        <p14:creationId xmlns:p14="http://schemas.microsoft.com/office/powerpoint/2010/main" val="1999798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3153B-13E3-4CE7-BAD8-4CFD11D97FD5}"/>
              </a:ext>
            </a:extLst>
          </p:cNvPr>
          <p:cNvSpPr>
            <a:spLocks noGrp="1"/>
          </p:cNvSpPr>
          <p:nvPr>
            <p:ph type="title"/>
          </p:nvPr>
        </p:nvSpPr>
        <p:spPr/>
        <p:txBody>
          <a:bodyPr/>
          <a:lstStyle/>
          <a:p>
            <a:r>
              <a:rPr lang="sr-Latn-RS" dirty="0"/>
              <a:t>Uvod</a:t>
            </a:r>
          </a:p>
        </p:txBody>
      </p:sp>
      <p:sp>
        <p:nvSpPr>
          <p:cNvPr id="3" name="Content Placeholder 2">
            <a:extLst>
              <a:ext uri="{FF2B5EF4-FFF2-40B4-BE49-F238E27FC236}">
                <a16:creationId xmlns:a16="http://schemas.microsoft.com/office/drawing/2014/main" id="{24B23096-DD28-4281-AC5B-D1FAD7E7CCF4}"/>
              </a:ext>
            </a:extLst>
          </p:cNvPr>
          <p:cNvSpPr>
            <a:spLocks noGrp="1"/>
          </p:cNvSpPr>
          <p:nvPr>
            <p:ph idx="1"/>
          </p:nvPr>
        </p:nvSpPr>
        <p:spPr/>
        <p:txBody>
          <a:bodyPr>
            <a:normAutofit/>
          </a:bodyPr>
          <a:lstStyle/>
          <a:p>
            <a:r>
              <a:rPr lang="sr-Latn-RS" dirty="0"/>
              <a:t>SiteWhere je open source platforma za </a:t>
            </a:r>
            <a:r>
              <a:rPr lang="sr-Latn-RS" b="1" dirty="0"/>
              <a:t>nadgledanje i kontrolu </a:t>
            </a:r>
            <a:r>
              <a:rPr lang="sr-Latn-RS" dirty="0"/>
              <a:t>IoT uređaja, </a:t>
            </a:r>
            <a:r>
              <a:rPr lang="sr-Latn-RS" b="1" dirty="0"/>
              <a:t>prikupljanje podataka </a:t>
            </a:r>
            <a:r>
              <a:rPr lang="sr-Latn-RS" dirty="0"/>
              <a:t>sa uređaja i </a:t>
            </a:r>
            <a:r>
              <a:rPr lang="sr-Latn-RS" b="1" dirty="0"/>
              <a:t>slanje podataka i komandi </a:t>
            </a:r>
            <a:r>
              <a:rPr lang="sr-Latn-RS" dirty="0"/>
              <a:t>ka uređajima.</a:t>
            </a:r>
          </a:p>
          <a:p>
            <a:r>
              <a:rPr lang="sr-Latn-RS" dirty="0"/>
              <a:t>Pruža kompletan </a:t>
            </a:r>
            <a:r>
              <a:rPr lang="sr-Latn-RS" b="1" dirty="0"/>
              <a:t>objekti model upravljanja </a:t>
            </a:r>
            <a:r>
              <a:rPr lang="sr-Latn-RS" dirty="0"/>
              <a:t>entitima i uređajima.</a:t>
            </a:r>
          </a:p>
          <a:p>
            <a:r>
              <a:rPr lang="sr-Latn-RS" dirty="0"/>
              <a:t>Sistem je </a:t>
            </a:r>
            <a:r>
              <a:rPr lang="sr-Latn-RS" b="1" dirty="0"/>
              <a:t>multi-tenant</a:t>
            </a:r>
            <a:r>
              <a:rPr lang="sr-Latn-RS" dirty="0"/>
              <a:t> (više „stanara“). Tenant je jedno zasebno radno okruženje i svi podaci jednog tenanta potpuno izdvojeni i nezavisni od drugog. Administrator dodeljuje korisnicima pristup tenantima.</a:t>
            </a:r>
          </a:p>
          <a:p>
            <a:r>
              <a:rPr lang="sr-Latn-RS" dirty="0"/>
              <a:t>Komunikacija sa uređajima se vrši primarno putem </a:t>
            </a:r>
            <a:r>
              <a:rPr lang="sr-Latn-RS" b="1" dirty="0"/>
              <a:t>MQTT</a:t>
            </a:r>
            <a:r>
              <a:rPr lang="sr-Latn-RS" dirty="0"/>
              <a:t> protokola (i drugi protokoli su podržani) a za administraciju pruža </a:t>
            </a:r>
            <a:r>
              <a:rPr lang="sr-Latn-RS" b="1" dirty="0"/>
              <a:t>REST API</a:t>
            </a:r>
            <a:r>
              <a:rPr lang="sr-Latn-RS" dirty="0"/>
              <a:t> i </a:t>
            </a:r>
            <a:r>
              <a:rPr lang="sr-Latn-RS" b="1" dirty="0"/>
              <a:t>HTML5 web aplikaciju</a:t>
            </a:r>
            <a:r>
              <a:rPr lang="sr-Latn-RS" dirty="0"/>
              <a:t>.</a:t>
            </a:r>
          </a:p>
          <a:p>
            <a:r>
              <a:rPr lang="sr-Latn-RS" dirty="0"/>
              <a:t>Trenutno je aktivna nova verzija SiteWhere platforme (2.x) koja ima potpuno prerađenu implementaciju u odnosu na staru (1.x) koja biva izbačena iz upotrebe.</a:t>
            </a:r>
          </a:p>
          <a:p>
            <a:endParaRPr lang="sr-Latn-RS" dirty="0"/>
          </a:p>
        </p:txBody>
      </p:sp>
    </p:spTree>
    <p:extLst>
      <p:ext uri="{BB962C8B-B14F-4D97-AF65-F5344CB8AC3E}">
        <p14:creationId xmlns:p14="http://schemas.microsoft.com/office/powerpoint/2010/main" val="3017403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170D0-1B3C-4E08-80BC-8081CADCEBCD}"/>
              </a:ext>
            </a:extLst>
          </p:cNvPr>
          <p:cNvSpPr>
            <a:spLocks noGrp="1"/>
          </p:cNvSpPr>
          <p:nvPr>
            <p:ph type="title"/>
          </p:nvPr>
        </p:nvSpPr>
        <p:spPr/>
        <p:txBody>
          <a:bodyPr/>
          <a:lstStyle/>
          <a:p>
            <a:r>
              <a:rPr lang="sr-Latn-RS" dirty="0"/>
              <a:t>Arhitektura</a:t>
            </a:r>
          </a:p>
        </p:txBody>
      </p:sp>
      <p:sp>
        <p:nvSpPr>
          <p:cNvPr id="11" name="Content Placeholder 10">
            <a:extLst>
              <a:ext uri="{FF2B5EF4-FFF2-40B4-BE49-F238E27FC236}">
                <a16:creationId xmlns:a16="http://schemas.microsoft.com/office/drawing/2014/main" id="{8785236B-C242-4658-BF50-B8033B3E5C0A}"/>
              </a:ext>
            </a:extLst>
          </p:cNvPr>
          <p:cNvSpPr>
            <a:spLocks noGrp="1"/>
          </p:cNvSpPr>
          <p:nvPr>
            <p:ph idx="1"/>
          </p:nvPr>
        </p:nvSpPr>
        <p:spPr/>
        <p:txBody>
          <a:bodyPr/>
          <a:lstStyle/>
          <a:p>
            <a:r>
              <a:rPr lang="sr-Latn-RS" dirty="0"/>
              <a:t>SiteWhere 1.x ima </a:t>
            </a:r>
            <a:r>
              <a:rPr lang="sr-Latn-RS" b="1" dirty="0"/>
              <a:t>monolitni</a:t>
            </a:r>
            <a:r>
              <a:rPr lang="sr-Latn-RS" dirty="0"/>
              <a:t> pristup, cela platforma je jedna Spring aplikacija koja radi na instanci Apache Tomcat servera.</a:t>
            </a:r>
          </a:p>
          <a:p>
            <a:r>
              <a:rPr lang="sr-Latn-RS" dirty="0"/>
              <a:t>SiteWhere 2.x ima </a:t>
            </a:r>
            <a:r>
              <a:rPr lang="sr-Latn-RS" b="1" dirty="0"/>
              <a:t>mikroservisni </a:t>
            </a:r>
            <a:r>
              <a:rPr lang="sr-Latn-RS" dirty="0"/>
              <a:t>pristup, različite funkcionalnosti platforme su podeljene na mikroservise (takođe Spring) u Docker kontejnerima kojima upravlja Kubernetes sistem. Kontejneri se mogu rasporediti na više čvorova u jednom klasteru.</a:t>
            </a:r>
          </a:p>
          <a:p>
            <a:r>
              <a:rPr lang="sr-Latn-RS" dirty="0"/>
              <a:t>Za skladištenje podataka, obe verzije podržavaju više različitih rešenja uključujući MongoDB, Apache HBase i InfluxDB.</a:t>
            </a:r>
            <a:endParaRPr lang="en-US" dirty="0"/>
          </a:p>
          <a:p>
            <a:r>
              <a:rPr lang="sr-Latn-RS" dirty="0"/>
              <a:t>Za MQTT posredništvo je takođe podržano više rešenja uključujući HiveMQ i Mosquitto.</a:t>
            </a:r>
          </a:p>
          <a:p>
            <a:endParaRPr lang="sr-Latn-RS" dirty="0"/>
          </a:p>
          <a:p>
            <a:endParaRPr lang="sr-Latn-RS" dirty="0"/>
          </a:p>
        </p:txBody>
      </p:sp>
    </p:spTree>
    <p:extLst>
      <p:ext uri="{BB962C8B-B14F-4D97-AF65-F5344CB8AC3E}">
        <p14:creationId xmlns:p14="http://schemas.microsoft.com/office/powerpoint/2010/main" val="3533943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7430B-D312-41CB-AFFC-AD46801C56EC}"/>
              </a:ext>
            </a:extLst>
          </p:cNvPr>
          <p:cNvSpPr>
            <a:spLocks noGrp="1"/>
          </p:cNvSpPr>
          <p:nvPr>
            <p:ph type="title"/>
          </p:nvPr>
        </p:nvSpPr>
        <p:spPr/>
        <p:txBody>
          <a:bodyPr/>
          <a:lstStyle/>
          <a:p>
            <a:r>
              <a:rPr lang="sr-Latn-RS" dirty="0"/>
              <a:t>Dodatne integracije</a:t>
            </a:r>
          </a:p>
        </p:txBody>
      </p:sp>
      <p:sp>
        <p:nvSpPr>
          <p:cNvPr id="3" name="Content Placeholder 2">
            <a:extLst>
              <a:ext uri="{FF2B5EF4-FFF2-40B4-BE49-F238E27FC236}">
                <a16:creationId xmlns:a16="http://schemas.microsoft.com/office/drawing/2014/main" id="{A717F621-A75E-418D-B57F-9F5EFE408B70}"/>
              </a:ext>
            </a:extLst>
          </p:cNvPr>
          <p:cNvSpPr>
            <a:spLocks noGrp="1"/>
          </p:cNvSpPr>
          <p:nvPr>
            <p:ph idx="1"/>
          </p:nvPr>
        </p:nvSpPr>
        <p:spPr/>
        <p:txBody>
          <a:bodyPr/>
          <a:lstStyle/>
          <a:p>
            <a:r>
              <a:rPr lang="sr-Latn-RS" dirty="0"/>
              <a:t>SiteWhere podržava i sledeće spoljašnje integracije:</a:t>
            </a:r>
          </a:p>
          <a:p>
            <a:pPr lvl="1"/>
            <a:r>
              <a:rPr lang="sr-Latn-RS" dirty="0"/>
              <a:t>ActiveMQ i RabbitMQ za komunikaciju preko AMQP i STOMP protokola</a:t>
            </a:r>
          </a:p>
          <a:p>
            <a:pPr lvl="1"/>
            <a:r>
              <a:rPr lang="sr-Latn-RS" dirty="0"/>
              <a:t>Eclipse Californium za CoAP protokol</a:t>
            </a:r>
          </a:p>
          <a:p>
            <a:pPr lvl="1"/>
            <a:r>
              <a:rPr lang="sr-Latn-RS" dirty="0"/>
              <a:t>Mulesoft AnyPoint za integrisanje na postojeći ESB</a:t>
            </a:r>
          </a:p>
          <a:p>
            <a:pPr lvl="1"/>
            <a:r>
              <a:rPr lang="sr-Latn-RS" dirty="0"/>
              <a:t>Azure Event Hub i Amazon SQS za prosleđivanje događaja</a:t>
            </a:r>
          </a:p>
          <a:p>
            <a:pPr lvl="1"/>
            <a:r>
              <a:rPr lang="sr-Latn-RS" dirty="0"/>
              <a:t>Apache Spark za analitiku prenosa podataka</a:t>
            </a:r>
          </a:p>
          <a:p>
            <a:pPr lvl="1"/>
            <a:r>
              <a:rPr lang="sr-Latn-RS" dirty="0"/>
              <a:t>Twilio za obaveštenja preko SMS-a</a:t>
            </a:r>
          </a:p>
        </p:txBody>
      </p:sp>
    </p:spTree>
    <p:extLst>
      <p:ext uri="{BB962C8B-B14F-4D97-AF65-F5344CB8AC3E}">
        <p14:creationId xmlns:p14="http://schemas.microsoft.com/office/powerpoint/2010/main" val="1811449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E2F40-6737-472A-A4DF-75016C44126B}"/>
              </a:ext>
            </a:extLst>
          </p:cNvPr>
          <p:cNvSpPr>
            <a:spLocks noGrp="1"/>
          </p:cNvSpPr>
          <p:nvPr>
            <p:ph type="title"/>
          </p:nvPr>
        </p:nvSpPr>
        <p:spPr/>
        <p:txBody>
          <a:bodyPr/>
          <a:lstStyle/>
          <a:p>
            <a:r>
              <a:rPr lang="sr-Latn-RS" dirty="0"/>
              <a:t>Grafički prikaz arhitekture (1.x)</a:t>
            </a:r>
            <a:endParaRPr lang="sr-Latn-RS" b="1" dirty="0"/>
          </a:p>
        </p:txBody>
      </p:sp>
      <p:pic>
        <p:nvPicPr>
          <p:cNvPr id="5" name="Content Placeholder 4">
            <a:extLst>
              <a:ext uri="{FF2B5EF4-FFF2-40B4-BE49-F238E27FC236}">
                <a16:creationId xmlns:a16="http://schemas.microsoft.com/office/drawing/2014/main" id="{B564C987-34A7-4DB3-9621-818F9CBCC9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6627" y="1846263"/>
            <a:ext cx="7199072" cy="4022725"/>
          </a:xfrm>
        </p:spPr>
      </p:pic>
    </p:spTree>
    <p:extLst>
      <p:ext uri="{BB962C8B-B14F-4D97-AF65-F5344CB8AC3E}">
        <p14:creationId xmlns:p14="http://schemas.microsoft.com/office/powerpoint/2010/main" val="376848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1B2BB-E267-4658-9D9D-E82309739A8F}"/>
              </a:ext>
            </a:extLst>
          </p:cNvPr>
          <p:cNvSpPr>
            <a:spLocks noGrp="1"/>
          </p:cNvSpPr>
          <p:nvPr>
            <p:ph type="title"/>
          </p:nvPr>
        </p:nvSpPr>
        <p:spPr/>
        <p:txBody>
          <a:bodyPr/>
          <a:lstStyle/>
          <a:p>
            <a:r>
              <a:rPr lang="sr-Latn-RS" dirty="0"/>
              <a:t>Objektni model</a:t>
            </a:r>
          </a:p>
        </p:txBody>
      </p:sp>
      <p:sp>
        <p:nvSpPr>
          <p:cNvPr id="3" name="Content Placeholder 2">
            <a:extLst>
              <a:ext uri="{FF2B5EF4-FFF2-40B4-BE49-F238E27FC236}">
                <a16:creationId xmlns:a16="http://schemas.microsoft.com/office/drawing/2014/main" id="{B913B08A-4C39-4E4C-84C6-D63CB3A65A76}"/>
              </a:ext>
            </a:extLst>
          </p:cNvPr>
          <p:cNvSpPr>
            <a:spLocks noGrp="1"/>
          </p:cNvSpPr>
          <p:nvPr>
            <p:ph idx="1"/>
          </p:nvPr>
        </p:nvSpPr>
        <p:spPr/>
        <p:txBody>
          <a:bodyPr/>
          <a:lstStyle/>
          <a:p>
            <a:r>
              <a:rPr lang="sr-Latn-RS" dirty="0"/>
              <a:t>SiteWhere entiteti predstavljaju realne objekte.</a:t>
            </a:r>
          </a:p>
          <a:p>
            <a:r>
              <a:rPr lang="sr-Latn-RS" b="1" i="1" dirty="0"/>
              <a:t>Asset</a:t>
            </a:r>
            <a:r>
              <a:rPr lang="sr-Latn-RS" dirty="0"/>
              <a:t> predstavlja jedan objekat koji pripada jednoj od 4 navedene kategorije:</a:t>
            </a:r>
          </a:p>
          <a:p>
            <a:pPr lvl="1"/>
            <a:r>
              <a:rPr lang="sr-Latn-RS" dirty="0"/>
              <a:t>Device - Uređaji</a:t>
            </a:r>
          </a:p>
          <a:p>
            <a:pPr lvl="1"/>
            <a:r>
              <a:rPr lang="sr-Latn-RS" dirty="0"/>
              <a:t>Hardware – Entiteti koje nemaju mogućnosti da razmenjuju podatke sa SiteWhere sistemom (npr. bicikl)</a:t>
            </a:r>
          </a:p>
          <a:p>
            <a:pPr lvl="1"/>
            <a:r>
              <a:rPr lang="sr-Latn-RS" dirty="0"/>
              <a:t>Identity - Osobe</a:t>
            </a:r>
          </a:p>
          <a:p>
            <a:pPr lvl="1"/>
            <a:r>
              <a:rPr lang="sr-Latn-RS" dirty="0"/>
              <a:t>Location – Mesto gde se nešto nalazi (npr. garaža)</a:t>
            </a:r>
          </a:p>
          <a:p>
            <a:r>
              <a:rPr lang="sr-Latn-RS" dirty="0"/>
              <a:t>Svaka kategorija ima svoje specifične metapodatke koje mora da navede svaki registrovani asset.</a:t>
            </a:r>
          </a:p>
          <a:p>
            <a:r>
              <a:rPr lang="sr-Latn-RS" b="1" i="1" dirty="0"/>
              <a:t>Area</a:t>
            </a:r>
            <a:r>
              <a:rPr lang="sr-Latn-RS" dirty="0"/>
              <a:t> (</a:t>
            </a:r>
            <a:r>
              <a:rPr lang="sr-Latn-RS" b="1" i="1" dirty="0"/>
              <a:t>Site</a:t>
            </a:r>
            <a:r>
              <a:rPr lang="sr-Latn-RS" dirty="0"/>
              <a:t> u staroj verziji) je fizička lokacija koja grupiše više </a:t>
            </a:r>
            <a:r>
              <a:rPr lang="sr-Latn-RS" i="1" dirty="0"/>
              <a:t>asset</a:t>
            </a:r>
            <a:r>
              <a:rPr lang="sr-Latn-RS" dirty="0"/>
              <a:t>-a i ima definisanu lokaciju na mapi. Area dalje može da se deli na više zona koje imaju svoje definisane lokacije.</a:t>
            </a:r>
            <a:endParaRPr lang="sr-Latn-RS" i="1" dirty="0"/>
          </a:p>
          <a:p>
            <a:pPr marL="201168" lvl="1" indent="0">
              <a:buNone/>
            </a:pPr>
            <a:endParaRPr lang="sr-Latn-RS" i="1" dirty="0"/>
          </a:p>
        </p:txBody>
      </p:sp>
    </p:spTree>
    <p:extLst>
      <p:ext uri="{BB962C8B-B14F-4D97-AF65-F5344CB8AC3E}">
        <p14:creationId xmlns:p14="http://schemas.microsoft.com/office/powerpoint/2010/main" val="4207421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F4FF2-6049-4383-8273-54C17FEA07E7}"/>
              </a:ext>
            </a:extLst>
          </p:cNvPr>
          <p:cNvSpPr>
            <a:spLocks noGrp="1"/>
          </p:cNvSpPr>
          <p:nvPr>
            <p:ph type="title"/>
          </p:nvPr>
        </p:nvSpPr>
        <p:spPr/>
        <p:txBody>
          <a:bodyPr/>
          <a:lstStyle/>
          <a:p>
            <a:r>
              <a:rPr lang="sr-Latn-RS" dirty="0"/>
              <a:t>Uređaji</a:t>
            </a:r>
          </a:p>
        </p:txBody>
      </p:sp>
      <p:sp>
        <p:nvSpPr>
          <p:cNvPr id="3" name="Content Placeholder 2">
            <a:extLst>
              <a:ext uri="{FF2B5EF4-FFF2-40B4-BE49-F238E27FC236}">
                <a16:creationId xmlns:a16="http://schemas.microsoft.com/office/drawing/2014/main" id="{724C9EE3-CC36-4A97-B3EA-D8F8C7070CCF}"/>
              </a:ext>
            </a:extLst>
          </p:cNvPr>
          <p:cNvSpPr>
            <a:spLocks noGrp="1"/>
          </p:cNvSpPr>
          <p:nvPr>
            <p:ph idx="1"/>
          </p:nvPr>
        </p:nvSpPr>
        <p:spPr/>
        <p:txBody>
          <a:bodyPr>
            <a:normAutofit/>
          </a:bodyPr>
          <a:lstStyle/>
          <a:p>
            <a:r>
              <a:rPr lang="en-US" b="1" dirty="0" err="1"/>
              <a:t>Ure</a:t>
            </a:r>
            <a:r>
              <a:rPr lang="sr-Latn-RS" b="1" dirty="0"/>
              <a:t>đaji </a:t>
            </a:r>
            <a:r>
              <a:rPr lang="sr-Latn-RS" dirty="0"/>
              <a:t>(</a:t>
            </a:r>
            <a:r>
              <a:rPr lang="sr-Latn-RS" i="1" dirty="0"/>
              <a:t>Devices</a:t>
            </a:r>
            <a:r>
              <a:rPr lang="sr-Latn-RS" dirty="0"/>
              <a:t>) su asset-i od specijalnog značaja.</a:t>
            </a:r>
          </a:p>
          <a:p>
            <a:r>
              <a:rPr lang="sr-Latn-RS" dirty="0"/>
              <a:t>Svaki novi IoT uređaj mora biti registrovan na SiteWhere system</a:t>
            </a:r>
            <a:r>
              <a:rPr lang="en-US" dirty="0"/>
              <a:t> (</a:t>
            </a:r>
            <a:r>
              <a:rPr lang="en-US" dirty="0" err="1"/>
              <a:t>slanjem</a:t>
            </a:r>
            <a:r>
              <a:rPr lang="en-US" dirty="0"/>
              <a:t> </a:t>
            </a:r>
            <a:r>
              <a:rPr lang="en-US" dirty="0" err="1"/>
              <a:t>odgovaraju</a:t>
            </a:r>
            <a:r>
              <a:rPr lang="sr-Latn-RS" dirty="0"/>
              <a:t>ćeg JSON </a:t>
            </a:r>
            <a:r>
              <a:rPr lang="sr-Latn-RS" i="1" dirty="0"/>
              <a:t>payload</a:t>
            </a:r>
            <a:r>
              <a:rPr lang="sr-Latn-RS" dirty="0"/>
              <a:t>-a) da bi mogao razmenjivati podatke. Pri registraciji, uređaj mora odabrati </a:t>
            </a:r>
            <a:r>
              <a:rPr lang="sr-Latn-RS" b="1" dirty="0"/>
              <a:t>specifikaciju</a:t>
            </a:r>
            <a:r>
              <a:rPr lang="sr-Latn-RS" dirty="0"/>
              <a:t>, specifikacije se definišu unapred putem API-ja ili web aplikacije.</a:t>
            </a:r>
          </a:p>
          <a:p>
            <a:r>
              <a:rPr lang="sr-Latn-RS" dirty="0"/>
              <a:t>Nad uređajima se mogu definisati logičke relacije sa asset-ima drugog tipa. Na primer, telefon – čovek (</a:t>
            </a:r>
            <a:r>
              <a:rPr lang="sr-Latn-RS" i="1" dirty="0"/>
              <a:t>Device</a:t>
            </a:r>
            <a:r>
              <a:rPr lang="sr-Latn-RS" dirty="0"/>
              <a:t> – </a:t>
            </a:r>
            <a:r>
              <a:rPr lang="sr-Latn-RS" i="1" dirty="0"/>
              <a:t>Identity</a:t>
            </a:r>
            <a:r>
              <a:rPr lang="sr-Latn-RS" dirty="0"/>
              <a:t>) ili uređaj za praćenje – bicikl (</a:t>
            </a:r>
            <a:r>
              <a:rPr lang="sr-Latn-RS" i="1" dirty="0"/>
              <a:t>Device</a:t>
            </a:r>
            <a:r>
              <a:rPr lang="sr-Latn-RS" dirty="0"/>
              <a:t> – </a:t>
            </a:r>
            <a:r>
              <a:rPr lang="sr-Latn-RS" i="1" dirty="0"/>
              <a:t>Hardware</a:t>
            </a:r>
            <a:r>
              <a:rPr lang="sr-Latn-RS" dirty="0"/>
              <a:t>).</a:t>
            </a:r>
          </a:p>
          <a:p>
            <a:r>
              <a:rPr lang="sr-Latn-RS" dirty="0"/>
              <a:t>Nad uređajima se mogu definisati i komande. Komande se šalju uređajima automatski (na osnovu događaja primljenog sa nekog uređaja) ili ručno putem API-ja ili web aplikacije.</a:t>
            </a:r>
          </a:p>
          <a:p>
            <a:r>
              <a:rPr lang="sr-Latn-RS" dirty="0"/>
              <a:t>Uređaj mora imati mogućnost da osluškuje komande sa MQTT servisa i na osnovu njih izvršavati implementirane prethodno operacije.</a:t>
            </a:r>
          </a:p>
          <a:p>
            <a:r>
              <a:rPr lang="sr-Latn-RS" dirty="0"/>
              <a:t>Komande se takođe mogu slati grupi uređaja odjednom.</a:t>
            </a:r>
          </a:p>
        </p:txBody>
      </p:sp>
    </p:spTree>
    <p:extLst>
      <p:ext uri="{BB962C8B-B14F-4D97-AF65-F5344CB8AC3E}">
        <p14:creationId xmlns:p14="http://schemas.microsoft.com/office/powerpoint/2010/main" val="2396378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7A300-BBB1-44CA-A8D8-20EA67BDDBF4}"/>
              </a:ext>
            </a:extLst>
          </p:cNvPr>
          <p:cNvSpPr>
            <a:spLocks noGrp="1"/>
          </p:cNvSpPr>
          <p:nvPr>
            <p:ph type="title"/>
          </p:nvPr>
        </p:nvSpPr>
        <p:spPr/>
        <p:txBody>
          <a:bodyPr/>
          <a:lstStyle/>
          <a:p>
            <a:r>
              <a:rPr lang="sr-Latn-RS" dirty="0"/>
              <a:t>Prost primer funkcionalnosti</a:t>
            </a:r>
          </a:p>
        </p:txBody>
      </p:sp>
      <p:sp>
        <p:nvSpPr>
          <p:cNvPr id="3" name="Content Placeholder 2">
            <a:extLst>
              <a:ext uri="{FF2B5EF4-FFF2-40B4-BE49-F238E27FC236}">
                <a16:creationId xmlns:a16="http://schemas.microsoft.com/office/drawing/2014/main" id="{E8462BCB-75CD-4515-942D-1922900BDED4}"/>
              </a:ext>
            </a:extLst>
          </p:cNvPr>
          <p:cNvSpPr>
            <a:spLocks noGrp="1"/>
          </p:cNvSpPr>
          <p:nvPr>
            <p:ph idx="1"/>
          </p:nvPr>
        </p:nvSpPr>
        <p:spPr/>
        <p:txBody>
          <a:bodyPr/>
          <a:lstStyle/>
          <a:p>
            <a:r>
              <a:rPr lang="sr-Latn-RS" dirty="0"/>
              <a:t>Recimo da imamo sistem od tri asset-a i zonu koja pokriva dvorište korisnika.</a:t>
            </a:r>
          </a:p>
          <a:p>
            <a:pPr lvl="1"/>
            <a:r>
              <a:rPr lang="sr-Latn-RS" dirty="0"/>
              <a:t>Bicikl (Hardware)</a:t>
            </a:r>
          </a:p>
          <a:p>
            <a:pPr lvl="1"/>
            <a:r>
              <a:rPr lang="sr-Latn-RS" dirty="0"/>
              <a:t>Uređaj za praćenje koji je postavljen na bicikl (Device) (podrazumevamo da je preko mobilne mreže povezan na internet)</a:t>
            </a:r>
          </a:p>
          <a:p>
            <a:pPr lvl="1"/>
            <a:r>
              <a:rPr lang="sr-Latn-RS" dirty="0"/>
              <a:t>Smartphone (Device)</a:t>
            </a:r>
          </a:p>
          <a:p>
            <a:r>
              <a:rPr lang="sr-Latn-RS" dirty="0"/>
              <a:t>Uređaj za praćenje šalje svoju lokaciju na SiteWhere sistem u intervalima od jednog minuta. Ako uređaj primeti da je trenutna lokacija van definisane zone, šalje alert na SiteWhere sistem koji na osnovu njega šalje komandu telefonu da prikaže notifikaciju korisniku da je bicikl napustio dvorište. Ukoliko nije sam korisnik uzeo bicikl, to možda znači da je bicikl ukraden. Korisnik tada može preko API-ja ili web aplikacije naći lokaciju bicikla preko uređaja za praćenje koji i dalje šalje svoju lokaciju na svaki minut.</a:t>
            </a:r>
          </a:p>
          <a:p>
            <a:endParaRPr lang="sr-Latn-RS" i="1" dirty="0"/>
          </a:p>
        </p:txBody>
      </p:sp>
    </p:spTree>
    <p:extLst>
      <p:ext uri="{BB962C8B-B14F-4D97-AF65-F5344CB8AC3E}">
        <p14:creationId xmlns:p14="http://schemas.microsoft.com/office/powerpoint/2010/main" val="2231901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097BF8-FDB1-4FFF-AF21-6F158E453FC1}"/>
              </a:ext>
            </a:extLst>
          </p:cNvPr>
          <p:cNvSpPr txBox="1"/>
          <p:nvPr/>
        </p:nvSpPr>
        <p:spPr>
          <a:xfrm>
            <a:off x="675503" y="313039"/>
            <a:ext cx="2385589" cy="923330"/>
          </a:xfrm>
          <a:prstGeom prst="rect">
            <a:avLst/>
          </a:prstGeom>
          <a:noFill/>
        </p:spPr>
        <p:txBody>
          <a:bodyPr wrap="none" rtlCol="0">
            <a:spAutoFit/>
          </a:bodyPr>
          <a:lstStyle/>
          <a:p>
            <a:r>
              <a:rPr lang="sr-Latn-RS" b="1" dirty="0"/>
              <a:t>Pripremio:</a:t>
            </a:r>
          </a:p>
          <a:p>
            <a:r>
              <a:rPr lang="sr-Latn-RS" dirty="0"/>
              <a:t>Branko Simović, 16326</a:t>
            </a:r>
          </a:p>
          <a:p>
            <a:r>
              <a:rPr lang="sr-Latn-RS" dirty="0"/>
              <a:t>Elektronski fakultet, Niš</a:t>
            </a:r>
          </a:p>
        </p:txBody>
      </p:sp>
      <p:sp>
        <p:nvSpPr>
          <p:cNvPr id="5" name="TextBox 4">
            <a:extLst>
              <a:ext uri="{FF2B5EF4-FFF2-40B4-BE49-F238E27FC236}">
                <a16:creationId xmlns:a16="http://schemas.microsoft.com/office/drawing/2014/main" id="{DFDA72FE-5A2F-44F0-827A-EDAEDBDB929B}"/>
              </a:ext>
            </a:extLst>
          </p:cNvPr>
          <p:cNvSpPr txBox="1"/>
          <p:nvPr/>
        </p:nvSpPr>
        <p:spPr>
          <a:xfrm>
            <a:off x="675503" y="2174789"/>
            <a:ext cx="8095550" cy="1200329"/>
          </a:xfrm>
          <a:prstGeom prst="rect">
            <a:avLst/>
          </a:prstGeom>
          <a:noFill/>
        </p:spPr>
        <p:txBody>
          <a:bodyPr wrap="none" rtlCol="0">
            <a:spAutoFit/>
          </a:bodyPr>
          <a:lstStyle/>
          <a:p>
            <a:r>
              <a:rPr lang="sr-Latn-RS" b="1" dirty="0"/>
              <a:t>Izvori:</a:t>
            </a:r>
          </a:p>
          <a:p>
            <a:r>
              <a:rPr lang="sr-Latn-RS" dirty="0"/>
              <a:t>Zvanična SiteWhere 1.x dokumentacija: </a:t>
            </a:r>
            <a:r>
              <a:rPr lang="sr-Latn-RS" dirty="0">
                <a:hlinkClick r:id="rId2"/>
              </a:rPr>
              <a:t>https://sitewhere1.sitewhere.io/index.html</a:t>
            </a:r>
            <a:endParaRPr lang="sr-Latn-RS" dirty="0"/>
          </a:p>
          <a:p>
            <a:r>
              <a:rPr lang="sr-Latn-RS" dirty="0"/>
              <a:t>Zvanična SiteWhere 2.x dokumentacija: </a:t>
            </a:r>
            <a:r>
              <a:rPr lang="sr-Latn-RS" dirty="0">
                <a:hlinkClick r:id="rId3"/>
              </a:rPr>
              <a:t>https://sitewhere.io/docs/2.1.0/</a:t>
            </a:r>
            <a:endParaRPr lang="sr-Latn-RS" dirty="0"/>
          </a:p>
          <a:p>
            <a:r>
              <a:rPr lang="sr-Latn-RS" dirty="0">
                <a:hlinkClick r:id="rId4"/>
              </a:rPr>
              <a:t>https://opensourceforu.com/2017/07/sitewhere-open-platform-connected-devices/</a:t>
            </a:r>
            <a:endParaRPr lang="sr-Latn-RS" dirty="0"/>
          </a:p>
        </p:txBody>
      </p:sp>
    </p:spTree>
    <p:extLst>
      <p:ext uri="{BB962C8B-B14F-4D97-AF65-F5344CB8AC3E}">
        <p14:creationId xmlns:p14="http://schemas.microsoft.com/office/powerpoint/2010/main" val="421984881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367</TotalTime>
  <Words>723</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Calibri</vt:lpstr>
      <vt:lpstr>Calibri Light</vt:lpstr>
      <vt:lpstr>Retrospect</vt:lpstr>
      <vt:lpstr>SiteWhere</vt:lpstr>
      <vt:lpstr>Uvod</vt:lpstr>
      <vt:lpstr>Arhitektura</vt:lpstr>
      <vt:lpstr>Dodatne integracije</vt:lpstr>
      <vt:lpstr>Grafički prikaz arhitekture (1.x)</vt:lpstr>
      <vt:lpstr>Objektni model</vt:lpstr>
      <vt:lpstr>Uređaji</vt:lpstr>
      <vt:lpstr>Prost primer funkcionalnosti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SiteWhere</dc:title>
  <dc:creator>Branko Simović</dc:creator>
  <cp:lastModifiedBy>Branko Simović</cp:lastModifiedBy>
  <cp:revision>39</cp:revision>
  <dcterms:created xsi:type="dcterms:W3CDTF">2020-04-23T13:16:47Z</dcterms:created>
  <dcterms:modified xsi:type="dcterms:W3CDTF">2020-04-26T11:49:25Z</dcterms:modified>
</cp:coreProperties>
</file>