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7" r:id="rId2"/>
    <p:sldId id="259" r:id="rId3"/>
    <p:sldId id="261" r:id="rId4"/>
    <p:sldId id="268" r:id="rId5"/>
    <p:sldId id="271" r:id="rId6"/>
    <p:sldId id="262" r:id="rId7"/>
    <p:sldId id="270" r:id="rId8"/>
    <p:sldId id="267" r:id="rId9"/>
    <p:sldId id="282" r:id="rId10"/>
    <p:sldId id="264" r:id="rId11"/>
    <p:sldId id="263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>
      <p:cViewPr>
        <p:scale>
          <a:sx n="80" d="100"/>
          <a:sy n="80" d="100"/>
        </p:scale>
        <p:origin x="18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10/1/23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953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905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84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10/1/23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40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804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39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49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52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5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6C082-B919-E123-B961-63C222B54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13400" cy="1978346"/>
          </a:xfrm>
        </p:spPr>
        <p:txBody>
          <a:bodyPr>
            <a:normAutofit/>
          </a:bodyPr>
          <a:lstStyle/>
          <a:p>
            <a:r>
              <a:rPr lang="en-US" dirty="0"/>
              <a:t>Advanced DCS</a:t>
            </a:r>
            <a:br>
              <a:rPr lang="en-US" dirty="0"/>
            </a:br>
            <a:r>
              <a:rPr lang="en-US" dirty="0"/>
              <a:t>CSCI 8780</a:t>
            </a:r>
            <a:br>
              <a:rPr lang="en-US" dirty="0"/>
            </a:br>
            <a:r>
              <a:rPr lang="en-US" dirty="0"/>
              <a:t>Paper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6905-1540-E5A9-D0BC-FE15A5089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13400" cy="2418188"/>
          </a:xfrm>
        </p:spPr>
        <p:txBody>
          <a:bodyPr>
            <a:normAutofit/>
          </a:bodyPr>
          <a:lstStyle/>
          <a:p>
            <a:r>
              <a:rPr lang="en-US" b="1" dirty="0"/>
              <a:t>The Chubby lock service for </a:t>
            </a:r>
            <a:br>
              <a:rPr lang="en-US" b="1" dirty="0"/>
            </a:br>
            <a:r>
              <a:rPr lang="en-US" b="1" dirty="0"/>
              <a:t>loosely-coupled distributed systems </a:t>
            </a:r>
          </a:p>
          <a:p>
            <a:endParaRPr lang="en-US" b="1" dirty="0"/>
          </a:p>
          <a:p>
            <a:r>
              <a:rPr lang="en-US" b="1" dirty="0"/>
              <a:t>     </a:t>
            </a:r>
            <a:r>
              <a:rPr lang="en-US" dirty="0"/>
              <a:t>- </a:t>
            </a:r>
            <a:r>
              <a:rPr lang="en-US" dirty="0">
                <a:effectLst/>
                <a:latin typeface="Times"/>
              </a:rPr>
              <a:t>Mike Burrows</a:t>
            </a:r>
            <a:r>
              <a:rPr lang="en-US" i="1" dirty="0">
                <a:effectLst/>
                <a:latin typeface="Times"/>
              </a:rPr>
              <a:t>, Google Inc.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0E7A373C-2452-BCF0-8118-D0E66E768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78" r="14822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8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FD7D4-8CD1-1A45-EB2D-2B6B2FFA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8192177" cy="1848734"/>
          </a:xfrm>
        </p:spPr>
        <p:txBody>
          <a:bodyPr>
            <a:normAutofit/>
          </a:bodyPr>
          <a:lstStyle/>
          <a:p>
            <a:r>
              <a:rPr lang="en-US" dirty="0"/>
              <a:t>2. Background and Motivation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597A8B-414A-4F6D-9710-2F1BE256E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4598" y="4164981"/>
            <a:ext cx="5997401" cy="26930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3BBC-873A-274B-6992-3B865290E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299404"/>
            <a:ext cx="6805891" cy="2745750"/>
          </a:xfrm>
        </p:spPr>
        <p:txBody>
          <a:bodyPr>
            <a:normAutofit/>
          </a:bodyPr>
          <a:lstStyle/>
          <a:p>
            <a:pPr lvl="1" indent="0">
              <a:lnSpc>
                <a:spcPct val="100000"/>
              </a:lnSpc>
              <a:buNone/>
            </a:pPr>
            <a:r>
              <a:rPr lang="en-US" sz="1700" dirty="0"/>
              <a:t>Pre-Chubby ?</a:t>
            </a:r>
          </a:p>
          <a:p>
            <a:pPr lvl="2">
              <a:lnSpc>
                <a:spcPct val="100000"/>
              </a:lnSpc>
            </a:pPr>
            <a:r>
              <a:rPr lang="en-US" sz="1700" dirty="0"/>
              <a:t>Most distributed system at Google used:</a:t>
            </a:r>
          </a:p>
          <a:p>
            <a:pPr marL="7429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i="1" dirty="0"/>
              <a:t>ad-hoc</a:t>
            </a:r>
            <a:r>
              <a:rPr lang="en-US" sz="1700" dirty="0"/>
              <a:t> methods for primary election – when work could be duplicate without harm.</a:t>
            </a:r>
          </a:p>
          <a:p>
            <a:pPr marL="7429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Operator intervention – when correctness was essential</a:t>
            </a:r>
          </a:p>
          <a:p>
            <a:pPr lvl="2"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		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BA142B-E03A-4CCD-8C46-8BDDD96A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95435" y="4632160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6B7380-D890-4F06-9C8B-9810CF45B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071096-5B07-42AC-9C76-6B3D847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6A8581-41D2-4ED9-94DE-6EE3A38B2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CA390FC2-3FC4-4A52-A729-F9F03EE12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DA930EF0-907F-46F9-B728-0C189FCB4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F8E83A83-33D7-4E07-98AC-CA07C0F1E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A03248-3CE4-4D20-8293-BFDF226CD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31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D7D4-8CD1-1A45-EB2D-2B6B2FFA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3BBC-873A-274B-6992-3B865290E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Goal:</a:t>
            </a:r>
          </a:p>
          <a:p>
            <a:pPr marL="342900" lvl="1" indent="-342900"/>
            <a:r>
              <a:rPr lang="en-US" dirty="0"/>
              <a:t>Reliability &amp; Availability to large set of clients.</a:t>
            </a:r>
          </a:p>
          <a:p>
            <a:pPr marL="342900" lvl="1" indent="-342900"/>
            <a:r>
              <a:rPr lang="en-US" dirty="0"/>
              <a:t>Easy to understand semantics</a:t>
            </a:r>
          </a:p>
          <a:p>
            <a:pPr marL="342900" lvl="1" indent="-342900"/>
            <a:endParaRPr lang="en-US" dirty="0"/>
          </a:p>
          <a:p>
            <a:pPr lvl="1" indent="0">
              <a:buNone/>
            </a:pPr>
            <a:r>
              <a:rPr lang="en-US" dirty="0"/>
              <a:t>Secondary Goal:</a:t>
            </a:r>
          </a:p>
          <a:p>
            <a:pPr marL="285750" lvl="1" indent="-285750"/>
            <a:r>
              <a:rPr lang="en-US" dirty="0"/>
              <a:t>Throughput</a:t>
            </a:r>
          </a:p>
          <a:p>
            <a:pPr marL="285750" lvl="1" indent="-285750"/>
            <a:r>
              <a:rPr lang="en-US" dirty="0"/>
              <a:t>Storage capacity</a:t>
            </a:r>
          </a:p>
          <a:p>
            <a:pPr marL="342900" lvl="1" indent="-342900"/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976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DC49-2E82-0D3F-5AC8-35AA104C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5B05-5FA2-7278-1412-411ADD14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Coarse grained – responsible for a resource for hours or days and less load on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Cooperative – doesn’t block other clients from accessing the 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 lock – only one client has the lock and can write to whole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 lock – many clients can hold read 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Sequencers handles synchronization of lock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Locks are advisory not mandatory – conflict during write</a:t>
            </a:r>
          </a:p>
        </p:txBody>
      </p:sp>
    </p:spTree>
    <p:extLst>
      <p:ext uri="{BB962C8B-B14F-4D97-AF65-F5344CB8AC3E}">
        <p14:creationId xmlns:p14="http://schemas.microsoft.com/office/powerpoint/2010/main" val="102128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35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C14F5-C512-F5B8-EFC1-F36224C4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/>
              <a:t>3. Design Overview</a:t>
            </a:r>
          </a:p>
        </p:txBody>
      </p:sp>
      <p:sp>
        <p:nvSpPr>
          <p:cNvPr id="60" name="Freeform: Shape 37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B48C-D536-5EBA-ED18-A4C4AB53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System Architecture: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Replicas: Small set of servers(typically 5)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Master: elected by distributed consensus protocol.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Master lease: interval of few seconds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Replicas maintain copy of single DB – but only master initiated read or write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Client finds master by sending DNS request to replicas listed.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Written in C++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pic>
        <p:nvPicPr>
          <p:cNvPr id="5" name="Picture 4" descr="Diagram of a diagram of a system structure&#10;&#10;Description automatically generated">
            <a:extLst>
              <a:ext uri="{FF2B5EF4-FFF2-40B4-BE49-F238E27FC236}">
                <a16:creationId xmlns:a16="http://schemas.microsoft.com/office/drawing/2014/main" id="{F1A6BAFE-E1F2-C44F-26E8-2B2CC792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742" y="1667826"/>
            <a:ext cx="5654663" cy="3449344"/>
          </a:xfrm>
          <a:prstGeom prst="rect">
            <a:avLst/>
          </a:prstGeom>
        </p:spPr>
      </p:pic>
      <p:sp>
        <p:nvSpPr>
          <p:cNvPr id="67" name="Freeform: Shape 47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8" name="Group 49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69" name="Freeform: Shape 50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0" name="Freeform: Shape 51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1" name="Freeform: Shape 52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2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56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580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C3DA-D6D8-66C5-F66B-8C87E75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2670-520D-7B76-FED4-95C4970F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Request handling: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Write request</a:t>
            </a:r>
          </a:p>
          <a:p>
            <a:pPr marL="914400" lvl="2" indent="-457200">
              <a:buFont typeface="Courier New" panose="02070309020205020404" pitchFamily="49" charset="0"/>
              <a:buChar char="o"/>
            </a:pPr>
            <a:r>
              <a:rPr lang="en-US" dirty="0"/>
              <a:t>Propagated to all replicas via consensus</a:t>
            </a:r>
          </a:p>
          <a:p>
            <a:pPr marL="914400" lvl="2" indent="-457200">
              <a:buFont typeface="Courier New" panose="02070309020205020404" pitchFamily="49" charset="0"/>
              <a:buChar char="o"/>
            </a:pPr>
            <a:r>
              <a:rPr lang="en-US" dirty="0"/>
              <a:t>Acknowledged when it reached majority replicas.</a:t>
            </a:r>
          </a:p>
          <a:p>
            <a:pPr lvl="2"/>
            <a:endParaRPr lang="en-US" dirty="0"/>
          </a:p>
          <a:p>
            <a:pPr lvl="2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Read request</a:t>
            </a:r>
            <a:endParaRPr lang="en-US" sz="1800" dirty="0"/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Satisfied by master alone.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Provided master lease has not expired ?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When Master fails?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Replicas run election protocol when lease expires.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New master elected in few seconds.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2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463A-D860-1344-577D-643A83F1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8399-232B-67FE-61E3-41D704C6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When Replica fails?</a:t>
            </a:r>
          </a:p>
          <a:p>
            <a:pPr marL="457200" indent="-457200">
              <a:buAutoNum type="arabicPeriod"/>
            </a:pPr>
            <a:r>
              <a:rPr lang="en-US" sz="1600" dirty="0"/>
              <a:t>Find fresh machine from pool (by simple replacement system)</a:t>
            </a:r>
          </a:p>
          <a:p>
            <a:pPr marL="457200" indent="-457200">
              <a:buAutoNum type="arabicPeriod"/>
            </a:pPr>
            <a:r>
              <a:rPr lang="en-US" sz="1600" dirty="0"/>
              <a:t>Deploy lock binary on the machine</a:t>
            </a:r>
          </a:p>
          <a:p>
            <a:pPr marL="457200" indent="-457200">
              <a:buAutoNum type="arabicPeriod"/>
            </a:pPr>
            <a:r>
              <a:rPr lang="en-US" sz="1600" dirty="0"/>
              <a:t>Update the DNS updating IP address in DNS listing (master polls DNS periodically)</a:t>
            </a:r>
          </a:p>
          <a:p>
            <a:pPr marL="457200" indent="-457200">
              <a:buAutoNum type="arabicPeriod"/>
            </a:pPr>
            <a:r>
              <a:rPr lang="en-US" sz="1600" dirty="0"/>
              <a:t>Updates the list of cell’s members in cell’s DB (consistent using replication protocol)</a:t>
            </a:r>
          </a:p>
          <a:p>
            <a:pPr marL="457200" indent="-457200">
              <a:buAutoNum type="arabicPeriod"/>
            </a:pPr>
            <a:r>
              <a:rPr lang="en-US" sz="1600" dirty="0"/>
              <a:t>Obtains recent copy of DB from combination of backups stored on file servers.</a:t>
            </a:r>
          </a:p>
          <a:p>
            <a:pPr marL="457200" indent="-457200">
              <a:buAutoNum type="arabicPeriod"/>
            </a:pPr>
            <a:r>
              <a:rPr lang="en-US" sz="1600" dirty="0"/>
              <a:t>Once processes request that current master is waiting to commit.</a:t>
            </a:r>
          </a:p>
          <a:p>
            <a:pPr marL="457200" indent="-457200">
              <a:buAutoNum type="arabicPeriod"/>
            </a:pPr>
            <a:r>
              <a:rPr lang="en-US" sz="1600" dirty="0"/>
              <a:t>Finally, allowed to vote for new master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9192-22C4-7BE5-8D3A-7A12B851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7A81-B89D-2CE0-9673-DC33230B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Fail-overs</a:t>
            </a:r>
          </a:p>
          <a:p>
            <a:endParaRPr lang="en-US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C4EF6B2F-68C3-F016-8377-7613792C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4" y="3036034"/>
            <a:ext cx="7772400" cy="289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0FD8-DCA8-A9ED-9DF3-CB725767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4D21-362C-D724-5487-D02F14BA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Design + Distributed Systems Foundations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A cartoon character holding a lock&#10;&#10;Description automatically generated">
            <a:extLst>
              <a:ext uri="{FF2B5EF4-FFF2-40B4-BE49-F238E27FC236}">
                <a16:creationId xmlns:a16="http://schemas.microsoft.com/office/drawing/2014/main" id="{5E57768E-BD39-5E0A-9B20-26C45FF9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961" y="3064782"/>
            <a:ext cx="1832557" cy="1832557"/>
          </a:xfrm>
          <a:prstGeom prst="rect">
            <a:avLst/>
          </a:prstGeom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AE89CD70-D32A-A5E2-CD14-CF27943B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98" y="3189303"/>
            <a:ext cx="1506470" cy="1887137"/>
          </a:xfrm>
          <a:prstGeom prst="rect">
            <a:avLst/>
          </a:prstGeom>
        </p:spPr>
      </p:pic>
      <p:pic>
        <p:nvPicPr>
          <p:cNvPr id="19" name="Picture 18" descr="A black and white image of a stack of papers&#10;&#10;Description automatically generated">
            <a:extLst>
              <a:ext uri="{FF2B5EF4-FFF2-40B4-BE49-F238E27FC236}">
                <a16:creationId xmlns:a16="http://schemas.microsoft.com/office/drawing/2014/main" id="{64E37E7B-D0FF-5238-0892-28604E73E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158" y="5425741"/>
            <a:ext cx="1506470" cy="1290378"/>
          </a:xfrm>
          <a:prstGeom prst="rect">
            <a:avLst/>
          </a:prstGeom>
        </p:spPr>
      </p:pic>
      <p:pic>
        <p:nvPicPr>
          <p:cNvPr id="21" name="Picture 20" descr="A yellow bell with orange dots and a red circle&#10;&#10;Description automatically generated">
            <a:extLst>
              <a:ext uri="{FF2B5EF4-FFF2-40B4-BE49-F238E27FC236}">
                <a16:creationId xmlns:a16="http://schemas.microsoft.com/office/drawing/2014/main" id="{ADDB63F6-17E7-4F86-E74A-25A6BDC42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715" y="5483075"/>
            <a:ext cx="1004697" cy="1175710"/>
          </a:xfrm>
          <a:prstGeom prst="rect">
            <a:avLst/>
          </a:prstGeom>
        </p:spPr>
      </p:pic>
      <p:pic>
        <p:nvPicPr>
          <p:cNvPr id="23" name="Picture 2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4725D0D-F8F2-98EA-A661-7494A0B0E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783" y="3064782"/>
            <a:ext cx="1531127" cy="7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8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9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0F6E4-8F68-DB81-025E-837C84C0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88" y="1024472"/>
            <a:ext cx="5570283" cy="12222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4. Claimed Contribution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411AC1-6CFB-5BEC-20F0-422F5CAB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717" y="2796427"/>
            <a:ext cx="7131202" cy="327450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GFS uses Chubby lock to appoint  a GFS master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BigTable</a:t>
            </a:r>
            <a:r>
              <a:rPr lang="en-US" dirty="0"/>
              <a:t> uses it for: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dirty="0"/>
              <a:t>To elect master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dirty="0"/>
              <a:t>To allow the master to discover the server it controls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dirty="0"/>
              <a:t>To permit clients to find the master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lvl="1" indent="-285750"/>
            <a:r>
              <a:rPr lang="en-US" dirty="0"/>
              <a:t>Both uses Chubby as a well-known and available location to store a small amount of meta-data.</a:t>
            </a:r>
          </a:p>
          <a:p>
            <a:pPr marL="285750" lvl="1" indent="-285750"/>
            <a:r>
              <a:rPr lang="en-US" dirty="0"/>
              <a:t>Using Chubby as the root of their distributed data structure.</a:t>
            </a:r>
          </a:p>
        </p:txBody>
      </p:sp>
      <p:pic>
        <p:nvPicPr>
          <p:cNvPr id="7" name="Picture 6" descr="A grey icon of a file server&#10;&#10;Description automatically generated">
            <a:extLst>
              <a:ext uri="{FF2B5EF4-FFF2-40B4-BE49-F238E27FC236}">
                <a16:creationId xmlns:a16="http://schemas.microsoft.com/office/drawing/2014/main" id="{65B2C288-7299-6DBB-2173-BB41E0ED5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578" y="1280589"/>
            <a:ext cx="1636714" cy="1923139"/>
          </a:xfrm>
          <a:prstGeom prst="rect">
            <a:avLst/>
          </a:prstGeom>
        </p:spPr>
      </p:pic>
      <p:pic>
        <p:nvPicPr>
          <p:cNvPr id="5" name="Content Placeholder 4" descr="A logo on a grid&#10;&#10;Description automatically generated">
            <a:extLst>
              <a:ext uri="{FF2B5EF4-FFF2-40B4-BE49-F238E27FC236}">
                <a16:creationId xmlns:a16="http://schemas.microsoft.com/office/drawing/2014/main" id="{A14FB23F-D417-9E43-F3A3-212B5DC33C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94578" y="3847583"/>
            <a:ext cx="1636714" cy="1631462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306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36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F6606-B9AF-7BC0-98E8-659029A5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950173" cy="1455091"/>
          </a:xfrm>
        </p:spPr>
        <p:txBody>
          <a:bodyPr>
            <a:normAutofit/>
          </a:bodyPr>
          <a:lstStyle/>
          <a:p>
            <a:r>
              <a:rPr lang="en-US" dirty="0"/>
              <a:t>5. Future Scope</a:t>
            </a:r>
          </a:p>
        </p:txBody>
      </p:sp>
      <p:sp>
        <p:nvSpPr>
          <p:cNvPr id="61" name="Freeform: Shape 3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3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9AFCA-32E5-F15C-83AF-D4138714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950173" cy="32745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Chubby has become Google’s primary internal name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repository for files that require high availability (ACL files).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caching, protocol-conversion servers, and simple load adaptations.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Expected to scale it further via proxies.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428EF42F-0D3B-409B-E5CD-10AFECCA7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61"/>
          <a:stretch/>
        </p:blipFill>
        <p:spPr>
          <a:xfrm>
            <a:off x="6002404" y="564012"/>
            <a:ext cx="5606888" cy="5677185"/>
          </a:xfrm>
          <a:prstGeom prst="rect">
            <a:avLst/>
          </a:prstGeom>
        </p:spPr>
      </p:pic>
      <p:sp>
        <p:nvSpPr>
          <p:cNvPr id="68" name="Freeform: Shape 48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9" name="Group 50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0" name="Freeform: Shape 51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1" name="Freeform: Shape 52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2" name="Freeform: Shape 53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57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635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C40D3-5F43-7D06-E1BC-C58ADF0D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E94A-46A8-995E-1EB0-CFA8656D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dirty="0"/>
              <a:t>Introduction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dirty="0"/>
              <a:t>Background &amp; Motivation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dirty="0"/>
              <a:t>Design Overview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dirty="0"/>
              <a:t>Evaluation of Proposed Solution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dirty="0"/>
              <a:t>Claimed Contribution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dirty="0"/>
              <a:t>Future Scope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dirty="0"/>
              <a:t>Conclusion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1700" dirty="0"/>
          </a:p>
        </p:txBody>
      </p:sp>
      <p:pic>
        <p:nvPicPr>
          <p:cNvPr id="52" name="Picture 51" descr="An abstract design with lines and financial symbols">
            <a:extLst>
              <a:ext uri="{FF2B5EF4-FFF2-40B4-BE49-F238E27FC236}">
                <a16:creationId xmlns:a16="http://schemas.microsoft.com/office/drawing/2014/main" id="{8DC47F15-24FC-EAD4-012D-12683842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12" r="23003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oup 6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4" name="Freeform: Shape 7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5" name="Freeform: Shape 7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Freeform: Shape 7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043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ACDA-E892-58E5-7484-DBC03E1D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B2FA-9DBE-EECD-AAC5-4ABA2EED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9500599" cy="35490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Chubby is a lock service developed to Google’s Developers.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Chubby’s</a:t>
            </a:r>
            <a:r>
              <a:rPr lang="en-US" dirty="0"/>
              <a:t> client library is written in C++, over 7000 lines of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Chubby lock is NOT open 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/>
              <a:t>References:</a:t>
            </a:r>
          </a:p>
          <a:p>
            <a:r>
              <a:rPr lang="en-US" sz="1800" dirty="0">
                <a:solidFill>
                  <a:srgbClr val="0070C0"/>
                </a:solidFill>
              </a:rPr>
              <a:t>https://</a:t>
            </a:r>
            <a:r>
              <a:rPr lang="en-US" sz="1800" dirty="0" err="1">
                <a:solidFill>
                  <a:srgbClr val="0070C0"/>
                </a:solidFill>
              </a:rPr>
              <a:t>static.googleusercontent.com</a:t>
            </a:r>
            <a:r>
              <a:rPr lang="en-US" sz="1800" dirty="0">
                <a:solidFill>
                  <a:srgbClr val="0070C0"/>
                </a:solidFill>
              </a:rPr>
              <a:t>/media/</a:t>
            </a:r>
            <a:r>
              <a:rPr lang="en-US" sz="1800" dirty="0" err="1">
                <a:solidFill>
                  <a:srgbClr val="0070C0"/>
                </a:solidFill>
              </a:rPr>
              <a:t>research.google.com</a:t>
            </a:r>
            <a:r>
              <a:rPr lang="en-US" sz="1800" dirty="0">
                <a:solidFill>
                  <a:srgbClr val="0070C0"/>
                </a:solidFill>
              </a:rPr>
              <a:t>/</a:t>
            </a:r>
            <a:r>
              <a:rPr lang="en-US" sz="1800" dirty="0" err="1">
                <a:solidFill>
                  <a:srgbClr val="0070C0"/>
                </a:solidFill>
              </a:rPr>
              <a:t>en</a:t>
            </a:r>
            <a:r>
              <a:rPr lang="en-US" sz="1800" dirty="0">
                <a:solidFill>
                  <a:srgbClr val="0070C0"/>
                </a:solidFill>
              </a:rPr>
              <a:t>//archive/chubby-osdi06.pdf</a:t>
            </a:r>
          </a:p>
          <a:p>
            <a:r>
              <a:rPr lang="en-US" sz="1800" dirty="0">
                <a:solidFill>
                  <a:srgbClr val="0070C0"/>
                </a:solidFill>
              </a:rPr>
              <a:t>https://</a:t>
            </a:r>
            <a:r>
              <a:rPr lang="en-US" sz="1800" dirty="0" err="1">
                <a:solidFill>
                  <a:srgbClr val="0070C0"/>
                </a:solidFill>
              </a:rPr>
              <a:t>www.youtube.com</a:t>
            </a:r>
            <a:r>
              <a:rPr lang="en-US" sz="1800" dirty="0">
                <a:solidFill>
                  <a:srgbClr val="0070C0"/>
                </a:solidFill>
              </a:rPr>
              <a:t>/</a:t>
            </a:r>
            <a:r>
              <a:rPr lang="en-US" sz="1800" dirty="0" err="1">
                <a:solidFill>
                  <a:srgbClr val="0070C0"/>
                </a:solidFill>
              </a:rPr>
              <a:t>watch?v</a:t>
            </a:r>
            <a:r>
              <a:rPr lang="en-US" sz="1800" dirty="0">
                <a:solidFill>
                  <a:srgbClr val="0070C0"/>
                </a:solidFill>
              </a:rPr>
              <a:t>=XA2o4kyj8bc</a:t>
            </a:r>
          </a:p>
        </p:txBody>
      </p:sp>
    </p:spTree>
    <p:extLst>
      <p:ext uri="{BB962C8B-B14F-4D97-AF65-F5344CB8AC3E}">
        <p14:creationId xmlns:p14="http://schemas.microsoft.com/office/powerpoint/2010/main" val="3585580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artoon character holding a lock&#10;&#10;Description automatically generated">
            <a:extLst>
              <a:ext uri="{FF2B5EF4-FFF2-40B4-BE49-F238E27FC236}">
                <a16:creationId xmlns:a16="http://schemas.microsoft.com/office/drawing/2014/main" id="{A49171B6-D060-2BD8-A062-C6E306F228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17558" y="1792705"/>
            <a:ext cx="3272590" cy="3272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DB2489-7190-9918-61C4-39F435B555D3}"/>
              </a:ext>
            </a:extLst>
          </p:cNvPr>
          <p:cNvSpPr/>
          <p:nvPr/>
        </p:nvSpPr>
        <p:spPr>
          <a:xfrm>
            <a:off x="6062279" y="2758787"/>
            <a:ext cx="2890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267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9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8062C-CDEF-7BB7-E637-ED6C1E06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8192177" cy="1848734"/>
          </a:xfrm>
        </p:spPr>
        <p:txBody>
          <a:bodyPr>
            <a:normAutofit/>
          </a:bodyPr>
          <a:lstStyle/>
          <a:p>
            <a:r>
              <a:rPr lang="en-US" dirty="0"/>
              <a:t>Disclaimer</a:t>
            </a:r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Freeform: Shape 19">
            <a:extLst>
              <a:ext uri="{FF2B5EF4-FFF2-40B4-BE49-F238E27FC236}">
                <a16:creationId xmlns:a16="http://schemas.microsoft.com/office/drawing/2014/main" id="{A2597A8B-414A-4F6D-9710-2F1BE256E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4598" y="4164981"/>
            <a:ext cx="5997401" cy="26930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AD4A-E8B3-9642-6143-F2A1084B6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299404"/>
            <a:ext cx="6805891" cy="274575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"/>
              </a:rPr>
              <a:t>Building Chubby was an engineering effort to help Goggle developers with coarse-grained synchronization within their systems; it was not research. We claim no new algorithms or techniques. The purpose of this paper is to describe what we did and why, rather than to advocate it. </a:t>
            </a:r>
            <a:endParaRPr lang="en-US" dirty="0"/>
          </a:p>
          <a:p>
            <a:endParaRPr lang="en-US" dirty="0"/>
          </a:p>
        </p:txBody>
      </p:sp>
      <p:grpSp>
        <p:nvGrpSpPr>
          <p:cNvPr id="40" name="Group 21">
            <a:extLst>
              <a:ext uri="{FF2B5EF4-FFF2-40B4-BE49-F238E27FC236}">
                <a16:creationId xmlns:a16="http://schemas.microsoft.com/office/drawing/2014/main" id="{09BA142B-E03A-4CCD-8C46-8BDDD96A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95435" y="4632160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1" name="Freeform: Shape 22">
              <a:extLst>
                <a:ext uri="{FF2B5EF4-FFF2-40B4-BE49-F238E27FC236}">
                  <a16:creationId xmlns:a16="http://schemas.microsoft.com/office/drawing/2014/main" id="{DD6B7380-D890-4F06-9C8B-9810CF45B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E9071096-5B07-42AC-9C76-6B3D847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id="{E86A8581-41D2-4ED9-94DE-6EE3A38B2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CA390FC2-3FC4-4A52-A729-F9F03EE12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DA930EF0-907F-46F9-B728-0C189FCB4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F8E83A83-33D7-4E07-98AC-CA07C0F1E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8">
              <a:extLst>
                <a:ext uri="{FF2B5EF4-FFF2-40B4-BE49-F238E27FC236}">
                  <a16:creationId xmlns:a16="http://schemas.microsoft.com/office/drawing/2014/main" id="{CDA03248-3CE4-4D20-8293-BFDF226CD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68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AE184-0797-8973-3F88-2F020A98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5" y="787068"/>
            <a:ext cx="4213359" cy="1890665"/>
          </a:xfrm>
        </p:spPr>
        <p:txBody>
          <a:bodyPr anchor="b">
            <a:normAutofit/>
          </a:bodyPr>
          <a:lstStyle/>
          <a:p>
            <a:r>
              <a:rPr lang="en-US" dirty="0"/>
              <a:t>1. Introduction</a:t>
            </a:r>
          </a:p>
        </p:txBody>
      </p:sp>
      <p:pic>
        <p:nvPicPr>
          <p:cNvPr id="33" name="Graphic 32" descr="Lock">
            <a:extLst>
              <a:ext uri="{FF2B5EF4-FFF2-40B4-BE49-F238E27FC236}">
                <a16:creationId xmlns:a16="http://schemas.microsoft.com/office/drawing/2014/main" id="{9C5E3A31-BDF6-9050-981C-5C7F6F80C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241" y="851899"/>
            <a:ext cx="5112709" cy="5112709"/>
          </a:xfrm>
          <a:prstGeom prst="rect">
            <a:avLst/>
          </a:prstGeom>
        </p:spPr>
      </p:pic>
      <p:grpSp>
        <p:nvGrpSpPr>
          <p:cNvPr id="38" name="Graphic 78">
            <a:extLst>
              <a:ext uri="{FF2B5EF4-FFF2-40B4-BE49-F238E27FC236}">
                <a16:creationId xmlns:a16="http://schemas.microsoft.com/office/drawing/2014/main" id="{5E46079A-4648-465E-9D1A-479174C99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71728" y="309218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A3BA42E0-6D8E-44BF-AC6B-5FB25C200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78">
              <a:extLst>
                <a:ext uri="{FF2B5EF4-FFF2-40B4-BE49-F238E27FC236}">
                  <a16:creationId xmlns:a16="http://schemas.microsoft.com/office/drawing/2014/main" id="{91EF6403-FD18-4EC0-840F-8F70F3494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92B6AD13-0D11-4C0C-A362-E048C9732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61DDD1A9-F0A4-4900-9DEF-F6B383361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F26977AE-F962-40FD-945B-D1E106951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6078955A-1871-4463-B23D-8AD33984C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2F1D297-74F5-4948-9655-BC87A30A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637359"/>
            <a:ext cx="5486401" cy="1220641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6DB040-BB4B-446D-9172-7253A566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782" y="5182141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8AE7480-26E8-4D60-9ABF-DF801570B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644645D-B360-4E3D-A96A-6D9CE4F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99C8E1E-3260-4E6A-83CA-933468316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3A551C21-5423-4320-86B3-CA6956E7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6D1A9E3F-8323-45A6-B267-8EA6B1A00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F4049F71-8749-4860-8F6D-611D459A9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9D62868-92E4-42DF-9CF9-A9190CC14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8981-BE21-F5AD-DF86-FFAD8DFD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5" y="3429000"/>
            <a:ext cx="4213359" cy="26419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Chubby lock?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Lock service intended to provide coarse-grained locking in a loosely-coupled distributes system.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In particular leader election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sz="1100" dirty="0"/>
              <a:t>Chubby also provides low-volume storage to be used as a repository for distributed systems' configuration changes. 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sz="1100" dirty="0"/>
              <a:t>Terminology: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Coarse-grained: A single lock that covers many objects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Loosely-coupled</a:t>
            </a:r>
          </a:p>
        </p:txBody>
      </p:sp>
    </p:spTree>
    <p:extLst>
      <p:ext uri="{BB962C8B-B14F-4D97-AF65-F5344CB8AC3E}">
        <p14:creationId xmlns:p14="http://schemas.microsoft.com/office/powerpoint/2010/main" val="37115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AE184-0797-8973-3F88-2F020A98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0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8981-BE21-F5AD-DF86-FFAD8DFD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r>
              <a:rPr lang="en-US" dirty="0"/>
              <a:t>Coarse locking in Chubby: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 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Infrequent Acquisition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Reduced overhead on Lock Server</a:t>
            </a:r>
          </a:p>
          <a:p>
            <a:r>
              <a:rPr lang="en-US" dirty="0"/>
              <a:t>Alternative of Chubby Lock: Zookeeper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1" name="Picture 30" descr="Padlock on computer motherboard">
            <a:extLst>
              <a:ext uri="{FF2B5EF4-FFF2-40B4-BE49-F238E27FC236}">
                <a16:creationId xmlns:a16="http://schemas.microsoft.com/office/drawing/2014/main" id="{FEBE9F40-FAF2-3B04-72AA-A8C983DAC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7" r="34131" b="-1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AE184-0797-8973-3F88-2F020A98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8981-BE21-F5AD-DF86-FFAD8DFD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7602283" cy="32745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points on Chubby: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dirty="0"/>
              <a:t>Client interface like simple file system</a:t>
            </a:r>
          </a:p>
          <a:p>
            <a:pPr marL="1028700" lvl="3" indent="-342900">
              <a:buFont typeface="Courier New" panose="02070309020205020404" pitchFamily="49" charset="0"/>
              <a:buChar char="o"/>
            </a:pPr>
            <a:r>
              <a:rPr lang="en-US" dirty="0"/>
              <a:t>Performing whole file read write</a:t>
            </a:r>
          </a:p>
          <a:p>
            <a:pPr marL="1028700" lvl="3" indent="-342900">
              <a:buFont typeface="Courier New" panose="02070309020205020404" pitchFamily="49" charset="0"/>
              <a:buChar char="o"/>
            </a:pPr>
            <a:r>
              <a:rPr lang="en-US" dirty="0"/>
              <a:t>Augmented with advisory locks</a:t>
            </a:r>
          </a:p>
          <a:p>
            <a:pPr marL="1028700" lvl="3" indent="-342900">
              <a:buFont typeface="Courier New" panose="02070309020205020404" pitchFamily="49" charset="0"/>
              <a:buChar char="o"/>
            </a:pPr>
            <a:r>
              <a:rPr lang="en-US" dirty="0"/>
              <a:t>Notifications of events like file modification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Metric:</a:t>
            </a:r>
          </a:p>
          <a:p>
            <a:pPr lvl="2"/>
            <a:r>
              <a:rPr lang="en-US" dirty="0"/>
              <a:t>1 chubby cell(instance of chubby) serves ten thousands 4-processor machines connected by 1 Gb/s Ethernet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46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AE184-0797-8973-3F88-2F020A98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8981-BE21-F5AD-DF86-FFAD8DFD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7602283" cy="3274503"/>
          </a:xfrm>
        </p:spPr>
        <p:txBody>
          <a:bodyPr>
            <a:normAutofit/>
          </a:bodyPr>
          <a:lstStyle/>
          <a:p>
            <a:r>
              <a:rPr lang="en-US" dirty="0"/>
              <a:t>Chubby main features:</a:t>
            </a:r>
          </a:p>
          <a:p>
            <a:pPr marL="285750" lvl="1" indent="-285750"/>
            <a:r>
              <a:rPr lang="en-US" dirty="0"/>
              <a:t>Coarse locking design</a:t>
            </a:r>
          </a:p>
          <a:p>
            <a:pPr marL="285750" lvl="1" indent="-285750"/>
            <a:r>
              <a:rPr lang="en-US" dirty="0"/>
              <a:t>Implemented as simple library for easy to use</a:t>
            </a:r>
          </a:p>
          <a:p>
            <a:pPr marL="285750" lvl="1" indent="-285750"/>
            <a:r>
              <a:rPr lang="en-US" dirty="0"/>
              <a:t>Sessions and keepalives</a:t>
            </a:r>
          </a:p>
          <a:p>
            <a:pPr marL="285750" lvl="1" indent="-285750"/>
            <a:r>
              <a:rPr lang="en-US" dirty="0"/>
              <a:t>Strong naming architecture for files and directories</a:t>
            </a:r>
          </a:p>
          <a:p>
            <a:pPr marL="285750" lvl="1" indent="-285750"/>
            <a:r>
              <a:rPr lang="en-US" dirty="0"/>
              <a:t>Async event delivery (similar to pub/sub)</a:t>
            </a:r>
          </a:p>
          <a:p>
            <a:pPr marL="285750" lvl="1" indent="-285750"/>
            <a:r>
              <a:rPr lang="en-US" dirty="0"/>
              <a:t>Leverage caching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05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AE184-0797-8973-3F88-2F020A98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8192177" cy="1848734"/>
          </a:xfrm>
        </p:spPr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</p:txBody>
      </p:sp>
      <p:grpSp>
        <p:nvGrpSpPr>
          <p:cNvPr id="62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3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2597A8B-414A-4F6D-9710-2F1BE256E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4598" y="4164981"/>
            <a:ext cx="5997401" cy="26930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8981-BE21-F5AD-DF86-FFAD8DFD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299404"/>
            <a:ext cx="6805891" cy="2745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Distributed Consensus Problem:</a:t>
            </a:r>
          </a:p>
          <a:p>
            <a:pPr marL="8001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Election of primary among peers.</a:t>
            </a:r>
          </a:p>
          <a:p>
            <a:pPr marL="8001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a solution using asynchronous communication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BA142B-E03A-4CCD-8C46-8BDDD96A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95435" y="4632160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D6B7380-D890-4F06-9C8B-9810CF45B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9071096-5B07-42AC-9C76-6B3D847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86A8581-41D2-4ED9-94DE-6EE3A38B2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6" name="Graphic 12">
              <a:extLst>
                <a:ext uri="{FF2B5EF4-FFF2-40B4-BE49-F238E27FC236}">
                  <a16:creationId xmlns:a16="http://schemas.microsoft.com/office/drawing/2014/main" id="{CA390FC2-3FC4-4A52-A729-F9F03EE12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5">
              <a:extLst>
                <a:ext uri="{FF2B5EF4-FFF2-40B4-BE49-F238E27FC236}">
                  <a16:creationId xmlns:a16="http://schemas.microsoft.com/office/drawing/2014/main" id="{DA930EF0-907F-46F9-B728-0C189FCB4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15">
              <a:extLst>
                <a:ext uri="{FF2B5EF4-FFF2-40B4-BE49-F238E27FC236}">
                  <a16:creationId xmlns:a16="http://schemas.microsoft.com/office/drawing/2014/main" id="{F8E83A83-33D7-4E07-98AC-CA07C0F1E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DA03248-3CE4-4D20-8293-BFDF226CD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1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AE184-0797-8973-3F88-2F020A98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8192177" cy="1848734"/>
          </a:xfrm>
        </p:spPr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</p:txBody>
      </p:sp>
      <p:grpSp>
        <p:nvGrpSpPr>
          <p:cNvPr id="62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3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2597A8B-414A-4F6D-9710-2F1BE256E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4598" y="4164981"/>
            <a:ext cx="5997401" cy="26930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8981-BE21-F5AD-DF86-FFAD8DFD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299404"/>
            <a:ext cx="6805891" cy="2745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Distributed Consensus Problem:</a:t>
            </a:r>
          </a:p>
          <a:p>
            <a:pPr marL="8001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Election of primary among peers.</a:t>
            </a:r>
          </a:p>
          <a:p>
            <a:pPr marL="8001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a solution using asynchronous communication</a:t>
            </a:r>
          </a:p>
          <a:p>
            <a:pPr lvl="3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Asynchronous Consensus solved by: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	 </a:t>
            </a:r>
            <a:r>
              <a:rPr lang="en-US" sz="1600" dirty="0" err="1"/>
              <a:t>Paxos</a:t>
            </a:r>
            <a:r>
              <a:rPr lang="en-US" sz="1600" dirty="0"/>
              <a:t> protocol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BA142B-E03A-4CCD-8C46-8BDDD96A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95435" y="4632160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D6B7380-D890-4F06-9C8B-9810CF45B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9071096-5B07-42AC-9C76-6B3D847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86A8581-41D2-4ED9-94DE-6EE3A38B2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6" name="Graphic 12">
              <a:extLst>
                <a:ext uri="{FF2B5EF4-FFF2-40B4-BE49-F238E27FC236}">
                  <a16:creationId xmlns:a16="http://schemas.microsoft.com/office/drawing/2014/main" id="{CA390FC2-3FC4-4A52-A729-F9F03EE12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5">
              <a:extLst>
                <a:ext uri="{FF2B5EF4-FFF2-40B4-BE49-F238E27FC236}">
                  <a16:creationId xmlns:a16="http://schemas.microsoft.com/office/drawing/2014/main" id="{DA930EF0-907F-46F9-B728-0C189FCB4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15">
              <a:extLst>
                <a:ext uri="{FF2B5EF4-FFF2-40B4-BE49-F238E27FC236}">
                  <a16:creationId xmlns:a16="http://schemas.microsoft.com/office/drawing/2014/main" id="{F8E83A83-33D7-4E07-98AC-CA07C0F1E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DA03248-3CE4-4D20-8293-BFDF226CD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40993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</TotalTime>
  <Words>847</Words>
  <Application>Microsoft Macintosh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Avenir Next LT Pro Light</vt:lpstr>
      <vt:lpstr>Courier New</vt:lpstr>
      <vt:lpstr>Georgia Pro Semibold</vt:lpstr>
      <vt:lpstr>Times</vt:lpstr>
      <vt:lpstr>RocaVTI</vt:lpstr>
      <vt:lpstr>Advanced DCS CSCI 8780 Paper presentation</vt:lpstr>
      <vt:lpstr>Contents</vt:lpstr>
      <vt:lpstr>Disclaimer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2. Background and Motivation</vt:lpstr>
      <vt:lpstr>2. Background and Motivation</vt:lpstr>
      <vt:lpstr>3. Design Overview</vt:lpstr>
      <vt:lpstr>3. Design Overview</vt:lpstr>
      <vt:lpstr>3. Design Overview</vt:lpstr>
      <vt:lpstr>3. Design Overview</vt:lpstr>
      <vt:lpstr>4. Design Overview</vt:lpstr>
      <vt:lpstr>3. Design Overview</vt:lpstr>
      <vt:lpstr>4. Claimed Contribution</vt:lpstr>
      <vt:lpstr>5. Future Scope</vt:lpstr>
      <vt:lpstr>6.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DCS CSCI 6760 Paper presentation</dc:title>
  <dc:creator>Bipul Bishal Singh</dc:creator>
  <cp:lastModifiedBy>Bipul Bishal Singh</cp:lastModifiedBy>
  <cp:revision>28</cp:revision>
  <dcterms:created xsi:type="dcterms:W3CDTF">2023-10-01T17:14:09Z</dcterms:created>
  <dcterms:modified xsi:type="dcterms:W3CDTF">2023-10-03T23:55:20Z</dcterms:modified>
</cp:coreProperties>
</file>