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2062400" cy="31089600"/>
  <p:notesSz cx="6858000" cy="9144000"/>
  <p:defaultTextStyle>
    <a:defPPr>
      <a:defRPr lang="en-US"/>
    </a:defPPr>
    <a:lvl1pPr marL="0" algn="l" defTabSz="2089883" rtl="0" eaLnBrk="1" latinLnBrk="0" hangingPunct="1">
      <a:defRPr sz="8300" kern="1200">
        <a:solidFill>
          <a:schemeClr val="tx1"/>
        </a:solidFill>
        <a:latin typeface="+mn-lt"/>
        <a:ea typeface="+mn-ea"/>
        <a:cs typeface="+mn-cs"/>
      </a:defRPr>
    </a:lvl1pPr>
    <a:lvl2pPr marL="2089883" algn="l" defTabSz="2089883" rtl="0" eaLnBrk="1" latinLnBrk="0" hangingPunct="1">
      <a:defRPr sz="8300" kern="1200">
        <a:solidFill>
          <a:schemeClr val="tx1"/>
        </a:solidFill>
        <a:latin typeface="+mn-lt"/>
        <a:ea typeface="+mn-ea"/>
        <a:cs typeface="+mn-cs"/>
      </a:defRPr>
    </a:lvl2pPr>
    <a:lvl3pPr marL="4179766" algn="l" defTabSz="2089883" rtl="0" eaLnBrk="1" latinLnBrk="0" hangingPunct="1">
      <a:defRPr sz="8300" kern="1200">
        <a:solidFill>
          <a:schemeClr val="tx1"/>
        </a:solidFill>
        <a:latin typeface="+mn-lt"/>
        <a:ea typeface="+mn-ea"/>
        <a:cs typeface="+mn-cs"/>
      </a:defRPr>
    </a:lvl3pPr>
    <a:lvl4pPr marL="6269650" algn="l" defTabSz="2089883" rtl="0" eaLnBrk="1" latinLnBrk="0" hangingPunct="1">
      <a:defRPr sz="8300" kern="1200">
        <a:solidFill>
          <a:schemeClr val="tx1"/>
        </a:solidFill>
        <a:latin typeface="+mn-lt"/>
        <a:ea typeface="+mn-ea"/>
        <a:cs typeface="+mn-cs"/>
      </a:defRPr>
    </a:lvl4pPr>
    <a:lvl5pPr marL="8359533" algn="l" defTabSz="2089883" rtl="0" eaLnBrk="1" latinLnBrk="0" hangingPunct="1">
      <a:defRPr sz="8300" kern="1200">
        <a:solidFill>
          <a:schemeClr val="tx1"/>
        </a:solidFill>
        <a:latin typeface="+mn-lt"/>
        <a:ea typeface="+mn-ea"/>
        <a:cs typeface="+mn-cs"/>
      </a:defRPr>
    </a:lvl5pPr>
    <a:lvl6pPr marL="10449417" algn="l" defTabSz="2089883" rtl="0" eaLnBrk="1" latinLnBrk="0" hangingPunct="1">
      <a:defRPr sz="8300" kern="1200">
        <a:solidFill>
          <a:schemeClr val="tx1"/>
        </a:solidFill>
        <a:latin typeface="+mn-lt"/>
        <a:ea typeface="+mn-ea"/>
        <a:cs typeface="+mn-cs"/>
      </a:defRPr>
    </a:lvl6pPr>
    <a:lvl7pPr marL="12539300" algn="l" defTabSz="2089883" rtl="0" eaLnBrk="1" latinLnBrk="0" hangingPunct="1">
      <a:defRPr sz="8300" kern="1200">
        <a:solidFill>
          <a:schemeClr val="tx1"/>
        </a:solidFill>
        <a:latin typeface="+mn-lt"/>
        <a:ea typeface="+mn-ea"/>
        <a:cs typeface="+mn-cs"/>
      </a:defRPr>
    </a:lvl7pPr>
    <a:lvl8pPr marL="14629184" algn="l" defTabSz="2089883" rtl="0" eaLnBrk="1" latinLnBrk="0" hangingPunct="1">
      <a:defRPr sz="8300" kern="1200">
        <a:solidFill>
          <a:schemeClr val="tx1"/>
        </a:solidFill>
        <a:latin typeface="+mn-lt"/>
        <a:ea typeface="+mn-ea"/>
        <a:cs typeface="+mn-cs"/>
      </a:defRPr>
    </a:lvl8pPr>
    <a:lvl9pPr marL="16719067" algn="l" defTabSz="2089883"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92" userDrawn="1">
          <p15:clr>
            <a:srgbClr val="A4A3A4"/>
          </p15:clr>
        </p15:guide>
        <p15:guide id="2" pos="132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7474E"/>
    <a:srgbClr val="4E8B63"/>
    <a:srgbClr val="D6AA26"/>
    <a:srgbClr val="163845"/>
    <a:srgbClr val="523566"/>
    <a:srgbClr val="270240"/>
    <a:srgbClr val="C64049"/>
    <a:srgbClr val="962229"/>
    <a:srgbClr val="F79029"/>
    <a:srgbClr val="E677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6586" autoAdjust="0"/>
  </p:normalViewPr>
  <p:slideViewPr>
    <p:cSldViewPr snapToGrid="0" snapToObjects="1">
      <p:cViewPr>
        <p:scale>
          <a:sx n="25" d="100"/>
          <a:sy n="25" d="100"/>
        </p:scale>
        <p:origin x="1068" y="276"/>
      </p:cViewPr>
      <p:guideLst>
        <p:guide orient="horz" pos="9792"/>
        <p:guide pos="13248"/>
      </p:guideLst>
    </p:cSldViewPr>
  </p:slideViewPr>
  <p:notesTextViewPr>
    <p:cViewPr>
      <p:scale>
        <a:sx n="100" d="100"/>
        <a:sy n="100" d="100"/>
      </p:scale>
      <p:origin x="0" y="0"/>
    </p:cViewPr>
  </p:notesTextViewPr>
  <p:sorterViewPr>
    <p:cViewPr>
      <p:scale>
        <a:sx n="100" d="100"/>
        <a:sy n="100" d="100"/>
      </p:scale>
      <p:origin x="0" y="1104"/>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GitHub\tango\data\TDI_individual_clusters\TDI_L_2500_50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smtClean="0"/>
              <a:t>Tetranucleotide </a:t>
            </a:r>
            <a:r>
              <a:rPr lang="en-US" sz="2000" dirty="0"/>
              <a:t>Difference Index in cluster L</a:t>
            </a:r>
            <a:r>
              <a:rPr lang="en-US" sz="2000" baseline="0" dirty="0"/>
              <a:t> genomes </a:t>
            </a:r>
            <a:br>
              <a:rPr lang="en-US" sz="2000" baseline="0" dirty="0"/>
            </a:br>
            <a:r>
              <a:rPr lang="en-US" sz="2000" baseline="0" dirty="0"/>
              <a:t> </a:t>
            </a:r>
            <a:r>
              <a:rPr lang="en-US" sz="1600" baseline="0" dirty="0"/>
              <a:t>(2500bp window, 500bp step size)</a:t>
            </a:r>
            <a:endParaRPr lang="en-US" sz="1600" dirty="0"/>
          </a:p>
        </c:rich>
      </c:tx>
      <c:layout>
        <c:manualLayout>
          <c:xMode val="edge"/>
          <c:yMode val="edge"/>
          <c:x val="0.17817990354085966"/>
          <c:y val="2.601583133851204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89814189855039E-2"/>
          <c:y val="0.16237379702537186"/>
          <c:w val="0.89328188101694039"/>
          <c:h val="0.6809625984251968"/>
        </c:manualLayout>
      </c:layout>
      <c:lineChart>
        <c:grouping val="standard"/>
        <c:varyColors val="0"/>
        <c:ser>
          <c:idx val="0"/>
          <c:order val="0"/>
          <c:tx>
            <c:strRef>
              <c:f>TDI_L_2500_500!$A$2</c:f>
              <c:strCache>
                <c:ptCount val="1"/>
                <c:pt idx="0">
                  <c:v>JoeDirt(L1)</c:v>
                </c:pt>
              </c:strCache>
            </c:strRef>
          </c:tx>
          <c:spPr>
            <a:ln w="28575" cap="rnd">
              <a:solidFill>
                <a:srgbClr val="C7474E"/>
              </a:solidFill>
              <a:round/>
            </a:ln>
            <a:effectLst/>
          </c:spPr>
          <c:marker>
            <c:symbol val="none"/>
          </c:marker>
          <c:cat>
            <c:numRef>
              <c:f>TDI_L_2500_500!$B$1:$EW$1</c:f>
              <c:numCache>
                <c:formatCode>General</c:formatCode>
                <c:ptCount val="152"/>
                <c:pt idx="0">
                  <c:v>0</c:v>
                </c:pt>
                <c:pt idx="1">
                  <c:v>500</c:v>
                </c:pt>
                <c:pt idx="2">
                  <c:v>1000</c:v>
                </c:pt>
                <c:pt idx="3">
                  <c:v>1500</c:v>
                </c:pt>
                <c:pt idx="4">
                  <c:v>2000</c:v>
                </c:pt>
                <c:pt idx="5">
                  <c:v>2500</c:v>
                </c:pt>
                <c:pt idx="6">
                  <c:v>3000</c:v>
                </c:pt>
                <c:pt idx="7">
                  <c:v>3500</c:v>
                </c:pt>
                <c:pt idx="8">
                  <c:v>4000</c:v>
                </c:pt>
                <c:pt idx="9">
                  <c:v>4500</c:v>
                </c:pt>
                <c:pt idx="10">
                  <c:v>5000</c:v>
                </c:pt>
                <c:pt idx="11">
                  <c:v>5500</c:v>
                </c:pt>
                <c:pt idx="12">
                  <c:v>6000</c:v>
                </c:pt>
                <c:pt idx="13">
                  <c:v>6500</c:v>
                </c:pt>
                <c:pt idx="14">
                  <c:v>7000</c:v>
                </c:pt>
                <c:pt idx="15">
                  <c:v>7500</c:v>
                </c:pt>
                <c:pt idx="16">
                  <c:v>8000</c:v>
                </c:pt>
                <c:pt idx="17">
                  <c:v>8500</c:v>
                </c:pt>
                <c:pt idx="18">
                  <c:v>9000</c:v>
                </c:pt>
                <c:pt idx="19">
                  <c:v>9500</c:v>
                </c:pt>
                <c:pt idx="20">
                  <c:v>10000</c:v>
                </c:pt>
                <c:pt idx="21">
                  <c:v>10500</c:v>
                </c:pt>
                <c:pt idx="22">
                  <c:v>11000</c:v>
                </c:pt>
                <c:pt idx="23">
                  <c:v>11500</c:v>
                </c:pt>
                <c:pt idx="24">
                  <c:v>12000</c:v>
                </c:pt>
                <c:pt idx="25">
                  <c:v>12500</c:v>
                </c:pt>
                <c:pt idx="26">
                  <c:v>13000</c:v>
                </c:pt>
                <c:pt idx="27">
                  <c:v>13500</c:v>
                </c:pt>
                <c:pt idx="28">
                  <c:v>14000</c:v>
                </c:pt>
                <c:pt idx="29">
                  <c:v>14500</c:v>
                </c:pt>
                <c:pt idx="30">
                  <c:v>15000</c:v>
                </c:pt>
                <c:pt idx="31">
                  <c:v>15500</c:v>
                </c:pt>
                <c:pt idx="32">
                  <c:v>16000</c:v>
                </c:pt>
                <c:pt idx="33">
                  <c:v>16500</c:v>
                </c:pt>
                <c:pt idx="34">
                  <c:v>17000</c:v>
                </c:pt>
                <c:pt idx="35">
                  <c:v>17500</c:v>
                </c:pt>
                <c:pt idx="36">
                  <c:v>18000</c:v>
                </c:pt>
                <c:pt idx="37">
                  <c:v>18500</c:v>
                </c:pt>
                <c:pt idx="38">
                  <c:v>19000</c:v>
                </c:pt>
                <c:pt idx="39">
                  <c:v>19500</c:v>
                </c:pt>
                <c:pt idx="40">
                  <c:v>20000</c:v>
                </c:pt>
                <c:pt idx="41">
                  <c:v>20500</c:v>
                </c:pt>
                <c:pt idx="42">
                  <c:v>21000</c:v>
                </c:pt>
                <c:pt idx="43">
                  <c:v>21500</c:v>
                </c:pt>
                <c:pt idx="44">
                  <c:v>22000</c:v>
                </c:pt>
                <c:pt idx="45">
                  <c:v>22500</c:v>
                </c:pt>
                <c:pt idx="46">
                  <c:v>23000</c:v>
                </c:pt>
                <c:pt idx="47">
                  <c:v>23500</c:v>
                </c:pt>
                <c:pt idx="48">
                  <c:v>24000</c:v>
                </c:pt>
                <c:pt idx="49">
                  <c:v>24500</c:v>
                </c:pt>
                <c:pt idx="50">
                  <c:v>25000</c:v>
                </c:pt>
                <c:pt idx="51">
                  <c:v>25500</c:v>
                </c:pt>
                <c:pt idx="52">
                  <c:v>26000</c:v>
                </c:pt>
                <c:pt idx="53">
                  <c:v>26500</c:v>
                </c:pt>
                <c:pt idx="54">
                  <c:v>27000</c:v>
                </c:pt>
                <c:pt idx="55">
                  <c:v>27500</c:v>
                </c:pt>
                <c:pt idx="56">
                  <c:v>28000</c:v>
                </c:pt>
                <c:pt idx="57">
                  <c:v>28500</c:v>
                </c:pt>
                <c:pt idx="58">
                  <c:v>29000</c:v>
                </c:pt>
                <c:pt idx="59">
                  <c:v>29500</c:v>
                </c:pt>
                <c:pt idx="60">
                  <c:v>30000</c:v>
                </c:pt>
                <c:pt idx="61">
                  <c:v>30500</c:v>
                </c:pt>
                <c:pt idx="62">
                  <c:v>31000</c:v>
                </c:pt>
                <c:pt idx="63">
                  <c:v>31500</c:v>
                </c:pt>
                <c:pt idx="64">
                  <c:v>32000</c:v>
                </c:pt>
                <c:pt idx="65">
                  <c:v>32500</c:v>
                </c:pt>
                <c:pt idx="66">
                  <c:v>33000</c:v>
                </c:pt>
                <c:pt idx="67">
                  <c:v>33500</c:v>
                </c:pt>
                <c:pt idx="68">
                  <c:v>34000</c:v>
                </c:pt>
                <c:pt idx="69">
                  <c:v>34500</c:v>
                </c:pt>
                <c:pt idx="70">
                  <c:v>35000</c:v>
                </c:pt>
                <c:pt idx="71">
                  <c:v>35500</c:v>
                </c:pt>
                <c:pt idx="72">
                  <c:v>36000</c:v>
                </c:pt>
                <c:pt idx="73">
                  <c:v>36500</c:v>
                </c:pt>
                <c:pt idx="74">
                  <c:v>37000</c:v>
                </c:pt>
                <c:pt idx="75">
                  <c:v>37500</c:v>
                </c:pt>
                <c:pt idx="76">
                  <c:v>38000</c:v>
                </c:pt>
                <c:pt idx="77">
                  <c:v>38500</c:v>
                </c:pt>
                <c:pt idx="78">
                  <c:v>39000</c:v>
                </c:pt>
                <c:pt idx="79">
                  <c:v>39500</c:v>
                </c:pt>
                <c:pt idx="80">
                  <c:v>40000</c:v>
                </c:pt>
                <c:pt idx="81">
                  <c:v>40500</c:v>
                </c:pt>
                <c:pt idx="82">
                  <c:v>41000</c:v>
                </c:pt>
                <c:pt idx="83">
                  <c:v>41500</c:v>
                </c:pt>
                <c:pt idx="84">
                  <c:v>42000</c:v>
                </c:pt>
                <c:pt idx="85">
                  <c:v>42500</c:v>
                </c:pt>
                <c:pt idx="86">
                  <c:v>43000</c:v>
                </c:pt>
                <c:pt idx="87">
                  <c:v>43500</c:v>
                </c:pt>
                <c:pt idx="88">
                  <c:v>44000</c:v>
                </c:pt>
                <c:pt idx="89">
                  <c:v>44500</c:v>
                </c:pt>
                <c:pt idx="90">
                  <c:v>45000</c:v>
                </c:pt>
                <c:pt idx="91">
                  <c:v>45500</c:v>
                </c:pt>
                <c:pt idx="92">
                  <c:v>46000</c:v>
                </c:pt>
                <c:pt idx="93">
                  <c:v>46500</c:v>
                </c:pt>
                <c:pt idx="94">
                  <c:v>47000</c:v>
                </c:pt>
                <c:pt idx="95">
                  <c:v>47500</c:v>
                </c:pt>
                <c:pt idx="96">
                  <c:v>48000</c:v>
                </c:pt>
                <c:pt idx="97">
                  <c:v>48500</c:v>
                </c:pt>
                <c:pt idx="98">
                  <c:v>49000</c:v>
                </c:pt>
                <c:pt idx="99">
                  <c:v>49500</c:v>
                </c:pt>
                <c:pt idx="100">
                  <c:v>50000</c:v>
                </c:pt>
                <c:pt idx="101">
                  <c:v>50500</c:v>
                </c:pt>
                <c:pt idx="102">
                  <c:v>51000</c:v>
                </c:pt>
                <c:pt idx="103">
                  <c:v>51500</c:v>
                </c:pt>
                <c:pt idx="104">
                  <c:v>52000</c:v>
                </c:pt>
                <c:pt idx="105">
                  <c:v>52500</c:v>
                </c:pt>
                <c:pt idx="106">
                  <c:v>53000</c:v>
                </c:pt>
                <c:pt idx="107">
                  <c:v>53500</c:v>
                </c:pt>
                <c:pt idx="108">
                  <c:v>54000</c:v>
                </c:pt>
                <c:pt idx="109">
                  <c:v>54500</c:v>
                </c:pt>
                <c:pt idx="110">
                  <c:v>55000</c:v>
                </c:pt>
                <c:pt idx="111">
                  <c:v>55500</c:v>
                </c:pt>
                <c:pt idx="112">
                  <c:v>56000</c:v>
                </c:pt>
                <c:pt idx="113">
                  <c:v>56500</c:v>
                </c:pt>
                <c:pt idx="114">
                  <c:v>57000</c:v>
                </c:pt>
                <c:pt idx="115">
                  <c:v>57500</c:v>
                </c:pt>
                <c:pt idx="116">
                  <c:v>58000</c:v>
                </c:pt>
                <c:pt idx="117">
                  <c:v>58500</c:v>
                </c:pt>
                <c:pt idx="118">
                  <c:v>59000</c:v>
                </c:pt>
                <c:pt idx="119">
                  <c:v>59500</c:v>
                </c:pt>
                <c:pt idx="120">
                  <c:v>60000</c:v>
                </c:pt>
                <c:pt idx="121">
                  <c:v>60500</c:v>
                </c:pt>
                <c:pt idx="122">
                  <c:v>61000</c:v>
                </c:pt>
                <c:pt idx="123">
                  <c:v>61500</c:v>
                </c:pt>
                <c:pt idx="124">
                  <c:v>62000</c:v>
                </c:pt>
                <c:pt idx="125">
                  <c:v>62500</c:v>
                </c:pt>
                <c:pt idx="126">
                  <c:v>63000</c:v>
                </c:pt>
                <c:pt idx="127">
                  <c:v>63500</c:v>
                </c:pt>
                <c:pt idx="128">
                  <c:v>64000</c:v>
                </c:pt>
                <c:pt idx="129">
                  <c:v>64500</c:v>
                </c:pt>
                <c:pt idx="130">
                  <c:v>65000</c:v>
                </c:pt>
                <c:pt idx="131">
                  <c:v>65500</c:v>
                </c:pt>
                <c:pt idx="132">
                  <c:v>66000</c:v>
                </c:pt>
                <c:pt idx="133">
                  <c:v>66500</c:v>
                </c:pt>
                <c:pt idx="134">
                  <c:v>67000</c:v>
                </c:pt>
                <c:pt idx="135">
                  <c:v>67500</c:v>
                </c:pt>
                <c:pt idx="136">
                  <c:v>68000</c:v>
                </c:pt>
                <c:pt idx="137">
                  <c:v>68500</c:v>
                </c:pt>
                <c:pt idx="138">
                  <c:v>69000</c:v>
                </c:pt>
                <c:pt idx="139">
                  <c:v>69500</c:v>
                </c:pt>
                <c:pt idx="140">
                  <c:v>70000</c:v>
                </c:pt>
                <c:pt idx="141">
                  <c:v>70500</c:v>
                </c:pt>
                <c:pt idx="142">
                  <c:v>71000</c:v>
                </c:pt>
                <c:pt idx="143">
                  <c:v>71500</c:v>
                </c:pt>
                <c:pt idx="144">
                  <c:v>72000</c:v>
                </c:pt>
                <c:pt idx="145">
                  <c:v>72500</c:v>
                </c:pt>
                <c:pt idx="146">
                  <c:v>73000</c:v>
                </c:pt>
                <c:pt idx="147">
                  <c:v>73500</c:v>
                </c:pt>
                <c:pt idx="148">
                  <c:v>74000</c:v>
                </c:pt>
                <c:pt idx="149">
                  <c:v>74500</c:v>
                </c:pt>
                <c:pt idx="150">
                  <c:v>75000</c:v>
                </c:pt>
                <c:pt idx="151">
                  <c:v>75500</c:v>
                </c:pt>
              </c:numCache>
            </c:numRef>
          </c:cat>
          <c:val>
            <c:numRef>
              <c:f>TDI_L_2500_500!$B$2:$ES$2</c:f>
              <c:numCache>
                <c:formatCode>General</c:formatCode>
                <c:ptCount val="148"/>
                <c:pt idx="0">
                  <c:v>-0.28727503169490698</c:v>
                </c:pt>
                <c:pt idx="1">
                  <c:v>0.30904342606965901</c:v>
                </c:pt>
                <c:pt idx="2">
                  <c:v>0.300426854894141</c:v>
                </c:pt>
                <c:pt idx="3">
                  <c:v>0.45105308570234598</c:v>
                </c:pt>
                <c:pt idx="4">
                  <c:v>0.112904408844235</c:v>
                </c:pt>
                <c:pt idx="5">
                  <c:v>-0.49674310591938098</c:v>
                </c:pt>
                <c:pt idx="6">
                  <c:v>-0.65962068633814996</c:v>
                </c:pt>
                <c:pt idx="7">
                  <c:v>0.20945678988272201</c:v>
                </c:pt>
                <c:pt idx="8">
                  <c:v>-0.200708229843236</c:v>
                </c:pt>
                <c:pt idx="9">
                  <c:v>-0.451627675079183</c:v>
                </c:pt>
                <c:pt idx="10">
                  <c:v>0.22377962155720699</c:v>
                </c:pt>
                <c:pt idx="11">
                  <c:v>0.29468634336946198</c:v>
                </c:pt>
                <c:pt idx="12">
                  <c:v>-0.13489605773632299</c:v>
                </c:pt>
                <c:pt idx="13">
                  <c:v>8.1823558253422704E-2</c:v>
                </c:pt>
                <c:pt idx="14">
                  <c:v>-0.36328226129957603</c:v>
                </c:pt>
                <c:pt idx="15">
                  <c:v>-0.54421484016162203</c:v>
                </c:pt>
                <c:pt idx="16">
                  <c:v>-0.88841961243819101</c:v>
                </c:pt>
                <c:pt idx="17">
                  <c:v>-0.92261277234292505</c:v>
                </c:pt>
                <c:pt idx="18">
                  <c:v>-0.88634118899625902</c:v>
                </c:pt>
                <c:pt idx="19">
                  <c:v>-0.284492621024727</c:v>
                </c:pt>
                <c:pt idx="20">
                  <c:v>-6.7183895331446603E-3</c:v>
                </c:pt>
                <c:pt idx="21">
                  <c:v>0.433889938720396</c:v>
                </c:pt>
                <c:pt idx="22">
                  <c:v>0.75236251791937003</c:v>
                </c:pt>
                <c:pt idx="23">
                  <c:v>0.33634569331955499</c:v>
                </c:pt>
                <c:pt idx="24">
                  <c:v>6.5099545699579001E-2</c:v>
                </c:pt>
                <c:pt idx="25">
                  <c:v>-0.18013166596272101</c:v>
                </c:pt>
                <c:pt idx="26">
                  <c:v>0.28991551521000403</c:v>
                </c:pt>
                <c:pt idx="27">
                  <c:v>0.61126177776305102</c:v>
                </c:pt>
                <c:pt idx="28">
                  <c:v>0.36298066150626002</c:v>
                </c:pt>
                <c:pt idx="29">
                  <c:v>0.27970499364580198</c:v>
                </c:pt>
                <c:pt idx="30">
                  <c:v>0.36722448996565499</c:v>
                </c:pt>
                <c:pt idx="31">
                  <c:v>0.28451037163105303</c:v>
                </c:pt>
                <c:pt idx="32">
                  <c:v>-6.3507047616288403E-3</c:v>
                </c:pt>
                <c:pt idx="33">
                  <c:v>-0.239667120495001</c:v>
                </c:pt>
                <c:pt idx="34">
                  <c:v>-0.69089162932303505</c:v>
                </c:pt>
                <c:pt idx="35">
                  <c:v>-0.60371764433805297</c:v>
                </c:pt>
                <c:pt idx="36">
                  <c:v>-0.493985372877699</c:v>
                </c:pt>
                <c:pt idx="37">
                  <c:v>6.0492035290576701E-2</c:v>
                </c:pt>
                <c:pt idx="38">
                  <c:v>0.93825908617807896</c:v>
                </c:pt>
                <c:pt idx="39">
                  <c:v>0.70641445700504701</c:v>
                </c:pt>
                <c:pt idx="40">
                  <c:v>0.85554610009863397</c:v>
                </c:pt>
                <c:pt idx="41">
                  <c:v>1.30006052390202</c:v>
                </c:pt>
                <c:pt idx="42">
                  <c:v>1.11286136662173</c:v>
                </c:pt>
                <c:pt idx="43">
                  <c:v>0.45264431908008801</c:v>
                </c:pt>
                <c:pt idx="44">
                  <c:v>0.47233856703667298</c:v>
                </c:pt>
                <c:pt idx="45">
                  <c:v>0.31399361072769799</c:v>
                </c:pt>
                <c:pt idx="46">
                  <c:v>-0.30385356259784102</c:v>
                </c:pt>
                <c:pt idx="47">
                  <c:v>-0.72426735470314796</c:v>
                </c:pt>
                <c:pt idx="48">
                  <c:v>-0.74583879920291296</c:v>
                </c:pt>
                <c:pt idx="49">
                  <c:v>-0.69751530800525596</c:v>
                </c:pt>
                <c:pt idx="50">
                  <c:v>-0.26907918819231702</c:v>
                </c:pt>
                <c:pt idx="51">
                  <c:v>-0.25134632986625899</c:v>
                </c:pt>
                <c:pt idx="52">
                  <c:v>-0.66675550100409198</c:v>
                </c:pt>
                <c:pt idx="53">
                  <c:v>-0.93306321619989196</c:v>
                </c:pt>
                <c:pt idx="54">
                  <c:v>-0.52140657790307299</c:v>
                </c:pt>
                <c:pt idx="55">
                  <c:v>-0.159010299118754</c:v>
                </c:pt>
                <c:pt idx="56">
                  <c:v>0.48502847226517498</c:v>
                </c:pt>
                <c:pt idx="57">
                  <c:v>0.388344708134714</c:v>
                </c:pt>
                <c:pt idx="58">
                  <c:v>-0.237486446572443</c:v>
                </c:pt>
                <c:pt idx="59">
                  <c:v>-0.47626307553770902</c:v>
                </c:pt>
                <c:pt idx="60">
                  <c:v>-0.45103088948582098</c:v>
                </c:pt>
                <c:pt idx="61">
                  <c:v>-0.391519373856835</c:v>
                </c:pt>
                <c:pt idx="62">
                  <c:v>-9.5151259139311398E-2</c:v>
                </c:pt>
                <c:pt idx="63">
                  <c:v>0.36651314770098098</c:v>
                </c:pt>
                <c:pt idx="64">
                  <c:v>0.49959856031525901</c:v>
                </c:pt>
                <c:pt idx="65">
                  <c:v>0.17603521566143099</c:v>
                </c:pt>
                <c:pt idx="66">
                  <c:v>-0.28508293682807401</c:v>
                </c:pt>
                <c:pt idx="67">
                  <c:v>-0.51433903290221195</c:v>
                </c:pt>
                <c:pt idx="68">
                  <c:v>-0.79442993196096701</c:v>
                </c:pt>
                <c:pt idx="69">
                  <c:v>-0.97215636986898701</c:v>
                </c:pt>
                <c:pt idx="70">
                  <c:v>-0.75812042277168601</c:v>
                </c:pt>
                <c:pt idx="71">
                  <c:v>-0.62368644590460498</c:v>
                </c:pt>
                <c:pt idx="72">
                  <c:v>-0.56173859584139096</c:v>
                </c:pt>
                <c:pt idx="73">
                  <c:v>-0.87910440049205896</c:v>
                </c:pt>
                <c:pt idx="74">
                  <c:v>-0.11895340197163599</c:v>
                </c:pt>
                <c:pt idx="75">
                  <c:v>0.107897365777372</c:v>
                </c:pt>
                <c:pt idx="76">
                  <c:v>-0.45297522101689702</c:v>
                </c:pt>
                <c:pt idx="77">
                  <c:v>-0.61597103134295805</c:v>
                </c:pt>
                <c:pt idx="78">
                  <c:v>-1.1202159655138</c:v>
                </c:pt>
                <c:pt idx="79">
                  <c:v>-1.19094133874843</c:v>
                </c:pt>
                <c:pt idx="80">
                  <c:v>-1.00099144459875</c:v>
                </c:pt>
                <c:pt idx="81">
                  <c:v>-1.00769963426636</c:v>
                </c:pt>
                <c:pt idx="82">
                  <c:v>-0.78915213598864997</c:v>
                </c:pt>
                <c:pt idx="83">
                  <c:v>-0.77501934913933201</c:v>
                </c:pt>
                <c:pt idx="84">
                  <c:v>-0.95042195582357403</c:v>
                </c:pt>
                <c:pt idx="85">
                  <c:v>-0.76747399154589602</c:v>
                </c:pt>
                <c:pt idx="86">
                  <c:v>-0.92856182392019004</c:v>
                </c:pt>
                <c:pt idx="87">
                  <c:v>-0.853198698263259</c:v>
                </c:pt>
                <c:pt idx="88">
                  <c:v>-0.81498567414050305</c:v>
                </c:pt>
                <c:pt idx="89">
                  <c:v>-1.1318940382292999</c:v>
                </c:pt>
                <c:pt idx="90">
                  <c:v>-1.0295820863568399</c:v>
                </c:pt>
                <c:pt idx="91">
                  <c:v>-1.3544431715641101</c:v>
                </c:pt>
                <c:pt idx="92">
                  <c:v>-0.66112172333392405</c:v>
                </c:pt>
                <c:pt idx="93">
                  <c:v>-0.30545419514789401</c:v>
                </c:pt>
                <c:pt idx="94">
                  <c:v>-0.41979531098807399</c:v>
                </c:pt>
                <c:pt idx="95">
                  <c:v>1.7053273314706501E-2</c:v>
                </c:pt>
                <c:pt idx="96">
                  <c:v>-0.19079842552246201</c:v>
                </c:pt>
                <c:pt idx="97">
                  <c:v>-6.9300243611247703E-2</c:v>
                </c:pt>
                <c:pt idx="98">
                  <c:v>-0.24774048390901801</c:v>
                </c:pt>
                <c:pt idx="99">
                  <c:v>-0.274021511933628</c:v>
                </c:pt>
                <c:pt idx="100">
                  <c:v>-1.1762858978319</c:v>
                </c:pt>
                <c:pt idx="101">
                  <c:v>-1.33838584582503</c:v>
                </c:pt>
                <c:pt idx="102">
                  <c:v>-1.5585491398273199</c:v>
                </c:pt>
                <c:pt idx="103">
                  <c:v>-0.95268116905919098</c:v>
                </c:pt>
                <c:pt idx="104">
                  <c:v>-0.81037087586087497</c:v>
                </c:pt>
                <c:pt idx="105">
                  <c:v>-0.77218987045544396</c:v>
                </c:pt>
                <c:pt idx="106">
                  <c:v>-0.426541087652477</c:v>
                </c:pt>
                <c:pt idx="107">
                  <c:v>-0.43141446766980801</c:v>
                </c:pt>
                <c:pt idx="108">
                  <c:v>-0.61566100552802205</c:v>
                </c:pt>
                <c:pt idx="109">
                  <c:v>-0.50286814725204798</c:v>
                </c:pt>
                <c:pt idx="110">
                  <c:v>0.36779653308424498</c:v>
                </c:pt>
                <c:pt idx="111">
                  <c:v>0.345593716061874</c:v>
                </c:pt>
                <c:pt idx="112">
                  <c:v>-0.45123828428198498</c:v>
                </c:pt>
                <c:pt idx="113">
                  <c:v>-0.67890399047382599</c:v>
                </c:pt>
                <c:pt idx="114">
                  <c:v>-0.83373252745265503</c:v>
                </c:pt>
                <c:pt idx="115">
                  <c:v>-0.85976082439541301</c:v>
                </c:pt>
                <c:pt idx="116">
                  <c:v>-0.60774226030989398</c:v>
                </c:pt>
                <c:pt idx="117">
                  <c:v>-9.1396245190356294E-3</c:v>
                </c:pt>
                <c:pt idx="118">
                  <c:v>-0.25298638367113002</c:v>
                </c:pt>
                <c:pt idx="119">
                  <c:v>-0.422055872881477</c:v>
                </c:pt>
                <c:pt idx="120">
                  <c:v>-0.116881808196776</c:v>
                </c:pt>
                <c:pt idx="121">
                  <c:v>-0.21018691403977099</c:v>
                </c:pt>
                <c:pt idx="122">
                  <c:v>5.7789850497727703E-2</c:v>
                </c:pt>
                <c:pt idx="123">
                  <c:v>3.6926591124206001E-2</c:v>
                </c:pt>
                <c:pt idx="124">
                  <c:v>-0.24350489599838501</c:v>
                </c:pt>
                <c:pt idx="125">
                  <c:v>-0.39220871222576897</c:v>
                </c:pt>
                <c:pt idx="126">
                  <c:v>5.5711855473228898E-2</c:v>
                </c:pt>
                <c:pt idx="127">
                  <c:v>0.40763426051096902</c:v>
                </c:pt>
                <c:pt idx="128">
                  <c:v>0.923400006222315</c:v>
                </c:pt>
                <c:pt idx="129">
                  <c:v>1.00385397258694</c:v>
                </c:pt>
                <c:pt idx="130">
                  <c:v>1.6181226923083001</c:v>
                </c:pt>
                <c:pt idx="131">
                  <c:v>1.52789419997579</c:v>
                </c:pt>
                <c:pt idx="132">
                  <c:v>0.98774047446243896</c:v>
                </c:pt>
                <c:pt idx="133">
                  <c:v>0.96592662778858895</c:v>
                </c:pt>
                <c:pt idx="134">
                  <c:v>0.575410220774486</c:v>
                </c:pt>
                <c:pt idx="135">
                  <c:v>1.23953857410809</c:v>
                </c:pt>
                <c:pt idx="136">
                  <c:v>2.2542881846889098</c:v>
                </c:pt>
                <c:pt idx="137">
                  <c:v>2.48120145139917</c:v>
                </c:pt>
                <c:pt idx="138">
                  <c:v>3.91535921333154</c:v>
                </c:pt>
                <c:pt idx="139">
                  <c:v>3.6519295352475298</c:v>
                </c:pt>
                <c:pt idx="140">
                  <c:v>3.07771904883715</c:v>
                </c:pt>
                <c:pt idx="141">
                  <c:v>2.5666650154903099</c:v>
                </c:pt>
                <c:pt idx="142">
                  <c:v>3.0439749560081002</c:v>
                </c:pt>
                <c:pt idx="143">
                  <c:v>2.8393612564187301</c:v>
                </c:pt>
                <c:pt idx="144">
                  <c:v>3.42455575094132</c:v>
                </c:pt>
              </c:numCache>
            </c:numRef>
          </c:val>
          <c:smooth val="0"/>
        </c:ser>
        <c:ser>
          <c:idx val="1"/>
          <c:order val="1"/>
          <c:tx>
            <c:strRef>
              <c:f>TDI_L_2500_500!$A$3</c:f>
              <c:strCache>
                <c:ptCount val="1"/>
                <c:pt idx="0">
                  <c:v>Archie(L2)</c:v>
                </c:pt>
              </c:strCache>
            </c:strRef>
          </c:tx>
          <c:spPr>
            <a:ln w="28575" cap="rnd">
              <a:solidFill>
                <a:srgbClr val="4E8B63"/>
              </a:solidFill>
              <a:round/>
            </a:ln>
            <a:effectLst/>
          </c:spPr>
          <c:marker>
            <c:symbol val="none"/>
          </c:marker>
          <c:cat>
            <c:numRef>
              <c:f>TDI_L_2500_500!$B$1:$EW$1</c:f>
              <c:numCache>
                <c:formatCode>General</c:formatCode>
                <c:ptCount val="152"/>
                <c:pt idx="0">
                  <c:v>0</c:v>
                </c:pt>
                <c:pt idx="1">
                  <c:v>500</c:v>
                </c:pt>
                <c:pt idx="2">
                  <c:v>1000</c:v>
                </c:pt>
                <c:pt idx="3">
                  <c:v>1500</c:v>
                </c:pt>
                <c:pt idx="4">
                  <c:v>2000</c:v>
                </c:pt>
                <c:pt idx="5">
                  <c:v>2500</c:v>
                </c:pt>
                <c:pt idx="6">
                  <c:v>3000</c:v>
                </c:pt>
                <c:pt idx="7">
                  <c:v>3500</c:v>
                </c:pt>
                <c:pt idx="8">
                  <c:v>4000</c:v>
                </c:pt>
                <c:pt idx="9">
                  <c:v>4500</c:v>
                </c:pt>
                <c:pt idx="10">
                  <c:v>5000</c:v>
                </c:pt>
                <c:pt idx="11">
                  <c:v>5500</c:v>
                </c:pt>
                <c:pt idx="12">
                  <c:v>6000</c:v>
                </c:pt>
                <c:pt idx="13">
                  <c:v>6500</c:v>
                </c:pt>
                <c:pt idx="14">
                  <c:v>7000</c:v>
                </c:pt>
                <c:pt idx="15">
                  <c:v>7500</c:v>
                </c:pt>
                <c:pt idx="16">
                  <c:v>8000</c:v>
                </c:pt>
                <c:pt idx="17">
                  <c:v>8500</c:v>
                </c:pt>
                <c:pt idx="18">
                  <c:v>9000</c:v>
                </c:pt>
                <c:pt idx="19">
                  <c:v>9500</c:v>
                </c:pt>
                <c:pt idx="20">
                  <c:v>10000</c:v>
                </c:pt>
                <c:pt idx="21">
                  <c:v>10500</c:v>
                </c:pt>
                <c:pt idx="22">
                  <c:v>11000</c:v>
                </c:pt>
                <c:pt idx="23">
                  <c:v>11500</c:v>
                </c:pt>
                <c:pt idx="24">
                  <c:v>12000</c:v>
                </c:pt>
                <c:pt idx="25">
                  <c:v>12500</c:v>
                </c:pt>
                <c:pt idx="26">
                  <c:v>13000</c:v>
                </c:pt>
                <c:pt idx="27">
                  <c:v>13500</c:v>
                </c:pt>
                <c:pt idx="28">
                  <c:v>14000</c:v>
                </c:pt>
                <c:pt idx="29">
                  <c:v>14500</c:v>
                </c:pt>
                <c:pt idx="30">
                  <c:v>15000</c:v>
                </c:pt>
                <c:pt idx="31">
                  <c:v>15500</c:v>
                </c:pt>
                <c:pt idx="32">
                  <c:v>16000</c:v>
                </c:pt>
                <c:pt idx="33">
                  <c:v>16500</c:v>
                </c:pt>
                <c:pt idx="34">
                  <c:v>17000</c:v>
                </c:pt>
                <c:pt idx="35">
                  <c:v>17500</c:v>
                </c:pt>
                <c:pt idx="36">
                  <c:v>18000</c:v>
                </c:pt>
                <c:pt idx="37">
                  <c:v>18500</c:v>
                </c:pt>
                <c:pt idx="38">
                  <c:v>19000</c:v>
                </c:pt>
                <c:pt idx="39">
                  <c:v>19500</c:v>
                </c:pt>
                <c:pt idx="40">
                  <c:v>20000</c:v>
                </c:pt>
                <c:pt idx="41">
                  <c:v>20500</c:v>
                </c:pt>
                <c:pt idx="42">
                  <c:v>21000</c:v>
                </c:pt>
                <c:pt idx="43">
                  <c:v>21500</c:v>
                </c:pt>
                <c:pt idx="44">
                  <c:v>22000</c:v>
                </c:pt>
                <c:pt idx="45">
                  <c:v>22500</c:v>
                </c:pt>
                <c:pt idx="46">
                  <c:v>23000</c:v>
                </c:pt>
                <c:pt idx="47">
                  <c:v>23500</c:v>
                </c:pt>
                <c:pt idx="48">
                  <c:v>24000</c:v>
                </c:pt>
                <c:pt idx="49">
                  <c:v>24500</c:v>
                </c:pt>
                <c:pt idx="50">
                  <c:v>25000</c:v>
                </c:pt>
                <c:pt idx="51">
                  <c:v>25500</c:v>
                </c:pt>
                <c:pt idx="52">
                  <c:v>26000</c:v>
                </c:pt>
                <c:pt idx="53">
                  <c:v>26500</c:v>
                </c:pt>
                <c:pt idx="54">
                  <c:v>27000</c:v>
                </c:pt>
                <c:pt idx="55">
                  <c:v>27500</c:v>
                </c:pt>
                <c:pt idx="56">
                  <c:v>28000</c:v>
                </c:pt>
                <c:pt idx="57">
                  <c:v>28500</c:v>
                </c:pt>
                <c:pt idx="58">
                  <c:v>29000</c:v>
                </c:pt>
                <c:pt idx="59">
                  <c:v>29500</c:v>
                </c:pt>
                <c:pt idx="60">
                  <c:v>30000</c:v>
                </c:pt>
                <c:pt idx="61">
                  <c:v>30500</c:v>
                </c:pt>
                <c:pt idx="62">
                  <c:v>31000</c:v>
                </c:pt>
                <c:pt idx="63">
                  <c:v>31500</c:v>
                </c:pt>
                <c:pt idx="64">
                  <c:v>32000</c:v>
                </c:pt>
                <c:pt idx="65">
                  <c:v>32500</c:v>
                </c:pt>
                <c:pt idx="66">
                  <c:v>33000</c:v>
                </c:pt>
                <c:pt idx="67">
                  <c:v>33500</c:v>
                </c:pt>
                <c:pt idx="68">
                  <c:v>34000</c:v>
                </c:pt>
                <c:pt idx="69">
                  <c:v>34500</c:v>
                </c:pt>
                <c:pt idx="70">
                  <c:v>35000</c:v>
                </c:pt>
                <c:pt idx="71">
                  <c:v>35500</c:v>
                </c:pt>
                <c:pt idx="72">
                  <c:v>36000</c:v>
                </c:pt>
                <c:pt idx="73">
                  <c:v>36500</c:v>
                </c:pt>
                <c:pt idx="74">
                  <c:v>37000</c:v>
                </c:pt>
                <c:pt idx="75">
                  <c:v>37500</c:v>
                </c:pt>
                <c:pt idx="76">
                  <c:v>38000</c:v>
                </c:pt>
                <c:pt idx="77">
                  <c:v>38500</c:v>
                </c:pt>
                <c:pt idx="78">
                  <c:v>39000</c:v>
                </c:pt>
                <c:pt idx="79">
                  <c:v>39500</c:v>
                </c:pt>
                <c:pt idx="80">
                  <c:v>40000</c:v>
                </c:pt>
                <c:pt idx="81">
                  <c:v>40500</c:v>
                </c:pt>
                <c:pt idx="82">
                  <c:v>41000</c:v>
                </c:pt>
                <c:pt idx="83">
                  <c:v>41500</c:v>
                </c:pt>
                <c:pt idx="84">
                  <c:v>42000</c:v>
                </c:pt>
                <c:pt idx="85">
                  <c:v>42500</c:v>
                </c:pt>
                <c:pt idx="86">
                  <c:v>43000</c:v>
                </c:pt>
                <c:pt idx="87">
                  <c:v>43500</c:v>
                </c:pt>
                <c:pt idx="88">
                  <c:v>44000</c:v>
                </c:pt>
                <c:pt idx="89">
                  <c:v>44500</c:v>
                </c:pt>
                <c:pt idx="90">
                  <c:v>45000</c:v>
                </c:pt>
                <c:pt idx="91">
                  <c:v>45500</c:v>
                </c:pt>
                <c:pt idx="92">
                  <c:v>46000</c:v>
                </c:pt>
                <c:pt idx="93">
                  <c:v>46500</c:v>
                </c:pt>
                <c:pt idx="94">
                  <c:v>47000</c:v>
                </c:pt>
                <c:pt idx="95">
                  <c:v>47500</c:v>
                </c:pt>
                <c:pt idx="96">
                  <c:v>48000</c:v>
                </c:pt>
                <c:pt idx="97">
                  <c:v>48500</c:v>
                </c:pt>
                <c:pt idx="98">
                  <c:v>49000</c:v>
                </c:pt>
                <c:pt idx="99">
                  <c:v>49500</c:v>
                </c:pt>
                <c:pt idx="100">
                  <c:v>50000</c:v>
                </c:pt>
                <c:pt idx="101">
                  <c:v>50500</c:v>
                </c:pt>
                <c:pt idx="102">
                  <c:v>51000</c:v>
                </c:pt>
                <c:pt idx="103">
                  <c:v>51500</c:v>
                </c:pt>
                <c:pt idx="104">
                  <c:v>52000</c:v>
                </c:pt>
                <c:pt idx="105">
                  <c:v>52500</c:v>
                </c:pt>
                <c:pt idx="106">
                  <c:v>53000</c:v>
                </c:pt>
                <c:pt idx="107">
                  <c:v>53500</c:v>
                </c:pt>
                <c:pt idx="108">
                  <c:v>54000</c:v>
                </c:pt>
                <c:pt idx="109">
                  <c:v>54500</c:v>
                </c:pt>
                <c:pt idx="110">
                  <c:v>55000</c:v>
                </c:pt>
                <c:pt idx="111">
                  <c:v>55500</c:v>
                </c:pt>
                <c:pt idx="112">
                  <c:v>56000</c:v>
                </c:pt>
                <c:pt idx="113">
                  <c:v>56500</c:v>
                </c:pt>
                <c:pt idx="114">
                  <c:v>57000</c:v>
                </c:pt>
                <c:pt idx="115">
                  <c:v>57500</c:v>
                </c:pt>
                <c:pt idx="116">
                  <c:v>58000</c:v>
                </c:pt>
                <c:pt idx="117">
                  <c:v>58500</c:v>
                </c:pt>
                <c:pt idx="118">
                  <c:v>59000</c:v>
                </c:pt>
                <c:pt idx="119">
                  <c:v>59500</c:v>
                </c:pt>
                <c:pt idx="120">
                  <c:v>60000</c:v>
                </c:pt>
                <c:pt idx="121">
                  <c:v>60500</c:v>
                </c:pt>
                <c:pt idx="122">
                  <c:v>61000</c:v>
                </c:pt>
                <c:pt idx="123">
                  <c:v>61500</c:v>
                </c:pt>
                <c:pt idx="124">
                  <c:v>62000</c:v>
                </c:pt>
                <c:pt idx="125">
                  <c:v>62500</c:v>
                </c:pt>
                <c:pt idx="126">
                  <c:v>63000</c:v>
                </c:pt>
                <c:pt idx="127">
                  <c:v>63500</c:v>
                </c:pt>
                <c:pt idx="128">
                  <c:v>64000</c:v>
                </c:pt>
                <c:pt idx="129">
                  <c:v>64500</c:v>
                </c:pt>
                <c:pt idx="130">
                  <c:v>65000</c:v>
                </c:pt>
                <c:pt idx="131">
                  <c:v>65500</c:v>
                </c:pt>
                <c:pt idx="132">
                  <c:v>66000</c:v>
                </c:pt>
                <c:pt idx="133">
                  <c:v>66500</c:v>
                </c:pt>
                <c:pt idx="134">
                  <c:v>67000</c:v>
                </c:pt>
                <c:pt idx="135">
                  <c:v>67500</c:v>
                </c:pt>
                <c:pt idx="136">
                  <c:v>68000</c:v>
                </c:pt>
                <c:pt idx="137">
                  <c:v>68500</c:v>
                </c:pt>
                <c:pt idx="138">
                  <c:v>69000</c:v>
                </c:pt>
                <c:pt idx="139">
                  <c:v>69500</c:v>
                </c:pt>
                <c:pt idx="140">
                  <c:v>70000</c:v>
                </c:pt>
                <c:pt idx="141">
                  <c:v>70500</c:v>
                </c:pt>
                <c:pt idx="142">
                  <c:v>71000</c:v>
                </c:pt>
                <c:pt idx="143">
                  <c:v>71500</c:v>
                </c:pt>
                <c:pt idx="144">
                  <c:v>72000</c:v>
                </c:pt>
                <c:pt idx="145">
                  <c:v>72500</c:v>
                </c:pt>
                <c:pt idx="146">
                  <c:v>73000</c:v>
                </c:pt>
                <c:pt idx="147">
                  <c:v>73500</c:v>
                </c:pt>
                <c:pt idx="148">
                  <c:v>74000</c:v>
                </c:pt>
                <c:pt idx="149">
                  <c:v>74500</c:v>
                </c:pt>
                <c:pt idx="150">
                  <c:v>75000</c:v>
                </c:pt>
                <c:pt idx="151">
                  <c:v>75500</c:v>
                </c:pt>
              </c:numCache>
            </c:numRef>
          </c:cat>
          <c:val>
            <c:numRef>
              <c:f>TDI_L_2500_500!$B$3:$ES$3</c:f>
              <c:numCache>
                <c:formatCode>General</c:formatCode>
                <c:ptCount val="148"/>
                <c:pt idx="0">
                  <c:v>-0.87202500210590095</c:v>
                </c:pt>
                <c:pt idx="1">
                  <c:v>-0.46799235122500399</c:v>
                </c:pt>
                <c:pt idx="2">
                  <c:v>0.17154441768599199</c:v>
                </c:pt>
                <c:pt idx="3">
                  <c:v>-0.44328843123308798</c:v>
                </c:pt>
                <c:pt idx="4">
                  <c:v>7.52536452092573E-2</c:v>
                </c:pt>
                <c:pt idx="5">
                  <c:v>-0.106365781092778</c:v>
                </c:pt>
                <c:pt idx="6">
                  <c:v>-0.67113679360793599</c:v>
                </c:pt>
                <c:pt idx="7">
                  <c:v>0.117889822310144</c:v>
                </c:pt>
                <c:pt idx="8">
                  <c:v>1.4518899827404099E-3</c:v>
                </c:pt>
                <c:pt idx="9">
                  <c:v>6.1634906741334698E-2</c:v>
                </c:pt>
                <c:pt idx="10">
                  <c:v>-1.77524806293448E-2</c:v>
                </c:pt>
                <c:pt idx="11">
                  <c:v>0.205581295981865</c:v>
                </c:pt>
                <c:pt idx="12">
                  <c:v>-0.83763057079300296</c:v>
                </c:pt>
                <c:pt idx="13">
                  <c:v>-0.89247265081751603</c:v>
                </c:pt>
                <c:pt idx="14">
                  <c:v>-0.86078242866969801</c:v>
                </c:pt>
                <c:pt idx="15">
                  <c:v>-0.50921773187123698</c:v>
                </c:pt>
                <c:pt idx="16">
                  <c:v>-0.51128335974197803</c:v>
                </c:pt>
                <c:pt idx="17">
                  <c:v>-0.65731261577083699</c:v>
                </c:pt>
                <c:pt idx="18">
                  <c:v>-4.5651261127941198E-2</c:v>
                </c:pt>
                <c:pt idx="19">
                  <c:v>4.4235961096656902E-2</c:v>
                </c:pt>
                <c:pt idx="20">
                  <c:v>3.2993250867615502E-2</c:v>
                </c:pt>
                <c:pt idx="21">
                  <c:v>0.71256657757916297</c:v>
                </c:pt>
                <c:pt idx="22">
                  <c:v>0.73724896647822602</c:v>
                </c:pt>
                <c:pt idx="23">
                  <c:v>0.62193687972006595</c:v>
                </c:pt>
                <c:pt idx="24">
                  <c:v>0.95097097535109598</c:v>
                </c:pt>
                <c:pt idx="25">
                  <c:v>1.73442745859348</c:v>
                </c:pt>
                <c:pt idx="26">
                  <c:v>1.90810934698211</c:v>
                </c:pt>
                <c:pt idx="27">
                  <c:v>2.3564686224635101</c:v>
                </c:pt>
                <c:pt idx="28">
                  <c:v>1.1721401197365899</c:v>
                </c:pt>
                <c:pt idx="29">
                  <c:v>0.23228671340931301</c:v>
                </c:pt>
                <c:pt idx="30">
                  <c:v>-0.166211575003092</c:v>
                </c:pt>
                <c:pt idx="31">
                  <c:v>-0.82475769762861495</c:v>
                </c:pt>
                <c:pt idx="32">
                  <c:v>-0.66384777273843198</c:v>
                </c:pt>
                <c:pt idx="33">
                  <c:v>-9.5305606363872294E-2</c:v>
                </c:pt>
                <c:pt idx="34">
                  <c:v>-0.80509954432289799</c:v>
                </c:pt>
                <c:pt idx="35">
                  <c:v>-0.154488676580393</c:v>
                </c:pt>
                <c:pt idx="36">
                  <c:v>0.32844907830603998</c:v>
                </c:pt>
                <c:pt idx="37">
                  <c:v>0.18072330142378201</c:v>
                </c:pt>
                <c:pt idx="38">
                  <c:v>1.7568934088264699E-2</c:v>
                </c:pt>
                <c:pt idx="39">
                  <c:v>0.96681862531117901</c:v>
                </c:pt>
                <c:pt idx="40">
                  <c:v>0.86357006081431797</c:v>
                </c:pt>
                <c:pt idx="41">
                  <c:v>1.0713004522049301</c:v>
                </c:pt>
                <c:pt idx="42">
                  <c:v>1.9112178177275401</c:v>
                </c:pt>
                <c:pt idx="43">
                  <c:v>2.6163322002318501</c:v>
                </c:pt>
                <c:pt idx="44">
                  <c:v>1.7187848950795901</c:v>
                </c:pt>
                <c:pt idx="45">
                  <c:v>1.0241420288733001</c:v>
                </c:pt>
                <c:pt idx="46">
                  <c:v>0.94164370321804702</c:v>
                </c:pt>
                <c:pt idx="47">
                  <c:v>-0.24870136574952501</c:v>
                </c:pt>
                <c:pt idx="48">
                  <c:v>-0.35614743886397998</c:v>
                </c:pt>
                <c:pt idx="49">
                  <c:v>-0.87788109031555495</c:v>
                </c:pt>
                <c:pt idx="50">
                  <c:v>-0.43182143507812498</c:v>
                </c:pt>
                <c:pt idx="51">
                  <c:v>-0.57045559093518905</c:v>
                </c:pt>
                <c:pt idx="52">
                  <c:v>-0.49438483735077599</c:v>
                </c:pt>
                <c:pt idx="53">
                  <c:v>-0.73618433658731397</c:v>
                </c:pt>
                <c:pt idx="54">
                  <c:v>-1.2339489120920399</c:v>
                </c:pt>
                <c:pt idx="55">
                  <c:v>-1.05041678076551</c:v>
                </c:pt>
                <c:pt idx="56">
                  <c:v>-0.66631496716555905</c:v>
                </c:pt>
                <c:pt idx="57">
                  <c:v>0.34237102750100801</c:v>
                </c:pt>
                <c:pt idx="58">
                  <c:v>0.66116232879322501</c:v>
                </c:pt>
                <c:pt idx="59">
                  <c:v>1.0735193512644201</c:v>
                </c:pt>
                <c:pt idx="60">
                  <c:v>1.13512109670815</c:v>
                </c:pt>
                <c:pt idx="61">
                  <c:v>0.51170697780692298</c:v>
                </c:pt>
                <c:pt idx="62">
                  <c:v>0.16707451943788801</c:v>
                </c:pt>
                <c:pt idx="63">
                  <c:v>-0.34535933825306803</c:v>
                </c:pt>
                <c:pt idx="64">
                  <c:v>-0.56010774639507899</c:v>
                </c:pt>
                <c:pt idx="65">
                  <c:v>-0.50462148692656295</c:v>
                </c:pt>
                <c:pt idx="66">
                  <c:v>0.13492156464708699</c:v>
                </c:pt>
                <c:pt idx="67">
                  <c:v>6.8783478883252494E-2</c:v>
                </c:pt>
                <c:pt idx="68">
                  <c:v>-1.5661672758610499E-2</c:v>
                </c:pt>
                <c:pt idx="69">
                  <c:v>-0.269660739212774</c:v>
                </c:pt>
                <c:pt idx="70">
                  <c:v>-0.444671597874092</c:v>
                </c:pt>
                <c:pt idx="71">
                  <c:v>-1.1244324760934701</c:v>
                </c:pt>
                <c:pt idx="72">
                  <c:v>-0.75635290277379097</c:v>
                </c:pt>
                <c:pt idx="73">
                  <c:v>-0.61156982234857005</c:v>
                </c:pt>
                <c:pt idx="74">
                  <c:v>-0.77528816870537498</c:v>
                </c:pt>
                <c:pt idx="75">
                  <c:v>-0.29862682948158298</c:v>
                </c:pt>
                <c:pt idx="76">
                  <c:v>-0.218848474555801</c:v>
                </c:pt>
                <c:pt idx="77">
                  <c:v>-3.36601564106839E-2</c:v>
                </c:pt>
                <c:pt idx="78">
                  <c:v>0.219008689214511</c:v>
                </c:pt>
                <c:pt idx="79">
                  <c:v>2.6440490182472399E-2</c:v>
                </c:pt>
                <c:pt idx="80">
                  <c:v>-0.157152672263842</c:v>
                </c:pt>
                <c:pt idx="81">
                  <c:v>-0.239105827508305</c:v>
                </c:pt>
                <c:pt idx="82">
                  <c:v>-0.43037663015231398</c:v>
                </c:pt>
                <c:pt idx="83">
                  <c:v>-0.38079004477619399</c:v>
                </c:pt>
                <c:pt idx="84">
                  <c:v>-0.28725121784160801</c:v>
                </c:pt>
                <c:pt idx="85">
                  <c:v>-0.55527393499389699</c:v>
                </c:pt>
                <c:pt idx="86">
                  <c:v>-1.2095056935440101</c:v>
                </c:pt>
                <c:pt idx="87">
                  <c:v>-1.3411533758876399</c:v>
                </c:pt>
                <c:pt idx="88">
                  <c:v>-1.21783918591748</c:v>
                </c:pt>
                <c:pt idx="89">
                  <c:v>-1.5286013265307601</c:v>
                </c:pt>
                <c:pt idx="90">
                  <c:v>-1.3446702177310199</c:v>
                </c:pt>
                <c:pt idx="91">
                  <c:v>-0.81319022706688704</c:v>
                </c:pt>
                <c:pt idx="92">
                  <c:v>-0.83531681517227097</c:v>
                </c:pt>
                <c:pt idx="93">
                  <c:v>-0.63273720013542201</c:v>
                </c:pt>
                <c:pt idx="94">
                  <c:v>-0.61488381875227005</c:v>
                </c:pt>
                <c:pt idx="95">
                  <c:v>-0.78437124016802595</c:v>
                </c:pt>
                <c:pt idx="96">
                  <c:v>-0.91261926926564996</c:v>
                </c:pt>
                <c:pt idx="97">
                  <c:v>-0.63399149453996395</c:v>
                </c:pt>
                <c:pt idx="98">
                  <c:v>8.2049523783661593E-2</c:v>
                </c:pt>
                <c:pt idx="99">
                  <c:v>-0.162325559020643</c:v>
                </c:pt>
                <c:pt idx="100">
                  <c:v>-0.222683088572078</c:v>
                </c:pt>
                <c:pt idx="101">
                  <c:v>-0.155588456544516</c:v>
                </c:pt>
                <c:pt idx="102">
                  <c:v>-1.08022560609828</c:v>
                </c:pt>
                <c:pt idx="103">
                  <c:v>-0.94865645531377696</c:v>
                </c:pt>
                <c:pt idx="104">
                  <c:v>-0.64450144414556099</c:v>
                </c:pt>
                <c:pt idx="105">
                  <c:v>-0.479915611242479</c:v>
                </c:pt>
                <c:pt idx="106">
                  <c:v>-0.42173376976195598</c:v>
                </c:pt>
                <c:pt idx="107">
                  <c:v>-0.59800627383855798</c:v>
                </c:pt>
                <c:pt idx="108">
                  <c:v>-0.73383682711931597</c:v>
                </c:pt>
                <c:pt idx="109">
                  <c:v>-0.61744699201471198</c:v>
                </c:pt>
                <c:pt idx="110">
                  <c:v>-0.78393783303675602</c:v>
                </c:pt>
                <c:pt idx="111">
                  <c:v>-1.01495111310054</c:v>
                </c:pt>
                <c:pt idx="112">
                  <c:v>-0.48574922610522497</c:v>
                </c:pt>
                <c:pt idx="113">
                  <c:v>-0.15106477852175201</c:v>
                </c:pt>
                <c:pt idx="114">
                  <c:v>-0.54344824030557004</c:v>
                </c:pt>
                <c:pt idx="115">
                  <c:v>-0.892735950299403</c:v>
                </c:pt>
                <c:pt idx="116">
                  <c:v>-0.61136585370526697</c:v>
                </c:pt>
                <c:pt idx="117">
                  <c:v>-0.456883517268238</c:v>
                </c:pt>
                <c:pt idx="118">
                  <c:v>-0.98114436507381697</c:v>
                </c:pt>
                <c:pt idx="119">
                  <c:v>-1.0020059781944</c:v>
                </c:pt>
                <c:pt idx="120">
                  <c:v>-0.61795799937884499</c:v>
                </c:pt>
                <c:pt idx="121">
                  <c:v>-0.87834110582650005</c:v>
                </c:pt>
                <c:pt idx="122">
                  <c:v>-0.72589441712691605</c:v>
                </c:pt>
                <c:pt idx="123">
                  <c:v>-0.54901360768915497</c:v>
                </c:pt>
                <c:pt idx="124">
                  <c:v>-0.62403117383317397</c:v>
                </c:pt>
                <c:pt idx="125">
                  <c:v>-1.0374460508916099</c:v>
                </c:pt>
                <c:pt idx="126">
                  <c:v>-0.70849662341726205</c:v>
                </c:pt>
                <c:pt idx="127">
                  <c:v>-0.164863947822638</c:v>
                </c:pt>
                <c:pt idx="128">
                  <c:v>-0.199408289303837</c:v>
                </c:pt>
                <c:pt idx="129">
                  <c:v>-4.8215276745082199E-2</c:v>
                </c:pt>
                <c:pt idx="130">
                  <c:v>0.348066769068818</c:v>
                </c:pt>
                <c:pt idx="131">
                  <c:v>0.76728038171004398</c:v>
                </c:pt>
                <c:pt idx="132">
                  <c:v>1.04363243455342</c:v>
                </c:pt>
                <c:pt idx="133">
                  <c:v>1.28795696545478</c:v>
                </c:pt>
                <c:pt idx="134">
                  <c:v>0.89848830523284595</c:v>
                </c:pt>
                <c:pt idx="135">
                  <c:v>0.674989531348959</c:v>
                </c:pt>
                <c:pt idx="136">
                  <c:v>1.15378791406315</c:v>
                </c:pt>
                <c:pt idx="137">
                  <c:v>0.74967491822908505</c:v>
                </c:pt>
                <c:pt idx="138">
                  <c:v>5.80822455651556E-2</c:v>
                </c:pt>
                <c:pt idx="139">
                  <c:v>0.44172901834954198</c:v>
                </c:pt>
                <c:pt idx="140">
                  <c:v>0.82842555710241605</c:v>
                </c:pt>
                <c:pt idx="141">
                  <c:v>1.10132971447452</c:v>
                </c:pt>
                <c:pt idx="142">
                  <c:v>2.3372747889462802</c:v>
                </c:pt>
                <c:pt idx="143">
                  <c:v>2.6909126888651098</c:v>
                </c:pt>
                <c:pt idx="144">
                  <c:v>2.3624378231648002</c:v>
                </c:pt>
                <c:pt idx="145">
                  <c:v>2.8496520587228198</c:v>
                </c:pt>
                <c:pt idx="146">
                  <c:v>3.43981235964598</c:v>
                </c:pt>
                <c:pt idx="147">
                  <c:v>4.45546165139318</c:v>
                </c:pt>
              </c:numCache>
            </c:numRef>
          </c:val>
          <c:smooth val="0"/>
        </c:ser>
        <c:ser>
          <c:idx val="2"/>
          <c:order val="2"/>
          <c:tx>
            <c:strRef>
              <c:f>TDI_L_2500_500!$A$4</c:f>
              <c:strCache>
                <c:ptCount val="1"/>
                <c:pt idx="0">
                  <c:v>Whirlwind(L3)</c:v>
                </c:pt>
              </c:strCache>
            </c:strRef>
          </c:tx>
          <c:spPr>
            <a:ln w="28575" cap="rnd">
              <a:solidFill>
                <a:srgbClr val="D6AA26"/>
              </a:solidFill>
              <a:bevel/>
            </a:ln>
            <a:effectLst/>
          </c:spPr>
          <c:marker>
            <c:symbol val="none"/>
          </c:marker>
          <c:cat>
            <c:numRef>
              <c:f>TDI_L_2500_500!$B$1:$EW$1</c:f>
              <c:numCache>
                <c:formatCode>General</c:formatCode>
                <c:ptCount val="152"/>
                <c:pt idx="0">
                  <c:v>0</c:v>
                </c:pt>
                <c:pt idx="1">
                  <c:v>500</c:v>
                </c:pt>
                <c:pt idx="2">
                  <c:v>1000</c:v>
                </c:pt>
                <c:pt idx="3">
                  <c:v>1500</c:v>
                </c:pt>
                <c:pt idx="4">
                  <c:v>2000</c:v>
                </c:pt>
                <c:pt idx="5">
                  <c:v>2500</c:v>
                </c:pt>
                <c:pt idx="6">
                  <c:v>3000</c:v>
                </c:pt>
                <c:pt idx="7">
                  <c:v>3500</c:v>
                </c:pt>
                <c:pt idx="8">
                  <c:v>4000</c:v>
                </c:pt>
                <c:pt idx="9">
                  <c:v>4500</c:v>
                </c:pt>
                <c:pt idx="10">
                  <c:v>5000</c:v>
                </c:pt>
                <c:pt idx="11">
                  <c:v>5500</c:v>
                </c:pt>
                <c:pt idx="12">
                  <c:v>6000</c:v>
                </c:pt>
                <c:pt idx="13">
                  <c:v>6500</c:v>
                </c:pt>
                <c:pt idx="14">
                  <c:v>7000</c:v>
                </c:pt>
                <c:pt idx="15">
                  <c:v>7500</c:v>
                </c:pt>
                <c:pt idx="16">
                  <c:v>8000</c:v>
                </c:pt>
                <c:pt idx="17">
                  <c:v>8500</c:v>
                </c:pt>
                <c:pt idx="18">
                  <c:v>9000</c:v>
                </c:pt>
                <c:pt idx="19">
                  <c:v>9500</c:v>
                </c:pt>
                <c:pt idx="20">
                  <c:v>10000</c:v>
                </c:pt>
                <c:pt idx="21">
                  <c:v>10500</c:v>
                </c:pt>
                <c:pt idx="22">
                  <c:v>11000</c:v>
                </c:pt>
                <c:pt idx="23">
                  <c:v>11500</c:v>
                </c:pt>
                <c:pt idx="24">
                  <c:v>12000</c:v>
                </c:pt>
                <c:pt idx="25">
                  <c:v>12500</c:v>
                </c:pt>
                <c:pt idx="26">
                  <c:v>13000</c:v>
                </c:pt>
                <c:pt idx="27">
                  <c:v>13500</c:v>
                </c:pt>
                <c:pt idx="28">
                  <c:v>14000</c:v>
                </c:pt>
                <c:pt idx="29">
                  <c:v>14500</c:v>
                </c:pt>
                <c:pt idx="30">
                  <c:v>15000</c:v>
                </c:pt>
                <c:pt idx="31">
                  <c:v>15500</c:v>
                </c:pt>
                <c:pt idx="32">
                  <c:v>16000</c:v>
                </c:pt>
                <c:pt idx="33">
                  <c:v>16500</c:v>
                </c:pt>
                <c:pt idx="34">
                  <c:v>17000</c:v>
                </c:pt>
                <c:pt idx="35">
                  <c:v>17500</c:v>
                </c:pt>
                <c:pt idx="36">
                  <c:v>18000</c:v>
                </c:pt>
                <c:pt idx="37">
                  <c:v>18500</c:v>
                </c:pt>
                <c:pt idx="38">
                  <c:v>19000</c:v>
                </c:pt>
                <c:pt idx="39">
                  <c:v>19500</c:v>
                </c:pt>
                <c:pt idx="40">
                  <c:v>20000</c:v>
                </c:pt>
                <c:pt idx="41">
                  <c:v>20500</c:v>
                </c:pt>
                <c:pt idx="42">
                  <c:v>21000</c:v>
                </c:pt>
                <c:pt idx="43">
                  <c:v>21500</c:v>
                </c:pt>
                <c:pt idx="44">
                  <c:v>22000</c:v>
                </c:pt>
                <c:pt idx="45">
                  <c:v>22500</c:v>
                </c:pt>
                <c:pt idx="46">
                  <c:v>23000</c:v>
                </c:pt>
                <c:pt idx="47">
                  <c:v>23500</c:v>
                </c:pt>
                <c:pt idx="48">
                  <c:v>24000</c:v>
                </c:pt>
                <c:pt idx="49">
                  <c:v>24500</c:v>
                </c:pt>
                <c:pt idx="50">
                  <c:v>25000</c:v>
                </c:pt>
                <c:pt idx="51">
                  <c:v>25500</c:v>
                </c:pt>
                <c:pt idx="52">
                  <c:v>26000</c:v>
                </c:pt>
                <c:pt idx="53">
                  <c:v>26500</c:v>
                </c:pt>
                <c:pt idx="54">
                  <c:v>27000</c:v>
                </c:pt>
                <c:pt idx="55">
                  <c:v>27500</c:v>
                </c:pt>
                <c:pt idx="56">
                  <c:v>28000</c:v>
                </c:pt>
                <c:pt idx="57">
                  <c:v>28500</c:v>
                </c:pt>
                <c:pt idx="58">
                  <c:v>29000</c:v>
                </c:pt>
                <c:pt idx="59">
                  <c:v>29500</c:v>
                </c:pt>
                <c:pt idx="60">
                  <c:v>30000</c:v>
                </c:pt>
                <c:pt idx="61">
                  <c:v>30500</c:v>
                </c:pt>
                <c:pt idx="62">
                  <c:v>31000</c:v>
                </c:pt>
                <c:pt idx="63">
                  <c:v>31500</c:v>
                </c:pt>
                <c:pt idx="64">
                  <c:v>32000</c:v>
                </c:pt>
                <c:pt idx="65">
                  <c:v>32500</c:v>
                </c:pt>
                <c:pt idx="66">
                  <c:v>33000</c:v>
                </c:pt>
                <c:pt idx="67">
                  <c:v>33500</c:v>
                </c:pt>
                <c:pt idx="68">
                  <c:v>34000</c:v>
                </c:pt>
                <c:pt idx="69">
                  <c:v>34500</c:v>
                </c:pt>
                <c:pt idx="70">
                  <c:v>35000</c:v>
                </c:pt>
                <c:pt idx="71">
                  <c:v>35500</c:v>
                </c:pt>
                <c:pt idx="72">
                  <c:v>36000</c:v>
                </c:pt>
                <c:pt idx="73">
                  <c:v>36500</c:v>
                </c:pt>
                <c:pt idx="74">
                  <c:v>37000</c:v>
                </c:pt>
                <c:pt idx="75">
                  <c:v>37500</c:v>
                </c:pt>
                <c:pt idx="76">
                  <c:v>38000</c:v>
                </c:pt>
                <c:pt idx="77">
                  <c:v>38500</c:v>
                </c:pt>
                <c:pt idx="78">
                  <c:v>39000</c:v>
                </c:pt>
                <c:pt idx="79">
                  <c:v>39500</c:v>
                </c:pt>
                <c:pt idx="80">
                  <c:v>40000</c:v>
                </c:pt>
                <c:pt idx="81">
                  <c:v>40500</c:v>
                </c:pt>
                <c:pt idx="82">
                  <c:v>41000</c:v>
                </c:pt>
                <c:pt idx="83">
                  <c:v>41500</c:v>
                </c:pt>
                <c:pt idx="84">
                  <c:v>42000</c:v>
                </c:pt>
                <c:pt idx="85">
                  <c:v>42500</c:v>
                </c:pt>
                <c:pt idx="86">
                  <c:v>43000</c:v>
                </c:pt>
                <c:pt idx="87">
                  <c:v>43500</c:v>
                </c:pt>
                <c:pt idx="88">
                  <c:v>44000</c:v>
                </c:pt>
                <c:pt idx="89">
                  <c:v>44500</c:v>
                </c:pt>
                <c:pt idx="90">
                  <c:v>45000</c:v>
                </c:pt>
                <c:pt idx="91">
                  <c:v>45500</c:v>
                </c:pt>
                <c:pt idx="92">
                  <c:v>46000</c:v>
                </c:pt>
                <c:pt idx="93">
                  <c:v>46500</c:v>
                </c:pt>
                <c:pt idx="94">
                  <c:v>47000</c:v>
                </c:pt>
                <c:pt idx="95">
                  <c:v>47500</c:v>
                </c:pt>
                <c:pt idx="96">
                  <c:v>48000</c:v>
                </c:pt>
                <c:pt idx="97">
                  <c:v>48500</c:v>
                </c:pt>
                <c:pt idx="98">
                  <c:v>49000</c:v>
                </c:pt>
                <c:pt idx="99">
                  <c:v>49500</c:v>
                </c:pt>
                <c:pt idx="100">
                  <c:v>50000</c:v>
                </c:pt>
                <c:pt idx="101">
                  <c:v>50500</c:v>
                </c:pt>
                <c:pt idx="102">
                  <c:v>51000</c:v>
                </c:pt>
                <c:pt idx="103">
                  <c:v>51500</c:v>
                </c:pt>
                <c:pt idx="104">
                  <c:v>52000</c:v>
                </c:pt>
                <c:pt idx="105">
                  <c:v>52500</c:v>
                </c:pt>
                <c:pt idx="106">
                  <c:v>53000</c:v>
                </c:pt>
                <c:pt idx="107">
                  <c:v>53500</c:v>
                </c:pt>
                <c:pt idx="108">
                  <c:v>54000</c:v>
                </c:pt>
                <c:pt idx="109">
                  <c:v>54500</c:v>
                </c:pt>
                <c:pt idx="110">
                  <c:v>55000</c:v>
                </c:pt>
                <c:pt idx="111">
                  <c:v>55500</c:v>
                </c:pt>
                <c:pt idx="112">
                  <c:v>56000</c:v>
                </c:pt>
                <c:pt idx="113">
                  <c:v>56500</c:v>
                </c:pt>
                <c:pt idx="114">
                  <c:v>57000</c:v>
                </c:pt>
                <c:pt idx="115">
                  <c:v>57500</c:v>
                </c:pt>
                <c:pt idx="116">
                  <c:v>58000</c:v>
                </c:pt>
                <c:pt idx="117">
                  <c:v>58500</c:v>
                </c:pt>
                <c:pt idx="118">
                  <c:v>59000</c:v>
                </c:pt>
                <c:pt idx="119">
                  <c:v>59500</c:v>
                </c:pt>
                <c:pt idx="120">
                  <c:v>60000</c:v>
                </c:pt>
                <c:pt idx="121">
                  <c:v>60500</c:v>
                </c:pt>
                <c:pt idx="122">
                  <c:v>61000</c:v>
                </c:pt>
                <c:pt idx="123">
                  <c:v>61500</c:v>
                </c:pt>
                <c:pt idx="124">
                  <c:v>62000</c:v>
                </c:pt>
                <c:pt idx="125">
                  <c:v>62500</c:v>
                </c:pt>
                <c:pt idx="126">
                  <c:v>63000</c:v>
                </c:pt>
                <c:pt idx="127">
                  <c:v>63500</c:v>
                </c:pt>
                <c:pt idx="128">
                  <c:v>64000</c:v>
                </c:pt>
                <c:pt idx="129">
                  <c:v>64500</c:v>
                </c:pt>
                <c:pt idx="130">
                  <c:v>65000</c:v>
                </c:pt>
                <c:pt idx="131">
                  <c:v>65500</c:v>
                </c:pt>
                <c:pt idx="132">
                  <c:v>66000</c:v>
                </c:pt>
                <c:pt idx="133">
                  <c:v>66500</c:v>
                </c:pt>
                <c:pt idx="134">
                  <c:v>67000</c:v>
                </c:pt>
                <c:pt idx="135">
                  <c:v>67500</c:v>
                </c:pt>
                <c:pt idx="136">
                  <c:v>68000</c:v>
                </c:pt>
                <c:pt idx="137">
                  <c:v>68500</c:v>
                </c:pt>
                <c:pt idx="138">
                  <c:v>69000</c:v>
                </c:pt>
                <c:pt idx="139">
                  <c:v>69500</c:v>
                </c:pt>
                <c:pt idx="140">
                  <c:v>70000</c:v>
                </c:pt>
                <c:pt idx="141">
                  <c:v>70500</c:v>
                </c:pt>
                <c:pt idx="142">
                  <c:v>71000</c:v>
                </c:pt>
                <c:pt idx="143">
                  <c:v>71500</c:v>
                </c:pt>
                <c:pt idx="144">
                  <c:v>72000</c:v>
                </c:pt>
                <c:pt idx="145">
                  <c:v>72500</c:v>
                </c:pt>
                <c:pt idx="146">
                  <c:v>73000</c:v>
                </c:pt>
                <c:pt idx="147">
                  <c:v>73500</c:v>
                </c:pt>
                <c:pt idx="148">
                  <c:v>74000</c:v>
                </c:pt>
                <c:pt idx="149">
                  <c:v>74500</c:v>
                </c:pt>
                <c:pt idx="150">
                  <c:v>75000</c:v>
                </c:pt>
                <c:pt idx="151">
                  <c:v>75500</c:v>
                </c:pt>
              </c:numCache>
            </c:numRef>
          </c:cat>
          <c:val>
            <c:numRef>
              <c:f>TDI_L_2500_500!$B$4:$ES$4</c:f>
              <c:numCache>
                <c:formatCode>General</c:formatCode>
                <c:ptCount val="148"/>
                <c:pt idx="0">
                  <c:v>-0.25751945392296599</c:v>
                </c:pt>
                <c:pt idx="1">
                  <c:v>-0.378319602646499</c:v>
                </c:pt>
                <c:pt idx="2">
                  <c:v>-0.60942447418089396</c:v>
                </c:pt>
                <c:pt idx="3">
                  <c:v>-0.25990411901496502</c:v>
                </c:pt>
                <c:pt idx="4">
                  <c:v>-0.46431077355884898</c:v>
                </c:pt>
                <c:pt idx="5">
                  <c:v>-0.216879612605928</c:v>
                </c:pt>
                <c:pt idx="6">
                  <c:v>-0.49179564829734801</c:v>
                </c:pt>
                <c:pt idx="7">
                  <c:v>-0.30619951197733197</c:v>
                </c:pt>
                <c:pt idx="8">
                  <c:v>-0.32761867666580502</c:v>
                </c:pt>
                <c:pt idx="9">
                  <c:v>-0.39318354040860498</c:v>
                </c:pt>
                <c:pt idx="10">
                  <c:v>-0.18416682832355899</c:v>
                </c:pt>
                <c:pt idx="11">
                  <c:v>4.0970892803233898E-2</c:v>
                </c:pt>
                <c:pt idx="12">
                  <c:v>-6.6813629414301606E-2</c:v>
                </c:pt>
                <c:pt idx="13">
                  <c:v>-0.29191881706094902</c:v>
                </c:pt>
                <c:pt idx="14">
                  <c:v>-0.26949453329930101</c:v>
                </c:pt>
                <c:pt idx="15">
                  <c:v>-0.23668295747887</c:v>
                </c:pt>
                <c:pt idx="16">
                  <c:v>-0.173333809741823</c:v>
                </c:pt>
                <c:pt idx="17">
                  <c:v>-0.25257048181050001</c:v>
                </c:pt>
                <c:pt idx="18">
                  <c:v>-0.53521137905489002</c:v>
                </c:pt>
                <c:pt idx="19">
                  <c:v>-4.0680233876104798E-3</c:v>
                </c:pt>
                <c:pt idx="20">
                  <c:v>0.10466764474142</c:v>
                </c:pt>
                <c:pt idx="21">
                  <c:v>0.28473856751435001</c:v>
                </c:pt>
                <c:pt idx="22">
                  <c:v>1.0820144446540301</c:v>
                </c:pt>
                <c:pt idx="23">
                  <c:v>1.4118127879123501</c:v>
                </c:pt>
                <c:pt idx="24">
                  <c:v>1.1228014615367601</c:v>
                </c:pt>
                <c:pt idx="25">
                  <c:v>0.69108153992248</c:v>
                </c:pt>
                <c:pt idx="26">
                  <c:v>0.59565371720846905</c:v>
                </c:pt>
                <c:pt idx="27">
                  <c:v>1.13651311701754</c:v>
                </c:pt>
                <c:pt idx="28">
                  <c:v>0.93180718839925003</c:v>
                </c:pt>
                <c:pt idx="29">
                  <c:v>0.37326707742441601</c:v>
                </c:pt>
                <c:pt idx="30">
                  <c:v>0.109328384238079</c:v>
                </c:pt>
                <c:pt idx="31">
                  <c:v>0.233052209907186</c:v>
                </c:pt>
                <c:pt idx="32">
                  <c:v>4.2613450806896901E-2</c:v>
                </c:pt>
                <c:pt idx="33">
                  <c:v>-0.37234090163021599</c:v>
                </c:pt>
                <c:pt idx="34">
                  <c:v>-0.69435114882441096</c:v>
                </c:pt>
                <c:pt idx="35">
                  <c:v>-0.48414751388781502</c:v>
                </c:pt>
                <c:pt idx="36">
                  <c:v>-1.05141862299027</c:v>
                </c:pt>
                <c:pt idx="37">
                  <c:v>-0.88999733186261998</c:v>
                </c:pt>
                <c:pt idx="38">
                  <c:v>-0.63735984422055303</c:v>
                </c:pt>
                <c:pt idx="39">
                  <c:v>0.42994037818427799</c:v>
                </c:pt>
                <c:pt idx="40">
                  <c:v>0.501171949707095</c:v>
                </c:pt>
                <c:pt idx="41">
                  <c:v>0.49156415229129502</c:v>
                </c:pt>
                <c:pt idx="42">
                  <c:v>1.1899070757919401</c:v>
                </c:pt>
                <c:pt idx="43">
                  <c:v>0.74193505730010301</c:v>
                </c:pt>
                <c:pt idx="44">
                  <c:v>0.93097450364282397</c:v>
                </c:pt>
                <c:pt idx="45">
                  <c:v>0.66224369531745697</c:v>
                </c:pt>
                <c:pt idx="46">
                  <c:v>0.141867721956938</c:v>
                </c:pt>
                <c:pt idx="47">
                  <c:v>-3.7068391858848797E-2</c:v>
                </c:pt>
                <c:pt idx="48">
                  <c:v>-0.60673128080946004</c:v>
                </c:pt>
                <c:pt idx="49">
                  <c:v>-0.78498448293234901</c:v>
                </c:pt>
                <c:pt idx="50">
                  <c:v>-0.92069320421659695</c:v>
                </c:pt>
                <c:pt idx="51">
                  <c:v>-1.0351797562749701</c:v>
                </c:pt>
                <c:pt idx="52">
                  <c:v>-0.62500694246302901</c:v>
                </c:pt>
                <c:pt idx="53">
                  <c:v>-0.61849578292230201</c:v>
                </c:pt>
                <c:pt idx="54">
                  <c:v>-0.62785884784901702</c:v>
                </c:pt>
                <c:pt idx="55">
                  <c:v>-0.32213998250117198</c:v>
                </c:pt>
                <c:pt idx="56">
                  <c:v>0.448226896338632</c:v>
                </c:pt>
                <c:pt idx="57">
                  <c:v>0.48138282518523501</c:v>
                </c:pt>
                <c:pt idx="58">
                  <c:v>1.0328283296129299</c:v>
                </c:pt>
                <c:pt idx="59">
                  <c:v>0.56999192064181403</c:v>
                </c:pt>
                <c:pt idx="60">
                  <c:v>0.39984769171476398</c:v>
                </c:pt>
                <c:pt idx="61">
                  <c:v>-7.51621925167614E-2</c:v>
                </c:pt>
                <c:pt idx="62">
                  <c:v>0.26096260459181603</c:v>
                </c:pt>
                <c:pt idx="63">
                  <c:v>-8.3834484193887504E-2</c:v>
                </c:pt>
                <c:pt idx="64">
                  <c:v>0.26617527822783799</c:v>
                </c:pt>
                <c:pt idx="65">
                  <c:v>0.47330110040665602</c:v>
                </c:pt>
                <c:pt idx="66">
                  <c:v>0.59978937354932804</c:v>
                </c:pt>
                <c:pt idx="67">
                  <c:v>-0.17898547496487999</c:v>
                </c:pt>
                <c:pt idx="68">
                  <c:v>-0.76671925847556199</c:v>
                </c:pt>
                <c:pt idx="69">
                  <c:v>-0.88655828024208005</c:v>
                </c:pt>
                <c:pt idx="70">
                  <c:v>-0.69751430006614001</c:v>
                </c:pt>
                <c:pt idx="71">
                  <c:v>-0.67648925415400396</c:v>
                </c:pt>
                <c:pt idx="72">
                  <c:v>-0.73837380681985898</c:v>
                </c:pt>
                <c:pt idx="73">
                  <c:v>-0.451150312395244</c:v>
                </c:pt>
                <c:pt idx="74">
                  <c:v>-0.77071648524209901</c:v>
                </c:pt>
                <c:pt idx="75">
                  <c:v>-0.75995815729392902</c:v>
                </c:pt>
                <c:pt idx="76">
                  <c:v>-3.5078015761705002E-2</c:v>
                </c:pt>
                <c:pt idx="77">
                  <c:v>-0.17994982024596001</c:v>
                </c:pt>
                <c:pt idx="78">
                  <c:v>-0.17543460480386999</c:v>
                </c:pt>
                <c:pt idx="79">
                  <c:v>-7.0338168201683302E-2</c:v>
                </c:pt>
                <c:pt idx="80">
                  <c:v>-1.08766003359383</c:v>
                </c:pt>
                <c:pt idx="81">
                  <c:v>-0.898108880928842</c:v>
                </c:pt>
                <c:pt idx="82">
                  <c:v>-0.82153867580426898</c:v>
                </c:pt>
                <c:pt idx="83">
                  <c:v>-0.62896272468256698</c:v>
                </c:pt>
                <c:pt idx="84">
                  <c:v>-0.48973089422731098</c:v>
                </c:pt>
                <c:pt idx="85">
                  <c:v>-0.79949100957297803</c:v>
                </c:pt>
                <c:pt idx="86">
                  <c:v>-0.77768759782255803</c:v>
                </c:pt>
                <c:pt idx="87">
                  <c:v>-0.59230154883865604</c:v>
                </c:pt>
                <c:pt idx="88">
                  <c:v>-0.25159913009858598</c:v>
                </c:pt>
                <c:pt idx="89">
                  <c:v>-0.24637454779690601</c:v>
                </c:pt>
                <c:pt idx="90">
                  <c:v>-0.47316004021431002</c:v>
                </c:pt>
                <c:pt idx="91">
                  <c:v>-0.82763170057428403</c:v>
                </c:pt>
                <c:pt idx="92">
                  <c:v>-0.77677582427909497</c:v>
                </c:pt>
                <c:pt idx="93">
                  <c:v>-0.91396076551471195</c:v>
                </c:pt>
                <c:pt idx="94">
                  <c:v>-0.70811864917063305</c:v>
                </c:pt>
                <c:pt idx="95">
                  <c:v>-0.82709552534987996</c:v>
                </c:pt>
                <c:pt idx="96">
                  <c:v>-0.48653681800451298</c:v>
                </c:pt>
                <c:pt idx="97">
                  <c:v>-0.79395235083814897</c:v>
                </c:pt>
                <c:pt idx="98">
                  <c:v>-0.37852252181685597</c:v>
                </c:pt>
                <c:pt idx="99">
                  <c:v>-0.292905034157388</c:v>
                </c:pt>
                <c:pt idx="100">
                  <c:v>-0.44462430426122301</c:v>
                </c:pt>
                <c:pt idx="101">
                  <c:v>-0.40115617279099602</c:v>
                </c:pt>
                <c:pt idx="102">
                  <c:v>-0.197037805368693</c:v>
                </c:pt>
                <c:pt idx="103">
                  <c:v>-0.34124138308143298</c:v>
                </c:pt>
                <c:pt idx="104">
                  <c:v>-0.72124546126360201</c:v>
                </c:pt>
                <c:pt idx="105">
                  <c:v>-0.62256524146498005</c:v>
                </c:pt>
                <c:pt idx="106">
                  <c:v>-0.65350268759668195</c:v>
                </c:pt>
                <c:pt idx="107">
                  <c:v>-0.90031325941917595</c:v>
                </c:pt>
                <c:pt idx="108">
                  <c:v>-0.83372686369479398</c:v>
                </c:pt>
                <c:pt idx="109">
                  <c:v>-0.93806232007204204</c:v>
                </c:pt>
                <c:pt idx="110">
                  <c:v>-0.99973678609375405</c:v>
                </c:pt>
                <c:pt idx="111">
                  <c:v>-0.45831593704222601</c:v>
                </c:pt>
                <c:pt idx="112">
                  <c:v>-0.25588677237142599</c:v>
                </c:pt>
                <c:pt idx="113">
                  <c:v>-0.36662020460835598</c:v>
                </c:pt>
                <c:pt idx="114">
                  <c:v>-0.57233535111732403</c:v>
                </c:pt>
                <c:pt idx="115">
                  <c:v>-0.75308103940462601</c:v>
                </c:pt>
                <c:pt idx="116">
                  <c:v>-0.97461362308920396</c:v>
                </c:pt>
                <c:pt idx="117">
                  <c:v>-0.94275802430348898</c:v>
                </c:pt>
                <c:pt idx="118">
                  <c:v>-0.68701464076695096</c:v>
                </c:pt>
                <c:pt idx="119">
                  <c:v>-0.56851609397093705</c:v>
                </c:pt>
                <c:pt idx="120">
                  <c:v>-0.38653484912411901</c:v>
                </c:pt>
                <c:pt idx="121">
                  <c:v>-0.51274368757498301</c:v>
                </c:pt>
                <c:pt idx="122">
                  <c:v>-0.76050252061854495</c:v>
                </c:pt>
                <c:pt idx="123">
                  <c:v>-0.36935831860985402</c:v>
                </c:pt>
                <c:pt idx="124">
                  <c:v>-0.22350075221587501</c:v>
                </c:pt>
                <c:pt idx="125">
                  <c:v>-2.8444341157190699E-2</c:v>
                </c:pt>
                <c:pt idx="126">
                  <c:v>1.3639314506561801E-2</c:v>
                </c:pt>
                <c:pt idx="127">
                  <c:v>-0.47809522140142002</c:v>
                </c:pt>
                <c:pt idx="128">
                  <c:v>-0.52538521883336897</c:v>
                </c:pt>
                <c:pt idx="129">
                  <c:v>-0.62460369539026706</c:v>
                </c:pt>
                <c:pt idx="130">
                  <c:v>-0.16814755568231499</c:v>
                </c:pt>
                <c:pt idx="131">
                  <c:v>0.35416927813841298</c:v>
                </c:pt>
                <c:pt idx="132">
                  <c:v>0.48418723472560099</c:v>
                </c:pt>
                <c:pt idx="133">
                  <c:v>1.23014924886378</c:v>
                </c:pt>
                <c:pt idx="134">
                  <c:v>1.3498660278799599</c:v>
                </c:pt>
                <c:pt idx="135">
                  <c:v>1.1590935101482001</c:v>
                </c:pt>
                <c:pt idx="136">
                  <c:v>0.60122478388418898</c:v>
                </c:pt>
                <c:pt idx="137">
                  <c:v>0.27543085673900702</c:v>
                </c:pt>
                <c:pt idx="138">
                  <c:v>0.82917861183808494</c:v>
                </c:pt>
                <c:pt idx="139">
                  <c:v>1.0899122723833801</c:v>
                </c:pt>
                <c:pt idx="140">
                  <c:v>2.7081664513378199</c:v>
                </c:pt>
                <c:pt idx="141">
                  <c:v>3.2861758092938298</c:v>
                </c:pt>
                <c:pt idx="142">
                  <c:v>3.0680167256842101</c:v>
                </c:pt>
                <c:pt idx="143">
                  <c:v>2.9148590779246999</c:v>
                </c:pt>
                <c:pt idx="144">
                  <c:v>3.40801187845585</c:v>
                </c:pt>
                <c:pt idx="145">
                  <c:v>2.7213295446155499</c:v>
                </c:pt>
                <c:pt idx="146">
                  <c:v>3.7438742497062201</c:v>
                </c:pt>
                <c:pt idx="147">
                  <c:v>4.73551901447573</c:v>
                </c:pt>
              </c:numCache>
            </c:numRef>
          </c:val>
          <c:smooth val="0"/>
        </c:ser>
        <c:dLbls>
          <c:showLegendKey val="0"/>
          <c:showVal val="0"/>
          <c:showCatName val="0"/>
          <c:showSerName val="0"/>
          <c:showPercent val="0"/>
          <c:showBubbleSize val="0"/>
        </c:dLbls>
        <c:smooth val="0"/>
        <c:axId val="-261609744"/>
        <c:axId val="-261603760"/>
      </c:lineChart>
      <c:catAx>
        <c:axId val="-26160974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Genomic Position</a:t>
                </a:r>
              </a:p>
            </c:rich>
          </c:tx>
          <c:layout>
            <c:manualLayout>
              <c:xMode val="edge"/>
              <c:yMode val="edge"/>
              <c:x val="0.40079581011633258"/>
              <c:y val="0.9209033039099110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cross"/>
        <c:minorTickMark val="none"/>
        <c:tickLblPos val="low"/>
        <c:spPr>
          <a:noFill/>
          <a:ln w="15875" cap="flat" cmpd="sng" algn="ctr">
            <a:solidFill>
              <a:schemeClr val="tx1">
                <a:alpha val="49000"/>
              </a:schemeClr>
            </a:solidFill>
            <a:round/>
          </a:ln>
          <a:effectLst/>
        </c:spPr>
        <c:txPr>
          <a:bodyPr rot="-60000000" spcFirstLastPara="1" vertOverflow="ellipsis" vert="horz" wrap="square" anchor="ctr" anchorCtr="0"/>
          <a:lstStyle/>
          <a:p>
            <a:pPr>
              <a:defRPr sz="1600" b="0" i="0" u="none" strike="noStrike" kern="1200" baseline="0">
                <a:solidFill>
                  <a:schemeClr val="tx1">
                    <a:lumMod val="65000"/>
                    <a:lumOff val="35000"/>
                  </a:schemeClr>
                </a:solidFill>
                <a:latin typeface="+mn-lt"/>
                <a:ea typeface="+mn-ea"/>
                <a:cs typeface="+mn-cs"/>
              </a:defRPr>
            </a:pPr>
            <a:endParaRPr lang="en-US"/>
          </a:p>
        </c:txPr>
        <c:crossAx val="-261603760"/>
        <c:crosses val="autoZero"/>
        <c:auto val="1"/>
        <c:lblAlgn val="ctr"/>
        <c:lblOffset val="100"/>
        <c:tickLblSkip val="20"/>
        <c:tickMarkSkip val="20"/>
        <c:noMultiLvlLbl val="0"/>
      </c:catAx>
      <c:valAx>
        <c:axId val="-261603760"/>
        <c:scaling>
          <c:orientation val="minMax"/>
          <c:min val="-4"/>
        </c:scaling>
        <c:delete val="0"/>
        <c:axPos val="l"/>
        <c:majorGridlines>
          <c:spPr>
            <a:ln w="9525" cap="flat" cmpd="sng" algn="ctr">
              <a:solidFill>
                <a:schemeClr val="tx1">
                  <a:lumMod val="15000"/>
                  <a:lumOff val="85000"/>
                </a:schemeClr>
              </a:solidFill>
              <a:prstDash val="dash"/>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TDI Z-Score</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61609744"/>
        <c:crosses val="autoZero"/>
        <c:crossBetween val="between"/>
      </c:valAx>
      <c:spPr>
        <a:noFill/>
        <a:ln>
          <a:noFill/>
        </a:ln>
        <a:effectLst/>
      </c:spPr>
    </c:plotArea>
    <c:legend>
      <c:legendPos val="b"/>
      <c:layout>
        <c:manualLayout>
          <c:xMode val="edge"/>
          <c:yMode val="edge"/>
          <c:x val="0.26130654836833378"/>
          <c:y val="0.17209558180227474"/>
          <c:w val="0.48002824343759681"/>
          <c:h val="6.3663823272090983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74C3F-F77F-440B-98F0-51F9CEA893EB}" type="datetimeFigureOut">
              <a:rPr lang="en-US" smtClean="0"/>
              <a:t>6/9/2014</a:t>
            </a:fld>
            <a:endParaRPr lang="en-US"/>
          </a:p>
        </p:txBody>
      </p:sp>
      <p:sp>
        <p:nvSpPr>
          <p:cNvPr id="4" name="Slide Image Placeholder 3"/>
          <p:cNvSpPr>
            <a:spLocks noGrp="1" noRot="1" noChangeAspect="1"/>
          </p:cNvSpPr>
          <p:nvPr>
            <p:ph type="sldImg" idx="2"/>
          </p:nvPr>
        </p:nvSpPr>
        <p:spPr>
          <a:xfrm>
            <a:off x="1109663" y="685800"/>
            <a:ext cx="4638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F568D-B528-4D77-BB7E-A497A9A16D3D}" type="slidenum">
              <a:rPr lang="en-US" smtClean="0"/>
              <a:t>‹#›</a:t>
            </a:fld>
            <a:endParaRPr lang="en-US"/>
          </a:p>
        </p:txBody>
      </p:sp>
    </p:spTree>
    <p:extLst>
      <p:ext uri="{BB962C8B-B14F-4D97-AF65-F5344CB8AC3E}">
        <p14:creationId xmlns:p14="http://schemas.microsoft.com/office/powerpoint/2010/main" val="3686891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9663" y="685800"/>
            <a:ext cx="463867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F568D-B528-4D77-BB7E-A497A9A16D3D}" type="slidenum">
              <a:rPr lang="en-US" smtClean="0"/>
              <a:t>1</a:t>
            </a:fld>
            <a:endParaRPr lang="en-US"/>
          </a:p>
        </p:txBody>
      </p:sp>
    </p:spTree>
    <p:extLst>
      <p:ext uri="{BB962C8B-B14F-4D97-AF65-F5344CB8AC3E}">
        <p14:creationId xmlns:p14="http://schemas.microsoft.com/office/powerpoint/2010/main" val="162334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657933"/>
            <a:ext cx="35753040" cy="6664113"/>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360" y="17617440"/>
            <a:ext cx="29443680" cy="7945120"/>
          </a:xfrm>
        </p:spPr>
        <p:txBody>
          <a:bodyPr/>
          <a:lstStyle>
            <a:lvl1pPr marL="0" indent="0" algn="ctr">
              <a:buNone/>
              <a:defRPr>
                <a:solidFill>
                  <a:schemeClr val="tx1">
                    <a:tint val="75000"/>
                  </a:schemeClr>
                </a:solidFill>
              </a:defRPr>
            </a:lvl1pPr>
            <a:lvl2pPr marL="2089594" indent="0" algn="ctr">
              <a:buNone/>
              <a:defRPr>
                <a:solidFill>
                  <a:schemeClr val="tx1">
                    <a:tint val="75000"/>
                  </a:schemeClr>
                </a:solidFill>
              </a:defRPr>
            </a:lvl2pPr>
            <a:lvl3pPr marL="4179186" indent="0" algn="ctr">
              <a:buNone/>
              <a:defRPr>
                <a:solidFill>
                  <a:schemeClr val="tx1">
                    <a:tint val="75000"/>
                  </a:schemeClr>
                </a:solidFill>
              </a:defRPr>
            </a:lvl3pPr>
            <a:lvl4pPr marL="6268781" indent="0" algn="ctr">
              <a:buNone/>
              <a:defRPr>
                <a:solidFill>
                  <a:schemeClr val="tx1">
                    <a:tint val="75000"/>
                  </a:schemeClr>
                </a:solidFill>
              </a:defRPr>
            </a:lvl4pPr>
            <a:lvl5pPr marL="8358375" indent="0" algn="ctr">
              <a:buNone/>
              <a:defRPr>
                <a:solidFill>
                  <a:schemeClr val="tx1">
                    <a:tint val="75000"/>
                  </a:schemeClr>
                </a:solidFill>
              </a:defRPr>
            </a:lvl5pPr>
            <a:lvl6pPr marL="10447969" indent="0" algn="ctr">
              <a:buNone/>
              <a:defRPr>
                <a:solidFill>
                  <a:schemeClr val="tx1">
                    <a:tint val="75000"/>
                  </a:schemeClr>
                </a:solidFill>
              </a:defRPr>
            </a:lvl6pPr>
            <a:lvl7pPr marL="12537562" indent="0" algn="ctr">
              <a:buNone/>
              <a:defRPr>
                <a:solidFill>
                  <a:schemeClr val="tx1">
                    <a:tint val="75000"/>
                  </a:schemeClr>
                </a:solidFill>
              </a:defRPr>
            </a:lvl7pPr>
            <a:lvl8pPr marL="14627157" indent="0" algn="ctr">
              <a:buNone/>
              <a:defRPr>
                <a:solidFill>
                  <a:schemeClr val="tx1">
                    <a:tint val="75000"/>
                  </a:schemeClr>
                </a:solidFill>
              </a:defRPr>
            </a:lvl8pPr>
            <a:lvl9pPr marL="1671675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9BDE0F-4402-724D-9C2C-F5669A9A647D}"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52A4-1DC2-4D4A-8776-CD6E7D6807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BDE0F-4402-724D-9C2C-F5669A9A647D}"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52A4-1DC2-4D4A-8776-CD6E7D6807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0776273" y="5973233"/>
            <a:ext cx="52994245" cy="127330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78938" y="5973233"/>
            <a:ext cx="158296290" cy="127330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BDE0F-4402-724D-9C2C-F5669A9A647D}"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52A4-1DC2-4D4A-8776-CD6E7D6807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BDE0F-4402-724D-9C2C-F5669A9A647D}"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52A4-1DC2-4D4A-8776-CD6E7D6807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19977949"/>
            <a:ext cx="35753040" cy="6174740"/>
          </a:xfrm>
        </p:spPr>
        <p:txBody>
          <a:bodyPr anchor="t"/>
          <a:lstStyle>
            <a:lvl1pPr algn="l">
              <a:defRPr sz="18298" b="1" cap="all"/>
            </a:lvl1pPr>
          </a:lstStyle>
          <a:p>
            <a:r>
              <a:rPr lang="en-US" smtClean="0"/>
              <a:t>Click to edit Master title style</a:t>
            </a:r>
            <a:endParaRPr lang="en-US"/>
          </a:p>
        </p:txBody>
      </p:sp>
      <p:sp>
        <p:nvSpPr>
          <p:cNvPr id="3" name="Text Placeholder 2"/>
          <p:cNvSpPr>
            <a:spLocks noGrp="1"/>
          </p:cNvSpPr>
          <p:nvPr>
            <p:ph type="body" idx="1"/>
          </p:nvPr>
        </p:nvSpPr>
        <p:spPr>
          <a:xfrm>
            <a:off x="3322640" y="13177101"/>
            <a:ext cx="35753040" cy="6800848"/>
          </a:xfrm>
        </p:spPr>
        <p:txBody>
          <a:bodyPr anchor="b"/>
          <a:lstStyle>
            <a:lvl1pPr marL="0" indent="0">
              <a:buNone/>
              <a:defRPr sz="9098">
                <a:solidFill>
                  <a:schemeClr val="tx1">
                    <a:tint val="75000"/>
                  </a:schemeClr>
                </a:solidFill>
              </a:defRPr>
            </a:lvl1pPr>
            <a:lvl2pPr marL="2089594" indent="0">
              <a:buNone/>
              <a:defRPr sz="8299">
                <a:solidFill>
                  <a:schemeClr val="tx1">
                    <a:tint val="75000"/>
                  </a:schemeClr>
                </a:solidFill>
              </a:defRPr>
            </a:lvl2pPr>
            <a:lvl3pPr marL="4179186" indent="0">
              <a:buNone/>
              <a:defRPr sz="7298">
                <a:solidFill>
                  <a:schemeClr val="tx1">
                    <a:tint val="75000"/>
                  </a:schemeClr>
                </a:solidFill>
              </a:defRPr>
            </a:lvl3pPr>
            <a:lvl4pPr marL="6268781" indent="0">
              <a:buNone/>
              <a:defRPr sz="6398">
                <a:solidFill>
                  <a:schemeClr val="tx1">
                    <a:tint val="75000"/>
                  </a:schemeClr>
                </a:solidFill>
              </a:defRPr>
            </a:lvl4pPr>
            <a:lvl5pPr marL="8358375" indent="0">
              <a:buNone/>
              <a:defRPr sz="6398">
                <a:solidFill>
                  <a:schemeClr val="tx1">
                    <a:tint val="75000"/>
                  </a:schemeClr>
                </a:solidFill>
              </a:defRPr>
            </a:lvl5pPr>
            <a:lvl6pPr marL="10447969" indent="0">
              <a:buNone/>
              <a:defRPr sz="6398">
                <a:solidFill>
                  <a:schemeClr val="tx1">
                    <a:tint val="75000"/>
                  </a:schemeClr>
                </a:solidFill>
              </a:defRPr>
            </a:lvl6pPr>
            <a:lvl7pPr marL="12537562" indent="0">
              <a:buNone/>
              <a:defRPr sz="6398">
                <a:solidFill>
                  <a:schemeClr val="tx1">
                    <a:tint val="75000"/>
                  </a:schemeClr>
                </a:solidFill>
              </a:defRPr>
            </a:lvl7pPr>
            <a:lvl8pPr marL="14627157" indent="0">
              <a:buNone/>
              <a:defRPr sz="6398">
                <a:solidFill>
                  <a:schemeClr val="tx1">
                    <a:tint val="75000"/>
                  </a:schemeClr>
                </a:solidFill>
              </a:defRPr>
            </a:lvl8pPr>
            <a:lvl9pPr marL="16716751" indent="0">
              <a:buNone/>
              <a:defRPr sz="639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BDE0F-4402-724D-9C2C-F5669A9A647D}"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352A4-1DC2-4D4A-8776-CD6E7D6807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78943" y="34817473"/>
            <a:ext cx="105645265" cy="98486385"/>
          </a:xfrm>
        </p:spPr>
        <p:txBody>
          <a:bodyPr/>
          <a:lstStyle>
            <a:lvl1pPr>
              <a:defRPr sz="12798"/>
            </a:lvl1pPr>
            <a:lvl2pPr>
              <a:defRPr sz="10998"/>
            </a:lvl2pPr>
            <a:lvl3pPr>
              <a:defRPr sz="9098"/>
            </a:lvl3pPr>
            <a:lvl4pPr>
              <a:defRPr sz="8299"/>
            </a:lvl4pPr>
            <a:lvl5pPr>
              <a:defRPr sz="8299"/>
            </a:lvl5pPr>
            <a:lvl6pPr>
              <a:defRPr sz="8299"/>
            </a:lvl6pPr>
            <a:lvl7pPr>
              <a:defRPr sz="8299"/>
            </a:lvl7pPr>
            <a:lvl8pPr>
              <a:defRPr sz="8299"/>
            </a:lvl8pPr>
            <a:lvl9pPr>
              <a:defRPr sz="82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8125243" y="34817473"/>
            <a:ext cx="105645270" cy="98486385"/>
          </a:xfrm>
        </p:spPr>
        <p:txBody>
          <a:bodyPr/>
          <a:lstStyle>
            <a:lvl1pPr>
              <a:defRPr sz="12798"/>
            </a:lvl1pPr>
            <a:lvl2pPr>
              <a:defRPr sz="10998"/>
            </a:lvl2pPr>
            <a:lvl3pPr>
              <a:defRPr sz="9098"/>
            </a:lvl3pPr>
            <a:lvl4pPr>
              <a:defRPr sz="8299"/>
            </a:lvl4pPr>
            <a:lvl5pPr>
              <a:defRPr sz="8299"/>
            </a:lvl5pPr>
            <a:lvl6pPr>
              <a:defRPr sz="8299"/>
            </a:lvl6pPr>
            <a:lvl7pPr>
              <a:defRPr sz="8299"/>
            </a:lvl7pPr>
            <a:lvl8pPr>
              <a:defRPr sz="8299"/>
            </a:lvl8pPr>
            <a:lvl9pPr>
              <a:defRPr sz="82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9BDE0F-4402-724D-9C2C-F5669A9A647D}"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352A4-1DC2-4D4A-8776-CD6E7D6807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45025"/>
            <a:ext cx="37856160"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3122" y="6959178"/>
            <a:ext cx="18584865" cy="2900255"/>
          </a:xfrm>
        </p:spPr>
        <p:txBody>
          <a:bodyPr anchor="b"/>
          <a:lstStyle>
            <a:lvl1pPr marL="0" indent="0">
              <a:buNone/>
              <a:defRPr sz="10998" b="1"/>
            </a:lvl1pPr>
            <a:lvl2pPr marL="2089594" indent="0">
              <a:buNone/>
              <a:defRPr sz="9098" b="1"/>
            </a:lvl2pPr>
            <a:lvl3pPr marL="4179186" indent="0">
              <a:buNone/>
              <a:defRPr sz="8299" b="1"/>
            </a:lvl3pPr>
            <a:lvl4pPr marL="6268781" indent="0">
              <a:buNone/>
              <a:defRPr sz="7298" b="1"/>
            </a:lvl4pPr>
            <a:lvl5pPr marL="8358375" indent="0">
              <a:buNone/>
              <a:defRPr sz="7298" b="1"/>
            </a:lvl5pPr>
            <a:lvl6pPr marL="10447969" indent="0">
              <a:buNone/>
              <a:defRPr sz="7298" b="1"/>
            </a:lvl6pPr>
            <a:lvl7pPr marL="12537562" indent="0">
              <a:buNone/>
              <a:defRPr sz="7298" b="1"/>
            </a:lvl7pPr>
            <a:lvl8pPr marL="14627157" indent="0">
              <a:buNone/>
              <a:defRPr sz="7298" b="1"/>
            </a:lvl8pPr>
            <a:lvl9pPr marL="16716751" indent="0">
              <a:buNone/>
              <a:defRPr sz="7298" b="1"/>
            </a:lvl9pPr>
          </a:lstStyle>
          <a:p>
            <a:pPr lvl="0"/>
            <a:r>
              <a:rPr lang="en-US" smtClean="0"/>
              <a:t>Click to edit Master text styles</a:t>
            </a:r>
          </a:p>
        </p:txBody>
      </p:sp>
      <p:sp>
        <p:nvSpPr>
          <p:cNvPr id="4" name="Content Placeholder 3"/>
          <p:cNvSpPr>
            <a:spLocks noGrp="1"/>
          </p:cNvSpPr>
          <p:nvPr>
            <p:ph sz="half" idx="2"/>
          </p:nvPr>
        </p:nvSpPr>
        <p:spPr>
          <a:xfrm>
            <a:off x="2103122" y="9859433"/>
            <a:ext cx="18584865" cy="17912505"/>
          </a:xfrm>
        </p:spPr>
        <p:txBody>
          <a:bodyPr/>
          <a:lstStyle>
            <a:lvl1pPr>
              <a:defRPr sz="10998"/>
            </a:lvl1pPr>
            <a:lvl2pPr>
              <a:defRPr sz="9098"/>
            </a:lvl2pPr>
            <a:lvl3pPr>
              <a:defRPr sz="8299"/>
            </a:lvl3pPr>
            <a:lvl4pPr>
              <a:defRPr sz="7298"/>
            </a:lvl4pPr>
            <a:lvl5pPr>
              <a:defRPr sz="7298"/>
            </a:lvl5pPr>
            <a:lvl6pPr>
              <a:defRPr sz="7298"/>
            </a:lvl6pPr>
            <a:lvl7pPr>
              <a:defRPr sz="7298"/>
            </a:lvl7pPr>
            <a:lvl8pPr>
              <a:defRPr sz="7298"/>
            </a:lvl8pPr>
            <a:lvl9pPr>
              <a:defRPr sz="72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124" y="6959178"/>
            <a:ext cx="18592165" cy="2900255"/>
          </a:xfrm>
        </p:spPr>
        <p:txBody>
          <a:bodyPr anchor="b"/>
          <a:lstStyle>
            <a:lvl1pPr marL="0" indent="0">
              <a:buNone/>
              <a:defRPr sz="10998" b="1"/>
            </a:lvl1pPr>
            <a:lvl2pPr marL="2089594" indent="0">
              <a:buNone/>
              <a:defRPr sz="9098" b="1"/>
            </a:lvl2pPr>
            <a:lvl3pPr marL="4179186" indent="0">
              <a:buNone/>
              <a:defRPr sz="8299" b="1"/>
            </a:lvl3pPr>
            <a:lvl4pPr marL="6268781" indent="0">
              <a:buNone/>
              <a:defRPr sz="7298" b="1"/>
            </a:lvl4pPr>
            <a:lvl5pPr marL="8358375" indent="0">
              <a:buNone/>
              <a:defRPr sz="7298" b="1"/>
            </a:lvl5pPr>
            <a:lvl6pPr marL="10447969" indent="0">
              <a:buNone/>
              <a:defRPr sz="7298" b="1"/>
            </a:lvl6pPr>
            <a:lvl7pPr marL="12537562" indent="0">
              <a:buNone/>
              <a:defRPr sz="7298" b="1"/>
            </a:lvl7pPr>
            <a:lvl8pPr marL="14627157" indent="0">
              <a:buNone/>
              <a:defRPr sz="7298" b="1"/>
            </a:lvl8pPr>
            <a:lvl9pPr marL="16716751" indent="0">
              <a:buNone/>
              <a:defRPr sz="7298" b="1"/>
            </a:lvl9pPr>
          </a:lstStyle>
          <a:p>
            <a:pPr lvl="0"/>
            <a:r>
              <a:rPr lang="en-US" smtClean="0"/>
              <a:t>Click to edit Master text styles</a:t>
            </a:r>
          </a:p>
        </p:txBody>
      </p:sp>
      <p:sp>
        <p:nvSpPr>
          <p:cNvPr id="6" name="Content Placeholder 5"/>
          <p:cNvSpPr>
            <a:spLocks noGrp="1"/>
          </p:cNvSpPr>
          <p:nvPr>
            <p:ph sz="quarter" idx="4"/>
          </p:nvPr>
        </p:nvSpPr>
        <p:spPr>
          <a:xfrm>
            <a:off x="21367124" y="9859433"/>
            <a:ext cx="18592165" cy="17912505"/>
          </a:xfrm>
        </p:spPr>
        <p:txBody>
          <a:bodyPr/>
          <a:lstStyle>
            <a:lvl1pPr>
              <a:defRPr sz="10998"/>
            </a:lvl1pPr>
            <a:lvl2pPr>
              <a:defRPr sz="9098"/>
            </a:lvl2pPr>
            <a:lvl3pPr>
              <a:defRPr sz="8299"/>
            </a:lvl3pPr>
            <a:lvl4pPr>
              <a:defRPr sz="7298"/>
            </a:lvl4pPr>
            <a:lvl5pPr>
              <a:defRPr sz="7298"/>
            </a:lvl5pPr>
            <a:lvl6pPr>
              <a:defRPr sz="7298"/>
            </a:lvl6pPr>
            <a:lvl7pPr>
              <a:defRPr sz="7298"/>
            </a:lvl7pPr>
            <a:lvl8pPr>
              <a:defRPr sz="7298"/>
            </a:lvl8pPr>
            <a:lvl9pPr>
              <a:defRPr sz="72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9BDE0F-4402-724D-9C2C-F5669A9A647D}" type="datetimeFigureOut">
              <a:rPr lang="en-US" smtClean="0"/>
              <a:pPr/>
              <a:t>6/9/2014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352A4-1DC2-4D4A-8776-CD6E7D6807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9BDE0F-4402-724D-9C2C-F5669A9A647D}" type="datetimeFigureOut">
              <a:rPr lang="en-US" smtClean="0"/>
              <a:pPr/>
              <a:t>6/9/2014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352A4-1DC2-4D4A-8776-CD6E7D6807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BDE0F-4402-724D-9C2C-F5669A9A647D}" type="datetimeFigureOut">
              <a:rPr lang="en-US" smtClean="0"/>
              <a:pPr/>
              <a:t>6/9/2014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352A4-1DC2-4D4A-8776-CD6E7D6807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37827"/>
            <a:ext cx="13838240" cy="5267960"/>
          </a:xfrm>
        </p:spPr>
        <p:txBody>
          <a:bodyPr anchor="b"/>
          <a:lstStyle>
            <a:lvl1pPr algn="l">
              <a:defRPr sz="9098" b="1"/>
            </a:lvl1pPr>
          </a:lstStyle>
          <a:p>
            <a:r>
              <a:rPr lang="en-US" smtClean="0"/>
              <a:t>Click to edit Master title style</a:t>
            </a:r>
            <a:endParaRPr lang="en-US"/>
          </a:p>
        </p:txBody>
      </p:sp>
      <p:sp>
        <p:nvSpPr>
          <p:cNvPr id="3" name="Content Placeholder 2"/>
          <p:cNvSpPr>
            <a:spLocks noGrp="1"/>
          </p:cNvSpPr>
          <p:nvPr>
            <p:ph idx="1"/>
          </p:nvPr>
        </p:nvSpPr>
        <p:spPr>
          <a:xfrm>
            <a:off x="16445230" y="1237829"/>
            <a:ext cx="23514050" cy="26534112"/>
          </a:xfrm>
        </p:spPr>
        <p:txBody>
          <a:bodyPr/>
          <a:lstStyle>
            <a:lvl1pPr>
              <a:defRPr sz="14598"/>
            </a:lvl1pPr>
            <a:lvl2pPr>
              <a:defRPr sz="12798"/>
            </a:lvl2pPr>
            <a:lvl3pPr>
              <a:defRPr sz="10998"/>
            </a:lvl3pPr>
            <a:lvl4pPr>
              <a:defRPr sz="9098"/>
            </a:lvl4pPr>
            <a:lvl5pPr>
              <a:defRPr sz="9098"/>
            </a:lvl5pPr>
            <a:lvl6pPr>
              <a:defRPr sz="9098"/>
            </a:lvl6pPr>
            <a:lvl7pPr>
              <a:defRPr sz="9098"/>
            </a:lvl7pPr>
            <a:lvl8pPr>
              <a:defRPr sz="9098"/>
            </a:lvl8pPr>
            <a:lvl9pPr>
              <a:defRPr sz="90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3123" y="6505789"/>
            <a:ext cx="13838240" cy="21266152"/>
          </a:xfrm>
        </p:spPr>
        <p:txBody>
          <a:bodyPr/>
          <a:lstStyle>
            <a:lvl1pPr marL="0" indent="0">
              <a:buNone/>
              <a:defRPr sz="6398"/>
            </a:lvl1pPr>
            <a:lvl2pPr marL="2089594" indent="0">
              <a:buNone/>
              <a:defRPr sz="5498"/>
            </a:lvl2pPr>
            <a:lvl3pPr marL="4179186" indent="0">
              <a:buNone/>
              <a:defRPr sz="4598"/>
            </a:lvl3pPr>
            <a:lvl4pPr marL="6268781" indent="0">
              <a:buNone/>
              <a:defRPr sz="4100"/>
            </a:lvl4pPr>
            <a:lvl5pPr marL="8358375" indent="0">
              <a:buNone/>
              <a:defRPr sz="4100"/>
            </a:lvl5pPr>
            <a:lvl6pPr marL="10447969" indent="0">
              <a:buNone/>
              <a:defRPr sz="4100"/>
            </a:lvl6pPr>
            <a:lvl7pPr marL="12537562" indent="0">
              <a:buNone/>
              <a:defRPr sz="4100"/>
            </a:lvl7pPr>
            <a:lvl8pPr marL="14627157" indent="0">
              <a:buNone/>
              <a:defRPr sz="4100"/>
            </a:lvl8pPr>
            <a:lvl9pPr marL="16716751"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BDE0F-4402-724D-9C2C-F5669A9A647D}"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352A4-1DC2-4D4A-8776-CD6E7D6807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1762720"/>
            <a:ext cx="25237440" cy="2569212"/>
          </a:xfrm>
        </p:spPr>
        <p:txBody>
          <a:bodyPr anchor="b"/>
          <a:lstStyle>
            <a:lvl1pPr algn="l">
              <a:defRPr sz="9098" b="1"/>
            </a:lvl1pPr>
          </a:lstStyle>
          <a:p>
            <a:r>
              <a:rPr lang="en-US" smtClean="0"/>
              <a:t>Click to edit Master title style</a:t>
            </a:r>
            <a:endParaRPr lang="en-US"/>
          </a:p>
        </p:txBody>
      </p:sp>
      <p:sp>
        <p:nvSpPr>
          <p:cNvPr id="3" name="Picture Placeholder 2"/>
          <p:cNvSpPr>
            <a:spLocks noGrp="1"/>
          </p:cNvSpPr>
          <p:nvPr>
            <p:ph type="pic" idx="1"/>
          </p:nvPr>
        </p:nvSpPr>
        <p:spPr>
          <a:xfrm>
            <a:off x="8244525" y="2777913"/>
            <a:ext cx="25237440" cy="18653760"/>
          </a:xfrm>
        </p:spPr>
        <p:txBody>
          <a:bodyPr/>
          <a:lstStyle>
            <a:lvl1pPr marL="0" indent="0">
              <a:buNone/>
              <a:defRPr sz="14598"/>
            </a:lvl1pPr>
            <a:lvl2pPr marL="2089594" indent="0">
              <a:buNone/>
              <a:defRPr sz="12798"/>
            </a:lvl2pPr>
            <a:lvl3pPr marL="4179186" indent="0">
              <a:buNone/>
              <a:defRPr sz="10998"/>
            </a:lvl3pPr>
            <a:lvl4pPr marL="6268781" indent="0">
              <a:buNone/>
              <a:defRPr sz="9098"/>
            </a:lvl4pPr>
            <a:lvl5pPr marL="8358375" indent="0">
              <a:buNone/>
              <a:defRPr sz="9098"/>
            </a:lvl5pPr>
            <a:lvl6pPr marL="10447969" indent="0">
              <a:buNone/>
              <a:defRPr sz="9098"/>
            </a:lvl6pPr>
            <a:lvl7pPr marL="12537562" indent="0">
              <a:buNone/>
              <a:defRPr sz="9098"/>
            </a:lvl7pPr>
            <a:lvl8pPr marL="14627157" indent="0">
              <a:buNone/>
              <a:defRPr sz="9098"/>
            </a:lvl8pPr>
            <a:lvl9pPr marL="16716751" indent="0">
              <a:buNone/>
              <a:defRPr sz="9098"/>
            </a:lvl9pPr>
          </a:lstStyle>
          <a:p>
            <a:endParaRPr lang="en-US"/>
          </a:p>
        </p:txBody>
      </p:sp>
      <p:sp>
        <p:nvSpPr>
          <p:cNvPr id="4" name="Text Placeholder 3"/>
          <p:cNvSpPr>
            <a:spLocks noGrp="1"/>
          </p:cNvSpPr>
          <p:nvPr>
            <p:ph type="body" sz="half" idx="2"/>
          </p:nvPr>
        </p:nvSpPr>
        <p:spPr>
          <a:xfrm>
            <a:off x="8244525" y="24331932"/>
            <a:ext cx="25237440" cy="3648708"/>
          </a:xfrm>
        </p:spPr>
        <p:txBody>
          <a:bodyPr/>
          <a:lstStyle>
            <a:lvl1pPr marL="0" indent="0">
              <a:buNone/>
              <a:defRPr sz="6398"/>
            </a:lvl1pPr>
            <a:lvl2pPr marL="2089594" indent="0">
              <a:buNone/>
              <a:defRPr sz="5498"/>
            </a:lvl2pPr>
            <a:lvl3pPr marL="4179186" indent="0">
              <a:buNone/>
              <a:defRPr sz="4598"/>
            </a:lvl3pPr>
            <a:lvl4pPr marL="6268781" indent="0">
              <a:buNone/>
              <a:defRPr sz="4100"/>
            </a:lvl4pPr>
            <a:lvl5pPr marL="8358375" indent="0">
              <a:buNone/>
              <a:defRPr sz="4100"/>
            </a:lvl5pPr>
            <a:lvl6pPr marL="10447969" indent="0">
              <a:buNone/>
              <a:defRPr sz="4100"/>
            </a:lvl6pPr>
            <a:lvl7pPr marL="12537562" indent="0">
              <a:buNone/>
              <a:defRPr sz="4100"/>
            </a:lvl7pPr>
            <a:lvl8pPr marL="14627157" indent="0">
              <a:buNone/>
              <a:defRPr sz="4100"/>
            </a:lvl8pPr>
            <a:lvl9pPr marL="16716751"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BDE0F-4402-724D-9C2C-F5669A9A647D}"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352A4-1DC2-4D4A-8776-CD6E7D6807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245025"/>
            <a:ext cx="37856160" cy="5181600"/>
          </a:xfrm>
          <a:prstGeom prst="rect">
            <a:avLst/>
          </a:prstGeom>
        </p:spPr>
        <p:txBody>
          <a:bodyPr vert="horz" lIns="417976" tIns="208989" rIns="417976" bIns="20898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03120" y="7254245"/>
            <a:ext cx="37856160" cy="20517699"/>
          </a:xfrm>
          <a:prstGeom prst="rect">
            <a:avLst/>
          </a:prstGeom>
        </p:spPr>
        <p:txBody>
          <a:bodyPr vert="horz" lIns="417976" tIns="208989" rIns="417976" bIns="2089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03120" y="28815455"/>
            <a:ext cx="9814560" cy="1655233"/>
          </a:xfrm>
          <a:prstGeom prst="rect">
            <a:avLst/>
          </a:prstGeom>
        </p:spPr>
        <p:txBody>
          <a:bodyPr vert="horz" lIns="417976" tIns="208989" rIns="417976" bIns="208989" rtlCol="0" anchor="ctr"/>
          <a:lstStyle>
            <a:lvl1pPr algn="l">
              <a:defRPr sz="5498">
                <a:solidFill>
                  <a:schemeClr val="tx1">
                    <a:tint val="75000"/>
                  </a:schemeClr>
                </a:solidFill>
              </a:defRPr>
            </a:lvl1pPr>
          </a:lstStyle>
          <a:p>
            <a:fld id="{419BDE0F-4402-724D-9C2C-F5669A9A647D}" type="datetimeFigureOut">
              <a:rPr lang="en-US" smtClean="0"/>
              <a:pPr/>
              <a:t>6/9/2014</a:t>
            </a:fld>
            <a:endParaRPr lang="en-US"/>
          </a:p>
        </p:txBody>
      </p:sp>
      <p:sp>
        <p:nvSpPr>
          <p:cNvPr id="5" name="Footer Placeholder 4"/>
          <p:cNvSpPr>
            <a:spLocks noGrp="1"/>
          </p:cNvSpPr>
          <p:nvPr>
            <p:ph type="ftr" sz="quarter" idx="3"/>
          </p:nvPr>
        </p:nvSpPr>
        <p:spPr>
          <a:xfrm>
            <a:off x="14371320" y="28815455"/>
            <a:ext cx="13319760" cy="1655233"/>
          </a:xfrm>
          <a:prstGeom prst="rect">
            <a:avLst/>
          </a:prstGeom>
        </p:spPr>
        <p:txBody>
          <a:bodyPr vert="horz" lIns="417976" tIns="208989" rIns="417976" bIns="208989" rtlCol="0" anchor="ctr"/>
          <a:lstStyle>
            <a:lvl1pPr algn="ctr">
              <a:defRPr sz="54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28815455"/>
            <a:ext cx="9814560" cy="1655233"/>
          </a:xfrm>
          <a:prstGeom prst="rect">
            <a:avLst/>
          </a:prstGeom>
        </p:spPr>
        <p:txBody>
          <a:bodyPr vert="horz" lIns="417976" tIns="208989" rIns="417976" bIns="208989" rtlCol="0" anchor="ctr"/>
          <a:lstStyle>
            <a:lvl1pPr algn="r">
              <a:defRPr sz="5498">
                <a:solidFill>
                  <a:schemeClr val="tx1">
                    <a:tint val="75000"/>
                  </a:schemeClr>
                </a:solidFill>
              </a:defRPr>
            </a:lvl1pPr>
          </a:lstStyle>
          <a:p>
            <a:fld id="{219352A4-1DC2-4D4A-8776-CD6E7D6807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2089594" rtl="0" eaLnBrk="1" latinLnBrk="0" hangingPunct="1">
        <a:spcBef>
          <a:spcPct val="0"/>
        </a:spcBef>
        <a:buNone/>
        <a:defRPr sz="20097" kern="1200">
          <a:solidFill>
            <a:schemeClr val="tx1"/>
          </a:solidFill>
          <a:latin typeface="+mj-lt"/>
          <a:ea typeface="+mj-ea"/>
          <a:cs typeface="+mj-cs"/>
        </a:defRPr>
      </a:lvl1pPr>
    </p:titleStyle>
    <p:bodyStyle>
      <a:lvl1pPr marL="1567197" indent="-1567197" algn="l" defTabSz="2089594" rtl="0" eaLnBrk="1" latinLnBrk="0" hangingPunct="1">
        <a:spcBef>
          <a:spcPct val="20000"/>
        </a:spcBef>
        <a:buFont typeface="Arial"/>
        <a:buChar char="•"/>
        <a:defRPr sz="14598" kern="1200">
          <a:solidFill>
            <a:schemeClr val="tx1"/>
          </a:solidFill>
          <a:latin typeface="+mn-lt"/>
          <a:ea typeface="+mn-ea"/>
          <a:cs typeface="+mn-cs"/>
        </a:defRPr>
      </a:lvl1pPr>
      <a:lvl2pPr marL="3395589" indent="-1305996" algn="l" defTabSz="2089594" rtl="0" eaLnBrk="1" latinLnBrk="0" hangingPunct="1">
        <a:spcBef>
          <a:spcPct val="20000"/>
        </a:spcBef>
        <a:buFont typeface="Arial"/>
        <a:buChar char="–"/>
        <a:defRPr sz="12798" kern="1200">
          <a:solidFill>
            <a:schemeClr val="tx1"/>
          </a:solidFill>
          <a:latin typeface="+mn-lt"/>
          <a:ea typeface="+mn-ea"/>
          <a:cs typeface="+mn-cs"/>
        </a:defRPr>
      </a:lvl2pPr>
      <a:lvl3pPr marL="5223984" indent="-1044797" algn="l" defTabSz="2089594" rtl="0" eaLnBrk="1" latinLnBrk="0" hangingPunct="1">
        <a:spcBef>
          <a:spcPct val="20000"/>
        </a:spcBef>
        <a:buFont typeface="Arial"/>
        <a:buChar char="•"/>
        <a:defRPr sz="10998" kern="1200">
          <a:solidFill>
            <a:schemeClr val="tx1"/>
          </a:solidFill>
          <a:latin typeface="+mn-lt"/>
          <a:ea typeface="+mn-ea"/>
          <a:cs typeface="+mn-cs"/>
        </a:defRPr>
      </a:lvl3pPr>
      <a:lvl4pPr marL="7313577" indent="-1044797" algn="l" defTabSz="2089594" rtl="0" eaLnBrk="1" latinLnBrk="0" hangingPunct="1">
        <a:spcBef>
          <a:spcPct val="20000"/>
        </a:spcBef>
        <a:buFont typeface="Arial"/>
        <a:buChar char="–"/>
        <a:defRPr sz="9098" kern="1200">
          <a:solidFill>
            <a:schemeClr val="tx1"/>
          </a:solidFill>
          <a:latin typeface="+mn-lt"/>
          <a:ea typeface="+mn-ea"/>
          <a:cs typeface="+mn-cs"/>
        </a:defRPr>
      </a:lvl4pPr>
      <a:lvl5pPr marL="9403171" indent="-1044797" algn="l" defTabSz="2089594" rtl="0" eaLnBrk="1" latinLnBrk="0" hangingPunct="1">
        <a:spcBef>
          <a:spcPct val="20000"/>
        </a:spcBef>
        <a:buFont typeface="Arial"/>
        <a:buChar char="»"/>
        <a:defRPr sz="9098" kern="1200">
          <a:solidFill>
            <a:schemeClr val="tx1"/>
          </a:solidFill>
          <a:latin typeface="+mn-lt"/>
          <a:ea typeface="+mn-ea"/>
          <a:cs typeface="+mn-cs"/>
        </a:defRPr>
      </a:lvl5pPr>
      <a:lvl6pPr marL="11492766" indent="-1044797" algn="l" defTabSz="2089594" rtl="0" eaLnBrk="1" latinLnBrk="0" hangingPunct="1">
        <a:spcBef>
          <a:spcPct val="20000"/>
        </a:spcBef>
        <a:buFont typeface="Arial"/>
        <a:buChar char="•"/>
        <a:defRPr sz="9098" kern="1200">
          <a:solidFill>
            <a:schemeClr val="tx1"/>
          </a:solidFill>
          <a:latin typeface="+mn-lt"/>
          <a:ea typeface="+mn-ea"/>
          <a:cs typeface="+mn-cs"/>
        </a:defRPr>
      </a:lvl6pPr>
      <a:lvl7pPr marL="13582359" indent="-1044797" algn="l" defTabSz="2089594" rtl="0" eaLnBrk="1" latinLnBrk="0" hangingPunct="1">
        <a:spcBef>
          <a:spcPct val="20000"/>
        </a:spcBef>
        <a:buFont typeface="Arial"/>
        <a:buChar char="•"/>
        <a:defRPr sz="9098" kern="1200">
          <a:solidFill>
            <a:schemeClr val="tx1"/>
          </a:solidFill>
          <a:latin typeface="+mn-lt"/>
          <a:ea typeface="+mn-ea"/>
          <a:cs typeface="+mn-cs"/>
        </a:defRPr>
      </a:lvl7pPr>
      <a:lvl8pPr marL="15671954" indent="-1044797" algn="l" defTabSz="2089594" rtl="0" eaLnBrk="1" latinLnBrk="0" hangingPunct="1">
        <a:spcBef>
          <a:spcPct val="20000"/>
        </a:spcBef>
        <a:buFont typeface="Arial"/>
        <a:buChar char="•"/>
        <a:defRPr sz="9098" kern="1200">
          <a:solidFill>
            <a:schemeClr val="tx1"/>
          </a:solidFill>
          <a:latin typeface="+mn-lt"/>
          <a:ea typeface="+mn-ea"/>
          <a:cs typeface="+mn-cs"/>
        </a:defRPr>
      </a:lvl8pPr>
      <a:lvl9pPr marL="17761548" indent="-1044797" algn="l" defTabSz="2089594" rtl="0" eaLnBrk="1" latinLnBrk="0" hangingPunct="1">
        <a:spcBef>
          <a:spcPct val="20000"/>
        </a:spcBef>
        <a:buFont typeface="Arial"/>
        <a:buChar char="•"/>
        <a:defRPr sz="9098" kern="1200">
          <a:solidFill>
            <a:schemeClr val="tx1"/>
          </a:solidFill>
          <a:latin typeface="+mn-lt"/>
          <a:ea typeface="+mn-ea"/>
          <a:cs typeface="+mn-cs"/>
        </a:defRPr>
      </a:lvl9pPr>
    </p:bodyStyle>
    <p:otherStyle>
      <a:defPPr>
        <a:defRPr lang="en-US"/>
      </a:defPPr>
      <a:lvl1pPr marL="0" algn="l" defTabSz="2089594" rtl="0" eaLnBrk="1" latinLnBrk="0" hangingPunct="1">
        <a:defRPr sz="8299" kern="1200">
          <a:solidFill>
            <a:schemeClr val="tx1"/>
          </a:solidFill>
          <a:latin typeface="+mn-lt"/>
          <a:ea typeface="+mn-ea"/>
          <a:cs typeface="+mn-cs"/>
        </a:defRPr>
      </a:lvl1pPr>
      <a:lvl2pPr marL="2089594" algn="l" defTabSz="2089594" rtl="0" eaLnBrk="1" latinLnBrk="0" hangingPunct="1">
        <a:defRPr sz="8299" kern="1200">
          <a:solidFill>
            <a:schemeClr val="tx1"/>
          </a:solidFill>
          <a:latin typeface="+mn-lt"/>
          <a:ea typeface="+mn-ea"/>
          <a:cs typeface="+mn-cs"/>
        </a:defRPr>
      </a:lvl2pPr>
      <a:lvl3pPr marL="4179186" algn="l" defTabSz="2089594" rtl="0" eaLnBrk="1" latinLnBrk="0" hangingPunct="1">
        <a:defRPr sz="8299" kern="1200">
          <a:solidFill>
            <a:schemeClr val="tx1"/>
          </a:solidFill>
          <a:latin typeface="+mn-lt"/>
          <a:ea typeface="+mn-ea"/>
          <a:cs typeface="+mn-cs"/>
        </a:defRPr>
      </a:lvl3pPr>
      <a:lvl4pPr marL="6268781" algn="l" defTabSz="2089594" rtl="0" eaLnBrk="1" latinLnBrk="0" hangingPunct="1">
        <a:defRPr sz="8299" kern="1200">
          <a:solidFill>
            <a:schemeClr val="tx1"/>
          </a:solidFill>
          <a:latin typeface="+mn-lt"/>
          <a:ea typeface="+mn-ea"/>
          <a:cs typeface="+mn-cs"/>
        </a:defRPr>
      </a:lvl4pPr>
      <a:lvl5pPr marL="8358375" algn="l" defTabSz="2089594" rtl="0" eaLnBrk="1" latinLnBrk="0" hangingPunct="1">
        <a:defRPr sz="8299" kern="1200">
          <a:solidFill>
            <a:schemeClr val="tx1"/>
          </a:solidFill>
          <a:latin typeface="+mn-lt"/>
          <a:ea typeface="+mn-ea"/>
          <a:cs typeface="+mn-cs"/>
        </a:defRPr>
      </a:lvl5pPr>
      <a:lvl6pPr marL="10447969" algn="l" defTabSz="2089594" rtl="0" eaLnBrk="1" latinLnBrk="0" hangingPunct="1">
        <a:defRPr sz="8299" kern="1200">
          <a:solidFill>
            <a:schemeClr val="tx1"/>
          </a:solidFill>
          <a:latin typeface="+mn-lt"/>
          <a:ea typeface="+mn-ea"/>
          <a:cs typeface="+mn-cs"/>
        </a:defRPr>
      </a:lvl6pPr>
      <a:lvl7pPr marL="12537562" algn="l" defTabSz="2089594" rtl="0" eaLnBrk="1" latinLnBrk="0" hangingPunct="1">
        <a:defRPr sz="8299" kern="1200">
          <a:solidFill>
            <a:schemeClr val="tx1"/>
          </a:solidFill>
          <a:latin typeface="+mn-lt"/>
          <a:ea typeface="+mn-ea"/>
          <a:cs typeface="+mn-cs"/>
        </a:defRPr>
      </a:lvl7pPr>
      <a:lvl8pPr marL="14627157" algn="l" defTabSz="2089594" rtl="0" eaLnBrk="1" latinLnBrk="0" hangingPunct="1">
        <a:defRPr sz="8299" kern="1200">
          <a:solidFill>
            <a:schemeClr val="tx1"/>
          </a:solidFill>
          <a:latin typeface="+mn-lt"/>
          <a:ea typeface="+mn-ea"/>
          <a:cs typeface="+mn-cs"/>
        </a:defRPr>
      </a:lvl8pPr>
      <a:lvl9pPr marL="16716751" algn="l" defTabSz="2089594" rtl="0" eaLnBrk="1" latinLnBrk="0" hangingPunct="1">
        <a:defRPr sz="82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chart" Target="../charts/chart1.xml"/><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jpe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2050413" y="18336593"/>
            <a:ext cx="9265532" cy="3865936"/>
          </a:xfrm>
          <a:prstGeom prst="rect">
            <a:avLst/>
          </a:prstGeom>
          <a:noFill/>
          <a:ln w="3175">
            <a:noFill/>
          </a:ln>
        </p:spPr>
        <p:txBody>
          <a:bodyPr wrap="square" lIns="79507" tIns="39754" rIns="79507" bIns="39754" rtlCol="0">
            <a:spAutoFit/>
          </a:bodyPr>
          <a:lstStyle/>
          <a:p>
            <a:r>
              <a:rPr lang="en-US" sz="3200" dirty="0">
                <a:latin typeface="Avenir 65" pitchFamily="50" charset="0"/>
              </a:rPr>
              <a:t>Horizontal gene transfer</a:t>
            </a:r>
          </a:p>
          <a:p>
            <a:r>
              <a:rPr lang="en-US" sz="2200" dirty="0">
                <a:latin typeface="Avenir 65" pitchFamily="50" charset="0"/>
              </a:rPr>
              <a:t>A naïve Bayesian classifier can use oligonucleotide counts to calculate the probability of a subsequence originating in a given genome. This can be used to find the most likely genome of origin for a possible HGT event. We plan to implement a naïve Bayesian classifier and further investigate leads uncovered with TDI.</a:t>
            </a:r>
          </a:p>
          <a:p>
            <a:r>
              <a:rPr lang="en-US" sz="3200" dirty="0">
                <a:latin typeface="Avenir 65" pitchFamily="50" charset="0"/>
              </a:rPr>
              <a:t>Host-parasite coevolution</a:t>
            </a:r>
          </a:p>
          <a:p>
            <a:r>
              <a:rPr lang="en-US" sz="2200" dirty="0" smtClean="0">
                <a:latin typeface="Avenir 65" pitchFamily="50" charset="0"/>
              </a:rPr>
              <a:t>Hosts and parasites have similar oligonucleotide usage profiles. We will use data available on phage host preference to investigate this point further. </a:t>
            </a:r>
            <a:endParaRPr lang="en-US" sz="2200" dirty="0">
              <a:latin typeface="Avenir 65" pitchFamily="50" charset="0"/>
            </a:endParaRPr>
          </a:p>
        </p:txBody>
      </p:sp>
      <p:sp>
        <p:nvSpPr>
          <p:cNvPr id="2" name="Title 1"/>
          <p:cNvSpPr>
            <a:spLocks noGrp="1"/>
          </p:cNvSpPr>
          <p:nvPr>
            <p:ph type="ctrTitle"/>
          </p:nvPr>
        </p:nvSpPr>
        <p:spPr>
          <a:xfrm>
            <a:off x="1158515" y="658756"/>
            <a:ext cx="39644396" cy="3939325"/>
          </a:xfrm>
          <a:noFill/>
          <a:ln>
            <a:noFill/>
          </a:ln>
        </p:spPr>
        <p:txBody>
          <a:bodyPr>
            <a:normAutofit/>
          </a:bodyPr>
          <a:lstStyle/>
          <a:p>
            <a:pPr>
              <a:lnSpc>
                <a:spcPct val="90000"/>
              </a:lnSpc>
              <a:defRPr/>
            </a:pPr>
            <a:r>
              <a:rPr lang="en-US" sz="8898" b="1" cap="all" dirty="0">
                <a:latin typeface="AvenirNext LT Pro Regular" panose="020B0504020202020204" pitchFamily="34" charset="0"/>
              </a:rPr>
              <a:t>Tetranucleotide usage in mycobacteriophage genomes</a:t>
            </a:r>
            <a:r>
              <a:rPr lang="en-US" sz="7998" b="1" cap="all" dirty="0">
                <a:latin typeface="AvenirNext LT Pro Regular" panose="020B0504020202020204" pitchFamily="34" charset="0"/>
              </a:rPr>
              <a:t/>
            </a:r>
            <a:br>
              <a:rPr lang="en-US" sz="7998" b="1" cap="all" dirty="0">
                <a:latin typeface="AvenirNext LT Pro Regular" panose="020B0504020202020204" pitchFamily="34" charset="0"/>
              </a:rPr>
            </a:br>
            <a:r>
              <a:rPr lang="en-US" sz="6150" cap="all" dirty="0">
                <a:latin typeface="Avenir 65" pitchFamily="50" charset="0"/>
              </a:rPr>
              <a:t>alignment-free methods to cluster phage and infer evolutionary relationships</a:t>
            </a:r>
            <a:r>
              <a:rPr lang="en-US" sz="6150" cap="all" dirty="0">
                <a:latin typeface="Avenir 65" pitchFamily="50" charset="0"/>
              </a:rPr>
              <a:t/>
            </a:r>
            <a:br>
              <a:rPr lang="en-US" sz="6150" cap="all" dirty="0">
                <a:latin typeface="Avenir 65" pitchFamily="50" charset="0"/>
              </a:rPr>
            </a:br>
            <a:r>
              <a:rPr lang="en-US" sz="3600" cap="all" dirty="0" smtClean="0">
                <a:latin typeface="Avenir 65" pitchFamily="50" charset="0"/>
              </a:rPr>
              <a:t> </a:t>
            </a:r>
            <a:r>
              <a:rPr lang="en-US" sz="3899" dirty="0">
                <a:latin typeface="Avenir 65" pitchFamily="50" charset="0"/>
              </a:rPr>
              <a:t/>
            </a:r>
            <a:br>
              <a:rPr lang="en-US" sz="3899" dirty="0">
                <a:latin typeface="Avenir 65" pitchFamily="50" charset="0"/>
              </a:rPr>
            </a:br>
            <a:r>
              <a:rPr lang="en-US" sz="4000" dirty="0">
                <a:solidFill>
                  <a:schemeClr val="tx1">
                    <a:lumMod val="50000"/>
                    <a:lumOff val="50000"/>
                  </a:schemeClr>
                </a:solidFill>
                <a:latin typeface="Avenir 35 Light" pitchFamily="50" charset="0"/>
                <a:cs typeface="Arial" charset="0"/>
              </a:rPr>
              <a:t>Chen Ye, Benjamin Siranosian, Emma Herold, Minjae Kwon, Sudheesha Perera, Edward Williams, Sarah Taylor, Christopher de Graffenried</a:t>
            </a:r>
            <a:endParaRPr lang="en-US" sz="4399" dirty="0">
              <a:solidFill>
                <a:schemeClr val="tx1">
                  <a:lumMod val="50000"/>
                  <a:lumOff val="50000"/>
                </a:schemeClr>
              </a:solidFill>
              <a:latin typeface="Avenir 35 Light" pitchFamily="50" charset="0"/>
            </a:endParaRPr>
          </a:p>
        </p:txBody>
      </p:sp>
      <p:pic>
        <p:nvPicPr>
          <p:cNvPr id="11" name="Picture 10" descr="highres brown logo.png"/>
          <p:cNvPicPr>
            <a:picLocks noChangeAspect="1"/>
          </p:cNvPicPr>
          <p:nvPr/>
        </p:nvPicPr>
        <p:blipFill>
          <a:blip r:embed="rId3"/>
          <a:stretch>
            <a:fillRect/>
          </a:stretch>
        </p:blipFill>
        <p:spPr>
          <a:xfrm rot="10800000" flipH="1" flipV="1">
            <a:off x="37943820" y="28135351"/>
            <a:ext cx="1418725" cy="2400295"/>
          </a:xfrm>
          <a:prstGeom prst="rect">
            <a:avLst/>
          </a:prstGeom>
        </p:spPr>
      </p:pic>
      <p:pic>
        <p:nvPicPr>
          <p:cNvPr id="18" name="Picture 17" descr="hhmi.jpg"/>
          <p:cNvPicPr>
            <a:picLocks noChangeAspect="1"/>
          </p:cNvPicPr>
          <p:nvPr/>
        </p:nvPicPr>
        <p:blipFill>
          <a:blip r:embed="rId4"/>
          <a:stretch>
            <a:fillRect/>
          </a:stretch>
        </p:blipFill>
        <p:spPr>
          <a:xfrm>
            <a:off x="39936190" y="28415532"/>
            <a:ext cx="1889255" cy="1839934"/>
          </a:xfrm>
          <a:prstGeom prst="rect">
            <a:avLst/>
          </a:prstGeom>
        </p:spPr>
      </p:pic>
      <p:sp>
        <p:nvSpPr>
          <p:cNvPr id="14" name="TextBox 13"/>
          <p:cNvSpPr txBox="1"/>
          <p:nvPr/>
        </p:nvSpPr>
        <p:spPr>
          <a:xfrm>
            <a:off x="32330531" y="28079640"/>
            <a:ext cx="5237479" cy="2511719"/>
          </a:xfrm>
          <a:prstGeom prst="rect">
            <a:avLst/>
          </a:prstGeom>
          <a:noFill/>
        </p:spPr>
        <p:txBody>
          <a:bodyPr wrap="square" lIns="79507" tIns="39754" rIns="79507" bIns="39754" rtlCol="0">
            <a:spAutoFit/>
          </a:bodyPr>
          <a:lstStyle/>
          <a:p>
            <a:r>
              <a:rPr lang="en-US" sz="4000" b="1" dirty="0">
                <a:latin typeface="Avenir 65" pitchFamily="50" charset="0"/>
              </a:rPr>
              <a:t>Acknowledgements</a:t>
            </a:r>
          </a:p>
          <a:p>
            <a:endParaRPr lang="en-US" sz="1000" b="1" dirty="0">
              <a:latin typeface="Avenir 65" pitchFamily="50" charset="0"/>
            </a:endParaRPr>
          </a:p>
          <a:p>
            <a:r>
              <a:rPr lang="en-US" sz="2200" dirty="0">
                <a:latin typeface="Avenir 65" pitchFamily="50" charset="0"/>
              </a:rPr>
              <a:t>We are grateful to Dr</a:t>
            </a:r>
            <a:r>
              <a:rPr lang="en-US" sz="2200" dirty="0">
                <a:latin typeface="Avenir 65" pitchFamily="50" charset="0"/>
              </a:rPr>
              <a:t>. Peter Shank, </a:t>
            </a:r>
            <a:r>
              <a:rPr lang="en-US" sz="2200" dirty="0">
                <a:latin typeface="Avenir 65" pitchFamily="50" charset="0"/>
              </a:rPr>
              <a:t>Dr. Sorin Istrail, Dr. Zhijin Wu, HHMI’s </a:t>
            </a:r>
            <a:r>
              <a:rPr lang="en-US" sz="2200" dirty="0">
                <a:latin typeface="Avenir 65" pitchFamily="50" charset="0"/>
              </a:rPr>
              <a:t>SEA program and the University of Pittsburgh</a:t>
            </a:r>
            <a:r>
              <a:rPr lang="en-US" sz="2200" dirty="0">
                <a:latin typeface="Avenir 65" pitchFamily="50" charset="0"/>
              </a:rPr>
              <a:t>.</a:t>
            </a:r>
          </a:p>
          <a:p>
            <a:endParaRPr lang="en-US" sz="2000" dirty="0">
              <a:latin typeface="Avenir 65" pitchFamily="50" charset="0"/>
            </a:endParaRPr>
          </a:p>
        </p:txBody>
      </p:sp>
      <p:sp>
        <p:nvSpPr>
          <p:cNvPr id="39" name="TextBox 38"/>
          <p:cNvSpPr txBox="1"/>
          <p:nvPr/>
        </p:nvSpPr>
        <p:spPr>
          <a:xfrm>
            <a:off x="373554" y="13743164"/>
            <a:ext cx="9986756" cy="1249835"/>
          </a:xfrm>
          <a:prstGeom prst="rect">
            <a:avLst/>
          </a:prstGeom>
          <a:noFill/>
          <a:ln>
            <a:noFill/>
          </a:ln>
        </p:spPr>
        <p:txBody>
          <a:bodyPr wrap="square" lIns="79507" tIns="39754" rIns="79507" bIns="39754" rtlCol="0">
            <a:spAutoFit/>
          </a:bodyPr>
          <a:lstStyle/>
          <a:p>
            <a:pPr marL="742847" indent="-742847">
              <a:buFont typeface="+mj-lt"/>
              <a:buAutoNum type="alphaLcParenR"/>
            </a:pPr>
            <a:r>
              <a:rPr lang="en-US" sz="3200" b="1" dirty="0">
                <a:latin typeface="Avenir 65" pitchFamily="50" charset="0"/>
              </a:rPr>
              <a:t>Kmer counting </a:t>
            </a:r>
          </a:p>
          <a:p>
            <a:r>
              <a:rPr lang="en-US" sz="2200" dirty="0">
                <a:latin typeface="Avenir 65" pitchFamily="50" charset="0"/>
              </a:rPr>
              <a:t>We first counted the number of each tetranucleotide in all phage genomes using a sliding window of size 4</a:t>
            </a:r>
          </a:p>
        </p:txBody>
      </p:sp>
      <p:graphicFrame>
        <p:nvGraphicFramePr>
          <p:cNvPr id="46" name="Chart 45"/>
          <p:cNvGraphicFramePr>
            <a:graphicFrameLocks/>
          </p:cNvGraphicFramePr>
          <p:nvPr>
            <p:extLst>
              <p:ext uri="{D42A27DB-BD31-4B8C-83A1-F6EECF244321}">
                <p14:modId xmlns:p14="http://schemas.microsoft.com/office/powerpoint/2010/main" val="922711264"/>
              </p:ext>
            </p:extLst>
          </p:nvPr>
        </p:nvGraphicFramePr>
        <p:xfrm>
          <a:off x="10669977" y="20243846"/>
          <a:ext cx="9082066" cy="5433653"/>
        </p:xfrm>
        <a:graphic>
          <a:graphicData uri="http://schemas.openxmlformats.org/drawingml/2006/chart">
            <c:chart xmlns:c="http://schemas.openxmlformats.org/drawingml/2006/chart" xmlns:r="http://schemas.openxmlformats.org/officeDocument/2006/relationships" r:id="rId5"/>
          </a:graphicData>
        </a:graphic>
      </p:graphicFrame>
      <p:sp>
        <p:nvSpPr>
          <p:cNvPr id="55" name="TextBox 54"/>
          <p:cNvSpPr txBox="1"/>
          <p:nvPr/>
        </p:nvSpPr>
        <p:spPr>
          <a:xfrm>
            <a:off x="591912" y="4297524"/>
            <a:ext cx="9566610" cy="818628"/>
          </a:xfrm>
          <a:prstGeom prst="rect">
            <a:avLst/>
          </a:prstGeom>
          <a:noFill/>
          <a:ln>
            <a:noFill/>
          </a:ln>
        </p:spPr>
        <p:txBody>
          <a:bodyPr wrap="square" lIns="79507" tIns="39754" rIns="79507" bIns="39754" rtlCol="0">
            <a:spAutoFit/>
          </a:bodyPr>
          <a:lstStyle/>
          <a:p>
            <a:r>
              <a:rPr lang="en-US" sz="4798" dirty="0">
                <a:latin typeface="Avenir 65" pitchFamily="50" charset="0"/>
              </a:rPr>
              <a:t>Introduction</a:t>
            </a:r>
          </a:p>
        </p:txBody>
      </p:sp>
      <p:sp>
        <p:nvSpPr>
          <p:cNvPr id="59" name="TextBox 58"/>
          <p:cNvSpPr txBox="1"/>
          <p:nvPr/>
        </p:nvSpPr>
        <p:spPr>
          <a:xfrm>
            <a:off x="425067" y="12694322"/>
            <a:ext cx="2538192" cy="757265"/>
          </a:xfrm>
          <a:prstGeom prst="rect">
            <a:avLst/>
          </a:prstGeom>
          <a:noFill/>
          <a:ln>
            <a:noFill/>
          </a:ln>
        </p:spPr>
        <p:txBody>
          <a:bodyPr wrap="square" lIns="79507" tIns="39754" rIns="79507" bIns="39754" rtlCol="0">
            <a:spAutoFit/>
          </a:bodyPr>
          <a:lstStyle/>
          <a:p>
            <a:r>
              <a:rPr lang="en-US" sz="4399" dirty="0">
                <a:latin typeface="Avenir 65" pitchFamily="50" charset="0"/>
              </a:rPr>
              <a:t>Methods</a:t>
            </a:r>
          </a:p>
        </p:txBody>
      </p:sp>
      <p:cxnSp>
        <p:nvCxnSpPr>
          <p:cNvPr id="69" name="Straight Connector 68"/>
          <p:cNvCxnSpPr/>
          <p:nvPr/>
        </p:nvCxnSpPr>
        <p:spPr>
          <a:xfrm flipH="1">
            <a:off x="10515600" y="5077968"/>
            <a:ext cx="52126" cy="25064549"/>
          </a:xfrm>
          <a:prstGeom prst="line">
            <a:avLst/>
          </a:prstGeom>
          <a:ln w="44450">
            <a:solidFill>
              <a:srgbClr val="4369BD"/>
            </a:solidFill>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31546800" y="13866302"/>
            <a:ext cx="11654" cy="16041148"/>
          </a:xfrm>
          <a:prstGeom prst="line">
            <a:avLst/>
          </a:prstGeom>
          <a:ln w="44450">
            <a:solidFill>
              <a:srgbClr val="4369BD"/>
            </a:solidFill>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10709368" y="4759734"/>
            <a:ext cx="12463496" cy="818628"/>
          </a:xfrm>
          <a:prstGeom prst="rect">
            <a:avLst/>
          </a:prstGeom>
          <a:noFill/>
          <a:ln>
            <a:noFill/>
          </a:ln>
        </p:spPr>
        <p:txBody>
          <a:bodyPr wrap="square" lIns="79507" tIns="39754" rIns="79507" bIns="39754" rtlCol="0">
            <a:spAutoFit/>
          </a:bodyPr>
          <a:lstStyle/>
          <a:p>
            <a:r>
              <a:rPr lang="en-US" sz="4798" dirty="0">
                <a:latin typeface="Avenir 65" pitchFamily="50" charset="0"/>
              </a:rPr>
              <a:t>Phylogenetic trees and cluster B3</a:t>
            </a:r>
          </a:p>
        </p:txBody>
      </p:sp>
      <p:sp>
        <p:nvSpPr>
          <p:cNvPr id="84" name="TextBox 83"/>
          <p:cNvSpPr txBox="1"/>
          <p:nvPr/>
        </p:nvSpPr>
        <p:spPr>
          <a:xfrm>
            <a:off x="12324504" y="19550559"/>
            <a:ext cx="6076241" cy="757265"/>
          </a:xfrm>
          <a:prstGeom prst="rect">
            <a:avLst/>
          </a:prstGeom>
          <a:noFill/>
          <a:ln>
            <a:noFill/>
          </a:ln>
        </p:spPr>
        <p:txBody>
          <a:bodyPr wrap="square" lIns="79507" tIns="39754" rIns="79507" bIns="39754" rtlCol="0">
            <a:spAutoFit/>
          </a:bodyPr>
          <a:lstStyle/>
          <a:p>
            <a:r>
              <a:rPr lang="en-US" sz="4399" dirty="0">
                <a:latin typeface="Avenir 65" pitchFamily="50" charset="0"/>
              </a:rPr>
              <a:t>Genomic self-similarity</a:t>
            </a:r>
          </a:p>
        </p:txBody>
      </p:sp>
      <p:sp>
        <p:nvSpPr>
          <p:cNvPr id="34" name="Rounded Rectangle 33"/>
          <p:cNvSpPr/>
          <p:nvPr/>
        </p:nvSpPr>
        <p:spPr>
          <a:xfrm>
            <a:off x="18477893" y="21842679"/>
            <a:ext cx="929429" cy="2369926"/>
          </a:xfrm>
          <a:prstGeom prst="round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cxnSp>
        <p:nvCxnSpPr>
          <p:cNvPr id="54" name="Straight Arrow Connector 53"/>
          <p:cNvCxnSpPr/>
          <p:nvPr/>
        </p:nvCxnSpPr>
        <p:spPr>
          <a:xfrm flipV="1">
            <a:off x="18528043" y="21244548"/>
            <a:ext cx="2467006" cy="565732"/>
          </a:xfrm>
          <a:prstGeom prst="straightConnector1">
            <a:avLst/>
          </a:prstGeom>
          <a:ln>
            <a:prstDash val="dash"/>
            <a:tailEnd type="none"/>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21132972" y="19957300"/>
            <a:ext cx="2627086" cy="1372561"/>
          </a:xfrm>
          <a:prstGeom prst="rect">
            <a:avLst/>
          </a:prstGeom>
          <a:ln cap="rnd">
            <a:noFill/>
          </a:ln>
        </p:spPr>
        <p:style>
          <a:lnRef idx="2">
            <a:schemeClr val="dk1"/>
          </a:lnRef>
          <a:fillRef idx="1">
            <a:schemeClr val="lt1"/>
          </a:fillRef>
          <a:effectRef idx="0">
            <a:schemeClr val="dk1"/>
          </a:effectRef>
          <a:fontRef idx="minor">
            <a:schemeClr val="dk1"/>
          </a:fontRef>
        </p:style>
        <p:txBody>
          <a:bodyPr wrap="square" lIns="79507" tIns="39754" rIns="79507" bIns="39754" rtlCol="0">
            <a:spAutoFit/>
          </a:bodyPr>
          <a:lstStyle/>
          <a:p>
            <a:pPr algn="ctr"/>
            <a:r>
              <a:rPr lang="en-US" sz="2799" dirty="0">
                <a:latin typeface="Avenir 65" pitchFamily="50" charset="0"/>
              </a:rPr>
              <a:t>Evidence of horizontal gene transfer?</a:t>
            </a:r>
          </a:p>
        </p:txBody>
      </p:sp>
      <p:sp>
        <p:nvSpPr>
          <p:cNvPr id="56" name="AutoShape 6" descr="data:image/jpeg;base64,/9j/4AAQSkZJRgABAQAAAQABAAD/2wCEAAkGBxQTEhUUEhQVFRUXFxUVFBcUFx8UFRQWFxwXFxgXGhcYHCogGhwlGxYWITEhJSkrLi4uFx8zODMsNygtLiwBCgoKDg0OGxAQGzckHyQsLCwsLCwsLCwsLCwsLCwsLCwsLCwsLCwsLCwsLCwsLCwsLCwsLCwsLCwsLCwsLCwsLP/AABEIAHUApwMBEQACEQEDEQH/xAAbAAACAwEBAQAAAAAAAAAAAAAABgEFBwQCA//EAD0QAAEDAQQFCgUDBAEFAAAAAAEAAgMRBAUSIQYTMUFRBxQiU3FykZKx0TI0UmGBM0KhI2KCwiQWQ6LB4f/EABoBAAIDAQEAAAAAAAAAAAAAAAADAQQFAgb/xAAqEQACAgEEAgIBBAMBAQAAAAAAAQIDEQQSITEyURNBIgUUYXEzQmJSJP/aAAwDAQACEQMRAD8AoAtoyZ9kqTn7BGQBBP8AAIyyMIEACABAAgAQAIAEACABAAgAQAIAEACABADBoIK2tvdd99xSL/EfT5C8E4VPsFJy+xvuPk/nmAdKRC0555uI7Nyqz1MU8FmGnbWcjRZ+T6xx/qvc/vODR/CQ75vpDfhiuxA0tskUVqeyCgjAbShxDMZ5q3TKTXJWsis8FOnCgqgCUACABAAgAQAIAEACABAAgAQAIAEAMGgnzbe670PFIv8AEfT5C8E4XPs77gtTYrTDJJ8DXgu35Li1Nxwgg0pcjlyg3/aA5mpfhs721Y+P953gu3diraetf7dli+b/ANRBklc41LnHtJVpQRWc5Hiq7zjg5zks7FLDIQyfoE5CVm4/3N39qXLK5O4+jzfVzSWZ+GQZEVY9ubXjiCiM1JcBOO1lemZOAQAIAEACABAAgAQAIAEACABAAgBh0D+cb3XehSL/ABH0+QuhOFT7AqTl9ndYLwlaDG3psO2NwxNPZw/C4lGPZ3Fy6LCHRW0y5x2d7AfryH4+y4+eMeMnfwyZYw8nNrPxatv+VVw9XE6WnZc3fyaNaQ60TVaMyGjCOwkpU9U5cJDI0KPLK3lHvmCXVQwEOERNXDNoyoGg713p4tJtnF7TawJStorMEARVQBKkEQSozgnGQUkBVBIVRwHPoKqOiECnhPsEmCH2GQqjKJwShEDDoH843uu9DwSL/EfT5C6E4XPs67psWvnjirhxuDa8FzOW1ZCKzI1G122xXU1rGsxSEVoAC8/ckqglO1l1yhWiktHKg/8A7cDacXONfAJy0i+2K/dP0Vto5RLW74dWz/Gv/tdrSxRy9RJlTedstUzcb5HSR78J6I7WjNv5TIwhEW5yZTBNFckoAgqAGvQIwufJHaGRujw1xObVzSTTbwzSL3JJbR1KTbyVulVxOskxbtjd0o3bi3hXiF1VYpIi2Djyd2gzI3G0ayNjw2F0jcQrQtqub200TTynkobssbrRKyNg6TzQcBXOv4TZy2xyxcVmWC3tV4NskjorPHG4sOF0krcZc4baA7AuNrksneVE6HaSsmglZNBFrMFY3tbh6XCi5VbUuGdfInHk9aCRscLTjjY8si1jMbcVHCvFResY5Jr5OrQ++9fO2zzxRPZJiApGGltATtUXQcVlMmqSfAr33Z2xzysjNWteQ3fs3J9bzHkVPGRg0ojjFjsjmRsa6RuJ7mtAJIy2pNbe9nc1+Ipq0IGHQQf8tvdf6Hiq9/iPp8hdCcLn2e43lpDmmhBqCNoIQ1k5Twy/vG9Y7a1pnOrnaMOs/ZIP7vpP3SYw2PgY5biingcw9IdhBqD2J2RbPlVTwRhlhckk7ZWmzhznEjogVDvsdxHalWbcDIbsjFyhXCyDVTMGAy5PjGxrgKmnAJVE3LORl0UsYE9WslfAKALnR2LEy1/aCv8A5BLs7Qyvpl7o/eDLdZ+ZWk0kArZ5DtruCRZFwlmI2Et8cMrbkhfZpbVHIMLtQ9p/NaEfYruTUsHCTjk+vJi0G2Z7dU/D25KdQ3sOqV+QvXmwtmlDtoe4HxTa3+IuaxI5l2jhjbyfEVtWKpbqDUDIkZ1oVW1H0PpI0btlibIWtE0L3jAyV7g/AXZZUApw/KicZY5CMlkptJbmfZZjG84qjE131A7/ABTapqSF2Q2sudKfkrB3Cl1/5GMn4IVFZK7GHQP5tvdf6FIv8R9PkLoThU+yVJyyCh8guCHIl0THs1a7IbsZBG+TUYsDcVSHGtM8lQk7W8IuR2JZZ87Tp3Y4ARZo8R/tbgbX7qFROXkS7oroQ9IL/ltbw6UgAfC0fC33P3VuupQRVnZuZVposhADRogGai2Fz2NLo8LQ5wBO/Ku1It+h1fGRXieWkEEgihBG0EJy5XIrOHwPLr/itNkkdLhbamMwV2axp9SqqrcZcdFiU1Jcilc14Os8zJW5lprTiN48FYnDfDAqEtssjreV12S8Tr4J2xSuHTY8gVPZt8FWU51/i0PcIz5yUN7aOR2VmKWdsjj8DIt54u4BOha5PhCZQSR1cnwb/wAnHIyPHFq243BtSa8VxqE+Gd1NFeNGpmSAyOiawOBL9Y0igNagA5mm5M37jjbgjTO+G2mcOZ8DGCNhORcBni8Soqg4JhOakyz0pDOZWMNkY5zG4XNa4EiuewJdae9nc/EUVbK4w6B/ON7ruPA8FXv8R9PkLoThU+yVJy+wQAKSTzhUcBk9I5IygQAIAhAEEKMZJzgkKSAogAQTx9gOKjaw3JdEk12mvajHsG8nminGSE8HoknaSe1c7UTuZBXXJBFFB05HpSjkYdA/m291/oUi/wAR9PkUYscnVv8AIfZM+RezmSfonmUnVv8AIfZHyL2cbH6DmcnVv8h9kb17J2v0HM5Orf5D7I+SPsNr9BzOTq3+Q+yPkj7Da/Qczk6t/kPsj5F7Da/Qczk6t/kPsj5F7Da/Qczk6t/kPsjfH2G1+g5nJ1b/ACH2Rvj7Da/Qczk6t/kPsj5F7Da/Qczk6t/kPsj5F7Da/Qczk6t/kPsjfH2G1+g5nJ1b/IfZHyL2G1+g5nJ1b/IfZHyL2G1+g5nJ1b/IfZHyL2G1+g5nJ1b/ACH2R8i9htfoOZydW/yH2R8i9htfoOZydW/yH2R8i9htfoOZydW/yH2R8i9htfoOZydW/wAh9kKa9g4v0X+g1leLW2rHAYXZltBsPEUSbppx7G0p7ujXLwvNsNMbXkUJq1pcBTiQqEYuXRbssjHsqBptZPqf5Heyd+0sKy19T4OqTSaFoq4SgcdW6nol/DId88fR9bDpDZpcmStrwPRP8qZ0Tj2ENTXLotCUn7wP4xko7VpXBGQJNY0mtKxncnV0Tn0VbNXXB4ZFn0ss764NY6m2kZROicOyatVC1/iXkbw4AjYUksrB6ogngCgMFTfl/wAdlw6wOJdWgaK0A3n7J1VMrM4K1+ojU0muyygmD2hzTVpFQeIKU008Memmso+i55OuDjvK8o4G4pXYRu3kngAMymQhKfQqy2MOyp/6sZtEMxb9WDdxptXaq/6FvUf8n1bpbZThpJm4htMJq0nLpCmSPgmc/vKm1H7O+9L1js7MchIaSBUDFmfsFzXXKbwh1tsalmRXQaX2Z5o0yE/aN3supUTi8MVDV1z6PmdNbKP3P8jvZM/aWC3r6kfSbS6ztALtYAdhMbqH80S1RJvB29XWlufR23RfkNpxapxOHaCC0/yubKpQ8hlGortWYHVbR/Tf3Xei5h2jq3xfBi0ewfhb0sbeTzUc7smy3awGFlQPhHosGXZ6iPMeTJbzjAmlAFAJHgDgKrcgk4LJ5exNWPD+zR9CrU+SzNxkkt6IJ2kblkahJT4PQ6Rv41kouUkdKDsk/wBVa0OcMofqfDRz8ng/rv7qNc3xkP0xdmhgLONg9IAhyAzgyzTK2620up8LBgH3pt/n0WxpYbYZf2ee1tjlaNegFuxwFhOcZp/idio6yG2ZqaGzdXh/Q0KqXTMdKLfit1X1LIy1oHAZFx7fZatNSdDx2Yeot/8AoWejRLBLG9gMRaW0ywrMlGUXhmxXOMl+Ip6ZXEA9k8Tf3ASBo8HU9Vaou42tlHU6f81KCOnTn5WMby9gHgudLLZJs718d0El7LDRq5mQxAkDERWp3JVlkpSLFdUa4YxyZnbf1JO8/wBStqPijz03mx5NNuexMlsbGSNDmuZQ19+KxpScbG0z0Ea4ypUX6KPQyyGG1zxHPCKAnaRtB8E/UzVkUyvoq3W5RHK2/pv7rvQqpDtF2zxf9GKRbB+FuyScOTy0W88Gkm12wQNEULfhFDiqe0BZEY17uT0M3Zs4FS6LBDLIRNMWvLjUSDCS7fnxqrl07Nn4rgz6KqnP83yaXYbI2JgawZBZby+zZjhLERM5Svig7JP9Vo6DpmT+qfRzcnn67+6jX/RP6Z0zRFnGuCAOK+rbqYXybwDh+7tgHjRd1xzLAq6e2Ig3xcxZZI5trg44zxDs6n/Kvir+muzPaZWt07jWprs+ehFv1VpDSejJ0T27l3rIZjk50FuLMezTllG5/Ag6b3C8SGeMFzXAYwNrSN9OFFpaS9JbZGNrtK3LdEVrJa3xHFE9zD/aaD8jYVdcITXJnxtnW+OBrubTZ1Q20gFpyxgUp2jeOxUbdF/4NGj9Q5xMdpImSNoQHNNCN4We8rg1vxmkz64aCgQiZGMW39R/ed6lb0fFHlp+b/s1XRj5WLurEt82elp/xo7xZm48eEYqUrvoljEknki2/pv7rvQrqHaObPFmKR7B+FuyxsPLw4lg2e7P0Y+6FgvyZ6mPiZfpWwC1zADLEP5AzW3pluqR5zWJRubQ5aA3k6SEseS4xmgJ2lp2VWZqoKMjY0U3OHJWcpXxQdkn+qsaD7Kn6p9HNyefrv7qNf8ARP6Z0zRKrONf6KiC/GutT7OB8DQcW7Ecy38CiZKtqO5iY2KU2l9FZpjOXOigYMRJ1jm1pUNyH8+ibTiKcmI1LlKajH+yba+0SQuhNlGEtLfj2ZZFFbgp5TC5WyhhoztpLSDmHNPYQ5q1ZJSgYS3Vz/lGxXZaxLEyQfuaD+d6xJxxLB6eEt0NyK+4L65w6VjgA6NxFBsLdgK7tr2YYqm5WZiF6aL2ebMswO+pnRP/ANUQ1E4EW6Wua5Qh6RXC6yuFTiY6oa7YajcQtSjUfIsGNqtL8X9DxoTM51lbizoSB2blmXpb+Da0rbrWS+dsSV2PfRi9t/Uf3nepW9HxR5afm/7NV0Y+Vi7qxbfNnpaf8aLVLGlZfN4tjaWuD6ua6mFpcOFKgZJlcemIul+LWDJm2V4ABY/L7FbDsi44yYUaJqWcGjw6SRRwtGGVzg0CgjO38rK+L8uza+ZKPC5Em0WWe0zPfqzV7q7Ng3DwV+N8a4KKMqWlsuscmPui1zmzRnF8Tsz+FnWz3s16aviiLOm9q17ojG2Q4cYdVhbStKbexXNLiHLZQ10XZ0j4aG2kQSudI14BbQUYT6I1WJvKZGhzUsSRe3vpbRpEEUhduc5hDR9+JVeuhZ5ZZu1M9v4IodE5zFM+WVshyqaNJc4naaKxqdrSUWV9Cpw3OS5PvYr6rbHTzRyBpAa0BtS0DZUfklc2Qj8Sinyd02y+VykmPjbU0x6wVLaVyFT4baqjjnBpOWFky/SGEOne+Jryx5xZsIo7eKFa1FiUEmzA1VMpWOUUMehN64I9TKHg4uhVppQ8TuzVTUxTllM0NJKUY7ZIp4I7TDa5HxRuJDnVbT42E18PunzsrlXtZWhC+ubklwNcGmEBH9THE7e17DX+AqTof0X46pf7JlFf1sdbnsjhY4RtNcThQuJyyG4U4p9TjT2V7FPUvCXA53TYRDE1g3be1VJS3PJoxiorCC8bwbEBjDqH6Wl3jTYiMcnNktqMmtdneXvOB+bnEdE7CclsxsjjGTz0qpuTeDR9FbwYYmRdIPa3MOaQPwTkVkW8yZv0y/BIvksdggsB2hAHnUt+keCAXBOpbwHggCWsA2CijAE0UgeTEOA8EAGpbwHggA1TeA8EAAiHAeCAI1LfpHggD01oGzLsQBGpbwHggCNS3gPBAHrAEAfOSysdm5rT2gFTlkYR6jga34WgdgooJPdEAQWg7UAedS3gPAIAkRAbAPBBGD2gk//Z"/>
          <p:cNvSpPr>
            <a:spLocks noChangeAspect="1" noChangeArrowheads="1"/>
          </p:cNvSpPr>
          <p:nvPr/>
        </p:nvSpPr>
        <p:spPr bwMode="auto">
          <a:xfrm>
            <a:off x="155576" y="-14446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299" dirty="0"/>
          </a:p>
        </p:txBody>
      </p:sp>
      <p:grpSp>
        <p:nvGrpSpPr>
          <p:cNvPr id="137" name="Group 136"/>
          <p:cNvGrpSpPr/>
          <p:nvPr/>
        </p:nvGrpSpPr>
        <p:grpSpPr>
          <a:xfrm>
            <a:off x="20853267" y="22517064"/>
            <a:ext cx="3559837" cy="2032993"/>
            <a:chOff x="22641245" y="23209940"/>
            <a:chExt cx="3559837" cy="2032993"/>
          </a:xfrm>
        </p:grpSpPr>
        <p:sp>
          <p:nvSpPr>
            <p:cNvPr id="91" name="TextBox 90"/>
            <p:cNvSpPr txBox="1"/>
            <p:nvPr/>
          </p:nvSpPr>
          <p:spPr>
            <a:xfrm>
              <a:off x="23010536" y="24424305"/>
              <a:ext cx="2821255" cy="818628"/>
            </a:xfrm>
            <a:prstGeom prst="rect">
              <a:avLst/>
            </a:prstGeom>
            <a:noFill/>
            <a:ln>
              <a:noFill/>
            </a:ln>
            <a:effectLst>
              <a:outerShdw blurRad="50800" dist="12700" dir="5400000" algn="t" rotWithShape="0">
                <a:prstClr val="black">
                  <a:alpha val="40000"/>
                </a:prstClr>
              </a:outerShdw>
            </a:effectLst>
          </p:spPr>
          <p:txBody>
            <a:bodyPr wrap="square" lIns="79507" tIns="39754" rIns="79507" bIns="39754" rtlCol="0">
              <a:spAutoFit/>
            </a:bodyPr>
            <a:lstStyle/>
            <a:p>
              <a:pPr algn="ctr"/>
              <a:r>
                <a:rPr lang="en-US" sz="4798" b="1" dirty="0">
                  <a:solidFill>
                    <a:srgbClr val="2F9ED1"/>
                  </a:solidFill>
                  <a:latin typeface="Times New Roman" panose="02020603050405020304" pitchFamily="18" charset="0"/>
                  <a:cs typeface="Times New Roman" panose="02020603050405020304" pitchFamily="18" charset="0"/>
                </a:rPr>
                <a:t>BLAST</a:t>
              </a:r>
              <a:endParaRPr lang="en-US" sz="5400" b="1" dirty="0">
                <a:solidFill>
                  <a:srgbClr val="2F9ED1"/>
                </a:solidFill>
                <a:latin typeface="Times New Roman" panose="02020603050405020304" pitchFamily="18" charset="0"/>
                <a:cs typeface="Times New Roman" panose="02020603050405020304" pitchFamily="18" charset="0"/>
              </a:endParaRPr>
            </a:p>
          </p:txBody>
        </p:sp>
        <p:sp>
          <p:nvSpPr>
            <p:cNvPr id="92" name="TextBox 91"/>
            <p:cNvSpPr txBox="1"/>
            <p:nvPr/>
          </p:nvSpPr>
          <p:spPr>
            <a:xfrm>
              <a:off x="22641245" y="23209940"/>
              <a:ext cx="3559837" cy="572727"/>
            </a:xfrm>
            <a:prstGeom prst="rect">
              <a:avLst/>
            </a:prstGeom>
            <a:noFill/>
            <a:ln>
              <a:noFill/>
            </a:ln>
          </p:spPr>
          <p:txBody>
            <a:bodyPr wrap="square" lIns="79507" tIns="39754" rIns="79507" bIns="39754" rtlCol="0">
              <a:spAutoFit/>
            </a:bodyPr>
            <a:lstStyle/>
            <a:p>
              <a:pPr algn="ctr"/>
              <a:r>
                <a:rPr lang="en-US" sz="3200" dirty="0">
                  <a:latin typeface="Avenir 65" pitchFamily="50" charset="0"/>
                </a:rPr>
                <a:t>Investigate with </a:t>
              </a:r>
            </a:p>
          </p:txBody>
        </p:sp>
        <p:sp>
          <p:nvSpPr>
            <p:cNvPr id="94" name="TextBox 93"/>
            <p:cNvSpPr txBox="1"/>
            <p:nvPr/>
          </p:nvSpPr>
          <p:spPr>
            <a:xfrm>
              <a:off x="22837224" y="23804080"/>
              <a:ext cx="3167878" cy="572727"/>
            </a:xfrm>
            <a:prstGeom prst="rect">
              <a:avLst/>
            </a:prstGeom>
            <a:noFill/>
            <a:ln>
              <a:noFill/>
            </a:ln>
          </p:spPr>
          <p:txBody>
            <a:bodyPr wrap="square" lIns="79507" tIns="39754" rIns="79507" bIns="39754" rtlCol="0">
              <a:spAutoFit/>
            </a:bodyPr>
            <a:lstStyle/>
            <a:p>
              <a:pPr algn="ctr"/>
              <a:r>
                <a:rPr lang="en-US" sz="3200" dirty="0">
                  <a:solidFill>
                    <a:srgbClr val="6A4A3C"/>
                  </a:solidFill>
                  <a:latin typeface="Hero" panose="02000506000000020004" pitchFamily="50" charset="0"/>
                </a:rPr>
                <a:t>Phamerator</a:t>
              </a:r>
              <a:endParaRPr lang="en-US" sz="3600" dirty="0">
                <a:solidFill>
                  <a:srgbClr val="6A4A3C"/>
                </a:solidFill>
                <a:latin typeface="Hero" panose="02000506000000020004" pitchFamily="50" charset="0"/>
              </a:endParaRPr>
            </a:p>
          </p:txBody>
        </p:sp>
      </p:grpSp>
      <p:cxnSp>
        <p:nvCxnSpPr>
          <p:cNvPr id="97" name="Straight Arrow Connector 96"/>
          <p:cNvCxnSpPr/>
          <p:nvPr/>
        </p:nvCxnSpPr>
        <p:spPr>
          <a:xfrm>
            <a:off x="22665104" y="21527419"/>
            <a:ext cx="1" cy="788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p:cNvCxnSpPr/>
          <p:nvPr/>
        </p:nvCxnSpPr>
        <p:spPr>
          <a:xfrm flipV="1">
            <a:off x="24136810" y="20810018"/>
            <a:ext cx="1346906" cy="1476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25146246" y="20206245"/>
            <a:ext cx="3178775" cy="511043"/>
          </a:xfrm>
          <a:prstGeom prst="rect">
            <a:avLst/>
          </a:prstGeom>
          <a:noFill/>
          <a:ln>
            <a:noFill/>
          </a:ln>
        </p:spPr>
        <p:txBody>
          <a:bodyPr wrap="square" lIns="79507" tIns="39754" rIns="79507" bIns="39754" rtlCol="0">
            <a:spAutoFit/>
          </a:bodyPr>
          <a:lstStyle/>
          <a:p>
            <a:pPr algn="ctr"/>
            <a:r>
              <a:rPr lang="en-US" sz="2799" dirty="0">
                <a:latin typeface="Avenir 65" pitchFamily="50" charset="0"/>
              </a:rPr>
              <a:t>Some homology</a:t>
            </a:r>
          </a:p>
        </p:txBody>
      </p:sp>
      <p:sp>
        <p:nvSpPr>
          <p:cNvPr id="105" name="TextBox 104"/>
          <p:cNvSpPr txBox="1"/>
          <p:nvPr/>
        </p:nvSpPr>
        <p:spPr>
          <a:xfrm>
            <a:off x="25295135" y="21321854"/>
            <a:ext cx="5717644" cy="2357703"/>
          </a:xfrm>
          <a:prstGeom prst="rect">
            <a:avLst/>
          </a:prstGeom>
          <a:noFill/>
          <a:ln>
            <a:noFill/>
          </a:ln>
        </p:spPr>
        <p:txBody>
          <a:bodyPr wrap="square" lIns="79507" tIns="39754" rIns="79507" bIns="39754" rtlCol="0">
            <a:spAutoFit/>
          </a:bodyPr>
          <a:lstStyle/>
          <a:p>
            <a:r>
              <a:rPr lang="en-US" sz="2799" dirty="0">
                <a:latin typeface="Avenir 65" pitchFamily="50" charset="0"/>
              </a:rPr>
              <a:t>JoeDirt gp 130</a:t>
            </a:r>
          </a:p>
          <a:p>
            <a:pPr marL="457136" indent="-457136">
              <a:buFont typeface="Arial" panose="020B0604020202020204" pitchFamily="34" charset="0"/>
              <a:buChar char="•"/>
            </a:pPr>
            <a:r>
              <a:rPr lang="en-US" sz="2400" i="1" dirty="0">
                <a:latin typeface="Avenir 65" pitchFamily="50" charset="0"/>
              </a:rPr>
              <a:t>Mycobacterium abscessus </a:t>
            </a:r>
            <a:r>
              <a:rPr lang="en-US" sz="2400" dirty="0">
                <a:latin typeface="Avenir 65" pitchFamily="50" charset="0"/>
              </a:rPr>
              <a:t>E = 2e-48</a:t>
            </a:r>
          </a:p>
          <a:p>
            <a:pPr marL="457136" indent="-457136">
              <a:buFont typeface="Arial" panose="020B0604020202020204" pitchFamily="34" charset="0"/>
              <a:buChar char="•"/>
            </a:pPr>
            <a:r>
              <a:rPr lang="en-US" sz="2400" i="1" dirty="0">
                <a:latin typeface="Avenir 65" pitchFamily="50" charset="0"/>
              </a:rPr>
              <a:t>Flavobacterium psychrophilum </a:t>
            </a:r>
            <a:r>
              <a:rPr lang="en-US" sz="2400" dirty="0">
                <a:latin typeface="Avenir 65" pitchFamily="50" charset="0"/>
              </a:rPr>
              <a:t>E=2e-28</a:t>
            </a:r>
          </a:p>
          <a:p>
            <a:pPr marL="457136" indent="-457136">
              <a:buFont typeface="Arial" panose="020B0604020202020204" pitchFamily="34" charset="0"/>
              <a:buChar char="•"/>
            </a:pPr>
            <a:r>
              <a:rPr lang="en-US" sz="2400" i="1" dirty="0" err="1">
                <a:latin typeface="Avenir 65" pitchFamily="50" charset="0"/>
              </a:rPr>
              <a:t>Opitutaceae</a:t>
            </a:r>
            <a:r>
              <a:rPr lang="en-US" sz="2400" i="1" dirty="0">
                <a:latin typeface="Avenir 65" pitchFamily="50" charset="0"/>
              </a:rPr>
              <a:t> bacterium </a:t>
            </a:r>
            <a:r>
              <a:rPr lang="en-US" sz="2400" dirty="0">
                <a:latin typeface="Avenir 65" pitchFamily="50" charset="0"/>
              </a:rPr>
              <a:t>TAV1 ATPase</a:t>
            </a:r>
            <a:r>
              <a:rPr lang="en-US" sz="2400" b="1" dirty="0">
                <a:latin typeface="Avenir 65" pitchFamily="50" charset="0"/>
              </a:rPr>
              <a:t> </a:t>
            </a:r>
            <a:r>
              <a:rPr lang="en-US" sz="2400" dirty="0">
                <a:latin typeface="Avenir 65" pitchFamily="50" charset="0"/>
              </a:rPr>
              <a:t>E = 1e-23</a:t>
            </a:r>
            <a:endParaRPr lang="en-US" sz="2400" b="1" dirty="0">
              <a:latin typeface="Avenir 65" pitchFamily="50" charset="0"/>
            </a:endParaRPr>
          </a:p>
        </p:txBody>
      </p:sp>
      <p:cxnSp>
        <p:nvCxnSpPr>
          <p:cNvPr id="107" name="Straight Connector 106"/>
          <p:cNvCxnSpPr/>
          <p:nvPr/>
        </p:nvCxnSpPr>
        <p:spPr>
          <a:xfrm flipH="1">
            <a:off x="31977427" y="27665607"/>
            <a:ext cx="9944606" cy="0"/>
          </a:xfrm>
          <a:prstGeom prst="line">
            <a:avLst/>
          </a:prstGeom>
          <a:ln w="44450">
            <a:solidFill>
              <a:srgbClr val="4369BD"/>
            </a:solidFill>
          </a:ln>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flipH="1">
            <a:off x="31880839" y="24189436"/>
            <a:ext cx="9944606" cy="0"/>
          </a:xfrm>
          <a:prstGeom prst="line">
            <a:avLst/>
          </a:prstGeom>
          <a:ln w="44450">
            <a:solidFill>
              <a:srgbClr val="4369BD"/>
            </a:solidFill>
          </a:ln>
        </p:spPr>
        <p:style>
          <a:lnRef idx="1">
            <a:schemeClr val="dk1"/>
          </a:lnRef>
          <a:fillRef idx="0">
            <a:schemeClr val="dk1"/>
          </a:fillRef>
          <a:effectRef idx="0">
            <a:schemeClr val="dk1"/>
          </a:effectRef>
          <a:fontRef idx="minor">
            <a:schemeClr val="tx1"/>
          </a:fontRef>
        </p:style>
      </p:cxnSp>
      <p:sp>
        <p:nvSpPr>
          <p:cNvPr id="112" name="TextBox 111"/>
          <p:cNvSpPr txBox="1"/>
          <p:nvPr/>
        </p:nvSpPr>
        <p:spPr>
          <a:xfrm>
            <a:off x="31965059" y="24550057"/>
            <a:ext cx="9535294" cy="3034939"/>
          </a:xfrm>
          <a:prstGeom prst="rect">
            <a:avLst/>
          </a:prstGeom>
          <a:noFill/>
        </p:spPr>
        <p:txBody>
          <a:bodyPr wrap="square" lIns="79507" tIns="39754" rIns="79507" bIns="39754" rtlCol="0">
            <a:spAutoFit/>
          </a:bodyPr>
          <a:lstStyle/>
          <a:p>
            <a:r>
              <a:rPr lang="en-US" sz="3200" b="1" dirty="0">
                <a:latin typeface="Avenir 65" pitchFamily="50" charset="0"/>
              </a:rPr>
              <a:t>Literature Cited</a:t>
            </a:r>
            <a:endParaRPr lang="en-US" sz="1600" dirty="0"/>
          </a:p>
          <a:p>
            <a:r>
              <a:rPr lang="en-US" sz="1600" dirty="0" err="1"/>
              <a:t>Betley</a:t>
            </a:r>
            <a:r>
              <a:rPr lang="en-US" sz="1600" dirty="0"/>
              <a:t>, J. N., Frith, M. C., Graber, J. H., </a:t>
            </a:r>
            <a:r>
              <a:rPr lang="en-US" sz="1600" dirty="0" err="1"/>
              <a:t>Choo</a:t>
            </a:r>
            <a:r>
              <a:rPr lang="en-US" sz="1600" dirty="0"/>
              <a:t>, S. &amp; Deshler, J. O. A ubiquitous and conserved signal for RNA localization in chordates. </a:t>
            </a:r>
            <a:r>
              <a:rPr lang="en-US" sz="1600" i="1" dirty="0" err="1"/>
              <a:t>Curr</a:t>
            </a:r>
            <a:r>
              <a:rPr lang="en-US" sz="1600" i="1" dirty="0"/>
              <a:t>. Biol.</a:t>
            </a:r>
            <a:r>
              <a:rPr lang="en-US" sz="1600" dirty="0"/>
              <a:t> </a:t>
            </a:r>
            <a:r>
              <a:rPr lang="en-US" sz="1600" b="1" dirty="0"/>
              <a:t>12,</a:t>
            </a:r>
            <a:r>
              <a:rPr lang="en-US" sz="1600" dirty="0"/>
              <a:t> 1756–1761 (2002).</a:t>
            </a:r>
          </a:p>
          <a:p>
            <a:r>
              <a:rPr lang="en-US" sz="1600" dirty="0"/>
              <a:t>Hall, M. </a:t>
            </a:r>
            <a:r>
              <a:rPr lang="en-US" sz="1600" i="1" dirty="0"/>
              <a:t>et al.</a:t>
            </a:r>
            <a:r>
              <a:rPr lang="en-US" sz="1600" dirty="0"/>
              <a:t> The WEKA Data Mining Software: An Update. </a:t>
            </a:r>
            <a:r>
              <a:rPr lang="en-US" sz="1600" i="1" dirty="0"/>
              <a:t>SIGKDD Explor. f.</a:t>
            </a:r>
            <a:r>
              <a:rPr lang="en-US" sz="1600" dirty="0"/>
              <a:t> </a:t>
            </a:r>
            <a:r>
              <a:rPr lang="en-US" sz="1600" b="1" dirty="0"/>
              <a:t>11,</a:t>
            </a:r>
            <a:r>
              <a:rPr lang="en-US" sz="1600" dirty="0"/>
              <a:t> 10–18 (2009).</a:t>
            </a:r>
          </a:p>
          <a:p>
            <a:r>
              <a:rPr lang="en-US" sz="1600" dirty="0" err="1"/>
              <a:t>Hatfull</a:t>
            </a:r>
            <a:r>
              <a:rPr lang="en-US" sz="1600" dirty="0"/>
              <a:t>, G. F. </a:t>
            </a:r>
            <a:r>
              <a:rPr lang="en-US" sz="1600" i="1" dirty="0"/>
              <a:t>et al.</a:t>
            </a:r>
            <a:r>
              <a:rPr lang="en-US" sz="1600" dirty="0"/>
              <a:t> Comparative Genomic Analysis of 60 Mycobacteriophage Genomes: Genome Clustering, Gene Acquisition, and Gene Size. </a:t>
            </a:r>
            <a:r>
              <a:rPr lang="en-US" sz="1600" i="1" dirty="0"/>
              <a:t>Journal of Molecular Biology</a:t>
            </a:r>
            <a:r>
              <a:rPr lang="en-US" sz="1600" dirty="0"/>
              <a:t> </a:t>
            </a:r>
            <a:r>
              <a:rPr lang="en-US" sz="1600" b="1" dirty="0"/>
              <a:t>397,</a:t>
            </a:r>
            <a:r>
              <a:rPr lang="en-US" sz="1600" dirty="0"/>
              <a:t> 119–143 (2010).</a:t>
            </a:r>
          </a:p>
          <a:p>
            <a:r>
              <a:rPr lang="en-US" sz="1600" dirty="0"/>
              <a:t>Sandberg, R. </a:t>
            </a:r>
            <a:r>
              <a:rPr lang="en-US" sz="1600" i="1" dirty="0"/>
              <a:t>et al.</a:t>
            </a:r>
            <a:r>
              <a:rPr lang="en-US" sz="1600" dirty="0"/>
              <a:t> Capturing Whole-Genome Characteristics in Short Sequences Using a </a:t>
            </a:r>
            <a:r>
              <a:rPr lang="en-US" sz="1600" dirty="0" err="1"/>
              <a:t>Na?ve</a:t>
            </a:r>
            <a:r>
              <a:rPr lang="en-US" sz="1600" dirty="0"/>
              <a:t> Bayesian Classifier. </a:t>
            </a:r>
            <a:r>
              <a:rPr lang="en-US" sz="1600" i="1" dirty="0"/>
              <a:t>Genome Res</a:t>
            </a:r>
            <a:r>
              <a:rPr lang="en-US" sz="1600" dirty="0"/>
              <a:t> </a:t>
            </a:r>
            <a:r>
              <a:rPr lang="en-US" sz="1600" b="1" dirty="0"/>
              <a:t>11,</a:t>
            </a:r>
            <a:r>
              <a:rPr lang="en-US" sz="1600" dirty="0"/>
              <a:t> 1404–1409 (2001).</a:t>
            </a:r>
          </a:p>
          <a:p>
            <a:r>
              <a:rPr lang="en-US" sz="1600" dirty="0"/>
              <a:t>Pride, D. T., </a:t>
            </a:r>
            <a:r>
              <a:rPr lang="en-US" sz="1600" dirty="0" err="1"/>
              <a:t>Wassenaar</a:t>
            </a:r>
            <a:r>
              <a:rPr lang="en-US" sz="1600" dirty="0"/>
              <a:t>, T. M., </a:t>
            </a:r>
            <a:r>
              <a:rPr lang="en-US" sz="1600" dirty="0" err="1"/>
              <a:t>Ghose</a:t>
            </a:r>
            <a:r>
              <a:rPr lang="en-US" sz="1600" dirty="0"/>
              <a:t>, C. &amp; </a:t>
            </a:r>
            <a:r>
              <a:rPr lang="en-US" sz="1600" dirty="0" err="1"/>
              <a:t>Blaser</a:t>
            </a:r>
            <a:r>
              <a:rPr lang="en-US" sz="1600" dirty="0"/>
              <a:t>, M. J. Evidence of host-virus co-evolution in tetranucleotide usage patterns of bacteriophages and eukaryotic viruses. </a:t>
            </a:r>
            <a:r>
              <a:rPr lang="en-US" sz="1600" i="1" dirty="0"/>
              <a:t>BMC Genomics</a:t>
            </a:r>
            <a:r>
              <a:rPr lang="en-US" sz="1600" dirty="0"/>
              <a:t> </a:t>
            </a:r>
            <a:r>
              <a:rPr lang="en-US" sz="1600" b="1" dirty="0"/>
              <a:t>7,</a:t>
            </a:r>
            <a:r>
              <a:rPr lang="en-US" sz="1600" dirty="0"/>
              <a:t> 8 (2006).</a:t>
            </a:r>
          </a:p>
          <a:p>
            <a:endParaRPr lang="en-US" sz="1600" b="1" dirty="0">
              <a:latin typeface="Avenir 65" pitchFamily="50" charset="0"/>
            </a:endParaRPr>
          </a:p>
        </p:txBody>
      </p:sp>
      <p:grpSp>
        <p:nvGrpSpPr>
          <p:cNvPr id="143" name="Group 142"/>
          <p:cNvGrpSpPr/>
          <p:nvPr/>
        </p:nvGrpSpPr>
        <p:grpSpPr>
          <a:xfrm>
            <a:off x="11964802" y="26519998"/>
            <a:ext cx="5566655" cy="3564380"/>
            <a:chOff x="11660660" y="26293973"/>
            <a:chExt cx="5566655" cy="3564382"/>
          </a:xfrm>
        </p:grpSpPr>
        <p:sp>
          <p:nvSpPr>
            <p:cNvPr id="100" name="TextBox 99"/>
            <p:cNvSpPr txBox="1"/>
            <p:nvPr/>
          </p:nvSpPr>
          <p:spPr>
            <a:xfrm>
              <a:off x="11660660" y="27193516"/>
              <a:ext cx="5566655" cy="2664839"/>
            </a:xfrm>
            <a:prstGeom prst="rect">
              <a:avLst/>
            </a:prstGeom>
            <a:noFill/>
            <a:ln>
              <a:noFill/>
            </a:ln>
          </p:spPr>
          <p:txBody>
            <a:bodyPr wrap="square" lIns="79507" tIns="39754" rIns="79507" bIns="39754" rtlCol="0">
              <a:spAutoFit/>
            </a:bodyPr>
            <a:lstStyle/>
            <a:p>
              <a:pPr marL="457136" indent="-457136">
                <a:buFont typeface="Arial" panose="020B0604020202020204" pitchFamily="34" charset="0"/>
                <a:buChar char="•"/>
              </a:pPr>
              <a:r>
                <a:rPr lang="en-US" sz="2799" dirty="0">
                  <a:latin typeface="Avenir 65" pitchFamily="50" charset="0"/>
                </a:rPr>
                <a:t>Cluster L genomes are very repetitive at the end. </a:t>
              </a:r>
            </a:p>
            <a:p>
              <a:pPr marL="457136" indent="-457136">
                <a:buFont typeface="Arial" panose="020B0604020202020204" pitchFamily="34" charset="0"/>
                <a:buChar char="•"/>
              </a:pPr>
              <a:r>
                <a:rPr lang="en-US" sz="2799" dirty="0">
                  <a:latin typeface="Avenir 65" pitchFamily="50" charset="0"/>
                </a:rPr>
                <a:t>Repetitive regions have increased counts of specific 4-mers, contributing to the spike in TDI. </a:t>
              </a:r>
            </a:p>
          </p:txBody>
        </p:sp>
        <p:sp>
          <p:nvSpPr>
            <p:cNvPr id="113" name="TextBox 112"/>
            <p:cNvSpPr txBox="1"/>
            <p:nvPr/>
          </p:nvSpPr>
          <p:spPr>
            <a:xfrm>
              <a:off x="11708141" y="26293973"/>
              <a:ext cx="5471692" cy="757265"/>
            </a:xfrm>
            <a:prstGeom prst="rect">
              <a:avLst/>
            </a:prstGeom>
            <a:noFill/>
            <a:ln>
              <a:noFill/>
            </a:ln>
          </p:spPr>
          <p:txBody>
            <a:bodyPr wrap="square" lIns="79507" tIns="39754" rIns="79507" bIns="39754" rtlCol="0">
              <a:spAutoFit/>
            </a:bodyPr>
            <a:lstStyle/>
            <a:p>
              <a:pPr algn="ctr"/>
              <a:r>
                <a:rPr lang="en-US" sz="4399" dirty="0">
                  <a:ln w="3175">
                    <a:noFill/>
                  </a:ln>
                  <a:solidFill>
                    <a:srgbClr val="F79029"/>
                  </a:solidFill>
                  <a:latin typeface="Avenir 65" pitchFamily="50" charset="0"/>
                </a:rPr>
                <a:t>More likely:</a:t>
              </a:r>
            </a:p>
          </p:txBody>
        </p:sp>
      </p:grpSp>
      <p:sp>
        <p:nvSpPr>
          <p:cNvPr id="123" name="TextBox 122"/>
          <p:cNvSpPr txBox="1"/>
          <p:nvPr/>
        </p:nvSpPr>
        <p:spPr>
          <a:xfrm>
            <a:off x="32035008" y="17528521"/>
            <a:ext cx="6076241" cy="757265"/>
          </a:xfrm>
          <a:prstGeom prst="rect">
            <a:avLst/>
          </a:prstGeom>
          <a:noFill/>
          <a:ln>
            <a:noFill/>
          </a:ln>
        </p:spPr>
        <p:txBody>
          <a:bodyPr wrap="square" lIns="79507" tIns="39754" rIns="79507" bIns="39754" rtlCol="0">
            <a:spAutoFit/>
          </a:bodyPr>
          <a:lstStyle/>
          <a:p>
            <a:r>
              <a:rPr lang="en-US" sz="4399" dirty="0">
                <a:latin typeface="Avenir 65" pitchFamily="50" charset="0"/>
              </a:rPr>
              <a:t>Future directions</a:t>
            </a:r>
          </a:p>
        </p:txBody>
      </p:sp>
      <p:sp>
        <p:nvSpPr>
          <p:cNvPr id="126" name="TextBox 125"/>
          <p:cNvSpPr txBox="1"/>
          <p:nvPr/>
        </p:nvSpPr>
        <p:spPr>
          <a:xfrm>
            <a:off x="32177417" y="13830075"/>
            <a:ext cx="6076241" cy="757265"/>
          </a:xfrm>
          <a:prstGeom prst="rect">
            <a:avLst/>
          </a:prstGeom>
          <a:noFill/>
          <a:ln>
            <a:noFill/>
          </a:ln>
        </p:spPr>
        <p:txBody>
          <a:bodyPr wrap="square" lIns="79507" tIns="39754" rIns="79507" bIns="39754" rtlCol="0">
            <a:spAutoFit/>
          </a:bodyPr>
          <a:lstStyle/>
          <a:p>
            <a:r>
              <a:rPr lang="en-US" sz="4399" dirty="0">
                <a:latin typeface="Avenir 65" pitchFamily="50" charset="0"/>
              </a:rPr>
              <a:t>Conclusions</a:t>
            </a:r>
          </a:p>
        </p:txBody>
      </p:sp>
      <p:sp>
        <p:nvSpPr>
          <p:cNvPr id="134" name="TextBox 133"/>
          <p:cNvSpPr txBox="1"/>
          <p:nvPr/>
        </p:nvSpPr>
        <p:spPr>
          <a:xfrm>
            <a:off x="32050413" y="22223624"/>
            <a:ext cx="9265532" cy="1803833"/>
          </a:xfrm>
          <a:prstGeom prst="rect">
            <a:avLst/>
          </a:prstGeom>
          <a:noFill/>
          <a:ln w="3175">
            <a:noFill/>
          </a:ln>
        </p:spPr>
        <p:txBody>
          <a:bodyPr wrap="square" lIns="79507" tIns="39754" rIns="79507" bIns="39754" rtlCol="0">
            <a:spAutoFit/>
          </a:bodyPr>
          <a:lstStyle/>
          <a:p>
            <a:r>
              <a:rPr lang="en-US" sz="4000" dirty="0">
                <a:solidFill>
                  <a:srgbClr val="F79029"/>
                </a:solidFill>
                <a:latin typeface="Avenir 65" pitchFamily="50" charset="0"/>
              </a:rPr>
              <a:t>Additional information:</a:t>
            </a:r>
          </a:p>
          <a:p>
            <a:r>
              <a:rPr lang="en-US" sz="2400" dirty="0">
                <a:latin typeface="Avenir 65" pitchFamily="50" charset="0"/>
              </a:rPr>
              <a:t>Source code and processed data is available at</a:t>
            </a:r>
          </a:p>
          <a:p>
            <a:r>
              <a:rPr lang="en-US" sz="2400" dirty="0">
                <a:latin typeface="Avenir 65" pitchFamily="50" charset="0"/>
              </a:rPr>
              <a:t>Github.com/</a:t>
            </a:r>
            <a:r>
              <a:rPr lang="en-US" sz="2400" dirty="0" err="1">
                <a:latin typeface="Avenir 65" pitchFamily="50" charset="0"/>
              </a:rPr>
              <a:t>bsiranosian</a:t>
            </a:r>
            <a:r>
              <a:rPr lang="en-US" sz="2400" dirty="0">
                <a:latin typeface="Avenir 65" pitchFamily="50" charset="0"/>
              </a:rPr>
              <a:t>/tango</a:t>
            </a:r>
          </a:p>
          <a:p>
            <a:r>
              <a:rPr lang="en-US" sz="2400" dirty="0">
                <a:latin typeface="Avenir 65" pitchFamily="50" charset="0"/>
              </a:rPr>
              <a:t>Bsiranosian.com</a:t>
            </a:r>
          </a:p>
        </p:txBody>
      </p:sp>
      <mc:AlternateContent xmlns:mc="http://schemas.openxmlformats.org/markup-compatibility/2006">
        <mc:Choice xmlns:a14="http://schemas.microsoft.com/office/drawing/2010/main" Requires="a14">
          <p:sp>
            <p:nvSpPr>
              <p:cNvPr id="135" name="TextBox 134"/>
              <p:cNvSpPr txBox="1"/>
              <p:nvPr/>
            </p:nvSpPr>
            <p:spPr>
              <a:xfrm>
                <a:off x="432548" y="17514926"/>
                <a:ext cx="9784968" cy="1926944"/>
              </a:xfrm>
              <a:prstGeom prst="rect">
                <a:avLst/>
              </a:prstGeom>
              <a:noFill/>
              <a:ln>
                <a:noFill/>
              </a:ln>
            </p:spPr>
            <p:txBody>
              <a:bodyPr wrap="square" lIns="79507" tIns="39754" rIns="79507" bIns="39754" rtlCol="0">
                <a:spAutoFit/>
              </a:bodyPr>
              <a:lstStyle/>
              <a:p>
                <a:pPr marL="742847" indent="-742847">
                  <a:buFont typeface="+mj-lt"/>
                  <a:buAutoNum type="alphaLcParenR" startAt="2"/>
                </a:pPr>
                <a:r>
                  <a:rPr lang="en-US" sz="3200" b="1" dirty="0">
                    <a:latin typeface="Avenir 65" pitchFamily="50" charset="0"/>
                  </a:rPr>
                  <a:t>Tetranucleotide usage deviation (TUD)</a:t>
                </a:r>
              </a:p>
              <a:p>
                <a:r>
                  <a:rPr lang="en-US" sz="2200" dirty="0">
                    <a:latin typeface="Avenir 65" pitchFamily="50" charset="0"/>
                  </a:rPr>
                  <a:t>To remove biases in tetranucleotide counts, we divided each observed count by the number of tetranucleotides expected under a model of random nucleotide distribution. This gives the Tetranucleotide Usage Deviation (TUD) for a tetranucleotide </a:t>
                </a:r>
                <a14:m>
                  <m:oMath xmlns:m="http://schemas.openxmlformats.org/officeDocument/2006/math">
                    <m:r>
                      <a:rPr lang="en-US" sz="2200" i="1">
                        <a:latin typeface="Cambria Math" panose="02040503050406030204" pitchFamily="18" charset="0"/>
                      </a:rPr>
                      <m:t>𝑤</m:t>
                    </m:r>
                  </m:oMath>
                </a14:m>
                <a:r>
                  <a:rPr lang="en-US" sz="2200" dirty="0">
                    <a:latin typeface="Avenir 65" pitchFamily="50" charset="0"/>
                  </a:rPr>
                  <a:t>. </a:t>
                </a:r>
              </a:p>
            </p:txBody>
          </p:sp>
        </mc:Choice>
        <mc:Fallback>
          <p:sp>
            <p:nvSpPr>
              <p:cNvPr id="135" name="TextBox 134"/>
              <p:cNvSpPr txBox="1">
                <a:spLocks noRot="1" noChangeAspect="1" noMove="1" noResize="1" noEditPoints="1" noAdjustHandles="1" noChangeArrowheads="1" noChangeShapeType="1" noTextEdit="1"/>
              </p:cNvSpPr>
              <p:nvPr/>
            </p:nvSpPr>
            <p:spPr>
              <a:xfrm>
                <a:off x="432548" y="17514926"/>
                <a:ext cx="9784968" cy="1926944"/>
              </a:xfrm>
              <a:prstGeom prst="rect">
                <a:avLst/>
              </a:prstGeom>
              <a:blipFill rotWithShape="0">
                <a:blip r:embed="rId6"/>
                <a:stretch>
                  <a:fillRect l="-1745" t="-4747" b="-601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6" name="TextBox 135"/>
              <p:cNvSpPr txBox="1"/>
              <p:nvPr/>
            </p:nvSpPr>
            <p:spPr>
              <a:xfrm>
                <a:off x="261183" y="24460105"/>
                <a:ext cx="10005451" cy="6296858"/>
              </a:xfrm>
              <a:prstGeom prst="rect">
                <a:avLst/>
              </a:prstGeom>
              <a:noFill/>
              <a:ln>
                <a:noFill/>
              </a:ln>
            </p:spPr>
            <p:txBody>
              <a:bodyPr wrap="square" lIns="79507" tIns="39754" rIns="79507" bIns="39754" rtlCol="0">
                <a:spAutoFit/>
              </a:bodyPr>
              <a:lstStyle/>
              <a:p>
                <a:pPr marL="742847" indent="-742847">
                  <a:buFont typeface="+mj-lt"/>
                  <a:buAutoNum type="alphaLcParenR" startAt="4"/>
                </a:pPr>
                <a:r>
                  <a:rPr lang="en-US" sz="3200" b="1" dirty="0">
                    <a:latin typeface="Avenir 65" pitchFamily="50" charset="0"/>
                  </a:rPr>
                  <a:t>Tetranucleotide difference index (TDI)</a:t>
                </a:r>
              </a:p>
              <a:p>
                <a:r>
                  <a:rPr lang="en-US" sz="2200" dirty="0">
                    <a:latin typeface="Avenir 65" pitchFamily="50" charset="0"/>
                  </a:rPr>
                  <a:t>Genomes are relatively self-similar in oligonucleotide usage. A region with a drastically different TUD signal can indicate horizontal transfer of genetic material. We computed a tetranucleotide difference index (TDI) in a sliding window to look for</a:t>
                </a:r>
                <a:r>
                  <a:rPr lang="en-US" sz="2200" i="1" dirty="0">
                    <a:latin typeface="Avenir 65" pitchFamily="50" charset="0"/>
                  </a:rPr>
                  <a:t> </a:t>
                </a:r>
                <a:r>
                  <a:rPr lang="en-US" sz="2200" dirty="0">
                    <a:latin typeface="Avenir 65" pitchFamily="50" charset="0"/>
                  </a:rPr>
                  <a:t>regions of interest in phage genomes. </a:t>
                </a:r>
              </a:p>
              <a:p>
                <a:endParaRPr lang="en-US" sz="2200" b="1" dirty="0">
                  <a:latin typeface="Avenir 65" pitchFamily="50" charset="0"/>
                </a:endParaRPr>
              </a:p>
              <a:p>
                <a:r>
                  <a:rPr lang="en-US" sz="2200" dirty="0">
                    <a:latin typeface="Avenir 65" pitchFamily="50" charset="0"/>
                  </a:rPr>
                  <a:t>Tetranucleotide differences are measured in each window </a:t>
                </a:r>
                <a14:m>
                  <m:oMath xmlns:m="http://schemas.openxmlformats.org/officeDocument/2006/math">
                    <m:r>
                      <a:rPr lang="en-US" sz="2200" i="1">
                        <a:latin typeface="Cambria Math" panose="02040503050406030204" pitchFamily="18" charset="0"/>
                      </a:rPr>
                      <m:t>𝑠</m:t>
                    </m:r>
                  </m:oMath>
                </a14:m>
                <a:r>
                  <a:rPr lang="en-US" sz="2200" dirty="0">
                    <a:latin typeface="Avenir 65" pitchFamily="50" charset="0"/>
                  </a:rPr>
                  <a:t> by the equation:</a:t>
                </a:r>
              </a:p>
              <a:p>
                <a:pPr/>
                <a:endParaRPr lang="en-US" sz="22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200" i="1">
                          <a:latin typeface="Cambria Math" panose="02040503050406030204" pitchFamily="18" charset="0"/>
                        </a:rPr>
                        <m:t>𝑇</m:t>
                      </m:r>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𝑠</m:t>
                          </m:r>
                        </m:sub>
                      </m:sSub>
                      <m:r>
                        <a:rPr lang="en-US" sz="2200" i="1">
                          <a:latin typeface="Cambria Math" panose="02040503050406030204" pitchFamily="18" charset="0"/>
                        </a:rPr>
                        <m:t>=</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256</m:t>
                          </m:r>
                        </m:sup>
                        <m:e>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𝑇𝑈</m:t>
                              </m:r>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𝑠</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e>
                              </m:d>
                              <m:r>
                                <a:rPr lang="en-US" sz="2200" i="1">
                                  <a:latin typeface="Cambria Math" panose="02040503050406030204" pitchFamily="18" charset="0"/>
                                </a:rPr>
                                <m:t>−</m:t>
                              </m:r>
                              <m:r>
                                <a:rPr lang="en-US" sz="2200" i="1">
                                  <a:latin typeface="Cambria Math" panose="02040503050406030204" pitchFamily="18" charset="0"/>
                                </a:rPr>
                                <m:t>𝑇𝑈</m:t>
                              </m:r>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𝐺</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r>
                                <a:rPr lang="en-US" sz="2200" i="1">
                                  <a:latin typeface="Cambria Math" panose="02040503050406030204" pitchFamily="18" charset="0"/>
                                </a:rPr>
                                <m:t>)</m:t>
                              </m:r>
                            </m:e>
                          </m:d>
                        </m:e>
                      </m:nary>
                    </m:oMath>
                  </m:oMathPara>
                </a14:m>
                <a:r>
                  <a:rPr lang="en-US" sz="2200" dirty="0">
                    <a:latin typeface="Avenir 65" pitchFamily="50" charset="0"/>
                  </a:rPr>
                  <a:t/>
                </a:r>
                <a:br>
                  <a:rPr lang="en-US" sz="2200" dirty="0">
                    <a:latin typeface="Avenir 65" pitchFamily="50" charset="0"/>
                  </a:rPr>
                </a:br>
                <a:endParaRPr lang="en-US" sz="2200" dirty="0">
                  <a:latin typeface="Avenir 65" pitchFamily="50" charset="0"/>
                </a:endParaRPr>
              </a:p>
              <a:p>
                <a:pPr/>
                <a:endParaRPr lang="en-US" sz="2200" dirty="0">
                  <a:latin typeface="Avenir 65" pitchFamily="50" charset="0"/>
                </a:endParaRPr>
              </a:p>
              <a:p>
                <a:pPr/>
                <a:r>
                  <a:rPr lang="en-US" sz="2200" dirty="0">
                    <a:latin typeface="Avenir 65" pitchFamily="50" charset="0"/>
                  </a:rPr>
                  <a:t>Where </a:t>
                </a:r>
                <a14:m>
                  <m:oMath xmlns:m="http://schemas.openxmlformats.org/officeDocument/2006/math">
                    <m:r>
                      <a:rPr lang="en-US" sz="2200" i="1">
                        <a:latin typeface="Cambria Math" panose="02040503050406030204" pitchFamily="18" charset="0"/>
                      </a:rPr>
                      <m:t>𝑇𝑈</m:t>
                    </m:r>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𝑠</m:t>
                        </m:r>
                      </m:sub>
                    </m:sSub>
                  </m:oMath>
                </a14:m>
                <a:r>
                  <a:rPr lang="en-US" sz="2200" dirty="0">
                    <a:latin typeface="Avenir 65" pitchFamily="50" charset="0"/>
                  </a:rPr>
                  <a:t> is the TUD value for a word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a14:m>
                <a:r>
                  <a:rPr lang="en-US" sz="2200" dirty="0">
                    <a:latin typeface="Avenir 65" pitchFamily="50" charset="0"/>
                  </a:rPr>
                  <a:t> in the sliding window and  </a:t>
                </a:r>
                <a14:m>
                  <m:oMath xmlns:m="http://schemas.openxmlformats.org/officeDocument/2006/math">
                    <m:r>
                      <a:rPr lang="en-US" sz="2200" i="1">
                        <a:latin typeface="Cambria Math" panose="02040503050406030204" pitchFamily="18" charset="0"/>
                      </a:rPr>
                      <m:t>𝑇𝑈</m:t>
                    </m:r>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𝐺</m:t>
                        </m:r>
                      </m:sub>
                    </m:sSub>
                  </m:oMath>
                </a14:m>
                <a:r>
                  <a:rPr lang="en-US" sz="2200" dirty="0">
                    <a:latin typeface="Avenir 65" pitchFamily="50" charset="0"/>
                  </a:rPr>
                  <a:t> is the TUD value for the entire genome. We compare the Z-score of tetranucleotide differences for each window to find regions of significant difference:</a:t>
                </a:r>
              </a:p>
              <a:p>
                <a:pPr algn="ctr"/>
                <a14:m>
                  <m:oMathPara xmlns:m="http://schemas.openxmlformats.org/officeDocument/2006/math">
                    <m:oMathParaPr>
                      <m:jc m:val="center"/>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𝑍</m:t>
                          </m:r>
                        </m:e>
                        <m:sub>
                          <m:r>
                            <a:rPr lang="en-US" sz="2200" i="1">
                              <a:latin typeface="Cambria Math" panose="02040503050406030204" pitchFamily="18" charset="0"/>
                            </a:rPr>
                            <m:t>𝑠</m:t>
                          </m:r>
                        </m:sub>
                      </m:sSub>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i="1">
                              <a:latin typeface="Cambria Math" panose="02040503050406030204" pitchFamily="18" charset="0"/>
                            </a:rPr>
                            <m:t>𝑇</m:t>
                          </m:r>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𝑠</m:t>
                              </m:r>
                            </m:sub>
                          </m:sSub>
                          <m:r>
                            <a:rPr lang="en-US" sz="2200" i="1">
                              <a:latin typeface="Cambria Math" panose="02040503050406030204" pitchFamily="18" charset="0"/>
                            </a:rPr>
                            <m:t>−</m:t>
                          </m:r>
                          <m:r>
                            <a:rPr lang="en-US" sz="2200" i="1">
                              <a:latin typeface="Cambria Math" panose="02040503050406030204" pitchFamily="18" charset="0"/>
                            </a:rPr>
                            <m:t>𝑚𝑒𝑎𝑛</m:t>
                          </m:r>
                          <m:r>
                            <a:rPr lang="en-US" sz="2200" i="1">
                              <a:latin typeface="Cambria Math" panose="02040503050406030204" pitchFamily="18" charset="0"/>
                            </a:rPr>
                            <m:t>(</m:t>
                          </m:r>
                          <m:r>
                            <a:rPr lang="en-US" sz="2200" i="1">
                              <a:latin typeface="Cambria Math" panose="02040503050406030204" pitchFamily="18" charset="0"/>
                            </a:rPr>
                            <m:t>𝑇𝐷</m:t>
                          </m:r>
                          <m:r>
                            <a:rPr lang="en-US" sz="2200" i="1">
                              <a:latin typeface="Cambria Math" panose="02040503050406030204" pitchFamily="18" charset="0"/>
                            </a:rPr>
                            <m:t>)</m:t>
                          </m:r>
                        </m:num>
                        <m:den>
                          <m:r>
                            <a:rPr lang="en-US" sz="2200" i="1">
                              <a:latin typeface="Cambria Math" panose="02040503050406030204" pitchFamily="18" charset="0"/>
                            </a:rPr>
                            <m:t>𝑠𝑡𝑑𝑒𝑣</m:t>
                          </m:r>
                          <m:r>
                            <a:rPr lang="en-US" sz="2200" i="1">
                              <a:latin typeface="Cambria Math" panose="02040503050406030204" pitchFamily="18" charset="0"/>
                            </a:rPr>
                            <m:t>(</m:t>
                          </m:r>
                          <m:r>
                            <a:rPr lang="en-US" sz="2200" i="1">
                              <a:latin typeface="Cambria Math" panose="02040503050406030204" pitchFamily="18" charset="0"/>
                            </a:rPr>
                            <m:t>𝑇𝐷</m:t>
                          </m:r>
                          <m:r>
                            <a:rPr lang="en-US" sz="2200" i="1">
                              <a:latin typeface="Cambria Math" panose="02040503050406030204" pitchFamily="18" charset="0"/>
                            </a:rPr>
                            <m:t>)</m:t>
                          </m:r>
                        </m:den>
                      </m:f>
                    </m:oMath>
                  </m:oMathPara>
                </a14:m>
                <a:endParaRPr lang="en-US" sz="2200" dirty="0">
                  <a:latin typeface="Avenir 65" pitchFamily="50" charset="0"/>
                </a:endParaRPr>
              </a:p>
            </p:txBody>
          </p:sp>
        </mc:Choice>
        <mc:Fallback>
          <p:sp>
            <p:nvSpPr>
              <p:cNvPr id="136" name="TextBox 135"/>
              <p:cNvSpPr txBox="1">
                <a:spLocks noRot="1" noChangeAspect="1" noMove="1" noResize="1" noEditPoints="1" noAdjustHandles="1" noChangeArrowheads="1" noChangeShapeType="1" noTextEdit="1"/>
              </p:cNvSpPr>
              <p:nvPr/>
            </p:nvSpPr>
            <p:spPr>
              <a:xfrm>
                <a:off x="261183" y="24460105"/>
                <a:ext cx="10005451" cy="6296858"/>
              </a:xfrm>
              <a:prstGeom prst="rect">
                <a:avLst/>
              </a:prstGeom>
              <a:blipFill rotWithShape="0">
                <a:blip r:embed="rId7"/>
                <a:stretch>
                  <a:fillRect l="-1706" t="-1452"/>
                </a:stretch>
              </a:blipFill>
              <a:ln>
                <a:noFill/>
              </a:ln>
            </p:spPr>
            <p:txBody>
              <a:bodyPr/>
              <a:lstStyle/>
              <a:p>
                <a:r>
                  <a:rPr lang="en-US">
                    <a:noFill/>
                  </a:rPr>
                  <a:t> </a:t>
                </a:r>
              </a:p>
            </p:txBody>
          </p:sp>
        </mc:Fallback>
      </mc:AlternateContent>
      <p:grpSp>
        <p:nvGrpSpPr>
          <p:cNvPr id="148" name="Group 147"/>
          <p:cNvGrpSpPr/>
          <p:nvPr/>
        </p:nvGrpSpPr>
        <p:grpSpPr>
          <a:xfrm>
            <a:off x="1555469" y="15080000"/>
            <a:ext cx="3407470" cy="2279729"/>
            <a:chOff x="1496474" y="15993721"/>
            <a:chExt cx="3407470" cy="2279730"/>
          </a:xfrm>
        </p:grpSpPr>
        <p:sp>
          <p:nvSpPr>
            <p:cNvPr id="158" name="TextBox 157"/>
            <p:cNvSpPr txBox="1"/>
            <p:nvPr/>
          </p:nvSpPr>
          <p:spPr>
            <a:xfrm>
              <a:off x="1496474" y="16061498"/>
              <a:ext cx="3168800" cy="2144177"/>
            </a:xfrm>
            <a:prstGeom prst="rect">
              <a:avLst/>
            </a:prstGeom>
            <a:noFill/>
          </p:spPr>
          <p:txBody>
            <a:bodyPr wrap="square" rtlCol="0">
              <a:spAutoFit/>
            </a:bodyPr>
            <a:lstStyle/>
            <a:p>
              <a:pPr>
                <a:spcAft>
                  <a:spcPts val="400"/>
                </a:spcAft>
              </a:pPr>
              <a:r>
                <a:rPr lang="en-US" sz="2400" spc="600" dirty="0" smtClean="0">
                  <a:ln w="19050">
                    <a:solidFill>
                      <a:srgbClr val="C7474E"/>
                    </a:solidFill>
                  </a:ln>
                  <a:solidFill>
                    <a:srgbClr val="C7474E"/>
                  </a:solidFill>
                  <a:effectLst/>
                  <a:latin typeface="Hero" panose="02000506000000020004" pitchFamily="50" charset="0"/>
                </a:rPr>
                <a:t>GATG</a:t>
              </a:r>
              <a:r>
                <a:rPr lang="en-US" sz="2400" spc="600" dirty="0" smtClean="0">
                  <a:latin typeface="Hero" panose="02000506000000020004" pitchFamily="50" charset="0"/>
                </a:rPr>
                <a:t>ATGATCA</a:t>
              </a:r>
              <a:endParaRPr lang="en-US" sz="2400" spc="600" dirty="0">
                <a:latin typeface="Hero" panose="02000506000000020004" pitchFamily="50" charset="0"/>
              </a:endParaRPr>
            </a:p>
            <a:p>
              <a:pPr>
                <a:spcAft>
                  <a:spcPts val="400"/>
                </a:spcAft>
              </a:pPr>
              <a:r>
                <a:rPr lang="en-US" sz="2400" spc="600" dirty="0">
                  <a:latin typeface="Hero" panose="02000506000000020004" pitchFamily="50" charset="0"/>
                </a:rPr>
                <a:t>G</a:t>
              </a:r>
              <a:r>
                <a:rPr lang="en-US" sz="2400" spc="600" dirty="0">
                  <a:ln w="19050">
                    <a:solidFill>
                      <a:srgbClr val="D6AA26"/>
                    </a:solidFill>
                  </a:ln>
                  <a:solidFill>
                    <a:srgbClr val="D6AA26"/>
                  </a:solidFill>
                  <a:latin typeface="Hero" panose="02000506000000020004" pitchFamily="50" charset="0"/>
                </a:rPr>
                <a:t>ATGA</a:t>
              </a:r>
              <a:r>
                <a:rPr lang="en-US" sz="2400" spc="600" dirty="0">
                  <a:latin typeface="Hero" panose="02000506000000020004" pitchFamily="50" charset="0"/>
                </a:rPr>
                <a:t>TGATCA</a:t>
              </a:r>
            </a:p>
            <a:p>
              <a:pPr>
                <a:spcAft>
                  <a:spcPts val="400"/>
                </a:spcAft>
              </a:pPr>
              <a:r>
                <a:rPr lang="en-US" sz="2400" spc="600" dirty="0">
                  <a:latin typeface="Hero" panose="02000506000000020004" pitchFamily="50" charset="0"/>
                </a:rPr>
                <a:t>GA</a:t>
              </a:r>
              <a:r>
                <a:rPr lang="en-US" sz="2400" spc="600" dirty="0">
                  <a:ln w="19050">
                    <a:solidFill>
                      <a:srgbClr val="4E8B63"/>
                    </a:solidFill>
                  </a:ln>
                  <a:solidFill>
                    <a:srgbClr val="4E8B63"/>
                  </a:solidFill>
                  <a:latin typeface="Hero" panose="02000506000000020004" pitchFamily="50" charset="0"/>
                </a:rPr>
                <a:t>TGAT</a:t>
              </a:r>
              <a:r>
                <a:rPr lang="en-US" sz="2400" spc="600" dirty="0">
                  <a:latin typeface="Hero" panose="02000506000000020004" pitchFamily="50" charset="0"/>
                </a:rPr>
                <a:t>GATCA</a:t>
              </a:r>
            </a:p>
            <a:p>
              <a:pPr>
                <a:spcAft>
                  <a:spcPts val="400"/>
                </a:spcAft>
              </a:pPr>
              <a:r>
                <a:rPr lang="en-US" sz="2400" spc="600" dirty="0">
                  <a:latin typeface="Hero" panose="02000506000000020004" pitchFamily="50" charset="0"/>
                </a:rPr>
                <a:t>GAT</a:t>
              </a:r>
              <a:r>
                <a:rPr lang="en-US" sz="2400" spc="600" dirty="0">
                  <a:ln w="19050">
                    <a:solidFill>
                      <a:srgbClr val="C7474E"/>
                    </a:solidFill>
                  </a:ln>
                  <a:solidFill>
                    <a:srgbClr val="C7474E"/>
                  </a:solidFill>
                  <a:latin typeface="Hero" panose="02000506000000020004" pitchFamily="50" charset="0"/>
                </a:rPr>
                <a:t>GATG</a:t>
              </a:r>
              <a:r>
                <a:rPr lang="en-US" sz="2400" spc="600" dirty="0">
                  <a:latin typeface="Hero" panose="02000506000000020004" pitchFamily="50" charset="0"/>
                </a:rPr>
                <a:t>ATCA</a:t>
              </a:r>
            </a:p>
            <a:p>
              <a:pPr>
                <a:spcAft>
                  <a:spcPts val="400"/>
                </a:spcAft>
              </a:pPr>
              <a:r>
                <a:rPr lang="en-US" sz="2400" spc="600" dirty="0">
                  <a:latin typeface="Hero" panose="02000506000000020004" pitchFamily="50" charset="0"/>
                </a:rPr>
                <a:t>GATG</a:t>
              </a:r>
              <a:r>
                <a:rPr lang="en-US" sz="2400" spc="600" dirty="0">
                  <a:ln w="19050">
                    <a:solidFill>
                      <a:srgbClr val="D6AA26"/>
                    </a:solidFill>
                  </a:ln>
                  <a:solidFill>
                    <a:srgbClr val="D6AA26"/>
                  </a:solidFill>
                  <a:latin typeface="Hero" panose="02000506000000020004" pitchFamily="50" charset="0"/>
                </a:rPr>
                <a:t>ATGA</a:t>
              </a:r>
              <a:r>
                <a:rPr lang="en-US" sz="2400" spc="600" dirty="0">
                  <a:latin typeface="Hero" panose="02000506000000020004" pitchFamily="50" charset="0"/>
                </a:rPr>
                <a:t>TCA</a:t>
              </a:r>
            </a:p>
          </p:txBody>
        </p:sp>
        <p:cxnSp>
          <p:nvCxnSpPr>
            <p:cNvPr id="1055" name="Straight Connector 1054"/>
            <p:cNvCxnSpPr/>
            <p:nvPr/>
          </p:nvCxnSpPr>
          <p:spPr>
            <a:xfrm>
              <a:off x="4903944" y="15993721"/>
              <a:ext cx="0" cy="227973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1056" name="TextBox 1055"/>
          <p:cNvSpPr txBox="1"/>
          <p:nvPr/>
        </p:nvSpPr>
        <p:spPr>
          <a:xfrm>
            <a:off x="438428" y="5226564"/>
            <a:ext cx="9935530" cy="6863417"/>
          </a:xfrm>
          <a:prstGeom prst="rect">
            <a:avLst/>
          </a:prstGeom>
          <a:noFill/>
        </p:spPr>
        <p:txBody>
          <a:bodyPr wrap="square" rtlCol="0">
            <a:spAutoFit/>
          </a:bodyPr>
          <a:lstStyle/>
          <a:p>
            <a:r>
              <a:rPr lang="en-US" sz="2200" dirty="0">
                <a:latin typeface="Avenir 65" pitchFamily="50" charset="0"/>
              </a:rPr>
              <a:t>Traditionally, phage genomes are compared using methods that require sequence alignment or gene annotation. These methods may be ineffective for populations with significant horizontal gene transfer and are relatively difficult to compute for large datasets. Mycobacteriophages also lack a common genetic element, like ribosomal RNA in bacteria, from which to compute phylogenetic relationships. Alignment-free sequence analysis methods, such as measures that compute the usage of oligonucleotides in a genome, have the potential to infer relationships between significantly diverged sequences. We examined the usage of tetranucleotides in all 663 phage genomes available in the mycobacteriophage database as an alternative to alignment and annotation based methods. </a:t>
            </a:r>
          </a:p>
          <a:p>
            <a:r>
              <a:rPr lang="en-US" sz="2200" dirty="0">
                <a:latin typeface="Avenir 65" pitchFamily="50" charset="0"/>
              </a:rPr>
              <a:t>We found tetranucleotide usage deviation (TUD), a normalized measure of tetranucleotide usage in a genome, to be comparable </a:t>
            </a:r>
            <a:r>
              <a:rPr lang="en-US" sz="2200" dirty="0">
                <a:latin typeface="Avenir 65" pitchFamily="50" charset="0"/>
              </a:rPr>
              <a:t>for members of the same phage subcluster and distinct between </a:t>
            </a:r>
            <a:r>
              <a:rPr lang="en-US" sz="2200" dirty="0">
                <a:latin typeface="Avenir 65" pitchFamily="50" charset="0"/>
              </a:rPr>
              <a:t>subclusters. We used TUD as a measure of distance between phage and were able to:</a:t>
            </a:r>
          </a:p>
          <a:p>
            <a:pPr marL="342853" indent="-342853">
              <a:buFont typeface="Arial" panose="020B0604020202020204" pitchFamily="34" charset="0"/>
              <a:buChar char="•"/>
            </a:pPr>
            <a:r>
              <a:rPr lang="en-US" sz="2200" dirty="0">
                <a:latin typeface="Avenir 65" pitchFamily="50" charset="0"/>
              </a:rPr>
              <a:t>Construct phylogenetic trees that place members of a subcluster in a monophyletic clade</a:t>
            </a:r>
          </a:p>
          <a:p>
            <a:pPr marL="342853" indent="-342853">
              <a:buFont typeface="Arial" panose="020B0604020202020204" pitchFamily="34" charset="0"/>
              <a:buChar char="•"/>
            </a:pPr>
            <a:r>
              <a:rPr lang="en-US" sz="2200" dirty="0">
                <a:latin typeface="Avenir 65" pitchFamily="50" charset="0"/>
              </a:rPr>
              <a:t>Accurately assign subclusters to phage </a:t>
            </a:r>
            <a:r>
              <a:rPr lang="en-US" sz="2200" dirty="0" smtClean="0">
                <a:latin typeface="Avenir 65" pitchFamily="50" charset="0"/>
              </a:rPr>
              <a:t>in a nearest neighbor classifier</a:t>
            </a:r>
            <a:endParaRPr lang="en-US" sz="2200" dirty="0">
              <a:latin typeface="Avenir 65" pitchFamily="50" charset="0"/>
            </a:endParaRPr>
          </a:p>
          <a:p>
            <a:pPr marL="342853" indent="-342853">
              <a:buFont typeface="Arial" panose="020B0604020202020204" pitchFamily="34" charset="0"/>
              <a:buChar char="•"/>
            </a:pPr>
            <a:r>
              <a:rPr lang="en-US" sz="2200" dirty="0">
                <a:latin typeface="Avenir 65" pitchFamily="50" charset="0"/>
              </a:rPr>
              <a:t>Identify windows in a genome with significantly different tetranucleotide usage, possibly indicating horizontal gene transfer</a:t>
            </a:r>
          </a:p>
        </p:txBody>
      </p:sp>
      <mc:AlternateContent xmlns:mc="http://schemas.openxmlformats.org/markup-compatibility/2006">
        <mc:Choice xmlns:a14="http://schemas.microsoft.com/office/drawing/2010/main" Requires="a14">
          <p:sp>
            <p:nvSpPr>
              <p:cNvPr id="1057" name="Rectangle 1056"/>
              <p:cNvSpPr/>
              <p:nvPr/>
            </p:nvSpPr>
            <p:spPr>
              <a:xfrm>
                <a:off x="3597504" y="19554948"/>
                <a:ext cx="2935419" cy="86132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𝑻𝑼𝑫</m:t>
                      </m:r>
                      <m:d>
                        <m:dPr>
                          <m:ctrlPr>
                            <a:rPr lang="en-US" sz="2400" b="1" i="1">
                              <a:latin typeface="Cambria Math" panose="02040503050406030204" pitchFamily="18" charset="0"/>
                            </a:rPr>
                          </m:ctrlPr>
                        </m:dPr>
                        <m:e>
                          <m:r>
                            <a:rPr lang="en-US" sz="2400" b="1" i="1">
                              <a:latin typeface="Cambria Math" panose="02040503050406030204" pitchFamily="18" charset="0"/>
                            </a:rPr>
                            <m:t>𝒘</m:t>
                          </m:r>
                        </m:e>
                      </m:d>
                      <m:r>
                        <a:rPr lang="en-US" sz="2400" b="1" i="1">
                          <a:latin typeface="Cambria Math" panose="02040503050406030204" pitchFamily="18" charset="0"/>
                        </a:rPr>
                        <m:t>= </m:t>
                      </m:r>
                      <m:f>
                        <m:fPr>
                          <m:ctrlPr>
                            <a:rPr lang="en-US" sz="2400" b="1" i="1">
                              <a:latin typeface="Cambria Math" panose="02040503050406030204" pitchFamily="18" charset="0"/>
                            </a:rPr>
                          </m:ctrlPr>
                        </m:fPr>
                        <m:num>
                          <m:r>
                            <a:rPr lang="en-US" sz="2400" b="1" i="1">
                              <a:latin typeface="Cambria Math" panose="02040503050406030204" pitchFamily="18" charset="0"/>
                            </a:rPr>
                            <m:t>𝑶𝒃𝒔</m:t>
                          </m:r>
                          <m:r>
                            <a:rPr lang="en-US" sz="2400" b="1" i="1">
                              <a:latin typeface="Cambria Math" panose="02040503050406030204" pitchFamily="18" charset="0"/>
                            </a:rPr>
                            <m:t>(</m:t>
                          </m:r>
                          <m:r>
                            <a:rPr lang="en-US" sz="2400" b="1" i="1">
                              <a:latin typeface="Cambria Math" panose="02040503050406030204" pitchFamily="18" charset="0"/>
                            </a:rPr>
                            <m:t>𝒘</m:t>
                          </m:r>
                          <m:r>
                            <a:rPr lang="en-US" sz="2400" b="1" i="1">
                              <a:latin typeface="Cambria Math" panose="02040503050406030204" pitchFamily="18" charset="0"/>
                            </a:rPr>
                            <m:t>)</m:t>
                          </m:r>
                        </m:num>
                        <m:den>
                          <m:r>
                            <a:rPr lang="en-US" sz="2400" b="1" i="1">
                              <a:latin typeface="Cambria Math" panose="02040503050406030204" pitchFamily="18" charset="0"/>
                            </a:rPr>
                            <m:t>𝑬𝒙𝒑</m:t>
                          </m:r>
                          <m:r>
                            <a:rPr lang="en-US" sz="2400" b="1" i="1">
                              <a:latin typeface="Cambria Math" panose="02040503050406030204" pitchFamily="18" charset="0"/>
                            </a:rPr>
                            <m:t>(</m:t>
                          </m:r>
                          <m:r>
                            <a:rPr lang="en-US" sz="2400" b="1" i="1">
                              <a:latin typeface="Cambria Math" panose="02040503050406030204" pitchFamily="18" charset="0"/>
                            </a:rPr>
                            <m:t>𝒘</m:t>
                          </m:r>
                          <m:r>
                            <a:rPr lang="en-US" sz="2400" b="1" i="1">
                              <a:latin typeface="Cambria Math" panose="02040503050406030204" pitchFamily="18" charset="0"/>
                            </a:rPr>
                            <m:t>)</m:t>
                          </m:r>
                        </m:den>
                      </m:f>
                    </m:oMath>
                  </m:oMathPara>
                </a14:m>
                <a:endParaRPr lang="en-US" sz="2400" dirty="0"/>
              </a:p>
            </p:txBody>
          </p:sp>
        </mc:Choice>
        <mc:Fallback>
          <p:sp>
            <p:nvSpPr>
              <p:cNvPr id="1057" name="Rectangle 1056"/>
              <p:cNvSpPr>
                <a:spLocks noRot="1" noChangeAspect="1" noMove="1" noResize="1" noEditPoints="1" noAdjustHandles="1" noChangeArrowheads="1" noChangeShapeType="1" noTextEdit="1"/>
              </p:cNvSpPr>
              <p:nvPr/>
            </p:nvSpPr>
            <p:spPr>
              <a:xfrm>
                <a:off x="3597504" y="19554948"/>
                <a:ext cx="2935419" cy="86132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58" name="Rectangle 1057"/>
              <p:cNvSpPr/>
              <p:nvPr/>
            </p:nvSpPr>
            <p:spPr>
              <a:xfrm>
                <a:off x="2233829" y="20486028"/>
                <a:ext cx="5662769"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1" i="1" dirty="0">
                          <a:latin typeface="Cambria Math" panose="02040503050406030204" pitchFamily="18" charset="0"/>
                        </a:rPr>
                        <m:t>𝑬𝒙𝒑</m:t>
                      </m:r>
                      <m:d>
                        <m:dPr>
                          <m:ctrlPr>
                            <a:rPr lang="en-US" sz="2400" b="1" i="1" dirty="0">
                              <a:latin typeface="Cambria Math" panose="02040503050406030204" pitchFamily="18" charset="0"/>
                            </a:rPr>
                          </m:ctrlPr>
                        </m:dPr>
                        <m:e>
                          <m:r>
                            <a:rPr lang="en-US" sz="2400" b="1" i="1" dirty="0">
                              <a:latin typeface="Cambria Math" panose="02040503050406030204" pitchFamily="18" charset="0"/>
                            </a:rPr>
                            <m:t>𝑾</m:t>
                          </m:r>
                        </m:e>
                      </m:d>
                      <m:r>
                        <a:rPr lang="en-US" sz="2400" b="1" i="1" dirty="0">
                          <a:latin typeface="Cambria Math" panose="02040503050406030204" pitchFamily="18" charset="0"/>
                        </a:rPr>
                        <m:t>= </m:t>
                      </m:r>
                      <m:d>
                        <m:dPr>
                          <m:begChr m:val="["/>
                          <m:endChr m:val="]"/>
                          <m:ctrlPr>
                            <a:rPr lang="en-US" sz="2400" b="1" i="1" dirty="0">
                              <a:latin typeface="Cambria Math" panose="02040503050406030204" pitchFamily="18" charset="0"/>
                            </a:rPr>
                          </m:ctrlPr>
                        </m:dPr>
                        <m:e>
                          <m:d>
                            <m:dPr>
                              <m:ctrlPr>
                                <a:rPr lang="en-US" sz="2400" b="1" i="1" dirty="0">
                                  <a:latin typeface="Cambria Math" panose="02040503050406030204" pitchFamily="18" charset="0"/>
                                </a:rPr>
                              </m:ctrlPr>
                            </m:dPr>
                            <m:e>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𝑨</m:t>
                                  </m:r>
                                </m:e>
                                <m:sup>
                                  <m:r>
                                    <a:rPr lang="en-US" sz="2400" b="1" i="1" dirty="0">
                                      <a:latin typeface="Cambria Math" panose="02040503050406030204" pitchFamily="18" charset="0"/>
                                    </a:rPr>
                                    <m:t>𝒂</m:t>
                                  </m:r>
                                </m:sup>
                              </m:sSup>
                              <m:r>
                                <a:rPr lang="en-US" sz="2400" b="1" i="1" dirty="0">
                                  <a:latin typeface="Cambria Math" panose="02040503050406030204" pitchFamily="18" charset="0"/>
                                  <a:ea typeface="Cambria Math" panose="02040503050406030204" pitchFamily="18" charset="0"/>
                                </a:rPr>
                                <m:t>∗</m:t>
                              </m:r>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𝑪</m:t>
                                  </m:r>
                                </m:e>
                                <m:sup>
                                  <m:r>
                                    <a:rPr lang="en-US" sz="2400" b="1" i="1" dirty="0">
                                      <a:latin typeface="Cambria Math" panose="02040503050406030204" pitchFamily="18" charset="0"/>
                                    </a:rPr>
                                    <m:t>𝒄</m:t>
                                  </m:r>
                                </m:sup>
                              </m:sSup>
                              <m:r>
                                <a:rPr lang="en-US" sz="2400" b="1" i="1" dirty="0">
                                  <a:latin typeface="Cambria Math" panose="02040503050406030204" pitchFamily="18" charset="0"/>
                                </a:rPr>
                                <m:t>∗</m:t>
                              </m:r>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𝑮</m:t>
                                  </m:r>
                                </m:e>
                                <m:sup>
                                  <m:r>
                                    <a:rPr lang="en-US" sz="2400" b="1" i="1" dirty="0">
                                      <a:latin typeface="Cambria Math" panose="02040503050406030204" pitchFamily="18" charset="0"/>
                                    </a:rPr>
                                    <m:t>𝒈</m:t>
                                  </m:r>
                                </m:sup>
                              </m:sSup>
                              <m:r>
                                <a:rPr lang="en-US" sz="2400" b="1" i="1" dirty="0">
                                  <a:latin typeface="Cambria Math" panose="02040503050406030204" pitchFamily="18" charset="0"/>
                                </a:rPr>
                                <m:t>∗</m:t>
                              </m:r>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𝑻</m:t>
                                  </m:r>
                                </m:e>
                                <m:sup>
                                  <m:r>
                                    <a:rPr lang="en-US" sz="2400" b="1" i="1" dirty="0">
                                      <a:latin typeface="Cambria Math" panose="02040503050406030204" pitchFamily="18" charset="0"/>
                                    </a:rPr>
                                    <m:t>𝒕</m:t>
                                  </m:r>
                                </m:sup>
                              </m:sSup>
                            </m:e>
                          </m:d>
                          <m:r>
                            <a:rPr lang="en-US" sz="2400" b="1" i="1" dirty="0">
                              <a:latin typeface="Cambria Math" panose="02040503050406030204" pitchFamily="18" charset="0"/>
                            </a:rPr>
                            <m:t> ∗</m:t>
                          </m:r>
                          <m:r>
                            <a:rPr lang="en-US" sz="2400" b="1" i="1" dirty="0">
                              <a:latin typeface="Cambria Math" panose="02040503050406030204" pitchFamily="18" charset="0"/>
                            </a:rPr>
                            <m:t>𝑵</m:t>
                          </m:r>
                          <m:r>
                            <a:rPr lang="en-US" sz="2400" b="1" i="1" dirty="0">
                              <a:latin typeface="Cambria Math" panose="02040503050406030204" pitchFamily="18" charset="0"/>
                            </a:rPr>
                            <m:t>−</m:t>
                          </m:r>
                          <m:r>
                            <a:rPr lang="en-US" sz="2400" b="1" i="1" dirty="0">
                              <a:latin typeface="Cambria Math" panose="02040503050406030204" pitchFamily="18" charset="0"/>
                            </a:rPr>
                            <m:t>𝟑</m:t>
                          </m:r>
                        </m:e>
                      </m:d>
                    </m:oMath>
                  </m:oMathPara>
                </a14:m>
                <a:endParaRPr lang="en-US" sz="2400" dirty="0"/>
              </a:p>
            </p:txBody>
          </p:sp>
        </mc:Choice>
        <mc:Fallback>
          <p:sp>
            <p:nvSpPr>
              <p:cNvPr id="1058" name="Rectangle 1057"/>
              <p:cNvSpPr>
                <a:spLocks noRot="1" noChangeAspect="1" noMove="1" noResize="1" noEditPoints="1" noAdjustHandles="1" noChangeArrowheads="1" noChangeShapeType="1" noTextEdit="1"/>
              </p:cNvSpPr>
              <p:nvPr/>
            </p:nvSpPr>
            <p:spPr>
              <a:xfrm>
                <a:off x="2233829" y="20486028"/>
                <a:ext cx="5662769" cy="461665"/>
              </a:xfrm>
              <a:prstGeom prst="rect">
                <a:avLst/>
              </a:prstGeom>
              <a:blipFill rotWithShape="0">
                <a:blip r:embed="rId9"/>
                <a:stretch>
                  <a:fillRect b="-17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6" name="Table 185"/>
              <p:cNvGraphicFramePr>
                <a:graphicFrameLocks noGrp="1"/>
              </p:cNvGraphicFramePr>
              <p:nvPr>
                <p:extLst>
                  <p:ext uri="{D42A27DB-BD31-4B8C-83A1-F6EECF244321}">
                    <p14:modId xmlns:p14="http://schemas.microsoft.com/office/powerpoint/2010/main" val="2481992481"/>
                  </p:ext>
                </p:extLst>
              </p:nvPr>
            </p:nvGraphicFramePr>
            <p:xfrm>
              <a:off x="1744912" y="21178900"/>
              <a:ext cx="6640603" cy="1920240"/>
            </p:xfrm>
            <a:graphic>
              <a:graphicData uri="http://schemas.openxmlformats.org/drawingml/2006/table">
                <a:tbl>
                  <a:tblPr firstRow="1" bandRow="1">
                    <a:tableStyleId>{2D5ABB26-0587-4C30-8999-92F81FD0307C}</a:tableStyleId>
                  </a:tblPr>
                  <a:tblGrid>
                    <a:gridCol w="1275868"/>
                    <a:gridCol w="5364735"/>
                  </a:tblGrid>
                  <a:tr h="1785769">
                    <a:tc>
                      <a:txBody>
                        <a:bodyPr/>
                        <a:lstStyle/>
                        <a:p>
                          <a:pPr algn="l"/>
                          <a:r>
                            <a:rPr lang="en-US" sz="2200" dirty="0" smtClean="0">
                              <a:solidFill>
                                <a:schemeClr val="tx1"/>
                              </a:solidFill>
                              <a:latin typeface="Avenir 65" pitchFamily="50" charset="0"/>
                            </a:rPr>
                            <a:t>Where</a:t>
                          </a:r>
                          <a:endParaRPr lang="en-US" sz="2200" dirty="0">
                            <a:solidFill>
                              <a:schemeClr val="tx1"/>
                            </a:solidFill>
                            <a:latin typeface="Avenir 65" pitchFamily="50" charset="0"/>
                          </a:endParaRPr>
                        </a:p>
                      </a:txBody>
                      <a:tcPr anchor="ctr"/>
                    </a:tc>
                    <a:tc>
                      <a:txBody>
                        <a:bodyPr/>
                        <a:lstStyle/>
                        <a:p>
                          <a:pPr marL="0" marR="0" indent="0" algn="l" defTabSz="2089883" rtl="0" eaLnBrk="1" fontAlgn="auto" latinLnBrk="0" hangingPunct="1">
                            <a:lnSpc>
                              <a:spcPct val="100000"/>
                            </a:lnSpc>
                            <a:spcBef>
                              <a:spcPts val="0"/>
                            </a:spcBef>
                            <a:spcAft>
                              <a:spcPts val="600"/>
                            </a:spcAft>
                            <a:buClrTx/>
                            <a:buSzTx/>
                            <a:buFontTx/>
                            <a:buNone/>
                            <a:tabLst/>
                            <a:defRPr/>
                          </a:pPr>
                          <a14:m>
                            <m:oMath xmlns:m="http://schemas.openxmlformats.org/officeDocument/2006/math">
                              <m:r>
                                <a:rPr lang="en-US" sz="2200" b="0" i="1" smtClean="0">
                                  <a:latin typeface="Cambria Math" panose="02040503050406030204" pitchFamily="18" charset="0"/>
                                </a:rPr>
                                <m:t>𝐴</m:t>
                              </m:r>
                              <m:r>
                                <a:rPr lang="en-US" sz="2200" b="0" i="1" smtClean="0">
                                  <a:latin typeface="Cambria Math" panose="02040503050406030204" pitchFamily="18" charset="0"/>
                                </a:rPr>
                                <m:t>,</m:t>
                              </m:r>
                              <m:r>
                                <a:rPr lang="en-US" sz="2200" b="0" i="1" smtClean="0">
                                  <a:latin typeface="Cambria Math" panose="02040503050406030204" pitchFamily="18" charset="0"/>
                                </a:rPr>
                                <m:t>𝐶</m:t>
                              </m:r>
                              <m:r>
                                <a:rPr lang="en-US" sz="2200" b="0" i="1" smtClean="0">
                                  <a:latin typeface="Cambria Math" panose="02040503050406030204" pitchFamily="18" charset="0"/>
                                </a:rPr>
                                <m:t>,</m:t>
                              </m:r>
                              <m:r>
                                <a:rPr lang="en-US" sz="2200" b="0" i="1" smtClean="0">
                                  <a:latin typeface="Cambria Math" panose="02040503050406030204" pitchFamily="18" charset="0"/>
                                </a:rPr>
                                <m:t>𝐺</m:t>
                              </m:r>
                              <m:r>
                                <a:rPr lang="en-US" sz="2200" b="0" i="1" smtClean="0">
                                  <a:latin typeface="Cambria Math" panose="02040503050406030204" pitchFamily="18" charset="0"/>
                                </a:rPr>
                                <m:t>,</m:t>
                              </m:r>
                              <m:r>
                                <a:rPr lang="en-US" sz="2200" b="0" i="1" smtClean="0">
                                  <a:latin typeface="Cambria Math" panose="02040503050406030204" pitchFamily="18" charset="0"/>
                                </a:rPr>
                                <m:t>𝑇</m:t>
                              </m:r>
                              <m:r>
                                <a:rPr lang="en-US" sz="2200" b="0" i="1" smtClean="0">
                                  <a:latin typeface="Cambria Math" panose="02040503050406030204" pitchFamily="18" charset="0"/>
                                </a:rPr>
                                <m:t> </m:t>
                              </m:r>
                            </m:oMath>
                          </a14:m>
                          <a:r>
                            <a:rPr lang="en-US" sz="2200" dirty="0" smtClean="0">
                              <a:latin typeface="Avenir 65" pitchFamily="50" charset="0"/>
                            </a:rPr>
                            <a:t>represent </a:t>
                          </a:r>
                          <a:r>
                            <a:rPr lang="en-US" sz="2200" dirty="0" smtClean="0">
                              <a:latin typeface="Avenir 65" pitchFamily="50" charset="0"/>
                            </a:rPr>
                            <a:t>the mononucleotide frequency in the genome</a:t>
                          </a:r>
                          <a:endParaRPr lang="en-US" sz="2200" dirty="0">
                            <a:latin typeface="Avenir 65" pitchFamily="50" charset="0"/>
                          </a:endParaRPr>
                        </a:p>
                        <a:p>
                          <a:pPr marL="0" marR="0" indent="0" algn="l" defTabSz="2089883" rtl="0" eaLnBrk="1" fontAlgn="auto" latinLnBrk="0" hangingPunct="1">
                            <a:lnSpc>
                              <a:spcPct val="100000"/>
                            </a:lnSpc>
                            <a:spcBef>
                              <a:spcPts val="0"/>
                            </a:spcBef>
                            <a:spcAft>
                              <a:spcPts val="600"/>
                            </a:spcAft>
                            <a:buClrTx/>
                            <a:buSzTx/>
                            <a:buFontTx/>
                            <a:buNone/>
                            <a:tabLst/>
                            <a:defRPr/>
                          </a:pPr>
                          <a14:m>
                            <m:oMath xmlns:m="http://schemas.openxmlformats.org/officeDocument/2006/math">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r>
                                <a:rPr lang="en-US" sz="2200" b="0" i="1" smtClean="0">
                                  <a:latin typeface="Cambria Math" panose="02040503050406030204" pitchFamily="18" charset="0"/>
                                </a:rPr>
                                <m:t>𝑔</m:t>
                              </m:r>
                              <m:r>
                                <a:rPr lang="en-US" sz="2200" b="0" i="1" smtClean="0">
                                  <a:latin typeface="Cambria Math" panose="02040503050406030204" pitchFamily="18" charset="0"/>
                                </a:rPr>
                                <m:t>,</m:t>
                              </m:r>
                              <m:r>
                                <a:rPr lang="en-US" sz="2200" b="0" i="1" smtClean="0">
                                  <a:latin typeface="Cambria Math" panose="02040503050406030204" pitchFamily="18" charset="0"/>
                                </a:rPr>
                                <m:t>𝑡</m:t>
                              </m:r>
                              <m:r>
                                <a:rPr lang="en-US" sz="2200" b="0" i="1" smtClean="0">
                                  <a:latin typeface="Cambria Math" panose="02040503050406030204" pitchFamily="18" charset="0"/>
                                </a:rPr>
                                <m:t> </m:t>
                              </m:r>
                            </m:oMath>
                          </a14:m>
                          <a:r>
                            <a:rPr lang="en-US" sz="2200" dirty="0" smtClean="0">
                              <a:solidFill>
                                <a:schemeClr val="tx1"/>
                              </a:solidFill>
                              <a:latin typeface="Avenir 65" pitchFamily="50" charset="0"/>
                            </a:rPr>
                            <a:t>represent the number of each nucleotide in</a:t>
                          </a:r>
                          <a:r>
                            <a:rPr lang="en-US" sz="2200" baseline="0" dirty="0" smtClean="0">
                              <a:solidFill>
                                <a:schemeClr val="tx1"/>
                              </a:solidFill>
                              <a:latin typeface="Avenir 65" pitchFamily="50" charset="0"/>
                            </a:rPr>
                            <a:t> the tetranucleotide </a:t>
                          </a:r>
                          <a14:m>
                            <m:oMath xmlns:m="http://schemas.openxmlformats.org/officeDocument/2006/math">
                              <m:r>
                                <a:rPr lang="en-US" sz="2200" b="0" i="1" smtClean="0">
                                  <a:latin typeface="Cambria Math" panose="02040503050406030204" pitchFamily="18" charset="0"/>
                                </a:rPr>
                                <m:t>𝑤</m:t>
                              </m:r>
                            </m:oMath>
                          </a14:m>
                          <a:endParaRPr lang="en-US" sz="2200" b="0" dirty="0" smtClean="0">
                            <a:latin typeface="Avenir 65" pitchFamily="50" charset="0"/>
                          </a:endParaRPr>
                        </a:p>
                        <a:p>
                          <a:pPr marL="0" marR="0" indent="0" algn="l" defTabSz="2089883" rtl="0" eaLnBrk="1" fontAlgn="auto" latinLnBrk="0" hangingPunct="1">
                            <a:lnSpc>
                              <a:spcPct val="100000"/>
                            </a:lnSpc>
                            <a:spcBef>
                              <a:spcPts val="0"/>
                            </a:spcBef>
                            <a:spcAft>
                              <a:spcPts val="600"/>
                            </a:spcAft>
                            <a:buClrTx/>
                            <a:buSzTx/>
                            <a:buFontTx/>
                            <a:buNone/>
                            <a:tabLst/>
                            <a:defRPr/>
                          </a:pPr>
                          <a14:m>
                            <m:oMath xmlns:m="http://schemas.openxmlformats.org/officeDocument/2006/math">
                              <m:r>
                                <a:rPr lang="en-US" sz="2200" b="0" i="1" smtClean="0">
                                  <a:latin typeface="Cambria Math" panose="02040503050406030204" pitchFamily="18" charset="0"/>
                                </a:rPr>
                                <m:t>𝑁</m:t>
                              </m:r>
                            </m:oMath>
                          </a14:m>
                          <a:r>
                            <a:rPr lang="en-US" sz="2200" dirty="0" smtClean="0">
                              <a:latin typeface="Avenir 65" pitchFamily="50" charset="0"/>
                            </a:rPr>
                            <a:t> </a:t>
                          </a:r>
                          <a:r>
                            <a:rPr lang="en-US" sz="2200" dirty="0" smtClean="0">
                              <a:latin typeface="Avenir 65" pitchFamily="50" charset="0"/>
                            </a:rPr>
                            <a:t>is th</a:t>
                          </a:r>
                          <a:r>
                            <a:rPr lang="en-US" sz="2200" baseline="0" dirty="0" smtClean="0">
                              <a:latin typeface="Avenir 65" pitchFamily="50" charset="0"/>
                            </a:rPr>
                            <a:t>e length of the genome</a:t>
                          </a:r>
                          <a:endParaRPr lang="en-US" sz="2200" dirty="0" smtClean="0">
                            <a:latin typeface="Avenir 65" pitchFamily="50" charset="0"/>
                          </a:endParaRPr>
                        </a:p>
                      </a:txBody>
                      <a:tcPr/>
                    </a:tc>
                  </a:tr>
                </a:tbl>
              </a:graphicData>
            </a:graphic>
          </p:graphicFrame>
        </mc:Choice>
        <mc:Fallback>
          <p:graphicFrame>
            <p:nvGraphicFramePr>
              <p:cNvPr id="186" name="Table 185"/>
              <p:cNvGraphicFramePr>
                <a:graphicFrameLocks noGrp="1"/>
              </p:cNvGraphicFramePr>
              <p:nvPr>
                <p:extLst>
                  <p:ext uri="{D42A27DB-BD31-4B8C-83A1-F6EECF244321}">
                    <p14:modId xmlns:p14="http://schemas.microsoft.com/office/powerpoint/2010/main" val="2481992481"/>
                  </p:ext>
                </p:extLst>
              </p:nvPr>
            </p:nvGraphicFramePr>
            <p:xfrm>
              <a:off x="1744912" y="21178900"/>
              <a:ext cx="6640603" cy="1920240"/>
            </p:xfrm>
            <a:graphic>
              <a:graphicData uri="http://schemas.openxmlformats.org/drawingml/2006/table">
                <a:tbl>
                  <a:tblPr firstRow="1" bandRow="1">
                    <a:tableStyleId>{2D5ABB26-0587-4C30-8999-92F81FD0307C}</a:tableStyleId>
                  </a:tblPr>
                  <a:tblGrid>
                    <a:gridCol w="1275868"/>
                    <a:gridCol w="5364735"/>
                  </a:tblGrid>
                  <a:tr h="1920240">
                    <a:tc>
                      <a:txBody>
                        <a:bodyPr/>
                        <a:lstStyle/>
                        <a:p>
                          <a:pPr algn="l"/>
                          <a:r>
                            <a:rPr lang="en-US" sz="2200" dirty="0" smtClean="0">
                              <a:solidFill>
                                <a:schemeClr val="tx1"/>
                              </a:solidFill>
                              <a:latin typeface="Avenir 65" pitchFamily="50" charset="0"/>
                            </a:rPr>
                            <a:t>Where</a:t>
                          </a:r>
                          <a:endParaRPr lang="en-US" sz="2200" dirty="0">
                            <a:solidFill>
                              <a:schemeClr val="tx1"/>
                            </a:solidFill>
                            <a:latin typeface="Avenir 65" pitchFamily="50" charset="0"/>
                          </a:endParaRPr>
                        </a:p>
                      </a:txBody>
                      <a:tcPr anchor="ctr"/>
                    </a:tc>
                    <a:tc>
                      <a:txBody>
                        <a:bodyPr/>
                        <a:lstStyle/>
                        <a:p>
                          <a:endParaRPr lang="en-US"/>
                        </a:p>
                      </a:txBody>
                      <a:tcPr>
                        <a:blipFill rotWithShape="0">
                          <a:blip r:embed="rId10"/>
                          <a:stretch>
                            <a:fillRect l="-23723" t="-2215" b="-6329"/>
                          </a:stretch>
                        </a:blipFill>
                      </a:tcPr>
                    </a:tc>
                  </a:tr>
                </a:tbl>
              </a:graphicData>
            </a:graphic>
          </p:graphicFrame>
        </mc:Fallback>
      </mc:AlternateContent>
      <p:sp>
        <p:nvSpPr>
          <p:cNvPr id="1061" name="Left Brace 1060"/>
          <p:cNvSpPr/>
          <p:nvPr/>
        </p:nvSpPr>
        <p:spPr>
          <a:xfrm>
            <a:off x="2733868" y="21207637"/>
            <a:ext cx="235620" cy="1862766"/>
          </a:xfrm>
          <a:prstGeom prst="leftBrace">
            <a:avLst>
              <a:gd name="adj1" fmla="val 38736"/>
              <a:gd name="adj2" fmla="val 50000"/>
            </a:avLst>
          </a:prstGeom>
          <a:ln w="19050">
            <a:solidFill>
              <a:srgbClr val="C7474E"/>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a:solidFill>
                <a:srgbClr val="B5CF72"/>
              </a:solidFill>
            </a:endParaRPr>
          </a:p>
        </p:txBody>
      </p:sp>
      <p:sp>
        <p:nvSpPr>
          <p:cNvPr id="195" name="TextBox 194"/>
          <p:cNvSpPr txBox="1"/>
          <p:nvPr/>
        </p:nvSpPr>
        <p:spPr>
          <a:xfrm>
            <a:off x="487252" y="23245882"/>
            <a:ext cx="9155922" cy="757393"/>
          </a:xfrm>
          <a:prstGeom prst="rect">
            <a:avLst/>
          </a:prstGeom>
          <a:noFill/>
          <a:ln>
            <a:noFill/>
          </a:ln>
        </p:spPr>
        <p:txBody>
          <a:bodyPr wrap="square" lIns="79507" tIns="39754" rIns="79507" bIns="39754" rtlCol="0">
            <a:spAutoFit/>
          </a:bodyPr>
          <a:lstStyle/>
          <a:p>
            <a:pPr algn="ctr"/>
            <a:r>
              <a:rPr lang="en-US" sz="2200" dirty="0">
                <a:latin typeface="Avenir 65" pitchFamily="50" charset="0"/>
              </a:rPr>
              <a:t>The TUD signal for a genome is a vector of 4</a:t>
            </a:r>
            <a:r>
              <a:rPr lang="en-US" sz="2200" baseline="30000" dirty="0">
                <a:latin typeface="Avenir 65" pitchFamily="50" charset="0"/>
              </a:rPr>
              <a:t>4</a:t>
            </a:r>
            <a:r>
              <a:rPr lang="en-US" sz="2200" dirty="0">
                <a:latin typeface="Avenir 65" pitchFamily="50" charset="0"/>
              </a:rPr>
              <a:t> = 256 values – one for each possible tetranucleotide</a:t>
            </a:r>
          </a:p>
        </p:txBody>
      </p:sp>
      <p:sp>
        <p:nvSpPr>
          <p:cNvPr id="200" name="TextBox 199"/>
          <p:cNvSpPr txBox="1"/>
          <p:nvPr/>
        </p:nvSpPr>
        <p:spPr>
          <a:xfrm>
            <a:off x="13445911" y="17987994"/>
            <a:ext cx="6490351" cy="418839"/>
          </a:xfrm>
          <a:prstGeom prst="rect">
            <a:avLst/>
          </a:prstGeom>
          <a:noFill/>
          <a:ln>
            <a:noFill/>
          </a:ln>
        </p:spPr>
        <p:txBody>
          <a:bodyPr wrap="square" lIns="79507" tIns="39754" rIns="79507" bIns="39754" rtlCol="0">
            <a:spAutoFit/>
          </a:bodyPr>
          <a:lstStyle/>
          <a:p>
            <a:r>
              <a:rPr lang="en-US" sz="2200" dirty="0">
                <a:latin typeface="Avenir 65" pitchFamily="50" charset="0"/>
              </a:rPr>
              <a:t>Neighbor joining tree from TUD distance</a:t>
            </a:r>
          </a:p>
        </p:txBody>
      </p:sp>
      <p:sp>
        <p:nvSpPr>
          <p:cNvPr id="203" name="TextBox 202"/>
          <p:cNvSpPr txBox="1"/>
          <p:nvPr/>
        </p:nvSpPr>
        <p:spPr>
          <a:xfrm>
            <a:off x="35997154" y="8593545"/>
            <a:ext cx="4073233" cy="418839"/>
          </a:xfrm>
          <a:prstGeom prst="rect">
            <a:avLst/>
          </a:prstGeom>
          <a:noFill/>
          <a:ln>
            <a:noFill/>
          </a:ln>
        </p:spPr>
        <p:txBody>
          <a:bodyPr wrap="square" lIns="79507" tIns="39754" rIns="79507" bIns="39754" rtlCol="0">
            <a:spAutoFit/>
          </a:bodyPr>
          <a:lstStyle/>
          <a:p>
            <a:pPr algn="ctr"/>
            <a:r>
              <a:rPr lang="en-US" sz="2200" dirty="0" smtClean="0">
                <a:latin typeface="Avenir 65" pitchFamily="50" charset="0"/>
              </a:rPr>
              <a:t>That’s a </a:t>
            </a:r>
            <a:r>
              <a:rPr lang="en-US" sz="2200" dirty="0" err="1" smtClean="0">
                <a:latin typeface="Avenir 65" pitchFamily="50" charset="0"/>
              </a:rPr>
              <a:t>BamHI</a:t>
            </a:r>
            <a:r>
              <a:rPr lang="en-US" sz="2200" dirty="0" smtClean="0">
                <a:latin typeface="Avenir 65" pitchFamily="50" charset="0"/>
              </a:rPr>
              <a:t> restriction site!</a:t>
            </a:r>
            <a:endParaRPr lang="en-US" sz="2200" dirty="0">
              <a:latin typeface="Avenir 65" pitchFamily="50" charset="0"/>
            </a:endParaRPr>
          </a:p>
        </p:txBody>
      </p:sp>
      <p:pic>
        <p:nvPicPr>
          <p:cNvPr id="1076" name="Picture 107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717795" y="6628824"/>
            <a:ext cx="4819111" cy="3863530"/>
          </a:xfrm>
          <a:prstGeom prst="rect">
            <a:avLst/>
          </a:prstGeom>
        </p:spPr>
      </p:pic>
      <p:pic>
        <p:nvPicPr>
          <p:cNvPr id="1078" name="Picture 107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442906" y="6792856"/>
            <a:ext cx="4815925" cy="3812918"/>
          </a:xfrm>
          <a:prstGeom prst="rect">
            <a:avLst/>
          </a:prstGeom>
        </p:spPr>
      </p:pic>
      <p:grpSp>
        <p:nvGrpSpPr>
          <p:cNvPr id="1080" name="Group 1079"/>
          <p:cNvGrpSpPr/>
          <p:nvPr/>
        </p:nvGrpSpPr>
        <p:grpSpPr>
          <a:xfrm>
            <a:off x="0" y="16136"/>
            <a:ext cx="42062400" cy="459980"/>
            <a:chOff x="0" y="5025271"/>
            <a:chExt cx="42062400" cy="531001"/>
          </a:xfrm>
        </p:grpSpPr>
        <p:sp>
          <p:nvSpPr>
            <p:cNvPr id="1079" name="Rectangle 1078"/>
            <p:cNvSpPr/>
            <p:nvPr/>
          </p:nvSpPr>
          <p:spPr>
            <a:xfrm>
              <a:off x="0" y="5025271"/>
              <a:ext cx="2064774" cy="531001"/>
            </a:xfrm>
            <a:prstGeom prst="rect">
              <a:avLst/>
            </a:prstGeom>
            <a:solidFill>
              <a:srgbClr val="C7474E"/>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sp>
          <p:nvSpPr>
            <p:cNvPr id="216" name="Rectangle 215"/>
            <p:cNvSpPr/>
            <p:nvPr/>
          </p:nvSpPr>
          <p:spPr>
            <a:xfrm>
              <a:off x="4127773" y="5025271"/>
              <a:ext cx="2355222" cy="531001"/>
            </a:xfrm>
            <a:prstGeom prst="rect">
              <a:avLst/>
            </a:prstGeom>
            <a:solidFill>
              <a:srgbClr val="4E8B6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sp>
          <p:nvSpPr>
            <p:cNvPr id="217" name="Rectangle 216"/>
            <p:cNvSpPr/>
            <p:nvPr/>
          </p:nvSpPr>
          <p:spPr>
            <a:xfrm>
              <a:off x="2062999" y="5025271"/>
              <a:ext cx="2320453" cy="531001"/>
            </a:xfrm>
            <a:prstGeom prst="rect">
              <a:avLst/>
            </a:prstGeom>
            <a:solidFill>
              <a:srgbClr val="D6AA2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sp>
          <p:nvSpPr>
            <p:cNvPr id="218" name="Rectangle 217"/>
            <p:cNvSpPr/>
            <p:nvPr/>
          </p:nvSpPr>
          <p:spPr>
            <a:xfrm>
              <a:off x="6482995" y="5025271"/>
              <a:ext cx="6260548" cy="531001"/>
            </a:xfrm>
            <a:prstGeom prst="rect">
              <a:avLst/>
            </a:prstGeom>
            <a:solidFill>
              <a:srgbClr val="16384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sp>
          <p:nvSpPr>
            <p:cNvPr id="219" name="Rectangle 218"/>
            <p:cNvSpPr/>
            <p:nvPr/>
          </p:nvSpPr>
          <p:spPr>
            <a:xfrm>
              <a:off x="12512372" y="5025271"/>
              <a:ext cx="2064774" cy="531001"/>
            </a:xfrm>
            <a:prstGeom prst="rect">
              <a:avLst/>
            </a:prstGeom>
            <a:solidFill>
              <a:srgbClr val="C7474E"/>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sp>
          <p:nvSpPr>
            <p:cNvPr id="220" name="Rectangle 219"/>
            <p:cNvSpPr/>
            <p:nvPr/>
          </p:nvSpPr>
          <p:spPr>
            <a:xfrm>
              <a:off x="14575371" y="5025271"/>
              <a:ext cx="7370229" cy="531001"/>
            </a:xfrm>
            <a:prstGeom prst="rect">
              <a:avLst/>
            </a:prstGeom>
            <a:solidFill>
              <a:srgbClr val="D6AA2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sp>
          <p:nvSpPr>
            <p:cNvPr id="221" name="Rectangle 220"/>
            <p:cNvSpPr/>
            <p:nvPr/>
          </p:nvSpPr>
          <p:spPr>
            <a:xfrm>
              <a:off x="21420303" y="5025271"/>
              <a:ext cx="3835612" cy="531001"/>
            </a:xfrm>
            <a:prstGeom prst="rect">
              <a:avLst/>
            </a:prstGeom>
            <a:solidFill>
              <a:srgbClr val="16384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sp>
          <p:nvSpPr>
            <p:cNvPr id="222" name="Rectangle 221"/>
            <p:cNvSpPr/>
            <p:nvPr/>
          </p:nvSpPr>
          <p:spPr>
            <a:xfrm>
              <a:off x="24526580" y="5025271"/>
              <a:ext cx="2355222" cy="531001"/>
            </a:xfrm>
            <a:prstGeom prst="rect">
              <a:avLst/>
            </a:prstGeom>
            <a:solidFill>
              <a:srgbClr val="4E8B6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sp>
          <p:nvSpPr>
            <p:cNvPr id="223" name="Rectangle 222"/>
            <p:cNvSpPr/>
            <p:nvPr/>
          </p:nvSpPr>
          <p:spPr>
            <a:xfrm>
              <a:off x="26201082" y="5025271"/>
              <a:ext cx="7735101" cy="531001"/>
            </a:xfrm>
            <a:prstGeom prst="rect">
              <a:avLst/>
            </a:prstGeom>
            <a:solidFill>
              <a:srgbClr val="D6AA2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sp>
          <p:nvSpPr>
            <p:cNvPr id="226" name="Rectangle 225"/>
            <p:cNvSpPr/>
            <p:nvPr/>
          </p:nvSpPr>
          <p:spPr>
            <a:xfrm>
              <a:off x="32769807" y="5025271"/>
              <a:ext cx="2355222" cy="531001"/>
            </a:xfrm>
            <a:prstGeom prst="rect">
              <a:avLst/>
            </a:prstGeom>
            <a:solidFill>
              <a:srgbClr val="4E8B6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sp>
          <p:nvSpPr>
            <p:cNvPr id="227" name="Rectangle 226"/>
            <p:cNvSpPr/>
            <p:nvPr/>
          </p:nvSpPr>
          <p:spPr>
            <a:xfrm>
              <a:off x="34820285" y="5025271"/>
              <a:ext cx="4687885" cy="531001"/>
            </a:xfrm>
            <a:prstGeom prst="rect">
              <a:avLst/>
            </a:prstGeom>
            <a:solidFill>
              <a:srgbClr val="C7474E"/>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sp>
          <p:nvSpPr>
            <p:cNvPr id="228" name="Rectangle 227"/>
            <p:cNvSpPr/>
            <p:nvPr/>
          </p:nvSpPr>
          <p:spPr>
            <a:xfrm>
              <a:off x="38365731" y="5025271"/>
              <a:ext cx="3696669" cy="531001"/>
            </a:xfrm>
            <a:prstGeom prst="rect">
              <a:avLst/>
            </a:prstGeom>
            <a:solidFill>
              <a:srgbClr val="16384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grpSp>
      <p:sp>
        <p:nvSpPr>
          <p:cNvPr id="232" name="TextBox 231"/>
          <p:cNvSpPr txBox="1"/>
          <p:nvPr/>
        </p:nvSpPr>
        <p:spPr>
          <a:xfrm>
            <a:off x="32048883" y="14587340"/>
            <a:ext cx="9687694" cy="2800767"/>
          </a:xfrm>
          <a:prstGeom prst="rect">
            <a:avLst/>
          </a:prstGeom>
          <a:noFill/>
        </p:spPr>
        <p:txBody>
          <a:bodyPr wrap="square" rtlCol="0">
            <a:spAutoFit/>
          </a:bodyPr>
          <a:lstStyle/>
          <a:p>
            <a:r>
              <a:rPr lang="en-US" sz="2200" dirty="0">
                <a:latin typeface="Avenir 65" pitchFamily="50" charset="0"/>
              </a:rPr>
              <a:t>Tetranucleotide usage deviation and other alignment-free methods can investigate relationships within the diverse mycobacteriophage population. TUD accurately reconstructs phylogenetic trees and can highlight regions of particular interest in a genome. These methods can be applied in a high-throughput manner, take very small amounts of computational time, and serve as an excellent first pass in the comparative analysis of a mycobacteriophage genome. With some further work we hope to see these methods applied to every new phage sequence. </a:t>
            </a:r>
          </a:p>
        </p:txBody>
      </p:sp>
      <p:grpSp>
        <p:nvGrpSpPr>
          <p:cNvPr id="147" name="Group 146"/>
          <p:cNvGrpSpPr/>
          <p:nvPr/>
        </p:nvGrpSpPr>
        <p:grpSpPr>
          <a:xfrm>
            <a:off x="17876105" y="26149767"/>
            <a:ext cx="6446140" cy="4711383"/>
            <a:chOff x="17876105" y="26149760"/>
            <a:chExt cx="6446140" cy="4711383"/>
          </a:xfrm>
        </p:grpSpPr>
        <p:sp>
          <p:nvSpPr>
            <p:cNvPr id="117" name="TextBox 116"/>
            <p:cNvSpPr txBox="1"/>
            <p:nvPr/>
          </p:nvSpPr>
          <p:spPr>
            <a:xfrm>
              <a:off x="18075290" y="26149760"/>
              <a:ext cx="6047771" cy="572727"/>
            </a:xfrm>
            <a:prstGeom prst="rect">
              <a:avLst/>
            </a:prstGeom>
            <a:noFill/>
            <a:ln>
              <a:noFill/>
            </a:ln>
          </p:spPr>
          <p:txBody>
            <a:bodyPr wrap="square" lIns="79507" tIns="39754" rIns="79507" bIns="39754" rtlCol="0">
              <a:spAutoFit/>
            </a:bodyPr>
            <a:lstStyle/>
            <a:p>
              <a:r>
                <a:rPr lang="en-US" sz="3200" dirty="0">
                  <a:ln w="3175">
                    <a:noFill/>
                  </a:ln>
                  <a:solidFill>
                    <a:srgbClr val="F79029"/>
                  </a:solidFill>
                  <a:latin typeface="Avenir 65" pitchFamily="50" charset="0"/>
                </a:rPr>
                <a:t>JoeDirt (L1)  </a:t>
              </a:r>
              <a:r>
                <a:rPr lang="en-US" sz="2000" dirty="0">
                  <a:ln w="3175">
                    <a:noFill/>
                  </a:ln>
                  <a:latin typeface="Avenir 65" pitchFamily="50" charset="0"/>
                </a:rPr>
                <a:t>cluster of repeats at 70kb</a:t>
              </a:r>
            </a:p>
          </p:txBody>
        </p:sp>
        <p:grpSp>
          <p:nvGrpSpPr>
            <p:cNvPr id="110" name="Group 109"/>
            <p:cNvGrpSpPr/>
            <p:nvPr/>
          </p:nvGrpSpPr>
          <p:grpSpPr>
            <a:xfrm>
              <a:off x="18018443" y="26722487"/>
              <a:ext cx="6161464" cy="3939045"/>
              <a:chOff x="18027270" y="25589815"/>
              <a:chExt cx="6161464" cy="3939045"/>
            </a:xfrm>
          </p:grpSpPr>
          <p:pic>
            <p:nvPicPr>
              <p:cNvPr id="93" name="Picture 92"/>
              <p:cNvPicPr>
                <a:picLocks noChangeAspect="1"/>
              </p:cNvPicPr>
              <p:nvPr/>
            </p:nvPicPr>
            <p:blipFill rotWithShape="1">
              <a:blip r:embed="rId13">
                <a:extLst>
                  <a:ext uri="{28A0092B-C50C-407E-A947-70E740481C1C}">
                    <a14:useLocalDpi xmlns:a14="http://schemas.microsoft.com/office/drawing/2010/main" val="0"/>
                  </a:ext>
                </a:extLst>
              </a:blip>
              <a:srcRect l="-5" r="93" b="98488"/>
              <a:stretch/>
            </p:blipFill>
            <p:spPr>
              <a:xfrm>
                <a:off x="18124400" y="25589815"/>
                <a:ext cx="6064334" cy="3939045"/>
              </a:xfrm>
              <a:prstGeom prst="rect">
                <a:avLst/>
              </a:prstGeom>
            </p:spPr>
          </p:pic>
          <p:sp>
            <p:nvSpPr>
              <p:cNvPr id="108" name="TextBox 107"/>
              <p:cNvSpPr txBox="1"/>
              <p:nvPr/>
            </p:nvSpPr>
            <p:spPr>
              <a:xfrm>
                <a:off x="18027270" y="25799865"/>
                <a:ext cx="4970800" cy="338554"/>
              </a:xfrm>
              <a:prstGeom prst="rect">
                <a:avLst/>
              </a:prstGeom>
              <a:solidFill>
                <a:schemeClr val="bg1"/>
              </a:solidFill>
            </p:spPr>
            <p:txBody>
              <a:bodyPr wrap="square" rtlCol="0">
                <a:spAutoFit/>
              </a:bodyPr>
              <a:lstStyle/>
              <a:p>
                <a:r>
                  <a:rPr lang="en-US" sz="1600" dirty="0"/>
                  <a:t>	70000</a:t>
                </a:r>
              </a:p>
            </p:txBody>
          </p:sp>
          <p:sp>
            <p:nvSpPr>
              <p:cNvPr id="128" name="TextBox 127"/>
              <p:cNvSpPr txBox="1"/>
              <p:nvPr/>
            </p:nvSpPr>
            <p:spPr>
              <a:xfrm>
                <a:off x="22914002" y="25799865"/>
                <a:ext cx="1253150" cy="338554"/>
              </a:xfrm>
              <a:prstGeom prst="rect">
                <a:avLst/>
              </a:prstGeom>
              <a:solidFill>
                <a:schemeClr val="bg1"/>
              </a:solidFill>
            </p:spPr>
            <p:txBody>
              <a:bodyPr wrap="square" rtlCol="0">
                <a:spAutoFit/>
              </a:bodyPr>
              <a:lstStyle/>
              <a:p>
                <a:endParaRPr lang="en-US" sz="1600" dirty="0"/>
              </a:p>
            </p:txBody>
          </p:sp>
        </p:grpSp>
        <p:sp>
          <p:nvSpPr>
            <p:cNvPr id="233" name="TextBox 232"/>
            <p:cNvSpPr txBox="1"/>
            <p:nvPr/>
          </p:nvSpPr>
          <p:spPr>
            <a:xfrm>
              <a:off x="17876105" y="30503860"/>
              <a:ext cx="6446140" cy="357283"/>
            </a:xfrm>
            <a:prstGeom prst="rect">
              <a:avLst/>
            </a:prstGeom>
            <a:noFill/>
            <a:ln>
              <a:noFill/>
            </a:ln>
          </p:spPr>
          <p:txBody>
            <a:bodyPr wrap="square" lIns="79507" tIns="39754" rIns="79507" bIns="39754" rtlCol="0">
              <a:spAutoFit/>
            </a:bodyPr>
            <a:lstStyle/>
            <a:p>
              <a:pPr algn="ctr"/>
              <a:r>
                <a:rPr lang="en-US" sz="1800" dirty="0">
                  <a:latin typeface="Avenir 65" pitchFamily="50" charset="0"/>
                </a:rPr>
                <a:t>Colored lines indicate significant clusters of repeats </a:t>
              </a:r>
            </a:p>
          </p:txBody>
        </p:sp>
      </p:grpSp>
      <p:grpSp>
        <p:nvGrpSpPr>
          <p:cNvPr id="144" name="Group 143"/>
          <p:cNvGrpSpPr/>
          <p:nvPr/>
        </p:nvGrpSpPr>
        <p:grpSpPr>
          <a:xfrm>
            <a:off x="24731855" y="26175014"/>
            <a:ext cx="6622783" cy="4760591"/>
            <a:chOff x="24731850" y="26175008"/>
            <a:chExt cx="6622783" cy="4760590"/>
          </a:xfrm>
        </p:grpSpPr>
        <p:sp>
          <p:nvSpPr>
            <p:cNvPr id="118" name="TextBox 117"/>
            <p:cNvSpPr txBox="1"/>
            <p:nvPr/>
          </p:nvSpPr>
          <p:spPr>
            <a:xfrm>
              <a:off x="24731850" y="26175008"/>
              <a:ext cx="6622783" cy="1065169"/>
            </a:xfrm>
            <a:prstGeom prst="rect">
              <a:avLst/>
            </a:prstGeom>
            <a:noFill/>
            <a:ln>
              <a:noFill/>
            </a:ln>
          </p:spPr>
          <p:txBody>
            <a:bodyPr wrap="square" lIns="79507" tIns="39754" rIns="79507" bIns="39754" rtlCol="0">
              <a:spAutoFit/>
            </a:bodyPr>
            <a:lstStyle/>
            <a:p>
              <a:r>
                <a:rPr lang="en-US" sz="3200" dirty="0">
                  <a:ln w="3175">
                    <a:noFill/>
                  </a:ln>
                  <a:solidFill>
                    <a:srgbClr val="F79029"/>
                  </a:solidFill>
                  <a:latin typeface="Avenir 65" pitchFamily="50" charset="0"/>
                </a:rPr>
                <a:t>Archie (L2) </a:t>
              </a:r>
              <a:r>
                <a:rPr lang="en-US" sz="2000" dirty="0">
                  <a:ln w="3175">
                    <a:noFill/>
                  </a:ln>
                  <a:latin typeface="Avenir 65" pitchFamily="50" charset="0"/>
                </a:rPr>
                <a:t>cluster of repeats at 74kb and 76kb</a:t>
              </a:r>
            </a:p>
            <a:p>
              <a:endParaRPr lang="en-US" sz="3200" dirty="0">
                <a:ln w="3175">
                  <a:noFill/>
                </a:ln>
                <a:solidFill>
                  <a:srgbClr val="F79029"/>
                </a:solidFill>
                <a:latin typeface="Avenir 65" pitchFamily="50" charset="0"/>
              </a:endParaRPr>
            </a:p>
          </p:txBody>
        </p:sp>
        <p:grpSp>
          <p:nvGrpSpPr>
            <p:cNvPr id="115" name="Group 114"/>
            <p:cNvGrpSpPr/>
            <p:nvPr/>
          </p:nvGrpSpPr>
          <p:grpSpPr>
            <a:xfrm>
              <a:off x="25027091" y="26722487"/>
              <a:ext cx="6032300" cy="3773945"/>
              <a:chOff x="25006512" y="25589815"/>
              <a:chExt cx="6032300" cy="3773945"/>
            </a:xfrm>
          </p:grpSpPr>
          <p:pic>
            <p:nvPicPr>
              <p:cNvPr id="1034" name="Picture 10" descr="http://zlab.bu.edu/~mfrith/cgi_out/rf_pic22996.png"/>
              <p:cNvPicPr>
                <a:picLocks noChangeAspect="1" noChangeArrowheads="1"/>
              </p:cNvPicPr>
              <p:nvPr/>
            </p:nvPicPr>
            <p:blipFill rotWithShape="1">
              <a:blip r:embed="rId14">
                <a:extLst>
                  <a:ext uri="{28A0092B-C50C-407E-A947-70E740481C1C}">
                    <a14:useLocalDpi xmlns:a14="http://schemas.microsoft.com/office/drawing/2010/main" val="0"/>
                  </a:ext>
                </a:extLst>
              </a:blip>
              <a:srcRect b="96083"/>
              <a:stretch/>
            </p:blipFill>
            <p:spPr bwMode="auto">
              <a:xfrm>
                <a:off x="25006512" y="25589815"/>
                <a:ext cx="6032300" cy="3773945"/>
              </a:xfrm>
              <a:prstGeom prst="rect">
                <a:avLst/>
              </a:prstGeom>
              <a:noFill/>
              <a:extLst>
                <a:ext uri="{909E8E84-426E-40DD-AFC4-6F175D3DCCD1}">
                  <a14:hiddenFill xmlns:a14="http://schemas.microsoft.com/office/drawing/2010/main">
                    <a:solidFill>
                      <a:srgbClr val="FFFFFF"/>
                    </a:solidFill>
                  </a14:hiddenFill>
                </a:ext>
              </a:extLst>
            </p:spPr>
          </p:pic>
          <p:sp>
            <p:nvSpPr>
              <p:cNvPr id="130" name="TextBox 129"/>
              <p:cNvSpPr txBox="1"/>
              <p:nvPr/>
            </p:nvSpPr>
            <p:spPr>
              <a:xfrm>
                <a:off x="25356517" y="25799865"/>
                <a:ext cx="4970800" cy="338554"/>
              </a:xfrm>
              <a:prstGeom prst="rect">
                <a:avLst/>
              </a:prstGeom>
              <a:solidFill>
                <a:schemeClr val="bg1"/>
              </a:solidFill>
            </p:spPr>
            <p:txBody>
              <a:bodyPr wrap="square" rtlCol="0">
                <a:spAutoFit/>
              </a:bodyPr>
              <a:lstStyle/>
              <a:p>
                <a:r>
                  <a:rPr lang="en-US" sz="1600" dirty="0"/>
                  <a:t>	74000</a:t>
                </a:r>
              </a:p>
            </p:txBody>
          </p:sp>
          <p:sp>
            <p:nvSpPr>
              <p:cNvPr id="131" name="TextBox 130"/>
              <p:cNvSpPr txBox="1"/>
              <p:nvPr/>
            </p:nvSpPr>
            <p:spPr>
              <a:xfrm>
                <a:off x="30291488" y="25772348"/>
                <a:ext cx="729601" cy="338554"/>
              </a:xfrm>
              <a:prstGeom prst="rect">
                <a:avLst/>
              </a:prstGeom>
              <a:solidFill>
                <a:schemeClr val="bg1"/>
              </a:solidFill>
            </p:spPr>
            <p:txBody>
              <a:bodyPr wrap="square" rtlCol="0">
                <a:spAutoFit/>
              </a:bodyPr>
              <a:lstStyle/>
              <a:p>
                <a:r>
                  <a:rPr lang="en-US" sz="1600" dirty="0"/>
                  <a:t>76000</a:t>
                </a:r>
              </a:p>
            </p:txBody>
          </p:sp>
        </p:grpSp>
        <p:sp>
          <p:nvSpPr>
            <p:cNvPr id="234" name="TextBox 233"/>
            <p:cNvSpPr txBox="1"/>
            <p:nvPr/>
          </p:nvSpPr>
          <p:spPr>
            <a:xfrm>
              <a:off x="24820171" y="30578315"/>
              <a:ext cx="6446139" cy="357283"/>
            </a:xfrm>
            <a:prstGeom prst="rect">
              <a:avLst/>
            </a:prstGeom>
            <a:noFill/>
            <a:ln>
              <a:noFill/>
            </a:ln>
          </p:spPr>
          <p:txBody>
            <a:bodyPr wrap="square" lIns="79507" tIns="39754" rIns="79507" bIns="39754" rtlCol="0">
              <a:spAutoFit/>
            </a:bodyPr>
            <a:lstStyle/>
            <a:p>
              <a:pPr algn="ctr"/>
              <a:r>
                <a:rPr lang="en-US" sz="1800" dirty="0">
                  <a:latin typeface="Avenir 65" pitchFamily="50" charset="0"/>
                </a:rPr>
                <a:t>Colored lines indicate significant clusters of repeats </a:t>
              </a:r>
            </a:p>
          </p:txBody>
        </p:sp>
      </p:grpSp>
      <p:pic>
        <p:nvPicPr>
          <p:cNvPr id="1082" name="Picture 108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501952" y="5779086"/>
            <a:ext cx="9444088" cy="11955904"/>
          </a:xfrm>
          <a:prstGeom prst="rect">
            <a:avLst/>
          </a:prstGeom>
        </p:spPr>
      </p:pic>
      <p:graphicFrame>
        <p:nvGraphicFramePr>
          <p:cNvPr id="1086" name="Table 1085"/>
          <p:cNvGraphicFramePr>
            <a:graphicFrameLocks noGrp="1"/>
          </p:cNvGraphicFramePr>
          <p:nvPr>
            <p:extLst>
              <p:ext uri="{D42A27DB-BD31-4B8C-83A1-F6EECF244321}">
                <p14:modId xmlns:p14="http://schemas.microsoft.com/office/powerpoint/2010/main" val="1208562906"/>
              </p:ext>
            </p:extLst>
          </p:nvPr>
        </p:nvGraphicFramePr>
        <p:xfrm>
          <a:off x="5411805" y="15262687"/>
          <a:ext cx="2484903" cy="1930508"/>
        </p:xfrm>
        <a:graphic>
          <a:graphicData uri="http://schemas.openxmlformats.org/drawingml/2006/table">
            <a:tbl>
              <a:tblPr firstRow="1" bandRow="1">
                <a:tableStyleId>{2D5ABB26-0587-4C30-8999-92F81FD0307C}</a:tableStyleId>
              </a:tblPr>
              <a:tblGrid>
                <a:gridCol w="1354392"/>
                <a:gridCol w="1130511"/>
              </a:tblGrid>
              <a:tr h="542771">
                <a:tc gridSpan="2">
                  <a:txBody>
                    <a:bodyPr/>
                    <a:lstStyle/>
                    <a:p>
                      <a:pPr marL="0" marR="0" indent="0" algn="ctr" defTabSz="2089883" rtl="0" eaLnBrk="1" fontAlgn="auto" latinLnBrk="0" hangingPunct="1">
                        <a:lnSpc>
                          <a:spcPct val="100000"/>
                        </a:lnSpc>
                        <a:spcBef>
                          <a:spcPts val="0"/>
                        </a:spcBef>
                        <a:spcAft>
                          <a:spcPts val="0"/>
                        </a:spcAft>
                        <a:buClrTx/>
                        <a:buSzTx/>
                        <a:buFontTx/>
                        <a:buNone/>
                        <a:tabLst/>
                        <a:defRPr/>
                      </a:pPr>
                      <a:r>
                        <a:rPr lang="en-US" sz="2400" dirty="0" smtClean="0">
                          <a:latin typeface="Avenir 65" pitchFamily="50" charset="0"/>
                        </a:rPr>
                        <a:t>Here’s the result</a:t>
                      </a:r>
                    </a:p>
                  </a:txBody>
                  <a:tcP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4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2579">
                <a:tc>
                  <a:txBody>
                    <a:bodyPr/>
                    <a:lstStyle/>
                    <a:p>
                      <a:pPr>
                        <a:spcAft>
                          <a:spcPts val="400"/>
                        </a:spcAft>
                      </a:pPr>
                      <a:r>
                        <a:rPr lang="en-US" sz="2400" spc="600" dirty="0" smtClean="0">
                          <a:ln w="19050">
                            <a:solidFill>
                              <a:srgbClr val="C7474E"/>
                            </a:solidFill>
                          </a:ln>
                          <a:solidFill>
                            <a:srgbClr val="C7474E"/>
                          </a:solidFill>
                          <a:latin typeface="Hero" panose="02000506000000020004" pitchFamily="50" charset="0"/>
                        </a:rPr>
                        <a:t>GATG</a:t>
                      </a:r>
                      <a:endParaRPr lang="en-US" sz="2400"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2089883" rtl="0" eaLnBrk="1" fontAlgn="auto" latinLnBrk="0" hangingPunct="1">
                        <a:lnSpc>
                          <a:spcPct val="100000"/>
                        </a:lnSpc>
                        <a:spcBef>
                          <a:spcPts val="0"/>
                        </a:spcBef>
                        <a:spcAft>
                          <a:spcPts val="0"/>
                        </a:spcAft>
                        <a:buClrTx/>
                        <a:buSzTx/>
                        <a:buFontTx/>
                        <a:buNone/>
                        <a:tabLst/>
                        <a:defRPr/>
                      </a:pPr>
                      <a:r>
                        <a:rPr lang="en-US" sz="2400" dirty="0" smtClean="0">
                          <a:latin typeface="Avenir 65" pitchFamily="50" charset="0"/>
                        </a:rPr>
                        <a:t>x2</a:t>
                      </a: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62579">
                <a:tc>
                  <a:txBody>
                    <a:bodyPr/>
                    <a:lstStyle/>
                    <a:p>
                      <a:r>
                        <a:rPr lang="en-US" sz="2400" spc="600" dirty="0" smtClean="0">
                          <a:ln w="19050">
                            <a:solidFill>
                              <a:srgbClr val="D6AA26"/>
                            </a:solidFill>
                          </a:ln>
                          <a:solidFill>
                            <a:srgbClr val="D6AA26"/>
                          </a:solidFill>
                          <a:latin typeface="Hero" panose="02000506000000020004" pitchFamily="50" charset="0"/>
                        </a:rPr>
                        <a:t>ATGA</a:t>
                      </a:r>
                      <a:r>
                        <a:rPr lang="en-US" sz="2400" dirty="0" smtClean="0">
                          <a:latin typeface="Avenir 65" pitchFamily="50" charset="0"/>
                        </a:rPr>
                        <a:t> </a:t>
                      </a:r>
                      <a:endParaRPr lang="en-US" sz="2400"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2089883" rtl="0" eaLnBrk="1" fontAlgn="auto" latinLnBrk="0" hangingPunct="1">
                        <a:lnSpc>
                          <a:spcPct val="100000"/>
                        </a:lnSpc>
                        <a:spcBef>
                          <a:spcPts val="0"/>
                        </a:spcBef>
                        <a:spcAft>
                          <a:spcPts val="0"/>
                        </a:spcAft>
                        <a:buClrTx/>
                        <a:buSzTx/>
                        <a:buFontTx/>
                        <a:buNone/>
                        <a:tabLst/>
                        <a:defRPr/>
                      </a:pPr>
                      <a:r>
                        <a:rPr lang="en-US" sz="2400" dirty="0" smtClean="0">
                          <a:latin typeface="Avenir 65" pitchFamily="50" charset="0"/>
                        </a:rPr>
                        <a:t>x2</a:t>
                      </a: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62579">
                <a:tc>
                  <a:txBody>
                    <a:bodyPr/>
                    <a:lstStyle/>
                    <a:p>
                      <a:r>
                        <a:rPr lang="en-US" sz="2400" spc="600" dirty="0" smtClean="0">
                          <a:ln w="19050">
                            <a:solidFill>
                              <a:srgbClr val="4E8B63"/>
                            </a:solidFill>
                          </a:ln>
                          <a:solidFill>
                            <a:srgbClr val="4E8B63"/>
                          </a:solidFill>
                          <a:latin typeface="Hero" panose="02000506000000020004" pitchFamily="50" charset="0"/>
                        </a:rPr>
                        <a:t>TGAT</a:t>
                      </a:r>
                      <a:r>
                        <a:rPr lang="en-US" sz="2400" dirty="0" smtClean="0">
                          <a:latin typeface="Avenir 65" pitchFamily="50" charset="0"/>
                        </a:rPr>
                        <a:t> </a:t>
                      </a:r>
                      <a:endParaRPr lang="en-US" sz="2400"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2400" dirty="0" smtClean="0">
                          <a:latin typeface="Avenir 65" pitchFamily="50" charset="0"/>
                        </a:rPr>
                        <a:t>x1 </a:t>
                      </a:r>
                      <a:endParaRPr lang="en-US" sz="2400"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sp>
        <p:nvSpPr>
          <p:cNvPr id="246" name="Rounded Rectangle 245"/>
          <p:cNvSpPr/>
          <p:nvPr/>
        </p:nvSpPr>
        <p:spPr>
          <a:xfrm>
            <a:off x="21064010" y="19957285"/>
            <a:ext cx="2765008" cy="1372985"/>
          </a:xfrm>
          <a:prstGeom prst="round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299" dirty="0"/>
          </a:p>
        </p:txBody>
      </p:sp>
      <p:cxnSp>
        <p:nvCxnSpPr>
          <p:cNvPr id="248" name="Straight Arrow Connector 247"/>
          <p:cNvCxnSpPr/>
          <p:nvPr/>
        </p:nvCxnSpPr>
        <p:spPr>
          <a:xfrm flipV="1">
            <a:off x="19391600" y="21244549"/>
            <a:ext cx="1552398" cy="2929586"/>
          </a:xfrm>
          <a:prstGeom prst="straightConnector1">
            <a:avLst/>
          </a:prstGeom>
          <a:ln>
            <a:prstDash val="dash"/>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10436246" y="19168012"/>
            <a:ext cx="21103215" cy="0"/>
          </a:xfrm>
          <a:prstGeom prst="line">
            <a:avLst/>
          </a:prstGeom>
          <a:ln w="44450">
            <a:solidFill>
              <a:srgbClr val="4369BD"/>
            </a:solidFill>
          </a:ln>
        </p:spPr>
        <p:style>
          <a:lnRef idx="1">
            <a:schemeClr val="dk1"/>
          </a:lnRef>
          <a:fillRef idx="0">
            <a:schemeClr val="dk1"/>
          </a:fillRef>
          <a:effectRef idx="0">
            <a:schemeClr val="dk1"/>
          </a:effectRef>
          <a:fontRef idx="minor">
            <a:schemeClr val="tx1"/>
          </a:fontRef>
        </p:style>
      </p:cxnSp>
      <p:sp>
        <p:nvSpPr>
          <p:cNvPr id="269" name="TextBox 268"/>
          <p:cNvSpPr txBox="1"/>
          <p:nvPr/>
        </p:nvSpPr>
        <p:spPr>
          <a:xfrm>
            <a:off x="22612605" y="11483100"/>
            <a:ext cx="2294905" cy="1426022"/>
          </a:xfrm>
          <a:prstGeom prst="rect">
            <a:avLst/>
          </a:prstGeom>
          <a:noFill/>
          <a:ln>
            <a:noFill/>
          </a:ln>
        </p:spPr>
        <p:txBody>
          <a:bodyPr wrap="square" lIns="79507" tIns="39754" rIns="79507" bIns="39754" rtlCol="0">
            <a:spAutoFit/>
          </a:bodyPr>
          <a:lstStyle/>
          <a:p>
            <a:r>
              <a:rPr lang="en-US" sz="2200" dirty="0" smtClean="0">
                <a:latin typeface="Avenir 65" pitchFamily="50" charset="0"/>
              </a:rPr>
              <a:t>Alignment based tree in </a:t>
            </a:r>
            <a:r>
              <a:rPr lang="en-US" sz="2200" dirty="0" err="1" smtClean="0">
                <a:latin typeface="Avenir 65" pitchFamily="50" charset="0"/>
              </a:rPr>
              <a:t>Hatfull</a:t>
            </a:r>
            <a:r>
              <a:rPr lang="en-US" sz="2200" dirty="0" smtClean="0">
                <a:latin typeface="Avenir 65" pitchFamily="50" charset="0"/>
              </a:rPr>
              <a:t> </a:t>
            </a:r>
            <a:r>
              <a:rPr lang="en-US" sz="2200" i="1" dirty="0" smtClean="0">
                <a:latin typeface="Avenir 65" pitchFamily="50" charset="0"/>
              </a:rPr>
              <a:t>et. al</a:t>
            </a:r>
            <a:r>
              <a:rPr lang="en-US" sz="2200" dirty="0" smtClean="0">
                <a:latin typeface="Avenir 65" pitchFamily="50" charset="0"/>
              </a:rPr>
              <a:t> (2010)</a:t>
            </a:r>
            <a:endParaRPr lang="en-US" sz="2200" dirty="0">
              <a:latin typeface="Avenir 65" pitchFamily="50" charset="0"/>
            </a:endParaRPr>
          </a:p>
        </p:txBody>
      </p:sp>
      <p:sp>
        <p:nvSpPr>
          <p:cNvPr id="270" name="TextBox 269"/>
          <p:cNvSpPr txBox="1"/>
          <p:nvPr/>
        </p:nvSpPr>
        <p:spPr>
          <a:xfrm>
            <a:off x="26371418" y="11465226"/>
            <a:ext cx="2294905" cy="757393"/>
          </a:xfrm>
          <a:prstGeom prst="rect">
            <a:avLst/>
          </a:prstGeom>
          <a:noFill/>
          <a:ln>
            <a:noFill/>
          </a:ln>
        </p:spPr>
        <p:txBody>
          <a:bodyPr wrap="square" lIns="79507" tIns="39754" rIns="79507" bIns="39754" rtlCol="0">
            <a:spAutoFit/>
          </a:bodyPr>
          <a:lstStyle/>
          <a:p>
            <a:r>
              <a:rPr lang="en-US" sz="2200" dirty="0" smtClean="0">
                <a:latin typeface="Avenir 65" pitchFamily="50" charset="0"/>
              </a:rPr>
              <a:t>Our TUD based tree</a:t>
            </a:r>
            <a:endParaRPr lang="en-US" sz="2200" dirty="0">
              <a:latin typeface="Avenir 65" pitchFamily="50" charset="0"/>
            </a:endParaRPr>
          </a:p>
        </p:txBody>
      </p:sp>
      <p:pic>
        <p:nvPicPr>
          <p:cNvPr id="165" name="Picture 164"/>
          <p:cNvPicPr>
            <a:picLocks noChangeAspect="1"/>
          </p:cNvPicPr>
          <p:nvPr/>
        </p:nvPicPr>
        <p:blipFill>
          <a:blip r:embed="rId16"/>
          <a:stretch>
            <a:fillRect/>
          </a:stretch>
        </p:blipFill>
        <p:spPr>
          <a:xfrm>
            <a:off x="22226964" y="13063538"/>
            <a:ext cx="2762250" cy="2790825"/>
          </a:xfrm>
          <a:prstGeom prst="rect">
            <a:avLst/>
          </a:prstGeom>
        </p:spPr>
      </p:pic>
      <p:pic>
        <p:nvPicPr>
          <p:cNvPr id="166" name="Picture 165"/>
          <p:cNvPicPr>
            <a:picLocks noChangeAspect="1"/>
          </p:cNvPicPr>
          <p:nvPr/>
        </p:nvPicPr>
        <p:blipFill>
          <a:blip r:embed="rId17"/>
          <a:stretch>
            <a:fillRect/>
          </a:stretch>
        </p:blipFill>
        <p:spPr>
          <a:xfrm>
            <a:off x="26061836" y="13373100"/>
            <a:ext cx="2362200" cy="2171700"/>
          </a:xfrm>
          <a:prstGeom prst="rect">
            <a:avLst/>
          </a:prstGeom>
        </p:spPr>
      </p:pic>
      <p:pic>
        <p:nvPicPr>
          <p:cNvPr id="167" name="Picture 166"/>
          <p:cNvPicPr>
            <a:picLocks noChangeAspect="1"/>
          </p:cNvPicPr>
          <p:nvPr/>
        </p:nvPicPr>
        <p:blipFill>
          <a:blip r:embed="rId18"/>
          <a:stretch>
            <a:fillRect/>
          </a:stretch>
        </p:blipFill>
        <p:spPr>
          <a:xfrm>
            <a:off x="22549823" y="15796734"/>
            <a:ext cx="2028825" cy="2486025"/>
          </a:xfrm>
          <a:prstGeom prst="rect">
            <a:avLst/>
          </a:prstGeom>
        </p:spPr>
      </p:pic>
      <p:pic>
        <p:nvPicPr>
          <p:cNvPr id="169" name="Picture 168"/>
          <p:cNvPicPr>
            <a:picLocks noChangeAspect="1"/>
          </p:cNvPicPr>
          <p:nvPr/>
        </p:nvPicPr>
        <p:blipFill>
          <a:blip r:embed="rId19"/>
          <a:stretch>
            <a:fillRect/>
          </a:stretch>
        </p:blipFill>
        <p:spPr>
          <a:xfrm>
            <a:off x="25775781" y="15401160"/>
            <a:ext cx="3667125" cy="3324225"/>
          </a:xfrm>
          <a:prstGeom prst="rect">
            <a:avLst/>
          </a:prstGeom>
        </p:spPr>
      </p:pic>
      <p:cxnSp>
        <p:nvCxnSpPr>
          <p:cNvPr id="275" name="Straight Connector 274"/>
          <p:cNvCxnSpPr/>
          <p:nvPr/>
        </p:nvCxnSpPr>
        <p:spPr>
          <a:xfrm>
            <a:off x="36912581" y="7143750"/>
            <a:ext cx="0" cy="528594"/>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grpSp>
        <p:nvGrpSpPr>
          <p:cNvPr id="171" name="Group 170"/>
          <p:cNvGrpSpPr/>
          <p:nvPr/>
        </p:nvGrpSpPr>
        <p:grpSpPr>
          <a:xfrm>
            <a:off x="36388712" y="7052784"/>
            <a:ext cx="3290119" cy="1419481"/>
            <a:chOff x="19386141" y="7064496"/>
            <a:chExt cx="3290119" cy="1419481"/>
          </a:xfrm>
        </p:grpSpPr>
        <p:sp>
          <p:nvSpPr>
            <p:cNvPr id="170" name="Rectangle 169"/>
            <p:cNvSpPr/>
            <p:nvPr/>
          </p:nvSpPr>
          <p:spPr>
            <a:xfrm>
              <a:off x="19386141" y="7064496"/>
              <a:ext cx="3290119" cy="769441"/>
            </a:xfrm>
            <a:prstGeom prst="rect">
              <a:avLst/>
            </a:prstGeom>
          </p:spPr>
          <p:txBody>
            <a:bodyPr wrap="square">
              <a:spAutoFit/>
            </a:bodyPr>
            <a:lstStyle/>
            <a:p>
              <a:pPr>
                <a:spcAft>
                  <a:spcPts val="400"/>
                </a:spcAft>
              </a:pPr>
              <a:r>
                <a:rPr lang="en-US" sz="4400" spc="900" normalizeH="1" dirty="0" smtClean="0">
                  <a:ln w="19050">
                    <a:solidFill>
                      <a:schemeClr val="tx1"/>
                    </a:solidFill>
                  </a:ln>
                  <a:latin typeface="Hero" panose="02000506000000020004" pitchFamily="50" charset="0"/>
                </a:rPr>
                <a:t>GGATCC</a:t>
              </a:r>
              <a:endParaRPr lang="en-US" sz="4400" spc="900" normalizeH="1" dirty="0">
                <a:ln w="19050">
                  <a:solidFill>
                    <a:schemeClr val="tx1"/>
                  </a:solidFill>
                </a:ln>
                <a:latin typeface="Hero" panose="02000506000000020004" pitchFamily="50" charset="0"/>
              </a:endParaRPr>
            </a:p>
          </p:txBody>
        </p:sp>
        <p:sp>
          <p:nvSpPr>
            <p:cNvPr id="277" name="Rectangle 276"/>
            <p:cNvSpPr/>
            <p:nvPr/>
          </p:nvSpPr>
          <p:spPr>
            <a:xfrm>
              <a:off x="19386141" y="7714536"/>
              <a:ext cx="3290119" cy="769441"/>
            </a:xfrm>
            <a:prstGeom prst="rect">
              <a:avLst/>
            </a:prstGeom>
          </p:spPr>
          <p:txBody>
            <a:bodyPr wrap="square">
              <a:spAutoFit/>
            </a:bodyPr>
            <a:lstStyle/>
            <a:p>
              <a:pPr>
                <a:spcAft>
                  <a:spcPts val="400"/>
                </a:spcAft>
              </a:pPr>
              <a:r>
                <a:rPr lang="en-US" sz="4400" spc="900" normalizeH="1" dirty="0" smtClean="0">
                  <a:ln w="19050">
                    <a:solidFill>
                      <a:schemeClr val="tx1"/>
                    </a:solidFill>
                  </a:ln>
                  <a:latin typeface="Hero" panose="02000506000000020004" pitchFamily="50" charset="0"/>
                </a:rPr>
                <a:t>CCTAGG</a:t>
              </a:r>
              <a:endParaRPr lang="en-US" sz="4400" spc="900" normalizeH="1" dirty="0">
                <a:ln w="19050">
                  <a:solidFill>
                    <a:schemeClr val="tx1"/>
                  </a:solidFill>
                </a:ln>
                <a:latin typeface="Hero" panose="02000506000000020004" pitchFamily="50" charset="0"/>
              </a:endParaRPr>
            </a:p>
          </p:txBody>
        </p:sp>
      </p:grpSp>
      <p:sp>
        <p:nvSpPr>
          <p:cNvPr id="279" name="TextBox 278"/>
          <p:cNvSpPr txBox="1"/>
          <p:nvPr/>
        </p:nvSpPr>
        <p:spPr>
          <a:xfrm>
            <a:off x="24971506" y="5490480"/>
            <a:ext cx="7130800" cy="1095947"/>
          </a:xfrm>
          <a:prstGeom prst="rect">
            <a:avLst/>
          </a:prstGeom>
          <a:noFill/>
          <a:ln>
            <a:noFill/>
          </a:ln>
        </p:spPr>
        <p:txBody>
          <a:bodyPr wrap="square" lIns="79507" tIns="39754" rIns="79507" bIns="39754" rtlCol="0">
            <a:spAutoFit/>
          </a:bodyPr>
          <a:lstStyle/>
          <a:p>
            <a:r>
              <a:rPr lang="en-US" sz="2200" dirty="0">
                <a:latin typeface="Avenir 65" pitchFamily="50" charset="0"/>
              </a:rPr>
              <a:t>Cluster B3 phage aren’t closely related to other members of cluster B. We investigated what specific tetranucleotides are responsible for this. </a:t>
            </a:r>
          </a:p>
        </p:txBody>
      </p:sp>
      <p:cxnSp>
        <p:nvCxnSpPr>
          <p:cNvPr id="284" name="Straight Connector 283"/>
          <p:cNvCxnSpPr/>
          <p:nvPr/>
        </p:nvCxnSpPr>
        <p:spPr>
          <a:xfrm flipH="1">
            <a:off x="36902730" y="7672344"/>
            <a:ext cx="1902120" cy="0"/>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cxnSp>
        <p:nvCxnSpPr>
          <p:cNvPr id="287" name="Straight Connector 286"/>
          <p:cNvCxnSpPr/>
          <p:nvPr/>
        </p:nvCxnSpPr>
        <p:spPr>
          <a:xfrm>
            <a:off x="38801044" y="7672344"/>
            <a:ext cx="0" cy="580632"/>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cxnSp>
        <p:nvCxnSpPr>
          <p:cNvPr id="292" name="Straight Connector 291"/>
          <p:cNvCxnSpPr/>
          <p:nvPr/>
        </p:nvCxnSpPr>
        <p:spPr>
          <a:xfrm flipH="1">
            <a:off x="31920427" y="13756923"/>
            <a:ext cx="9944606" cy="0"/>
          </a:xfrm>
          <a:prstGeom prst="line">
            <a:avLst/>
          </a:prstGeom>
          <a:ln w="44450">
            <a:solidFill>
              <a:srgbClr val="4369BD"/>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unfilled Meadow 1LP">
      <a:dk1>
        <a:sysClr val="windowText" lastClr="000000"/>
      </a:dk1>
      <a:lt1>
        <a:sysClr val="window" lastClr="FFFFFF"/>
      </a:lt1>
      <a:dk2>
        <a:srgbClr val="44546A"/>
      </a:dk2>
      <a:lt2>
        <a:srgbClr val="E7E6E6"/>
      </a:lt2>
      <a:accent1>
        <a:srgbClr val="4A0425"/>
      </a:accent1>
      <a:accent2>
        <a:srgbClr val="EA4651"/>
      </a:accent2>
      <a:accent3>
        <a:srgbClr val="FAC96D"/>
      </a:accent3>
      <a:accent4>
        <a:srgbClr val="68C59D"/>
      </a:accent4>
      <a:accent5>
        <a:srgbClr val="2D024A"/>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8097</TotalTime>
  <Words>981</Words>
  <Application>Microsoft Office PowerPoint</Application>
  <PresentationFormat>Custom</PresentationFormat>
  <Paragraphs>92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Avenir 35 Light</vt:lpstr>
      <vt:lpstr>Avenir 65</vt:lpstr>
      <vt:lpstr>AvenirNext LT Pro Regular</vt:lpstr>
      <vt:lpstr>Calibri</vt:lpstr>
      <vt:lpstr>Cambria Math</vt:lpstr>
      <vt:lpstr>Hero</vt:lpstr>
      <vt:lpstr>Times New Roman</vt:lpstr>
      <vt:lpstr>Office Theme</vt:lpstr>
      <vt:lpstr>Tetranucleotide usage in mycobacteriophage genomes alignment-free methods to cluster phage and infer evolutionary relationships   Chen Ye, Benjamin Siranosian, Emma Herold, Minjae Kwon, Sudheesha Perera, Edward Williams, Sarah Taylor, Christopher de Graffenried</vt:lpstr>
    </vt:vector>
  </TitlesOfParts>
  <Company>Brown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bacteriophage Dante genome suggests a possible evolutionary pathway for the F1 cluster of mycobacteriophages.   Aisha M Ferrazares, Pawel R Golyski, Steven J Balog, Anthony R Cox, Austin S Draycott, Daniel P Fethke, Patrice V Groomes, Alexander H Hadik, Seong W Kim, Megan R Marshall, Norbert D Promagan, Beatrice S Senocak, Benjamin A Siranosian, James I Tran, Bettina D Voelcker, Sarah E Weingarten, and Yue J Zhang.</dc:title>
  <dc:creator>Aisha Ferrazares</dc:creator>
  <cp:lastModifiedBy>Ben Siranosian</cp:lastModifiedBy>
  <cp:revision>241</cp:revision>
  <cp:lastPrinted>2012-06-07T02:16:49Z</cp:lastPrinted>
  <dcterms:created xsi:type="dcterms:W3CDTF">2012-06-07T01:31:48Z</dcterms:created>
  <dcterms:modified xsi:type="dcterms:W3CDTF">2014-06-12T12:38:52Z</dcterms:modified>
</cp:coreProperties>
</file>