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062400" cy="31089600"/>
  <p:notesSz cx="6858000" cy="9144000"/>
  <p:defaultTextStyle>
    <a:defPPr>
      <a:defRPr lang="en-US"/>
    </a:defPPr>
    <a:lvl1pPr marL="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9883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9766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965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59533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49417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3930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29184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19067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6B8844-9F9B-407C-8BA6-259D59E14C3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92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79029"/>
    <a:srgbClr val="6A4A3C"/>
    <a:srgbClr val="2F9ED1"/>
    <a:srgbClr val="4369BD"/>
    <a:srgbClr val="B5CF72"/>
    <a:srgbClr val="E97E25"/>
    <a:srgbClr val="FFD9BA"/>
    <a:srgbClr val="FFAE6B"/>
    <a:srgbClr val="91A7D8"/>
    <a:srgbClr val="EB6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446" autoAdjust="0"/>
  </p:normalViewPr>
  <p:slideViewPr>
    <p:cSldViewPr snapToGrid="0" snapToObjects="1">
      <p:cViewPr varScale="1">
        <p:scale>
          <a:sx n="27" d="100"/>
          <a:sy n="27" d="100"/>
        </p:scale>
        <p:origin x="1932" y="126"/>
      </p:cViewPr>
      <p:guideLst>
        <p:guide orient="horz" pos="9792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itHub\tango\data\TDI_individual_clusters\TDI_L_2500_5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Tetranuleotide Difference Index in cluster L</a:t>
            </a:r>
            <a:r>
              <a:rPr lang="en-US" sz="1800" baseline="0"/>
              <a:t> genomes </a:t>
            </a:r>
            <a:br>
              <a:rPr lang="en-US" sz="1800" baseline="0"/>
            </a:br>
            <a:r>
              <a:rPr lang="en-US" sz="1800" baseline="0"/>
              <a:t> </a:t>
            </a:r>
            <a:r>
              <a:rPr lang="en-US" baseline="0"/>
              <a:t>(2500bp window, 500bp step size)</a:t>
            </a:r>
            <a:endParaRPr lang="en-US"/>
          </a:p>
        </c:rich>
      </c:tx>
      <c:layout>
        <c:manualLayout>
          <c:xMode val="edge"/>
          <c:yMode val="edge"/>
          <c:x val="0.21707454704876333"/>
          <c:y val="1.6666666666666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109648780120781E-2"/>
          <c:y val="0.16237379702537186"/>
          <c:w val="0.90307037419661018"/>
          <c:h val="0.6809625984251968"/>
        </c:manualLayout>
      </c:layout>
      <c:lineChart>
        <c:grouping val="standard"/>
        <c:varyColors val="0"/>
        <c:ser>
          <c:idx val="0"/>
          <c:order val="0"/>
          <c:tx>
            <c:strRef>
              <c:f>TDI_L_2500_500!$A$2</c:f>
              <c:strCache>
                <c:ptCount val="1"/>
                <c:pt idx="0">
                  <c:v>JoeDirt(L1)</c:v>
                </c:pt>
              </c:strCache>
            </c:strRef>
          </c:tx>
          <c:spPr>
            <a:ln w="28575" cap="rnd">
              <a:solidFill>
                <a:srgbClr val="4369BD"/>
              </a:solidFill>
              <a:round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TDI_L_2500_500!$B$2:$ES$2</c:f>
              <c:numCache>
                <c:formatCode>General</c:formatCode>
                <c:ptCount val="148"/>
                <c:pt idx="0">
                  <c:v>-0.28727503169490698</c:v>
                </c:pt>
                <c:pt idx="1">
                  <c:v>0.30904342606965901</c:v>
                </c:pt>
                <c:pt idx="2">
                  <c:v>0.300426854894141</c:v>
                </c:pt>
                <c:pt idx="3">
                  <c:v>0.45105308570234598</c:v>
                </c:pt>
                <c:pt idx="4">
                  <c:v>0.112904408844235</c:v>
                </c:pt>
                <c:pt idx="5">
                  <c:v>-0.49674310591938098</c:v>
                </c:pt>
                <c:pt idx="6">
                  <c:v>-0.65962068633814996</c:v>
                </c:pt>
                <c:pt idx="7">
                  <c:v>0.20945678988272201</c:v>
                </c:pt>
                <c:pt idx="8">
                  <c:v>-0.200708229843236</c:v>
                </c:pt>
                <c:pt idx="9">
                  <c:v>-0.451627675079183</c:v>
                </c:pt>
                <c:pt idx="10">
                  <c:v>0.22377962155720699</c:v>
                </c:pt>
                <c:pt idx="11">
                  <c:v>0.29468634336946198</c:v>
                </c:pt>
                <c:pt idx="12">
                  <c:v>-0.13489605773632299</c:v>
                </c:pt>
                <c:pt idx="13">
                  <c:v>8.1823558253422704E-2</c:v>
                </c:pt>
                <c:pt idx="14">
                  <c:v>-0.36328226129957603</c:v>
                </c:pt>
                <c:pt idx="15">
                  <c:v>-0.54421484016162203</c:v>
                </c:pt>
                <c:pt idx="16">
                  <c:v>-0.88841961243819101</c:v>
                </c:pt>
                <c:pt idx="17">
                  <c:v>-0.92261277234292505</c:v>
                </c:pt>
                <c:pt idx="18">
                  <c:v>-0.88634118899625902</c:v>
                </c:pt>
                <c:pt idx="19">
                  <c:v>-0.284492621024727</c:v>
                </c:pt>
                <c:pt idx="20">
                  <c:v>-6.7183895331446603E-3</c:v>
                </c:pt>
                <c:pt idx="21">
                  <c:v>0.433889938720396</c:v>
                </c:pt>
                <c:pt idx="22">
                  <c:v>0.75236251791937003</c:v>
                </c:pt>
                <c:pt idx="23">
                  <c:v>0.33634569331955499</c:v>
                </c:pt>
                <c:pt idx="24">
                  <c:v>6.5099545699579001E-2</c:v>
                </c:pt>
                <c:pt idx="25">
                  <c:v>-0.18013166596272101</c:v>
                </c:pt>
                <c:pt idx="26">
                  <c:v>0.28991551521000403</c:v>
                </c:pt>
                <c:pt idx="27">
                  <c:v>0.61126177776305102</c:v>
                </c:pt>
                <c:pt idx="28">
                  <c:v>0.36298066150626002</c:v>
                </c:pt>
                <c:pt idx="29">
                  <c:v>0.27970499364580198</c:v>
                </c:pt>
                <c:pt idx="30">
                  <c:v>0.36722448996565499</c:v>
                </c:pt>
                <c:pt idx="31">
                  <c:v>0.28451037163105303</c:v>
                </c:pt>
                <c:pt idx="32">
                  <c:v>-6.3507047616288403E-3</c:v>
                </c:pt>
                <c:pt idx="33">
                  <c:v>-0.239667120495001</c:v>
                </c:pt>
                <c:pt idx="34">
                  <c:v>-0.69089162932303505</c:v>
                </c:pt>
                <c:pt idx="35">
                  <c:v>-0.60371764433805297</c:v>
                </c:pt>
                <c:pt idx="36">
                  <c:v>-0.493985372877699</c:v>
                </c:pt>
                <c:pt idx="37">
                  <c:v>6.0492035290576701E-2</c:v>
                </c:pt>
                <c:pt idx="38">
                  <c:v>0.93825908617807896</c:v>
                </c:pt>
                <c:pt idx="39">
                  <c:v>0.70641445700504701</c:v>
                </c:pt>
                <c:pt idx="40">
                  <c:v>0.85554610009863397</c:v>
                </c:pt>
                <c:pt idx="41">
                  <c:v>1.30006052390202</c:v>
                </c:pt>
                <c:pt idx="42">
                  <c:v>1.11286136662173</c:v>
                </c:pt>
                <c:pt idx="43">
                  <c:v>0.45264431908008801</c:v>
                </c:pt>
                <c:pt idx="44">
                  <c:v>0.47233856703667298</c:v>
                </c:pt>
                <c:pt idx="45">
                  <c:v>0.31399361072769799</c:v>
                </c:pt>
                <c:pt idx="46">
                  <c:v>-0.30385356259784102</c:v>
                </c:pt>
                <c:pt idx="47">
                  <c:v>-0.72426735470314796</c:v>
                </c:pt>
                <c:pt idx="48">
                  <c:v>-0.74583879920291296</c:v>
                </c:pt>
                <c:pt idx="49">
                  <c:v>-0.69751530800525596</c:v>
                </c:pt>
                <c:pt idx="50">
                  <c:v>-0.26907918819231702</c:v>
                </c:pt>
                <c:pt idx="51">
                  <c:v>-0.25134632986625899</c:v>
                </c:pt>
                <c:pt idx="52">
                  <c:v>-0.66675550100409198</c:v>
                </c:pt>
                <c:pt idx="53">
                  <c:v>-0.93306321619989196</c:v>
                </c:pt>
                <c:pt idx="54">
                  <c:v>-0.52140657790307299</c:v>
                </c:pt>
                <c:pt idx="55">
                  <c:v>-0.159010299118754</c:v>
                </c:pt>
                <c:pt idx="56">
                  <c:v>0.48502847226517498</c:v>
                </c:pt>
                <c:pt idx="57">
                  <c:v>0.388344708134714</c:v>
                </c:pt>
                <c:pt idx="58">
                  <c:v>-0.237486446572443</c:v>
                </c:pt>
                <c:pt idx="59">
                  <c:v>-0.47626307553770902</c:v>
                </c:pt>
                <c:pt idx="60">
                  <c:v>-0.45103088948582098</c:v>
                </c:pt>
                <c:pt idx="61">
                  <c:v>-0.391519373856835</c:v>
                </c:pt>
                <c:pt idx="62">
                  <c:v>-9.5151259139311398E-2</c:v>
                </c:pt>
                <c:pt idx="63">
                  <c:v>0.36651314770098098</c:v>
                </c:pt>
                <c:pt idx="64">
                  <c:v>0.49959856031525901</c:v>
                </c:pt>
                <c:pt idx="65">
                  <c:v>0.17603521566143099</c:v>
                </c:pt>
                <c:pt idx="66">
                  <c:v>-0.28508293682807401</c:v>
                </c:pt>
                <c:pt idx="67">
                  <c:v>-0.51433903290221195</c:v>
                </c:pt>
                <c:pt idx="68">
                  <c:v>-0.79442993196096701</c:v>
                </c:pt>
                <c:pt idx="69">
                  <c:v>-0.97215636986898701</c:v>
                </c:pt>
                <c:pt idx="70">
                  <c:v>-0.75812042277168601</c:v>
                </c:pt>
                <c:pt idx="71">
                  <c:v>-0.62368644590460498</c:v>
                </c:pt>
                <c:pt idx="72">
                  <c:v>-0.56173859584139096</c:v>
                </c:pt>
                <c:pt idx="73">
                  <c:v>-0.87910440049205896</c:v>
                </c:pt>
                <c:pt idx="74">
                  <c:v>-0.11895340197163599</c:v>
                </c:pt>
                <c:pt idx="75">
                  <c:v>0.107897365777372</c:v>
                </c:pt>
                <c:pt idx="76">
                  <c:v>-0.45297522101689702</c:v>
                </c:pt>
                <c:pt idx="77">
                  <c:v>-0.61597103134295805</c:v>
                </c:pt>
                <c:pt idx="78">
                  <c:v>-1.1202159655138</c:v>
                </c:pt>
                <c:pt idx="79">
                  <c:v>-1.19094133874843</c:v>
                </c:pt>
                <c:pt idx="80">
                  <c:v>-1.00099144459875</c:v>
                </c:pt>
                <c:pt idx="81">
                  <c:v>-1.00769963426636</c:v>
                </c:pt>
                <c:pt idx="82">
                  <c:v>-0.78915213598864997</c:v>
                </c:pt>
                <c:pt idx="83">
                  <c:v>-0.77501934913933201</c:v>
                </c:pt>
                <c:pt idx="84">
                  <c:v>-0.95042195582357403</c:v>
                </c:pt>
                <c:pt idx="85">
                  <c:v>-0.76747399154589602</c:v>
                </c:pt>
                <c:pt idx="86">
                  <c:v>-0.92856182392019004</c:v>
                </c:pt>
                <c:pt idx="87">
                  <c:v>-0.853198698263259</c:v>
                </c:pt>
                <c:pt idx="88">
                  <c:v>-0.81498567414050305</c:v>
                </c:pt>
                <c:pt idx="89">
                  <c:v>-1.1318940382292999</c:v>
                </c:pt>
                <c:pt idx="90">
                  <c:v>-1.0295820863568399</c:v>
                </c:pt>
                <c:pt idx="91">
                  <c:v>-1.3544431715641101</c:v>
                </c:pt>
                <c:pt idx="92">
                  <c:v>-0.66112172333392405</c:v>
                </c:pt>
                <c:pt idx="93">
                  <c:v>-0.30545419514789401</c:v>
                </c:pt>
                <c:pt idx="94">
                  <c:v>-0.41979531098807399</c:v>
                </c:pt>
                <c:pt idx="95">
                  <c:v>1.7053273314706501E-2</c:v>
                </c:pt>
                <c:pt idx="96">
                  <c:v>-0.19079842552246201</c:v>
                </c:pt>
                <c:pt idx="97">
                  <c:v>-6.9300243611247703E-2</c:v>
                </c:pt>
                <c:pt idx="98">
                  <c:v>-0.24774048390901801</c:v>
                </c:pt>
                <c:pt idx="99">
                  <c:v>-0.274021511933628</c:v>
                </c:pt>
                <c:pt idx="100">
                  <c:v>-1.1762858978319</c:v>
                </c:pt>
                <c:pt idx="101">
                  <c:v>-1.33838584582503</c:v>
                </c:pt>
                <c:pt idx="102">
                  <c:v>-1.5585491398273199</c:v>
                </c:pt>
                <c:pt idx="103">
                  <c:v>-0.95268116905919098</c:v>
                </c:pt>
                <c:pt idx="104">
                  <c:v>-0.81037087586087497</c:v>
                </c:pt>
                <c:pt idx="105">
                  <c:v>-0.77218987045544396</c:v>
                </c:pt>
                <c:pt idx="106">
                  <c:v>-0.426541087652477</c:v>
                </c:pt>
                <c:pt idx="107">
                  <c:v>-0.43141446766980801</c:v>
                </c:pt>
                <c:pt idx="108">
                  <c:v>-0.61566100552802205</c:v>
                </c:pt>
                <c:pt idx="109">
                  <c:v>-0.50286814725204798</c:v>
                </c:pt>
                <c:pt idx="110">
                  <c:v>0.36779653308424498</c:v>
                </c:pt>
                <c:pt idx="111">
                  <c:v>0.345593716061874</c:v>
                </c:pt>
                <c:pt idx="112">
                  <c:v>-0.45123828428198498</c:v>
                </c:pt>
                <c:pt idx="113">
                  <c:v>-0.67890399047382599</c:v>
                </c:pt>
                <c:pt idx="114">
                  <c:v>-0.83373252745265503</c:v>
                </c:pt>
                <c:pt idx="115">
                  <c:v>-0.85976082439541301</c:v>
                </c:pt>
                <c:pt idx="116">
                  <c:v>-0.60774226030989398</c:v>
                </c:pt>
                <c:pt idx="117">
                  <c:v>-9.1396245190356294E-3</c:v>
                </c:pt>
                <c:pt idx="118">
                  <c:v>-0.25298638367113002</c:v>
                </c:pt>
                <c:pt idx="119">
                  <c:v>-0.422055872881477</c:v>
                </c:pt>
                <c:pt idx="120">
                  <c:v>-0.116881808196776</c:v>
                </c:pt>
                <c:pt idx="121">
                  <c:v>-0.21018691403977099</c:v>
                </c:pt>
                <c:pt idx="122">
                  <c:v>5.7789850497727703E-2</c:v>
                </c:pt>
                <c:pt idx="123">
                  <c:v>3.6926591124206001E-2</c:v>
                </c:pt>
                <c:pt idx="124">
                  <c:v>-0.24350489599838501</c:v>
                </c:pt>
                <c:pt idx="125">
                  <c:v>-0.39220871222576897</c:v>
                </c:pt>
                <c:pt idx="126">
                  <c:v>5.5711855473228898E-2</c:v>
                </c:pt>
                <c:pt idx="127">
                  <c:v>0.40763426051096902</c:v>
                </c:pt>
                <c:pt idx="128">
                  <c:v>0.923400006222315</c:v>
                </c:pt>
                <c:pt idx="129">
                  <c:v>1.00385397258694</c:v>
                </c:pt>
                <c:pt idx="130">
                  <c:v>1.6181226923083001</c:v>
                </c:pt>
                <c:pt idx="131">
                  <c:v>1.52789419997579</c:v>
                </c:pt>
                <c:pt idx="132">
                  <c:v>0.98774047446243896</c:v>
                </c:pt>
                <c:pt idx="133">
                  <c:v>0.96592662778858895</c:v>
                </c:pt>
                <c:pt idx="134">
                  <c:v>0.575410220774486</c:v>
                </c:pt>
                <c:pt idx="135">
                  <c:v>1.23953857410809</c:v>
                </c:pt>
                <c:pt idx="136">
                  <c:v>2.2542881846889098</c:v>
                </c:pt>
                <c:pt idx="137">
                  <c:v>2.48120145139917</c:v>
                </c:pt>
                <c:pt idx="138">
                  <c:v>3.91535921333154</c:v>
                </c:pt>
                <c:pt idx="139">
                  <c:v>3.6519295352475298</c:v>
                </c:pt>
                <c:pt idx="140">
                  <c:v>3.07771904883715</c:v>
                </c:pt>
                <c:pt idx="141">
                  <c:v>2.5666650154903099</c:v>
                </c:pt>
                <c:pt idx="142">
                  <c:v>3.0439749560081002</c:v>
                </c:pt>
                <c:pt idx="143">
                  <c:v>2.8393612564187301</c:v>
                </c:pt>
                <c:pt idx="144">
                  <c:v>3.42455575094132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TDI_L_2500_500!$A$3</c:f>
              <c:strCache>
                <c:ptCount val="1"/>
                <c:pt idx="0">
                  <c:v>Archie(L2)</c:v>
                </c:pt>
              </c:strCache>
            </c:strRef>
          </c:tx>
          <c:spPr>
            <a:ln w="28575" cap="rnd">
              <a:solidFill>
                <a:srgbClr val="B5CF72"/>
              </a:solidFill>
              <a:round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TDI_L_2500_500!$B$3:$ES$3</c:f>
              <c:numCache>
                <c:formatCode>General</c:formatCode>
                <c:ptCount val="148"/>
                <c:pt idx="0">
                  <c:v>-0.87202500210590095</c:v>
                </c:pt>
                <c:pt idx="1">
                  <c:v>-0.46799235122500399</c:v>
                </c:pt>
                <c:pt idx="2">
                  <c:v>0.17154441768599199</c:v>
                </c:pt>
                <c:pt idx="3">
                  <c:v>-0.44328843123308798</c:v>
                </c:pt>
                <c:pt idx="4">
                  <c:v>7.52536452092573E-2</c:v>
                </c:pt>
                <c:pt idx="5">
                  <c:v>-0.106365781092778</c:v>
                </c:pt>
                <c:pt idx="6">
                  <c:v>-0.67113679360793599</c:v>
                </c:pt>
                <c:pt idx="7">
                  <c:v>0.117889822310144</c:v>
                </c:pt>
                <c:pt idx="8">
                  <c:v>1.4518899827404099E-3</c:v>
                </c:pt>
                <c:pt idx="9">
                  <c:v>6.1634906741334698E-2</c:v>
                </c:pt>
                <c:pt idx="10">
                  <c:v>-1.77524806293448E-2</c:v>
                </c:pt>
                <c:pt idx="11">
                  <c:v>0.205581295981865</c:v>
                </c:pt>
                <c:pt idx="12">
                  <c:v>-0.83763057079300296</c:v>
                </c:pt>
                <c:pt idx="13">
                  <c:v>-0.89247265081751603</c:v>
                </c:pt>
                <c:pt idx="14">
                  <c:v>-0.86078242866969801</c:v>
                </c:pt>
                <c:pt idx="15">
                  <c:v>-0.50921773187123698</c:v>
                </c:pt>
                <c:pt idx="16">
                  <c:v>-0.51128335974197803</c:v>
                </c:pt>
                <c:pt idx="17">
                  <c:v>-0.65731261577083699</c:v>
                </c:pt>
                <c:pt idx="18">
                  <c:v>-4.5651261127941198E-2</c:v>
                </c:pt>
                <c:pt idx="19">
                  <c:v>4.4235961096656902E-2</c:v>
                </c:pt>
                <c:pt idx="20">
                  <c:v>3.2993250867615502E-2</c:v>
                </c:pt>
                <c:pt idx="21">
                  <c:v>0.71256657757916297</c:v>
                </c:pt>
                <c:pt idx="22">
                  <c:v>0.73724896647822602</c:v>
                </c:pt>
                <c:pt idx="23">
                  <c:v>0.62193687972006595</c:v>
                </c:pt>
                <c:pt idx="24">
                  <c:v>0.95097097535109598</c:v>
                </c:pt>
                <c:pt idx="25">
                  <c:v>1.73442745859348</c:v>
                </c:pt>
                <c:pt idx="26">
                  <c:v>1.90810934698211</c:v>
                </c:pt>
                <c:pt idx="27">
                  <c:v>2.3564686224635101</c:v>
                </c:pt>
                <c:pt idx="28">
                  <c:v>1.1721401197365899</c:v>
                </c:pt>
                <c:pt idx="29">
                  <c:v>0.23228671340931301</c:v>
                </c:pt>
                <c:pt idx="30">
                  <c:v>-0.166211575003092</c:v>
                </c:pt>
                <c:pt idx="31">
                  <c:v>-0.82475769762861495</c:v>
                </c:pt>
                <c:pt idx="32">
                  <c:v>-0.66384777273843198</c:v>
                </c:pt>
                <c:pt idx="33">
                  <c:v>-9.5305606363872294E-2</c:v>
                </c:pt>
                <c:pt idx="34">
                  <c:v>-0.80509954432289799</c:v>
                </c:pt>
                <c:pt idx="35">
                  <c:v>-0.154488676580393</c:v>
                </c:pt>
                <c:pt idx="36">
                  <c:v>0.32844907830603998</c:v>
                </c:pt>
                <c:pt idx="37">
                  <c:v>0.18072330142378201</c:v>
                </c:pt>
                <c:pt idx="38">
                  <c:v>1.7568934088264699E-2</c:v>
                </c:pt>
                <c:pt idx="39">
                  <c:v>0.96681862531117901</c:v>
                </c:pt>
                <c:pt idx="40">
                  <c:v>0.86357006081431797</c:v>
                </c:pt>
                <c:pt idx="41">
                  <c:v>1.0713004522049301</c:v>
                </c:pt>
                <c:pt idx="42">
                  <c:v>1.9112178177275401</c:v>
                </c:pt>
                <c:pt idx="43">
                  <c:v>2.6163322002318501</c:v>
                </c:pt>
                <c:pt idx="44">
                  <c:v>1.7187848950795901</c:v>
                </c:pt>
                <c:pt idx="45">
                  <c:v>1.0241420288733001</c:v>
                </c:pt>
                <c:pt idx="46">
                  <c:v>0.94164370321804702</c:v>
                </c:pt>
                <c:pt idx="47">
                  <c:v>-0.24870136574952501</c:v>
                </c:pt>
                <c:pt idx="48">
                  <c:v>-0.35614743886397998</c:v>
                </c:pt>
                <c:pt idx="49">
                  <c:v>-0.87788109031555495</c:v>
                </c:pt>
                <c:pt idx="50">
                  <c:v>-0.43182143507812498</c:v>
                </c:pt>
                <c:pt idx="51">
                  <c:v>-0.57045559093518905</c:v>
                </c:pt>
                <c:pt idx="52">
                  <c:v>-0.49438483735077599</c:v>
                </c:pt>
                <c:pt idx="53">
                  <c:v>-0.73618433658731397</c:v>
                </c:pt>
                <c:pt idx="54">
                  <c:v>-1.2339489120920399</c:v>
                </c:pt>
                <c:pt idx="55">
                  <c:v>-1.05041678076551</c:v>
                </c:pt>
                <c:pt idx="56">
                  <c:v>-0.66631496716555905</c:v>
                </c:pt>
                <c:pt idx="57">
                  <c:v>0.34237102750100801</c:v>
                </c:pt>
                <c:pt idx="58">
                  <c:v>0.66116232879322501</c:v>
                </c:pt>
                <c:pt idx="59">
                  <c:v>1.0735193512644201</c:v>
                </c:pt>
                <c:pt idx="60">
                  <c:v>1.13512109670815</c:v>
                </c:pt>
                <c:pt idx="61">
                  <c:v>0.51170697780692298</c:v>
                </c:pt>
                <c:pt idx="62">
                  <c:v>0.16707451943788801</c:v>
                </c:pt>
                <c:pt idx="63">
                  <c:v>-0.34535933825306803</c:v>
                </c:pt>
                <c:pt idx="64">
                  <c:v>-0.56010774639507899</c:v>
                </c:pt>
                <c:pt idx="65">
                  <c:v>-0.50462148692656295</c:v>
                </c:pt>
                <c:pt idx="66">
                  <c:v>0.13492156464708699</c:v>
                </c:pt>
                <c:pt idx="67">
                  <c:v>6.8783478883252494E-2</c:v>
                </c:pt>
                <c:pt idx="68">
                  <c:v>-1.5661672758610499E-2</c:v>
                </c:pt>
                <c:pt idx="69">
                  <c:v>-0.269660739212774</c:v>
                </c:pt>
                <c:pt idx="70">
                  <c:v>-0.444671597874092</c:v>
                </c:pt>
                <c:pt idx="71">
                  <c:v>-1.1244324760934701</c:v>
                </c:pt>
                <c:pt idx="72">
                  <c:v>-0.75635290277379097</c:v>
                </c:pt>
                <c:pt idx="73">
                  <c:v>-0.61156982234857005</c:v>
                </c:pt>
                <c:pt idx="74">
                  <c:v>-0.77528816870537498</c:v>
                </c:pt>
                <c:pt idx="75">
                  <c:v>-0.29862682948158298</c:v>
                </c:pt>
                <c:pt idx="76">
                  <c:v>-0.218848474555801</c:v>
                </c:pt>
                <c:pt idx="77">
                  <c:v>-3.36601564106839E-2</c:v>
                </c:pt>
                <c:pt idx="78">
                  <c:v>0.219008689214511</c:v>
                </c:pt>
                <c:pt idx="79">
                  <c:v>2.6440490182472399E-2</c:v>
                </c:pt>
                <c:pt idx="80">
                  <c:v>-0.157152672263842</c:v>
                </c:pt>
                <c:pt idx="81">
                  <c:v>-0.239105827508305</c:v>
                </c:pt>
                <c:pt idx="82">
                  <c:v>-0.43037663015231398</c:v>
                </c:pt>
                <c:pt idx="83">
                  <c:v>-0.38079004477619399</c:v>
                </c:pt>
                <c:pt idx="84">
                  <c:v>-0.28725121784160801</c:v>
                </c:pt>
                <c:pt idx="85">
                  <c:v>-0.55527393499389699</c:v>
                </c:pt>
                <c:pt idx="86">
                  <c:v>-1.2095056935440101</c:v>
                </c:pt>
                <c:pt idx="87">
                  <c:v>-1.3411533758876399</c:v>
                </c:pt>
                <c:pt idx="88">
                  <c:v>-1.21783918591748</c:v>
                </c:pt>
                <c:pt idx="89">
                  <c:v>-1.5286013265307601</c:v>
                </c:pt>
                <c:pt idx="90">
                  <c:v>-1.3446702177310199</c:v>
                </c:pt>
                <c:pt idx="91">
                  <c:v>-0.81319022706688704</c:v>
                </c:pt>
                <c:pt idx="92">
                  <c:v>-0.83531681517227097</c:v>
                </c:pt>
                <c:pt idx="93">
                  <c:v>-0.63273720013542201</c:v>
                </c:pt>
                <c:pt idx="94">
                  <c:v>-0.61488381875227005</c:v>
                </c:pt>
                <c:pt idx="95">
                  <c:v>-0.78437124016802595</c:v>
                </c:pt>
                <c:pt idx="96">
                  <c:v>-0.91261926926564996</c:v>
                </c:pt>
                <c:pt idx="97">
                  <c:v>-0.63399149453996395</c:v>
                </c:pt>
                <c:pt idx="98">
                  <c:v>8.2049523783661593E-2</c:v>
                </c:pt>
                <c:pt idx="99">
                  <c:v>-0.162325559020643</c:v>
                </c:pt>
                <c:pt idx="100">
                  <c:v>-0.222683088572078</c:v>
                </c:pt>
                <c:pt idx="101">
                  <c:v>-0.155588456544516</c:v>
                </c:pt>
                <c:pt idx="102">
                  <c:v>-1.08022560609828</c:v>
                </c:pt>
                <c:pt idx="103">
                  <c:v>-0.94865645531377696</c:v>
                </c:pt>
                <c:pt idx="104">
                  <c:v>-0.64450144414556099</c:v>
                </c:pt>
                <c:pt idx="105">
                  <c:v>-0.479915611242479</c:v>
                </c:pt>
                <c:pt idx="106">
                  <c:v>-0.42173376976195598</c:v>
                </c:pt>
                <c:pt idx="107">
                  <c:v>-0.59800627383855798</c:v>
                </c:pt>
                <c:pt idx="108">
                  <c:v>-0.73383682711931597</c:v>
                </c:pt>
                <c:pt idx="109">
                  <c:v>-0.61744699201471198</c:v>
                </c:pt>
                <c:pt idx="110">
                  <c:v>-0.78393783303675602</c:v>
                </c:pt>
                <c:pt idx="111">
                  <c:v>-1.01495111310054</c:v>
                </c:pt>
                <c:pt idx="112">
                  <c:v>-0.48574922610522497</c:v>
                </c:pt>
                <c:pt idx="113">
                  <c:v>-0.15106477852175201</c:v>
                </c:pt>
                <c:pt idx="114">
                  <c:v>-0.54344824030557004</c:v>
                </c:pt>
                <c:pt idx="115">
                  <c:v>-0.892735950299403</c:v>
                </c:pt>
                <c:pt idx="116">
                  <c:v>-0.61136585370526697</c:v>
                </c:pt>
                <c:pt idx="117">
                  <c:v>-0.456883517268238</c:v>
                </c:pt>
                <c:pt idx="118">
                  <c:v>-0.98114436507381697</c:v>
                </c:pt>
                <c:pt idx="119">
                  <c:v>-1.0020059781944</c:v>
                </c:pt>
                <c:pt idx="120">
                  <c:v>-0.61795799937884499</c:v>
                </c:pt>
                <c:pt idx="121">
                  <c:v>-0.87834110582650005</c:v>
                </c:pt>
                <c:pt idx="122">
                  <c:v>-0.72589441712691605</c:v>
                </c:pt>
                <c:pt idx="123">
                  <c:v>-0.54901360768915497</c:v>
                </c:pt>
                <c:pt idx="124">
                  <c:v>-0.62403117383317397</c:v>
                </c:pt>
                <c:pt idx="125">
                  <c:v>-1.0374460508916099</c:v>
                </c:pt>
                <c:pt idx="126">
                  <c:v>-0.70849662341726205</c:v>
                </c:pt>
                <c:pt idx="127">
                  <c:v>-0.164863947822638</c:v>
                </c:pt>
                <c:pt idx="128">
                  <c:v>-0.199408289303837</c:v>
                </c:pt>
                <c:pt idx="129">
                  <c:v>-4.8215276745082199E-2</c:v>
                </c:pt>
                <c:pt idx="130">
                  <c:v>0.348066769068818</c:v>
                </c:pt>
                <c:pt idx="131">
                  <c:v>0.76728038171004398</c:v>
                </c:pt>
                <c:pt idx="132">
                  <c:v>1.04363243455342</c:v>
                </c:pt>
                <c:pt idx="133">
                  <c:v>1.28795696545478</c:v>
                </c:pt>
                <c:pt idx="134">
                  <c:v>0.89848830523284595</c:v>
                </c:pt>
                <c:pt idx="135">
                  <c:v>0.674989531348959</c:v>
                </c:pt>
                <c:pt idx="136">
                  <c:v>1.15378791406315</c:v>
                </c:pt>
                <c:pt idx="137">
                  <c:v>0.74967491822908505</c:v>
                </c:pt>
                <c:pt idx="138">
                  <c:v>5.80822455651556E-2</c:v>
                </c:pt>
                <c:pt idx="139">
                  <c:v>0.44172901834954198</c:v>
                </c:pt>
                <c:pt idx="140">
                  <c:v>0.82842555710241605</c:v>
                </c:pt>
                <c:pt idx="141">
                  <c:v>1.10132971447452</c:v>
                </c:pt>
                <c:pt idx="142">
                  <c:v>2.3372747889462802</c:v>
                </c:pt>
                <c:pt idx="143">
                  <c:v>2.6909126888651098</c:v>
                </c:pt>
                <c:pt idx="144">
                  <c:v>2.3624378231648002</c:v>
                </c:pt>
                <c:pt idx="145">
                  <c:v>2.8496520587228198</c:v>
                </c:pt>
                <c:pt idx="146">
                  <c:v>3.43981235964598</c:v>
                </c:pt>
                <c:pt idx="147">
                  <c:v>4.45546165139318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TDI_L_2500_500!$A$4</c:f>
              <c:strCache>
                <c:ptCount val="1"/>
                <c:pt idx="0">
                  <c:v>Whirlwind(L3)</c:v>
                </c:pt>
              </c:strCache>
            </c:strRef>
          </c:tx>
          <c:spPr>
            <a:ln w="28575" cap="rnd">
              <a:solidFill>
                <a:srgbClr val="F79029"/>
              </a:solidFill>
              <a:bevel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TDI_L_2500_500!$B$4:$ES$4</c:f>
              <c:numCache>
                <c:formatCode>General</c:formatCode>
                <c:ptCount val="148"/>
                <c:pt idx="0">
                  <c:v>-0.25751945392296599</c:v>
                </c:pt>
                <c:pt idx="1">
                  <c:v>-0.378319602646499</c:v>
                </c:pt>
                <c:pt idx="2">
                  <c:v>-0.60942447418089396</c:v>
                </c:pt>
                <c:pt idx="3">
                  <c:v>-0.25990411901496502</c:v>
                </c:pt>
                <c:pt idx="4">
                  <c:v>-0.46431077355884898</c:v>
                </c:pt>
                <c:pt idx="5">
                  <c:v>-0.216879612605928</c:v>
                </c:pt>
                <c:pt idx="6">
                  <c:v>-0.49179564829734801</c:v>
                </c:pt>
                <c:pt idx="7">
                  <c:v>-0.30619951197733197</c:v>
                </c:pt>
                <c:pt idx="8">
                  <c:v>-0.32761867666580502</c:v>
                </c:pt>
                <c:pt idx="9">
                  <c:v>-0.39318354040860498</c:v>
                </c:pt>
                <c:pt idx="10">
                  <c:v>-0.18416682832355899</c:v>
                </c:pt>
                <c:pt idx="11">
                  <c:v>4.0970892803233898E-2</c:v>
                </c:pt>
                <c:pt idx="12">
                  <c:v>-6.6813629414301606E-2</c:v>
                </c:pt>
                <c:pt idx="13">
                  <c:v>-0.29191881706094902</c:v>
                </c:pt>
                <c:pt idx="14">
                  <c:v>-0.26949453329930101</c:v>
                </c:pt>
                <c:pt idx="15">
                  <c:v>-0.23668295747887</c:v>
                </c:pt>
                <c:pt idx="16">
                  <c:v>-0.173333809741823</c:v>
                </c:pt>
                <c:pt idx="17">
                  <c:v>-0.25257048181050001</c:v>
                </c:pt>
                <c:pt idx="18">
                  <c:v>-0.53521137905489002</c:v>
                </c:pt>
                <c:pt idx="19">
                  <c:v>-4.0680233876104798E-3</c:v>
                </c:pt>
                <c:pt idx="20">
                  <c:v>0.10466764474142</c:v>
                </c:pt>
                <c:pt idx="21">
                  <c:v>0.28473856751435001</c:v>
                </c:pt>
                <c:pt idx="22">
                  <c:v>1.0820144446540301</c:v>
                </c:pt>
                <c:pt idx="23">
                  <c:v>1.4118127879123501</c:v>
                </c:pt>
                <c:pt idx="24">
                  <c:v>1.1228014615367601</c:v>
                </c:pt>
                <c:pt idx="25">
                  <c:v>0.69108153992248</c:v>
                </c:pt>
                <c:pt idx="26">
                  <c:v>0.59565371720846905</c:v>
                </c:pt>
                <c:pt idx="27">
                  <c:v>1.13651311701754</c:v>
                </c:pt>
                <c:pt idx="28">
                  <c:v>0.93180718839925003</c:v>
                </c:pt>
                <c:pt idx="29">
                  <c:v>0.37326707742441601</c:v>
                </c:pt>
                <c:pt idx="30">
                  <c:v>0.109328384238079</c:v>
                </c:pt>
                <c:pt idx="31">
                  <c:v>0.233052209907186</c:v>
                </c:pt>
                <c:pt idx="32">
                  <c:v>4.2613450806896901E-2</c:v>
                </c:pt>
                <c:pt idx="33">
                  <c:v>-0.37234090163021599</c:v>
                </c:pt>
                <c:pt idx="34">
                  <c:v>-0.69435114882441096</c:v>
                </c:pt>
                <c:pt idx="35">
                  <c:v>-0.48414751388781502</c:v>
                </c:pt>
                <c:pt idx="36">
                  <c:v>-1.05141862299027</c:v>
                </c:pt>
                <c:pt idx="37">
                  <c:v>-0.88999733186261998</c:v>
                </c:pt>
                <c:pt idx="38">
                  <c:v>-0.63735984422055303</c:v>
                </c:pt>
                <c:pt idx="39">
                  <c:v>0.42994037818427799</c:v>
                </c:pt>
                <c:pt idx="40">
                  <c:v>0.501171949707095</c:v>
                </c:pt>
                <c:pt idx="41">
                  <c:v>0.49156415229129502</c:v>
                </c:pt>
                <c:pt idx="42">
                  <c:v>1.1899070757919401</c:v>
                </c:pt>
                <c:pt idx="43">
                  <c:v>0.74193505730010301</c:v>
                </c:pt>
                <c:pt idx="44">
                  <c:v>0.93097450364282397</c:v>
                </c:pt>
                <c:pt idx="45">
                  <c:v>0.66224369531745697</c:v>
                </c:pt>
                <c:pt idx="46">
                  <c:v>0.141867721956938</c:v>
                </c:pt>
                <c:pt idx="47">
                  <c:v>-3.7068391858848797E-2</c:v>
                </c:pt>
                <c:pt idx="48">
                  <c:v>-0.60673128080946004</c:v>
                </c:pt>
                <c:pt idx="49">
                  <c:v>-0.78498448293234901</c:v>
                </c:pt>
                <c:pt idx="50">
                  <c:v>-0.92069320421659695</c:v>
                </c:pt>
                <c:pt idx="51">
                  <c:v>-1.0351797562749701</c:v>
                </c:pt>
                <c:pt idx="52">
                  <c:v>-0.62500694246302901</c:v>
                </c:pt>
                <c:pt idx="53">
                  <c:v>-0.61849578292230201</c:v>
                </c:pt>
                <c:pt idx="54">
                  <c:v>-0.62785884784901702</c:v>
                </c:pt>
                <c:pt idx="55">
                  <c:v>-0.32213998250117198</c:v>
                </c:pt>
                <c:pt idx="56">
                  <c:v>0.448226896338632</c:v>
                </c:pt>
                <c:pt idx="57">
                  <c:v>0.48138282518523501</c:v>
                </c:pt>
                <c:pt idx="58">
                  <c:v>1.0328283296129299</c:v>
                </c:pt>
                <c:pt idx="59">
                  <c:v>0.56999192064181403</c:v>
                </c:pt>
                <c:pt idx="60">
                  <c:v>0.39984769171476398</c:v>
                </c:pt>
                <c:pt idx="61">
                  <c:v>-7.51621925167614E-2</c:v>
                </c:pt>
                <c:pt idx="62">
                  <c:v>0.26096260459181603</c:v>
                </c:pt>
                <c:pt idx="63">
                  <c:v>-8.3834484193887504E-2</c:v>
                </c:pt>
                <c:pt idx="64">
                  <c:v>0.26617527822783799</c:v>
                </c:pt>
                <c:pt idx="65">
                  <c:v>0.47330110040665602</c:v>
                </c:pt>
                <c:pt idx="66">
                  <c:v>0.59978937354932804</c:v>
                </c:pt>
                <c:pt idx="67">
                  <c:v>-0.17898547496487999</c:v>
                </c:pt>
                <c:pt idx="68">
                  <c:v>-0.76671925847556199</c:v>
                </c:pt>
                <c:pt idx="69">
                  <c:v>-0.88655828024208005</c:v>
                </c:pt>
                <c:pt idx="70">
                  <c:v>-0.69751430006614001</c:v>
                </c:pt>
                <c:pt idx="71">
                  <c:v>-0.67648925415400396</c:v>
                </c:pt>
                <c:pt idx="72">
                  <c:v>-0.73837380681985898</c:v>
                </c:pt>
                <c:pt idx="73">
                  <c:v>-0.451150312395244</c:v>
                </c:pt>
                <c:pt idx="74">
                  <c:v>-0.77071648524209901</c:v>
                </c:pt>
                <c:pt idx="75">
                  <c:v>-0.75995815729392902</c:v>
                </c:pt>
                <c:pt idx="76">
                  <c:v>-3.5078015761705002E-2</c:v>
                </c:pt>
                <c:pt idx="77">
                  <c:v>-0.17994982024596001</c:v>
                </c:pt>
                <c:pt idx="78">
                  <c:v>-0.17543460480386999</c:v>
                </c:pt>
                <c:pt idx="79">
                  <c:v>-7.0338168201683302E-2</c:v>
                </c:pt>
                <c:pt idx="80">
                  <c:v>-1.08766003359383</c:v>
                </c:pt>
                <c:pt idx="81">
                  <c:v>-0.898108880928842</c:v>
                </c:pt>
                <c:pt idx="82">
                  <c:v>-0.82153867580426898</c:v>
                </c:pt>
                <c:pt idx="83">
                  <c:v>-0.62896272468256698</c:v>
                </c:pt>
                <c:pt idx="84">
                  <c:v>-0.48973089422731098</c:v>
                </c:pt>
                <c:pt idx="85">
                  <c:v>-0.79949100957297803</c:v>
                </c:pt>
                <c:pt idx="86">
                  <c:v>-0.77768759782255803</c:v>
                </c:pt>
                <c:pt idx="87">
                  <c:v>-0.59230154883865604</c:v>
                </c:pt>
                <c:pt idx="88">
                  <c:v>-0.25159913009858598</c:v>
                </c:pt>
                <c:pt idx="89">
                  <c:v>-0.24637454779690601</c:v>
                </c:pt>
                <c:pt idx="90">
                  <c:v>-0.47316004021431002</c:v>
                </c:pt>
                <c:pt idx="91">
                  <c:v>-0.82763170057428403</c:v>
                </c:pt>
                <c:pt idx="92">
                  <c:v>-0.77677582427909497</c:v>
                </c:pt>
                <c:pt idx="93">
                  <c:v>-0.91396076551471195</c:v>
                </c:pt>
                <c:pt idx="94">
                  <c:v>-0.70811864917063305</c:v>
                </c:pt>
                <c:pt idx="95">
                  <c:v>-0.82709552534987996</c:v>
                </c:pt>
                <c:pt idx="96">
                  <c:v>-0.48653681800451298</c:v>
                </c:pt>
                <c:pt idx="97">
                  <c:v>-0.79395235083814897</c:v>
                </c:pt>
                <c:pt idx="98">
                  <c:v>-0.37852252181685597</c:v>
                </c:pt>
                <c:pt idx="99">
                  <c:v>-0.292905034157388</c:v>
                </c:pt>
                <c:pt idx="100">
                  <c:v>-0.44462430426122301</c:v>
                </c:pt>
                <c:pt idx="101">
                  <c:v>-0.40115617279099602</c:v>
                </c:pt>
                <c:pt idx="102">
                  <c:v>-0.197037805368693</c:v>
                </c:pt>
                <c:pt idx="103">
                  <c:v>-0.34124138308143298</c:v>
                </c:pt>
                <c:pt idx="104">
                  <c:v>-0.72124546126360201</c:v>
                </c:pt>
                <c:pt idx="105">
                  <c:v>-0.62256524146498005</c:v>
                </c:pt>
                <c:pt idx="106">
                  <c:v>-0.65350268759668195</c:v>
                </c:pt>
                <c:pt idx="107">
                  <c:v>-0.90031325941917595</c:v>
                </c:pt>
                <c:pt idx="108">
                  <c:v>-0.83372686369479398</c:v>
                </c:pt>
                <c:pt idx="109">
                  <c:v>-0.93806232007204204</c:v>
                </c:pt>
                <c:pt idx="110">
                  <c:v>-0.99973678609375405</c:v>
                </c:pt>
                <c:pt idx="111">
                  <c:v>-0.45831593704222601</c:v>
                </c:pt>
                <c:pt idx="112">
                  <c:v>-0.25588677237142599</c:v>
                </c:pt>
                <c:pt idx="113">
                  <c:v>-0.36662020460835598</c:v>
                </c:pt>
                <c:pt idx="114">
                  <c:v>-0.57233535111732403</c:v>
                </c:pt>
                <c:pt idx="115">
                  <c:v>-0.75308103940462601</c:v>
                </c:pt>
                <c:pt idx="116">
                  <c:v>-0.97461362308920396</c:v>
                </c:pt>
                <c:pt idx="117">
                  <c:v>-0.94275802430348898</c:v>
                </c:pt>
                <c:pt idx="118">
                  <c:v>-0.68701464076695096</c:v>
                </c:pt>
                <c:pt idx="119">
                  <c:v>-0.56851609397093705</c:v>
                </c:pt>
                <c:pt idx="120">
                  <c:v>-0.38653484912411901</c:v>
                </c:pt>
                <c:pt idx="121">
                  <c:v>-0.51274368757498301</c:v>
                </c:pt>
                <c:pt idx="122">
                  <c:v>-0.76050252061854495</c:v>
                </c:pt>
                <c:pt idx="123">
                  <c:v>-0.36935831860985402</c:v>
                </c:pt>
                <c:pt idx="124">
                  <c:v>-0.22350075221587501</c:v>
                </c:pt>
                <c:pt idx="125">
                  <c:v>-2.8444341157190699E-2</c:v>
                </c:pt>
                <c:pt idx="126">
                  <c:v>1.3639314506561801E-2</c:v>
                </c:pt>
                <c:pt idx="127">
                  <c:v>-0.47809522140142002</c:v>
                </c:pt>
                <c:pt idx="128">
                  <c:v>-0.52538521883336897</c:v>
                </c:pt>
                <c:pt idx="129">
                  <c:v>-0.62460369539026706</c:v>
                </c:pt>
                <c:pt idx="130">
                  <c:v>-0.16814755568231499</c:v>
                </c:pt>
                <c:pt idx="131">
                  <c:v>0.35416927813841298</c:v>
                </c:pt>
                <c:pt idx="132">
                  <c:v>0.48418723472560099</c:v>
                </c:pt>
                <c:pt idx="133">
                  <c:v>1.23014924886378</c:v>
                </c:pt>
                <c:pt idx="134">
                  <c:v>1.3498660278799599</c:v>
                </c:pt>
                <c:pt idx="135">
                  <c:v>1.1590935101482001</c:v>
                </c:pt>
                <c:pt idx="136">
                  <c:v>0.60122478388418898</c:v>
                </c:pt>
                <c:pt idx="137">
                  <c:v>0.27543085673900702</c:v>
                </c:pt>
                <c:pt idx="138">
                  <c:v>0.82917861183808494</c:v>
                </c:pt>
                <c:pt idx="139">
                  <c:v>1.0899122723833801</c:v>
                </c:pt>
                <c:pt idx="140">
                  <c:v>2.7081664513378199</c:v>
                </c:pt>
                <c:pt idx="141">
                  <c:v>3.2861758092938298</c:v>
                </c:pt>
                <c:pt idx="142">
                  <c:v>3.0680167256842101</c:v>
                </c:pt>
                <c:pt idx="143">
                  <c:v>2.9148590779246999</c:v>
                </c:pt>
                <c:pt idx="144">
                  <c:v>3.40801187845585</c:v>
                </c:pt>
                <c:pt idx="145">
                  <c:v>2.7213295446155499</c:v>
                </c:pt>
                <c:pt idx="146">
                  <c:v>3.7438742497062201</c:v>
                </c:pt>
                <c:pt idx="147">
                  <c:v>4.73551901447573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1609744"/>
        <c:axId val="-261603760"/>
      </c:lineChart>
      <c:catAx>
        <c:axId val="-26160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Genomic 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15875" cap="flat" cmpd="sng" algn="ctr">
            <a:solidFill>
              <a:schemeClr val="tx1">
                <a:alpha val="4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603760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61603760"/>
        <c:scaling>
          <c:orientation val="minMax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TDI Z-Score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60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30654836833378"/>
          <c:y val="0.17209558180227474"/>
          <c:w val="0.48002824343759681"/>
          <c:h val="6.3663823272090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4C3F-F77F-440B-98F0-51F9CEA893EB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85800"/>
            <a:ext cx="4638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568D-B528-4D77-BB7E-A497A9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568D-B528-4D77-BB7E-A497A9A16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657929"/>
            <a:ext cx="3575304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617440"/>
            <a:ext cx="2944368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776265" y="5973233"/>
            <a:ext cx="52994245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78938" y="5973233"/>
            <a:ext cx="158296290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19977949"/>
            <a:ext cx="35753040" cy="617474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177101"/>
            <a:ext cx="35753040" cy="680084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883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97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965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953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9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93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918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906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8935" y="34817473"/>
            <a:ext cx="105645265" cy="9848638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25243" y="34817473"/>
            <a:ext cx="105645270" cy="9848638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45025"/>
            <a:ext cx="3785616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959178"/>
            <a:ext cx="18584865" cy="290025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83" indent="0">
              <a:buNone/>
              <a:defRPr sz="9100" b="1"/>
            </a:lvl2pPr>
            <a:lvl3pPr marL="4179766" indent="0">
              <a:buNone/>
              <a:defRPr sz="8300" b="1"/>
            </a:lvl3pPr>
            <a:lvl4pPr marL="6269650" indent="0">
              <a:buNone/>
              <a:defRPr sz="7300" b="1"/>
            </a:lvl4pPr>
            <a:lvl5pPr marL="8359533" indent="0">
              <a:buNone/>
              <a:defRPr sz="7300" b="1"/>
            </a:lvl5pPr>
            <a:lvl6pPr marL="10449417" indent="0">
              <a:buNone/>
              <a:defRPr sz="7300" b="1"/>
            </a:lvl6pPr>
            <a:lvl7pPr marL="12539300" indent="0">
              <a:buNone/>
              <a:defRPr sz="7300" b="1"/>
            </a:lvl7pPr>
            <a:lvl8pPr marL="14629184" indent="0">
              <a:buNone/>
              <a:defRPr sz="7300" b="1"/>
            </a:lvl8pPr>
            <a:lvl9pPr marL="1671906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9859433"/>
            <a:ext cx="18584865" cy="17912505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6959178"/>
            <a:ext cx="18592165" cy="290025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83" indent="0">
              <a:buNone/>
              <a:defRPr sz="9100" b="1"/>
            </a:lvl2pPr>
            <a:lvl3pPr marL="4179766" indent="0">
              <a:buNone/>
              <a:defRPr sz="8300" b="1"/>
            </a:lvl3pPr>
            <a:lvl4pPr marL="6269650" indent="0">
              <a:buNone/>
              <a:defRPr sz="7300" b="1"/>
            </a:lvl4pPr>
            <a:lvl5pPr marL="8359533" indent="0">
              <a:buNone/>
              <a:defRPr sz="7300" b="1"/>
            </a:lvl5pPr>
            <a:lvl6pPr marL="10449417" indent="0">
              <a:buNone/>
              <a:defRPr sz="7300" b="1"/>
            </a:lvl6pPr>
            <a:lvl7pPr marL="12539300" indent="0">
              <a:buNone/>
              <a:defRPr sz="7300" b="1"/>
            </a:lvl7pPr>
            <a:lvl8pPr marL="14629184" indent="0">
              <a:buNone/>
              <a:defRPr sz="7300" b="1"/>
            </a:lvl8pPr>
            <a:lvl9pPr marL="1671906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9859433"/>
            <a:ext cx="18592165" cy="17912505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37827"/>
            <a:ext cx="13838240" cy="52679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37829"/>
            <a:ext cx="23514050" cy="2653411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505789"/>
            <a:ext cx="13838240" cy="21266152"/>
          </a:xfrm>
        </p:spPr>
        <p:txBody>
          <a:bodyPr/>
          <a:lstStyle>
            <a:lvl1pPr marL="0" indent="0">
              <a:buNone/>
              <a:defRPr sz="6400"/>
            </a:lvl1pPr>
            <a:lvl2pPr marL="2089883" indent="0">
              <a:buNone/>
              <a:defRPr sz="5500"/>
            </a:lvl2pPr>
            <a:lvl3pPr marL="4179766" indent="0">
              <a:buNone/>
              <a:defRPr sz="4600"/>
            </a:lvl3pPr>
            <a:lvl4pPr marL="6269650" indent="0">
              <a:buNone/>
              <a:defRPr sz="4100"/>
            </a:lvl4pPr>
            <a:lvl5pPr marL="8359533" indent="0">
              <a:buNone/>
              <a:defRPr sz="4100"/>
            </a:lvl5pPr>
            <a:lvl6pPr marL="10449417" indent="0">
              <a:buNone/>
              <a:defRPr sz="4100"/>
            </a:lvl6pPr>
            <a:lvl7pPr marL="12539300" indent="0">
              <a:buNone/>
              <a:defRPr sz="4100"/>
            </a:lvl7pPr>
            <a:lvl8pPr marL="14629184" indent="0">
              <a:buNone/>
              <a:defRPr sz="4100"/>
            </a:lvl8pPr>
            <a:lvl9pPr marL="1671906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1762720"/>
            <a:ext cx="25237440" cy="25692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777913"/>
            <a:ext cx="25237440" cy="18653760"/>
          </a:xfrm>
        </p:spPr>
        <p:txBody>
          <a:bodyPr/>
          <a:lstStyle>
            <a:lvl1pPr marL="0" indent="0">
              <a:buNone/>
              <a:defRPr sz="14600"/>
            </a:lvl1pPr>
            <a:lvl2pPr marL="2089883" indent="0">
              <a:buNone/>
              <a:defRPr sz="12800"/>
            </a:lvl2pPr>
            <a:lvl3pPr marL="4179766" indent="0">
              <a:buNone/>
              <a:defRPr sz="11000"/>
            </a:lvl3pPr>
            <a:lvl4pPr marL="6269650" indent="0">
              <a:buNone/>
              <a:defRPr sz="9100"/>
            </a:lvl4pPr>
            <a:lvl5pPr marL="8359533" indent="0">
              <a:buNone/>
              <a:defRPr sz="9100"/>
            </a:lvl5pPr>
            <a:lvl6pPr marL="10449417" indent="0">
              <a:buNone/>
              <a:defRPr sz="9100"/>
            </a:lvl6pPr>
            <a:lvl7pPr marL="12539300" indent="0">
              <a:buNone/>
              <a:defRPr sz="9100"/>
            </a:lvl7pPr>
            <a:lvl8pPr marL="14629184" indent="0">
              <a:buNone/>
              <a:defRPr sz="9100"/>
            </a:lvl8pPr>
            <a:lvl9pPr marL="16719067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331932"/>
            <a:ext cx="25237440" cy="3648708"/>
          </a:xfrm>
        </p:spPr>
        <p:txBody>
          <a:bodyPr/>
          <a:lstStyle>
            <a:lvl1pPr marL="0" indent="0">
              <a:buNone/>
              <a:defRPr sz="6400"/>
            </a:lvl1pPr>
            <a:lvl2pPr marL="2089883" indent="0">
              <a:buNone/>
              <a:defRPr sz="5500"/>
            </a:lvl2pPr>
            <a:lvl3pPr marL="4179766" indent="0">
              <a:buNone/>
              <a:defRPr sz="4600"/>
            </a:lvl3pPr>
            <a:lvl4pPr marL="6269650" indent="0">
              <a:buNone/>
              <a:defRPr sz="4100"/>
            </a:lvl4pPr>
            <a:lvl5pPr marL="8359533" indent="0">
              <a:buNone/>
              <a:defRPr sz="4100"/>
            </a:lvl5pPr>
            <a:lvl6pPr marL="10449417" indent="0">
              <a:buNone/>
              <a:defRPr sz="4100"/>
            </a:lvl6pPr>
            <a:lvl7pPr marL="12539300" indent="0">
              <a:buNone/>
              <a:defRPr sz="4100"/>
            </a:lvl7pPr>
            <a:lvl8pPr marL="14629184" indent="0">
              <a:buNone/>
              <a:defRPr sz="4100"/>
            </a:lvl8pPr>
            <a:lvl9pPr marL="1671906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245025"/>
            <a:ext cx="37856160" cy="5181600"/>
          </a:xfrm>
          <a:prstGeom prst="rect">
            <a:avLst/>
          </a:prstGeom>
        </p:spPr>
        <p:txBody>
          <a:bodyPr vert="horz" lIns="417976" tIns="208989" rIns="417976" bIns="2089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7254243"/>
            <a:ext cx="37856160" cy="20517699"/>
          </a:xfrm>
          <a:prstGeom prst="rect">
            <a:avLst/>
          </a:prstGeom>
        </p:spPr>
        <p:txBody>
          <a:bodyPr vert="horz" lIns="417976" tIns="208989" rIns="417976" bIns="2089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28815455"/>
            <a:ext cx="98145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28815455"/>
            <a:ext cx="133197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28815455"/>
            <a:ext cx="98145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08988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13" indent="-1567413" algn="l" defTabSz="2089883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60" indent="-1306177" algn="l" defTabSz="2089883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708" indent="-1044942" algn="l" defTabSz="2089883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91" indent="-1044942" algn="l" defTabSz="2089883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475" indent="-1044942" algn="l" defTabSz="2089883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359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242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4125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008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83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66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65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533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417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30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184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9067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248062" y="22000111"/>
            <a:ext cx="9265532" cy="2542497"/>
          </a:xfrm>
          <a:prstGeom prst="rect">
            <a:avLst/>
          </a:prstGeom>
          <a:noFill/>
          <a:ln w="3175"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3200" dirty="0" smtClean="0">
                <a:latin typeface="Avenir 65" pitchFamily="50" charset="0"/>
              </a:rPr>
              <a:t>Developing a Naïve Bayes classifier to quantify gene exchange</a:t>
            </a:r>
          </a:p>
          <a:p>
            <a:endParaRPr lang="en-US" sz="3200" dirty="0">
              <a:latin typeface="Avenir 65" pitchFamily="50" charset="0"/>
            </a:endParaRPr>
          </a:p>
          <a:p>
            <a:r>
              <a:rPr lang="en-US" sz="3200" dirty="0" smtClean="0">
                <a:latin typeface="Avenir 65" pitchFamily="50" charset="0"/>
              </a:rPr>
              <a:t>Investigating oligonucleotide usage similarities and differences between hosts and phage</a:t>
            </a:r>
            <a:endParaRPr lang="en-US" sz="1600" b="1" dirty="0">
              <a:latin typeface="Avenir 65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062400" cy="4506396"/>
          </a:xfrm>
          <a:prstGeom prst="rect">
            <a:avLst/>
          </a:prstGeom>
          <a:solidFill>
            <a:srgbClr val="4369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507" tIns="39754" rIns="79507" bIns="3975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515" y="218766"/>
            <a:ext cx="39644396" cy="3964147"/>
          </a:xfrm>
          <a:solidFill>
            <a:srgbClr val="91A7D8"/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8000" dirty="0">
                <a:solidFill>
                  <a:schemeClr val="bg1"/>
                </a:solidFill>
                <a:latin typeface="Avenir 65" pitchFamily="50" charset="0"/>
              </a:rPr>
              <a:t>Tetranucleotide usage in mycobacteriophage genomes:</a:t>
            </a:r>
            <a:br>
              <a:rPr lang="en-US" sz="8000" dirty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8000" dirty="0">
                <a:solidFill>
                  <a:schemeClr val="bg1"/>
                </a:solidFill>
                <a:latin typeface="Avenir 65" pitchFamily="50" charset="0"/>
              </a:rPr>
              <a:t>alignment-free methods to cluster phage and infer evolutionary </a:t>
            </a:r>
            <a:r>
              <a:rPr lang="en-US" sz="8000" dirty="0" smtClean="0">
                <a:solidFill>
                  <a:schemeClr val="bg1"/>
                </a:solidFill>
                <a:latin typeface="Avenir 65" pitchFamily="50" charset="0"/>
              </a:rPr>
              <a:t>relationships</a:t>
            </a:r>
            <a:r>
              <a:rPr lang="en-US" sz="8300" dirty="0" smtClean="0">
                <a:solidFill>
                  <a:schemeClr val="bg1"/>
                </a:solidFill>
                <a:latin typeface="Avenir 65" pitchFamily="50" charset="0"/>
              </a:rPr>
              <a:t> </a:t>
            </a:r>
            <a:r>
              <a:rPr lang="en-US" sz="3900" dirty="0">
                <a:solidFill>
                  <a:schemeClr val="bg1"/>
                </a:solidFill>
                <a:latin typeface="Avenir 65" pitchFamily="50" charset="0"/>
              </a:rPr>
              <a:t/>
            </a:r>
            <a:br>
              <a:rPr lang="en-US" sz="3900" dirty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3900" dirty="0" smtClean="0">
                <a:solidFill>
                  <a:schemeClr val="bg1"/>
                </a:solidFill>
                <a:latin typeface="Avenir 65" pitchFamily="50" charset="0"/>
              </a:rPr>
              <a:t/>
            </a:r>
            <a:br>
              <a:rPr lang="en-US" sz="3900" dirty="0" smtClean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Chen 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Ye, Benjamin Siranosian, Emma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Herold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Minjae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 Kwon,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Sudheesha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Perera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, Edward Williams, Sarah Taylor, Christopher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deGraffenried</a:t>
            </a:r>
            <a:endParaRPr lang="en-US" sz="5400" dirty="0">
              <a:solidFill>
                <a:schemeClr val="bg1"/>
              </a:solidFill>
              <a:latin typeface="Avenir 35 Light" pitchFamily="50" charset="0"/>
            </a:endParaRPr>
          </a:p>
        </p:txBody>
      </p:sp>
      <p:pic>
        <p:nvPicPr>
          <p:cNvPr id="11" name="Picture 10" descr="highres brow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38226455" y="28022397"/>
            <a:ext cx="1418725" cy="2400295"/>
          </a:xfrm>
          <a:prstGeom prst="rect">
            <a:avLst/>
          </a:prstGeom>
        </p:spPr>
      </p:pic>
      <p:pic>
        <p:nvPicPr>
          <p:cNvPr id="18" name="Picture 17" descr="hhm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331" y="28302579"/>
            <a:ext cx="1889255" cy="18399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7670" y="27966685"/>
            <a:ext cx="5237479" cy="2511719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b="1" dirty="0" smtClean="0">
                <a:latin typeface="Avenir 65" pitchFamily="50" charset="0"/>
              </a:rPr>
              <a:t>Acknowledgements</a:t>
            </a:r>
          </a:p>
          <a:p>
            <a:endParaRPr lang="en-US" sz="1000" b="1" dirty="0" smtClean="0">
              <a:latin typeface="Avenir 65" pitchFamily="50" charset="0"/>
            </a:endParaRPr>
          </a:p>
          <a:p>
            <a:r>
              <a:rPr lang="en-US" sz="2200" dirty="0" smtClean="0">
                <a:latin typeface="Avenir 65" pitchFamily="50" charset="0"/>
              </a:rPr>
              <a:t> We are grateful to </a:t>
            </a:r>
            <a:r>
              <a:rPr lang="en-US" sz="2200" dirty="0" smtClean="0">
                <a:latin typeface="Avenir 65" pitchFamily="50" charset="0"/>
              </a:rPr>
              <a:t>Dr</a:t>
            </a:r>
            <a:r>
              <a:rPr lang="en-US" sz="2200" dirty="0">
                <a:latin typeface="Avenir 65" pitchFamily="50" charset="0"/>
              </a:rPr>
              <a:t>. Peter Shank, </a:t>
            </a:r>
            <a:r>
              <a:rPr lang="en-US" sz="2200" dirty="0" smtClean="0">
                <a:latin typeface="Avenir 65" pitchFamily="50" charset="0"/>
              </a:rPr>
              <a:t>Dr. </a:t>
            </a:r>
            <a:r>
              <a:rPr lang="en-US" sz="2200" dirty="0" err="1" smtClean="0">
                <a:latin typeface="Avenir 65" pitchFamily="50" charset="0"/>
              </a:rPr>
              <a:t>Sorin</a:t>
            </a:r>
            <a:r>
              <a:rPr lang="en-US" sz="2200" dirty="0" smtClean="0">
                <a:latin typeface="Avenir 65" pitchFamily="50" charset="0"/>
              </a:rPr>
              <a:t> </a:t>
            </a:r>
            <a:r>
              <a:rPr lang="en-US" sz="2200" dirty="0" err="1" smtClean="0">
                <a:latin typeface="Avenir 65" pitchFamily="50" charset="0"/>
              </a:rPr>
              <a:t>Istrail</a:t>
            </a:r>
            <a:r>
              <a:rPr lang="en-US" sz="2200" dirty="0" smtClean="0">
                <a:latin typeface="Avenir 65" pitchFamily="50" charset="0"/>
              </a:rPr>
              <a:t>, Dr. </a:t>
            </a:r>
            <a:r>
              <a:rPr lang="en-US" sz="2200" dirty="0" err="1" smtClean="0">
                <a:latin typeface="Avenir 65" pitchFamily="50" charset="0"/>
              </a:rPr>
              <a:t>Zhijin</a:t>
            </a:r>
            <a:r>
              <a:rPr lang="en-US" sz="2200" dirty="0" smtClean="0">
                <a:latin typeface="Avenir 65" pitchFamily="50" charset="0"/>
              </a:rPr>
              <a:t> Wu, </a:t>
            </a:r>
            <a:r>
              <a:rPr lang="en-US" sz="2200" dirty="0" smtClean="0">
                <a:latin typeface="Avenir 65" pitchFamily="50" charset="0"/>
              </a:rPr>
              <a:t>HHMI’s </a:t>
            </a:r>
            <a:r>
              <a:rPr lang="en-US" sz="2200" dirty="0">
                <a:latin typeface="Avenir 65" pitchFamily="50" charset="0"/>
              </a:rPr>
              <a:t>SEA program and the University of Pittsburgh</a:t>
            </a:r>
            <a:r>
              <a:rPr lang="en-US" sz="2200" dirty="0" smtClean="0">
                <a:latin typeface="Avenir 65" pitchFamily="50" charset="0"/>
              </a:rPr>
              <a:t>.</a:t>
            </a:r>
          </a:p>
          <a:p>
            <a:endParaRPr lang="en-US" sz="2000" dirty="0">
              <a:latin typeface="Avenir 65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188" y="18674971"/>
            <a:ext cx="9155922" cy="8698028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en-US" sz="4000" b="1" dirty="0" smtClean="0">
                <a:latin typeface="Avenir 65" pitchFamily="50" charset="0"/>
              </a:rPr>
              <a:t>Kmer counting </a:t>
            </a: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lphaLcParenR"/>
            </a:pPr>
            <a:r>
              <a:rPr lang="en-US" sz="4000" b="1" dirty="0" smtClean="0">
                <a:latin typeface="Avenir 65" pitchFamily="50" charset="0"/>
              </a:rPr>
              <a:t>Tetranucleotide usage deviation</a:t>
            </a: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r>
              <a:rPr lang="en-US" sz="4000" b="1" dirty="0" smtClean="0">
                <a:latin typeface="Avenir 65" pitchFamily="50" charset="0"/>
              </a:rPr>
              <a:t>Tetranucleotide Difference Index </a:t>
            </a: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lphaLcParenR"/>
            </a:pPr>
            <a:endParaRPr lang="en-US" sz="4000" dirty="0" smtClean="0">
              <a:latin typeface="Avenir 65" pitchFamily="50" charset="0"/>
            </a:endParaRPr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814567"/>
              </p:ext>
            </p:extLst>
          </p:nvPr>
        </p:nvGraphicFramePr>
        <p:xfrm>
          <a:off x="10992046" y="18768314"/>
          <a:ext cx="8489605" cy="5433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61822" y="6572232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1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455576"/>
            <a:ext cx="42062400" cy="1386796"/>
          </a:xfrm>
          <a:prstGeom prst="rect">
            <a:avLst/>
          </a:prstGeom>
          <a:solidFill>
            <a:srgbClr val="F790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270" dirty="0" smtClean="0">
                <a:solidFill>
                  <a:schemeClr val="bg1"/>
                </a:solidFill>
                <a:latin typeface="Avenir 35 Light" pitchFamily="50" charset="0"/>
              </a:rPr>
              <a:t>BROWN UNIVERSITY PHAGE HUNTERS</a:t>
            </a:r>
            <a:endParaRPr lang="en-US" spc="270" dirty="0">
              <a:solidFill>
                <a:schemeClr val="bg1"/>
              </a:solidFill>
              <a:latin typeface="Avenir 35 Light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80" y="8219250"/>
            <a:ext cx="3409950" cy="3352800"/>
          </a:xfrm>
          <a:prstGeom prst="rect">
            <a:avLst/>
          </a:prstGeom>
        </p:spPr>
      </p:pic>
      <p:pic>
        <p:nvPicPr>
          <p:cNvPr id="22" name="Picture 4" descr="http://phdposters.com/galfs/o203_p1_pos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68594" y="9819239"/>
            <a:ext cx="28701137" cy="198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823689" y="6687311"/>
            <a:ext cx="6185279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Alignment-free analysis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6222" y="7484310"/>
            <a:ext cx="6375431" cy="0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1822" y="16845564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venir 65" pitchFamily="50" charset="0"/>
              </a:rPr>
              <a:t>2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23690" y="16960643"/>
            <a:ext cx="2538192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Methods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576222" y="17718036"/>
            <a:ext cx="2785660" cy="39606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190923" y="6687311"/>
            <a:ext cx="48289" cy="23220134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832007" y="6687311"/>
            <a:ext cx="48289" cy="23220134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961401" y="6689541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venir 65" pitchFamily="50" charset="0"/>
              </a:rPr>
              <a:t>3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123269" y="6804620"/>
            <a:ext cx="5213563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Phylogenetic trees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1875801" y="7601619"/>
            <a:ext cx="4630956" cy="2322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970198" y="16805958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5</a:t>
            </a:r>
            <a:endParaRPr lang="en-US" sz="4400" b="1" dirty="0" smtClean="0">
              <a:latin typeface="Avenir 65" pitchFamily="50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1884598" y="17718036"/>
            <a:ext cx="6314912" cy="41928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961401" y="13008463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4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23269" y="13123542"/>
            <a:ext cx="5213563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Exceptional 4-mers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1875801" y="13920541"/>
            <a:ext cx="4630956" cy="2322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123269" y="16860421"/>
            <a:ext cx="6076241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Genomic self-similarity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8360774" y="19838620"/>
            <a:ext cx="1021587" cy="27502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0290836" y="19320387"/>
            <a:ext cx="740364" cy="20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511101" y="17617814"/>
            <a:ext cx="2627086" cy="1372946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Evidence of horizontal gene transfer?</a:t>
            </a:r>
          </a:p>
        </p:txBody>
      </p:sp>
      <p:sp>
        <p:nvSpPr>
          <p:cNvPr id="56" name="AutoShape 6" descr="data:image/jpeg;base64,/9j/4AAQSkZJRgABAQAAAQABAAD/2wCEAAkGBxQTEhUUEhQVFRUXFxUVFBcUFx8UFRQWFxwXFxgXGhcYHCogGhwlGxYWITEhJSkrLi4uFx8zODMsNygtLiwBCgoKDg0OGxAQGzckHyQsLCwsLCwsLCwsLCwsLCwsLCwsLCwsLCwsLCwsLCwsLCwsLCwsLCwsLCwsLCwsLCwsLP/AABEIAHUApwMBEQACEQEDEQH/xAAbAAACAwEBAQAAAAAAAAAAAAAABgEFBwQCA//EAD0QAAEDAQQFCgUDBAEFAAAAAAEAAgMRBAUSIQYTMUFRBxQiU3FykZKx0TI0UmGBM0KhI2KCwiQWQ6LB4f/EABoBAAIDAQEAAAAAAAAAAAAAAAADAQQFAgb/xAAqEQACAgEEAgIBBAMBAQAAAAAAAQIDEQQSITEyURNBIgUUYXEzQmJSJP/aAAwDAQACEQMRAD8AoAtoyZ9kqTn7BGQBBP8AAIyyMIEACABAAgAQAIAEACABAAgAQAIAEACABADBoIK2tvdd99xSL/EfT5C8E4VPsFJy+xvuPk/nmAdKRC0555uI7Nyqz1MU8FmGnbWcjRZ+T6xx/qvc/vODR/CQ75vpDfhiuxA0tskUVqeyCgjAbShxDMZ5q3TKTXJWsis8FOnCgqgCUACABAAgAQAIAEACABAAgAQAIAEAMGgnzbe670PFIv8AEfT5C8E4XPs77gtTYrTDJJ8DXgu35Li1Nxwgg0pcjlyg3/aA5mpfhs721Y+P953gu3diraetf7dli+b/ANRBklc41LnHtJVpQRWc5Hiq7zjg5zks7FLDIQyfoE5CVm4/3N39qXLK5O4+jzfVzSWZ+GQZEVY9ubXjiCiM1JcBOO1lemZOAQAIAEACABAAgAQAIAEACABAAgBh0D+cb3XehSL/ABH0+QuhOFT7AqTl9ndYLwlaDG3psO2NwxNPZw/C4lGPZ3Fy6LCHRW0y5x2d7AfryH4+y4+eMeMnfwyZYw8nNrPxatv+VVw9XE6WnZc3fyaNaQ60TVaMyGjCOwkpU9U5cJDI0KPLK3lHvmCXVQwEOERNXDNoyoGg713p4tJtnF7TawJStorMEARVQBKkEQSozgnGQUkBVBIVRwHPoKqOiECnhPsEmCH2GQqjKJwShEDDoH843uu9DwSL/EfT5C6E4XPs67psWvnjirhxuDa8FzOW1ZCKzI1G122xXU1rGsxSEVoAC8/ckqglO1l1yhWiktHKg/8A7cDacXONfAJy0i+2K/dP0Vto5RLW74dWz/Gv/tdrSxRy9RJlTedstUzcb5HSR78J6I7WjNv5TIwhEW5yZTBNFckoAgqAGvQIwufJHaGRujw1xObVzSTTbwzSL3JJbR1KTbyVulVxOskxbtjd0o3bi3hXiF1VYpIi2Djyd2gzI3G0ayNjw2F0jcQrQtqub200TTynkobssbrRKyNg6TzQcBXOv4TZy2xyxcVmWC3tV4NskjorPHG4sOF0krcZc4baA7AuNrksneVE6HaSsmglZNBFrMFY3tbh6XCi5VbUuGdfInHk9aCRscLTjjY8si1jMbcVHCvFResY5Jr5OrQ++9fO2zzxRPZJiApGGltATtUXQcVlMmqSfAr33Z2xzysjNWteQ3fs3J9bzHkVPGRg0ojjFjsjmRsa6RuJ7mtAJIy2pNbe9nc1+Ipq0IGHQQf8tvdf6Hiq9/iPp8hdCcLn2e43lpDmmhBqCNoIQ1k5Twy/vG9Y7a1pnOrnaMOs/ZIP7vpP3SYw2PgY5biingcw9IdhBqD2J2RbPlVTwRhlhckk7ZWmzhznEjogVDvsdxHalWbcDIbsjFyhXCyDVTMGAy5PjGxrgKmnAJVE3LORl0UsYE9WslfAKALnR2LEy1/aCv8A5BLs7Qyvpl7o/eDLdZ+ZWk0kArZ5DtruCRZFwlmI2Et8cMrbkhfZpbVHIMLtQ9p/NaEfYruTUsHCTjk+vJi0G2Z7dU/D25KdQ3sOqV+QvXmwtmlDtoe4HxTa3+IuaxI5l2jhjbyfEVtWKpbqDUDIkZ1oVW1H0PpI0btlibIWtE0L3jAyV7g/AXZZUApw/KicZY5CMlkptJbmfZZjG84qjE131A7/ABTapqSF2Q2sudKfkrB3Cl1/5GMn4IVFZK7GHQP5tvdf6FIv8R9PkLoThU+yVJyyCh8guCHIl0THs1a7IbsZBG+TUYsDcVSHGtM8lQk7W8IuR2JZZ87Tp3Y4ARZo8R/tbgbX7qFROXkS7oroQ9IL/ltbw6UgAfC0fC33P3VuupQRVnZuZVposhADRogGai2Fz2NLo8LQ5wBO/Ku1It+h1fGRXieWkEEgihBG0EJy5XIrOHwPLr/itNkkdLhbamMwV2axp9SqqrcZcdFiU1Jcilc14Os8zJW5lprTiN48FYnDfDAqEtssjreV12S8Tr4J2xSuHTY8gVPZt8FWU51/i0PcIz5yUN7aOR2VmKWdsjj8DIt54u4BOha5PhCZQSR1cnwb/wAnHIyPHFq243BtSa8VxqE+Gd1NFeNGpmSAyOiawOBL9Y0igNagA5mm5M37jjbgjTO+G2mcOZ8DGCNhORcBni8Soqg4JhOakyz0pDOZWMNkY5zG4XNa4EiuewJdae9nc/EUVbK4w6B/ON7ruPA8FXv8R9PkLoThU+yVJy+wQAKSTzhUcBk9I5IygQAIAhAEEKMZJzgkKSAogAQTx9gOKjaw3JdEk12mvajHsG8nminGSE8HoknaSe1c7UTuZBXXJBFFB05HpSjkYdA/m291/oUi/wAR9PkUYscnVv8AIfZM+RezmSfonmUnVv8AIfZHyL2cbH6DmcnVv8h9kb17J2v0HM5Orf5D7I+SPsNr9BzOTq3+Q+yPkj7Da/Qczk6t/kPsj5F7Da/Qczk6t/kPsj5F7Da/Qczk6t/kPsjfH2G1+g5nJ1b/ACH2Rvj7Da/Qczk6t/kPsj5F7Da/Qczk6t/kPsj5F7Da/Qczk6t/kPsjfH2G1+g5nJ1b/IfZHyL2G1+g5nJ1b/IfZHyL2G1+g5nJ1b/IfZHyL2G1+g5nJ1b/ACH2R8i9htfoOZydW/yH2R8i9htfoOZydW/yH2R8i9htfoOZydW/yH2R8i9htfoOZydW/wAh9kKa9g4v0X+g1leLW2rHAYXZltBsPEUSbppx7G0p7ujXLwvNsNMbXkUJq1pcBTiQqEYuXRbssjHsqBptZPqf5Heyd+0sKy19T4OqTSaFoq4SgcdW6nol/DId88fR9bDpDZpcmStrwPRP8qZ0Tj2ENTXLotCUn7wP4xko7VpXBGQJNY0mtKxncnV0Tn0VbNXXB4ZFn0ss764NY6m2kZROicOyatVC1/iXkbw4AjYUksrB6ogngCgMFTfl/wAdlw6wOJdWgaK0A3n7J1VMrM4K1+ojU0muyygmD2hzTVpFQeIKU008Memmso+i55OuDjvK8o4G4pXYRu3kngAMymQhKfQqy2MOyp/6sZtEMxb9WDdxptXaq/6FvUf8n1bpbZThpJm4htMJq0nLpCmSPgmc/vKm1H7O+9L1js7MchIaSBUDFmfsFzXXKbwh1tsalmRXQaX2Z5o0yE/aN3supUTi8MVDV1z6PmdNbKP3P8jvZM/aWC3r6kfSbS6ztALtYAdhMbqH80S1RJvB29XWlufR23RfkNpxapxOHaCC0/yubKpQ8hlGortWYHVbR/Tf3Xei5h2jq3xfBi0ewfhb0sbeTzUc7smy3awGFlQPhHosGXZ6iPMeTJbzjAmlAFAJHgDgKrcgk4LJ5exNWPD+zR9CrU+SzNxkkt6IJ2kblkahJT4PQ6Rv41kouUkdKDsk/wBVa0OcMofqfDRz8ng/rv7qNc3xkP0xdmhgLONg9IAhyAzgyzTK2620up8LBgH3pt/n0WxpYbYZf2ee1tjlaNegFuxwFhOcZp/idio6yG2ZqaGzdXh/Q0KqXTMdKLfit1X1LIy1oHAZFx7fZatNSdDx2Yeot/8AoWejRLBLG9gMRaW0ywrMlGUXhmxXOMl+Ip6ZXEA9k8Tf3ASBo8HU9Vaou42tlHU6f81KCOnTn5WMby9gHgudLLZJs718d0El7LDRq5mQxAkDERWp3JVlkpSLFdUa4YxyZnbf1JO8/wBStqPijz03mx5NNuexMlsbGSNDmuZQ19+KxpScbG0z0Ea4ypUX6KPQyyGG1zxHPCKAnaRtB8E/UzVkUyvoq3W5RHK2/pv7rvQqpDtF2zxf9GKRbB+FuyScOTy0W88Gkm12wQNEULfhFDiqe0BZEY17uT0M3Zs4FS6LBDLIRNMWvLjUSDCS7fnxqrl07Nn4rgz6KqnP83yaXYbI2JgawZBZby+zZjhLERM5Svig7JP9Vo6DpmT+qfRzcnn67+6jX/RP6Z0zRFnGuCAOK+rbqYXybwDh+7tgHjRd1xzLAq6e2Ig3xcxZZI5trg44zxDs6n/Kvir+muzPaZWt07jWprs+ehFv1VpDSejJ0T27l3rIZjk50FuLMezTllG5/Ag6b3C8SGeMFzXAYwNrSN9OFFpaS9JbZGNrtK3LdEVrJa3xHFE9zD/aaD8jYVdcITXJnxtnW+OBrubTZ1Q20gFpyxgUp2jeOxUbdF/4NGj9Q5xMdpImSNoQHNNCN4We8rg1vxmkz64aCgQiZGMW39R/ed6lb0fFHlp+b/s1XRj5WLurEt82elp/xo7xZm48eEYqUrvoljEknki2/pv7rvQrqHaObPFmKR7B+FuyxsPLw4lg2e7P0Y+6FgvyZ6mPiZfpWwC1zADLEP5AzW3pluqR5zWJRubQ5aA3k6SEseS4xmgJ2lp2VWZqoKMjY0U3OHJWcpXxQdkn+qsaD7Kn6p9HNyefrv7qNf8ARP6Z0zRKrONf6KiC/GutT7OB8DQcW7Ecy38CiZKtqO5iY2KU2l9FZpjOXOigYMRJ1jm1pUNyH8+ibTiKcmI1LlKajH+yba+0SQuhNlGEtLfj2ZZFFbgp5TC5WyhhoztpLSDmHNPYQ5q1ZJSgYS3Vz/lGxXZaxLEyQfuaD+d6xJxxLB6eEt0NyK+4L65w6VjgA6NxFBsLdgK7tr2YYqm5WZiF6aL2ebMswO+pnRP/ANUQ1E4EW6Wua5Qh6RXC6yuFTiY6oa7YajcQtSjUfIsGNqtL8X9DxoTM51lbizoSB2blmXpb+Da0rbrWS+dsSV2PfRi9t/Uf3nepW9HxR5afm/7NV0Y+Vi7qxbfNnpaf8aLVLGlZfN4tjaWuD6ua6mFpcOFKgZJlcemIul+LWDJm2V4ABY/L7FbDsi44yYUaJqWcGjw6SRRwtGGVzg0CgjO38rK+L8uza+ZKPC5Em0WWe0zPfqzV7q7Ng3DwV+N8a4KKMqWlsuscmPui1zmzRnF8Tsz+FnWz3s16aviiLOm9q17ojG2Q4cYdVhbStKbexXNLiHLZQ10XZ0j4aG2kQSudI14BbQUYT6I1WJvKZGhzUsSRe3vpbRpEEUhduc5hDR9+JVeuhZ5ZZu1M9v4IodE5zFM+WVshyqaNJc4naaKxqdrSUWV9Cpw3OS5PvYr6rbHTzRyBpAa0BtS0DZUfklc2Qj8Sinyd02y+VykmPjbU0x6wVLaVyFT4baqjjnBpOWFky/SGEOne+Jryx5xZsIo7eKFa1FiUEmzA1VMpWOUUMehN64I9TKHg4uhVppQ8TuzVTUxTllM0NJKUY7ZIp4I7TDa5HxRuJDnVbT42E18PunzsrlXtZWhC+ubklwNcGmEBH9THE7e17DX+AqTof0X46pf7JlFf1sdbnsjhY4RtNcThQuJyyG4U4p9TjT2V7FPUvCXA53TYRDE1g3be1VJS3PJoxiorCC8bwbEBjDqH6Wl3jTYiMcnNktqMmtdneXvOB+bnEdE7CclsxsjjGTz0qpuTeDR9FbwYYmRdIPa3MOaQPwTkVkW8yZv0y/BIvksdggsB2hAHnUt+keCAXBOpbwHggCWsA2CijAE0UgeTEOA8EAGpbwHggA1TeA8EAAiHAeCAI1LfpHggD01oGzLsQBGpbwHggCNS3gPBAHrAEAfOSysdm5rT2gFTlkYR6jga34WgdgooJPdEAQWg7UAedS3gPAIAkRAbAPBBGD2gk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023946" y="21788225"/>
            <a:ext cx="3017344" cy="911281"/>
          </a:xfrm>
          <a:prstGeom prst="rect">
            <a:avLst/>
          </a:prstGeom>
          <a:noFill/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2F9E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481453" y="20573860"/>
            <a:ext cx="3906460" cy="63428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3600" dirty="0" smtClean="0">
                <a:latin typeface="Avenir 65" pitchFamily="50" charset="0"/>
              </a:rPr>
              <a:t>Investigate with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579388" y="21168000"/>
            <a:ext cx="3906460" cy="63428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A4A3C"/>
                </a:solidFill>
                <a:latin typeface="Hero" panose="02000506000000020004" pitchFamily="50" charset="0"/>
              </a:rPr>
              <a:t>Phamerator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2502893" y="19394858"/>
            <a:ext cx="347386" cy="85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558237" y="26060844"/>
            <a:ext cx="5471692" cy="3096495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Cluster L genomes are very repetitive at the end. </a:t>
            </a:r>
          </a:p>
          <a:p>
            <a:pPr algn="ctr"/>
            <a:endParaRPr lang="en-US" sz="2800" dirty="0">
              <a:latin typeface="Avenir 65" pitchFamily="50" charset="0"/>
            </a:endParaRPr>
          </a:p>
          <a:p>
            <a:pPr algn="ctr"/>
            <a:r>
              <a:rPr lang="en-US" sz="2800" dirty="0" smtClean="0">
                <a:latin typeface="Avenir 65" pitchFamily="50" charset="0"/>
              </a:rPr>
              <a:t>Repetitive regions have increased counts of specific 4-mers, contributing to the spike in TDI. 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5148572" y="19861178"/>
            <a:ext cx="415890" cy="59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750129" y="18505414"/>
            <a:ext cx="3178775" cy="51117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Some homology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943418" y="19272948"/>
            <a:ext cx="5717644" cy="272716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2800" dirty="0" smtClean="0">
                <a:latin typeface="Avenir 65" pitchFamily="50" charset="0"/>
              </a:rPr>
              <a:t>JoeDirt </a:t>
            </a:r>
            <a:r>
              <a:rPr lang="en-US" sz="2800" dirty="0" err="1" smtClean="0">
                <a:latin typeface="Avenir 65" pitchFamily="50" charset="0"/>
              </a:rPr>
              <a:t>gp</a:t>
            </a:r>
            <a:r>
              <a:rPr lang="en-US" sz="2800" dirty="0" smtClean="0">
                <a:latin typeface="Avenir 65" pitchFamily="50" charset="0"/>
              </a:rPr>
              <a:t> 130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65" pitchFamily="50" charset="0"/>
              </a:rPr>
              <a:t>Mycobacterium </a:t>
            </a:r>
            <a:r>
              <a:rPr lang="en-US" sz="2400" dirty="0" err="1" smtClean="0">
                <a:latin typeface="Avenir 65" pitchFamily="50" charset="0"/>
              </a:rPr>
              <a:t>abscessus</a:t>
            </a:r>
            <a:r>
              <a:rPr lang="en-US" sz="2400" dirty="0" smtClean="0">
                <a:latin typeface="Avenir 65" pitchFamily="50" charset="0"/>
              </a:rPr>
              <a:t> E </a:t>
            </a:r>
            <a:r>
              <a:rPr lang="en-US" sz="2400" dirty="0">
                <a:latin typeface="Avenir 65" pitchFamily="50" charset="0"/>
              </a:rPr>
              <a:t>= </a:t>
            </a:r>
            <a:r>
              <a:rPr lang="en-US" sz="2400" dirty="0" smtClean="0">
                <a:latin typeface="Avenir 65" pitchFamily="50" charset="0"/>
              </a:rPr>
              <a:t>2e-48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venir 65" pitchFamily="50" charset="0"/>
              </a:rPr>
              <a:t>Flavobacterium</a:t>
            </a:r>
            <a:r>
              <a:rPr lang="en-US" sz="2400" dirty="0" smtClean="0">
                <a:latin typeface="Avenir 65" pitchFamily="50" charset="0"/>
              </a:rPr>
              <a:t> </a:t>
            </a:r>
            <a:r>
              <a:rPr lang="en-US" sz="2400" dirty="0" err="1">
                <a:latin typeface="Avenir 65" pitchFamily="50" charset="0"/>
              </a:rPr>
              <a:t>psychrophilum</a:t>
            </a:r>
            <a:r>
              <a:rPr lang="en-US" sz="2400" dirty="0">
                <a:latin typeface="Avenir 65" pitchFamily="50" charset="0"/>
              </a:rPr>
              <a:t> </a:t>
            </a:r>
            <a:r>
              <a:rPr lang="en-US" sz="2400" dirty="0" smtClean="0">
                <a:latin typeface="Avenir 65" pitchFamily="50" charset="0"/>
              </a:rPr>
              <a:t>E=2e-28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65" pitchFamily="50" charset="0"/>
              </a:rPr>
              <a:t>Streptomyces sp.  E = 4e-28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venir 65" pitchFamily="50" charset="0"/>
              </a:rPr>
              <a:t>Opitutaceae</a:t>
            </a:r>
            <a:r>
              <a:rPr lang="en-US" sz="2400" dirty="0" smtClean="0">
                <a:latin typeface="Avenir 65" pitchFamily="50" charset="0"/>
              </a:rPr>
              <a:t> </a:t>
            </a:r>
            <a:r>
              <a:rPr lang="en-US" sz="2400" dirty="0">
                <a:latin typeface="Avenir 65" pitchFamily="50" charset="0"/>
              </a:rPr>
              <a:t>bacterium </a:t>
            </a:r>
            <a:r>
              <a:rPr lang="en-US" sz="2400" dirty="0" smtClean="0">
                <a:latin typeface="Avenir 65" pitchFamily="50" charset="0"/>
              </a:rPr>
              <a:t>TAV1 </a:t>
            </a:r>
            <a:r>
              <a:rPr lang="en-US" sz="2400" b="1" dirty="0" smtClean="0">
                <a:latin typeface="Avenir 65" pitchFamily="50" charset="0"/>
              </a:rPr>
              <a:t>ATPase </a:t>
            </a:r>
            <a:r>
              <a:rPr lang="en-US" sz="2400" dirty="0" smtClean="0">
                <a:latin typeface="Avenir 65" pitchFamily="50" charset="0"/>
              </a:rPr>
              <a:t>E = 1e-23</a:t>
            </a:r>
            <a:endParaRPr lang="en-US" sz="2400" b="1" dirty="0" smtClean="0">
              <a:latin typeface="Avenir 65" pitchFamily="50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31977426" y="27665607"/>
            <a:ext cx="9944606" cy="0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-101337" y="27665607"/>
            <a:ext cx="9944606" cy="0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7975" y="27891767"/>
            <a:ext cx="9535294" cy="1188280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b="1" dirty="0" smtClean="0">
                <a:latin typeface="Avenir 65" pitchFamily="50" charset="0"/>
              </a:rPr>
              <a:t>Literature Cited</a:t>
            </a:r>
            <a:endParaRPr lang="en-US" sz="4000" b="1" dirty="0" smtClean="0">
              <a:latin typeface="Avenir 65" pitchFamily="50" charset="0"/>
            </a:endParaRPr>
          </a:p>
          <a:p>
            <a:endParaRPr lang="en-US" sz="1000" b="1" dirty="0" smtClean="0">
              <a:latin typeface="Avenir 65" pitchFamily="50" charset="0"/>
            </a:endParaRPr>
          </a:p>
          <a:p>
            <a:r>
              <a:rPr lang="en-US" sz="2200" dirty="0" smtClean="0">
                <a:latin typeface="Avenir 65" pitchFamily="50" charset="0"/>
              </a:rPr>
              <a:t> </a:t>
            </a:r>
            <a:endParaRPr lang="en-US" sz="2000" dirty="0">
              <a:latin typeface="Avenir 65" pitchFamily="5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483625" y="25161301"/>
            <a:ext cx="5471692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4400" dirty="0">
                <a:ln w="3175">
                  <a:noFill/>
                </a:ln>
                <a:solidFill>
                  <a:srgbClr val="F79029"/>
                </a:solidFill>
                <a:latin typeface="Avenir 65" pitchFamily="50" charset="0"/>
              </a:rPr>
              <a:t>More likely: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8150109" y="25017088"/>
            <a:ext cx="6047771" cy="572727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3200" dirty="0" smtClean="0">
                <a:ln w="3175">
                  <a:noFill/>
                </a:ln>
                <a:solidFill>
                  <a:srgbClr val="F79029"/>
                </a:solidFill>
                <a:latin typeface="Avenir 65" pitchFamily="50" charset="0"/>
              </a:rPr>
              <a:t>JoeDirt (L1)  </a:t>
            </a:r>
            <a:r>
              <a:rPr lang="en-US" sz="2000" dirty="0" smtClean="0">
                <a:ln w="3175">
                  <a:noFill/>
                </a:ln>
                <a:latin typeface="Avenir 65" pitchFamily="50" charset="0"/>
              </a:rPr>
              <a:t>cluster of repeats at 70kb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38376" y="24995675"/>
            <a:ext cx="8284824" cy="1065169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3200" dirty="0" smtClean="0">
                <a:ln w="3175">
                  <a:noFill/>
                </a:ln>
                <a:solidFill>
                  <a:srgbClr val="F79029"/>
                </a:solidFill>
                <a:latin typeface="Avenir 65" pitchFamily="50" charset="0"/>
              </a:rPr>
              <a:t>Archie (L2) </a:t>
            </a:r>
            <a:r>
              <a:rPr lang="en-US" sz="2000" dirty="0">
                <a:ln w="3175">
                  <a:noFill/>
                </a:ln>
                <a:latin typeface="Avenir 65" pitchFamily="50" charset="0"/>
              </a:rPr>
              <a:t>cluster of repeats at </a:t>
            </a:r>
            <a:r>
              <a:rPr lang="en-US" sz="2000" dirty="0" smtClean="0">
                <a:ln w="3175">
                  <a:noFill/>
                </a:ln>
                <a:latin typeface="Avenir 65" pitchFamily="50" charset="0"/>
              </a:rPr>
              <a:t>74kb and 76kb</a:t>
            </a:r>
            <a:endParaRPr lang="en-US" sz="2000" dirty="0">
              <a:ln w="3175">
                <a:noFill/>
              </a:ln>
              <a:latin typeface="Avenir 65" pitchFamily="50" charset="0"/>
            </a:endParaRPr>
          </a:p>
          <a:p>
            <a:endParaRPr lang="en-US" sz="3200" dirty="0">
              <a:ln w="3175">
                <a:noFill/>
              </a:ln>
              <a:solidFill>
                <a:srgbClr val="F79029"/>
              </a:solidFill>
              <a:latin typeface="Avenir 65" pitchFamily="50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297424" y="20693114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venir 65" pitchFamily="50" charset="0"/>
              </a:rPr>
              <a:t>7</a:t>
            </a:r>
            <a:endParaRPr lang="en-US" sz="4400" b="1" dirty="0" smtClean="0">
              <a:latin typeface="Avenir 65" pitchFamily="50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3211824" y="21605192"/>
            <a:ext cx="6314912" cy="41928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450495" y="20747577"/>
            <a:ext cx="6076241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Future directions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278859" y="6642460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6</a:t>
            </a:r>
            <a:endParaRPr lang="en-US" sz="4400" b="1" dirty="0" smtClean="0">
              <a:latin typeface="Avenir 65" pitchFamily="50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3193259" y="7554538"/>
            <a:ext cx="6314912" cy="41928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3431930" y="6696923"/>
            <a:ext cx="6076241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Conclusions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8027270" y="25589815"/>
            <a:ext cx="6161464" cy="3939045"/>
            <a:chOff x="18027270" y="25589815"/>
            <a:chExt cx="6161464" cy="3939045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93" b="98488"/>
            <a:stretch/>
          </p:blipFill>
          <p:spPr>
            <a:xfrm>
              <a:off x="18124400" y="25589815"/>
              <a:ext cx="6064334" cy="3939045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18027270" y="25799865"/>
              <a:ext cx="49708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	70000</a:t>
              </a:r>
              <a:endParaRPr 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914003" y="25799865"/>
              <a:ext cx="1253150" cy="1144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006512" y="25589815"/>
            <a:ext cx="6032300" cy="3773945"/>
            <a:chOff x="25006512" y="25589815"/>
            <a:chExt cx="6032300" cy="3773945"/>
          </a:xfrm>
        </p:grpSpPr>
        <p:pic>
          <p:nvPicPr>
            <p:cNvPr id="1034" name="Picture 10" descr="http://zlab.bu.edu/~mfrith/cgi_out/rf_pic22996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083"/>
            <a:stretch/>
          </p:blipFill>
          <p:spPr bwMode="auto">
            <a:xfrm>
              <a:off x="25006512" y="25589815"/>
              <a:ext cx="6032300" cy="377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/>
            <p:cNvSpPr txBox="1"/>
            <p:nvPr/>
          </p:nvSpPr>
          <p:spPr>
            <a:xfrm>
              <a:off x="25356517" y="25799865"/>
              <a:ext cx="49708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	74000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291488" y="25772348"/>
              <a:ext cx="72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76000</a:t>
              </a:r>
              <a:endParaRPr lang="en-US" sz="16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2269960" y="25051836"/>
            <a:ext cx="9265532" cy="2173165"/>
          </a:xfrm>
          <a:prstGeom prst="rect">
            <a:avLst/>
          </a:prstGeom>
          <a:noFill/>
          <a:ln w="3175"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dirty="0" smtClean="0">
                <a:solidFill>
                  <a:srgbClr val="F79029"/>
                </a:solidFill>
                <a:latin typeface="Avenir 65" pitchFamily="50" charset="0"/>
              </a:rPr>
              <a:t>Additional information:</a:t>
            </a:r>
          </a:p>
          <a:p>
            <a:r>
              <a:rPr lang="en-US" sz="3200" dirty="0" smtClean="0">
                <a:latin typeface="Avenir 65" pitchFamily="50" charset="0"/>
              </a:rPr>
              <a:t>Source code and processed data is available at</a:t>
            </a:r>
          </a:p>
          <a:p>
            <a:r>
              <a:rPr lang="en-US" sz="3200" dirty="0" smtClean="0">
                <a:latin typeface="Avenir 65" pitchFamily="50" charset="0"/>
              </a:rPr>
              <a:t>Github.com/</a:t>
            </a:r>
            <a:r>
              <a:rPr lang="en-US" sz="3200" dirty="0" err="1" smtClean="0">
                <a:latin typeface="Avenir 65" pitchFamily="50" charset="0"/>
              </a:rPr>
              <a:t>bsiranosian</a:t>
            </a:r>
            <a:r>
              <a:rPr lang="en-US" sz="3200" dirty="0" smtClean="0">
                <a:latin typeface="Avenir 65" pitchFamily="50" charset="0"/>
              </a:rPr>
              <a:t>/</a:t>
            </a:r>
            <a:r>
              <a:rPr lang="en-US" sz="3200" dirty="0" err="1" smtClean="0">
                <a:latin typeface="Avenir 65" pitchFamily="50" charset="0"/>
              </a:rPr>
              <a:t>tago</a:t>
            </a:r>
            <a:endParaRPr lang="en-US" sz="3200" dirty="0" smtClean="0">
              <a:latin typeface="Avenir 65" pitchFamily="50" charset="0"/>
            </a:endParaRPr>
          </a:p>
          <a:p>
            <a:r>
              <a:rPr lang="en-US" sz="3200" dirty="0" smtClean="0">
                <a:latin typeface="Avenir 65" pitchFamily="50" charset="0"/>
              </a:rPr>
              <a:t>Bsiranosian.com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nfilled Meadow 1L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0425"/>
      </a:accent1>
      <a:accent2>
        <a:srgbClr val="EA4651"/>
      </a:accent2>
      <a:accent3>
        <a:srgbClr val="FAC96D"/>
      </a:accent3>
      <a:accent4>
        <a:srgbClr val="68C59D"/>
      </a:accent4>
      <a:accent5>
        <a:srgbClr val="2D024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200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35 Light</vt:lpstr>
      <vt:lpstr>Avenir 65</vt:lpstr>
      <vt:lpstr>Calibri</vt:lpstr>
      <vt:lpstr>Hero</vt:lpstr>
      <vt:lpstr>Times New Roman</vt:lpstr>
      <vt:lpstr>Office Theme</vt:lpstr>
      <vt:lpstr>Tetranucleotide usage in mycobacteriophage genomes: alignment-free methods to cluster phage and infer evolutionary relationships   Chen Ye, Benjamin Siranosian, Emma Herold, Minjae Kwon, Sudheesha Perera, Edward Williams, Sarah Taylor, Christopher deGraffenried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bacteriophage Dante genome suggests a possible evolutionary pathway for the F1 cluster of mycobacteriophages.   Aisha M Ferrazares, Pawel R Golyski, Steven J Balog, Anthony R Cox, Austin S Draycott, Daniel P Fethke, Patrice V Groomes, Alexander H Hadik, Seong W Kim, Megan R Marshall, Norbert D Promagan, Beatrice S Senocak, Benjamin A Siranosian, James I Tran, Bettina D Voelcker, Sarah E Weingarten, and Yue J Zhang.</dc:title>
  <dc:creator>Aisha Ferrazares</dc:creator>
  <cp:lastModifiedBy>Ben Siranosian</cp:lastModifiedBy>
  <cp:revision>186</cp:revision>
  <cp:lastPrinted>2012-06-07T02:16:49Z</cp:lastPrinted>
  <dcterms:created xsi:type="dcterms:W3CDTF">2012-06-07T01:31:48Z</dcterms:created>
  <dcterms:modified xsi:type="dcterms:W3CDTF">2014-06-10T14:07:51Z</dcterms:modified>
</cp:coreProperties>
</file>