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73" r:id="rId6"/>
    <p:sldId id="275" r:id="rId7"/>
    <p:sldId id="262" r:id="rId8"/>
    <p:sldId id="268" r:id="rId9"/>
    <p:sldId id="263" r:id="rId10"/>
    <p:sldId id="271" r:id="rId11"/>
    <p:sldId id="272" r:id="rId12"/>
    <p:sldId id="264" r:id="rId13"/>
    <p:sldId id="279" r:id="rId14"/>
    <p:sldId id="277" r:id="rId15"/>
    <p:sldId id="269" r:id="rId16"/>
    <p:sldId id="276" r:id="rId17"/>
    <p:sldId id="278" r:id="rId18"/>
    <p:sldId id="266" r:id="rId19"/>
    <p:sldId id="267" r:id="rId20"/>
    <p:sldId id="280" r:id="rId21"/>
    <p:sldId id="281" r:id="rId22"/>
    <p:sldId id="26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maçek, B. (EWI)" userId="10037FFEA5100237@LIVE.COM" providerId="AD" clId="Web-{A971EB6A-9E03-4CED-8DA4-7579ECFDBB10}"/>
    <pc:docChg chg="modSld">
      <pc:chgData name="Sirmaçek, B. (EWI)" userId="10037FFEA5100237@LIVE.COM" providerId="AD" clId="Web-{A971EB6A-9E03-4CED-8DA4-7579ECFDBB10}" dt="2018-03-08T10:39:36.599" v="9"/>
      <pc:docMkLst>
        <pc:docMk/>
      </pc:docMkLst>
      <pc:sldChg chg="modSp">
        <pc:chgData name="Sirmaçek, B. (EWI)" userId="10037FFEA5100237@LIVE.COM" providerId="AD" clId="Web-{A971EB6A-9E03-4CED-8DA4-7579ECFDBB10}" dt="2018-03-08T10:39:36.584" v="8"/>
        <pc:sldMkLst>
          <pc:docMk/>
          <pc:sldMk cId="2993268054" sldId="258"/>
        </pc:sldMkLst>
        <pc:spChg chg="mod">
          <ac:chgData name="Sirmaçek, B. (EWI)" userId="10037FFEA5100237@LIVE.COM" providerId="AD" clId="Web-{A971EB6A-9E03-4CED-8DA4-7579ECFDBB10}" dt="2018-03-08T10:39:36.584" v="8"/>
          <ac:spMkLst>
            <pc:docMk/>
            <pc:sldMk cId="2993268054" sldId="258"/>
            <ac:spMk id="3" creationId="{65572B31-C18D-4014-B6B8-B521851B98F8}"/>
          </ac:spMkLst>
        </pc:spChg>
      </pc:sldChg>
    </pc:docChg>
  </pc:docChgLst>
  <pc:docChgLst>
    <pc:chgData name="Sirmaçek, B. (EWI)" userId="10037FFEA5100237@LIVE.COM" providerId="AD" clId="Web-{3F8F456C-0C95-40EB-A406-A1AD8B811D8E}"/>
    <pc:docChg chg="modSld">
      <pc:chgData name="Sirmaçek, B. (EWI)" userId="10037FFEA5100237@LIVE.COM" providerId="AD" clId="Web-{3F8F456C-0C95-40EB-A406-A1AD8B811D8E}" dt="2018-03-09T12:34:23.427" v="4"/>
      <pc:docMkLst>
        <pc:docMk/>
      </pc:docMkLst>
      <pc:sldChg chg="modSp">
        <pc:chgData name="Sirmaçek, B. (EWI)" userId="10037FFEA5100237@LIVE.COM" providerId="AD" clId="Web-{3F8F456C-0C95-40EB-A406-A1AD8B811D8E}" dt="2018-03-09T12:34:23.396" v="2"/>
        <pc:sldMkLst>
          <pc:docMk/>
          <pc:sldMk cId="2797641473" sldId="260"/>
        </pc:sldMkLst>
        <pc:spChg chg="mod">
          <ac:chgData name="Sirmaçek, B. (EWI)" userId="10037FFEA5100237@LIVE.COM" providerId="AD" clId="Web-{3F8F456C-0C95-40EB-A406-A1AD8B811D8E}" dt="2018-03-09T12:34:23.396" v="2"/>
          <ac:spMkLst>
            <pc:docMk/>
            <pc:sldMk cId="2797641473" sldId="260"/>
            <ac:spMk id="3" creationId="{DF010E9A-2404-4479-881C-9338F5F89009}"/>
          </ac:spMkLst>
        </pc:spChg>
      </pc:sldChg>
    </pc:docChg>
  </pc:docChgLst>
  <pc:docChgLst>
    <pc:chgData name="Sirmaçek, B. (EWI)" userId="10037FFEA5100237@LIVE.COM" providerId="AD" clId="Web-{4EA4262E-4FC4-4362-B7E4-E88FAAB36F26}"/>
    <pc:docChg chg="modSld">
      <pc:chgData name="Sirmaçek, B. (EWI)" userId="10037FFEA5100237@LIVE.COM" providerId="AD" clId="Web-{4EA4262E-4FC4-4362-B7E4-E88FAAB36F26}" dt="2018-03-09T10:09:21.471" v="67"/>
      <pc:docMkLst>
        <pc:docMk/>
      </pc:docMkLst>
      <pc:sldChg chg="modSp">
        <pc:chgData name="Sirmaçek, B. (EWI)" userId="10037FFEA5100237@LIVE.COM" providerId="AD" clId="Web-{4EA4262E-4FC4-4362-B7E4-E88FAAB36F26}" dt="2018-03-09T10:09:21.471" v="66"/>
        <pc:sldMkLst>
          <pc:docMk/>
          <pc:sldMk cId="3725918852" sldId="259"/>
        </pc:sldMkLst>
        <pc:spChg chg="mod">
          <ac:chgData name="Sirmaçek, B. (EWI)" userId="10037FFEA5100237@LIVE.COM" providerId="AD" clId="Web-{4EA4262E-4FC4-4362-B7E4-E88FAAB36F26}" dt="2018-03-09T10:09:21.471" v="66"/>
          <ac:spMkLst>
            <pc:docMk/>
            <pc:sldMk cId="3725918852" sldId="259"/>
            <ac:spMk id="3" creationId="{DF010E9A-2404-4479-881C-9338F5F89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46" y="234497"/>
            <a:ext cx="11458302" cy="8976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45" y="1320528"/>
            <a:ext cx="11458303" cy="4923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.sirmacek@utwente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irmace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hpGmcI-Bw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182" y="19074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cs typeface="Calibri"/>
              </a:rPr>
              <a:t>Computer </a:t>
            </a:r>
            <a:r>
              <a:rPr lang="en-US" sz="5400" dirty="0">
                <a:cs typeface="Calibri"/>
              </a:rPr>
              <a:t>Vision for Medical Imaging with </a:t>
            </a:r>
            <a:r>
              <a:rPr lang="en-US" sz="5400" dirty="0" err="1" smtClean="0">
                <a:cs typeface="Calibri"/>
              </a:rPr>
              <a:t>MatLab</a:t>
            </a:r>
            <a:r>
              <a:rPr lang="en-US" sz="5400" dirty="0" smtClean="0">
                <a:cs typeface="Calibri"/>
              </a:rPr>
              <a:t> </a:t>
            </a:r>
            <a:br>
              <a:rPr lang="en-US" sz="5400" dirty="0" smtClean="0">
                <a:cs typeface="Calibri"/>
              </a:rPr>
            </a:br>
            <a:r>
              <a:rPr lang="en-US" sz="5400" dirty="0">
                <a:cs typeface="Calibri"/>
              </a:rPr>
              <a:t/>
            </a:r>
            <a:br>
              <a:rPr lang="en-US" sz="5400" dirty="0">
                <a:cs typeface="Calibri"/>
              </a:rPr>
            </a:br>
            <a:r>
              <a:rPr lang="en-US" sz="3600" dirty="0" smtClean="0">
                <a:cs typeface="Calibri"/>
              </a:rPr>
              <a:t>Practical Implementations For Beginners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073" y="5959764"/>
            <a:ext cx="9144000" cy="89823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Beril</a:t>
            </a:r>
            <a:r>
              <a:rPr lang="en-US" dirty="0" smtClean="0"/>
              <a:t> </a:t>
            </a:r>
            <a:r>
              <a:rPr lang="en-US" dirty="0" err="1" smtClean="0"/>
              <a:t>Sirmacek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b.sirmacek@utwente.nl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April 5,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9421" y="1727197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layers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46" y="1357746"/>
            <a:ext cx="8174384" cy="48952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36436" y="1874982"/>
            <a:ext cx="7398328" cy="18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06633" y="2857744"/>
            <a:ext cx="6792788" cy="443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06633" y="3523092"/>
            <a:ext cx="6792788" cy="2341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06633" y="3757220"/>
            <a:ext cx="6792788" cy="9708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4876" y="3387888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layers</a:t>
            </a:r>
          </a:p>
        </p:txBody>
      </p:sp>
    </p:spTree>
    <p:extLst>
      <p:ext uri="{BB962C8B-B14F-4D97-AF65-F5344CB8AC3E}">
        <p14:creationId xmlns:p14="http://schemas.microsoft.com/office/powerpoint/2010/main" val="25066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75" y="2068944"/>
            <a:ext cx="4621428" cy="37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024" t="9341" r="9212" b="11188"/>
          <a:stretch/>
        </p:blipFill>
        <p:spPr>
          <a:xfrm>
            <a:off x="5172364" y="2068944"/>
            <a:ext cx="4806242" cy="3768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2364" y="2964873"/>
            <a:ext cx="186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viewer options (maximum intensity and </a:t>
            </a:r>
            <a:r>
              <a:rPr lang="en-US" dirty="0" err="1" smtClean="0"/>
              <a:t>isosurfaces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48" y="6160653"/>
            <a:ext cx="11187281" cy="5264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err="1"/>
              <a:t>Tomasi</a:t>
            </a:r>
            <a:r>
              <a:rPr lang="en-US" dirty="0"/>
              <a:t>, C., and R. </a:t>
            </a:r>
            <a:r>
              <a:rPr lang="en-US" dirty="0" err="1"/>
              <a:t>Manduchi</a:t>
            </a:r>
            <a:r>
              <a:rPr lang="en-US" dirty="0"/>
              <a:t>. "Bilateral Filtering for Gray and Color Images". Proceedings of the 1998 IEEE® International Conference on Computer Vision. Bombay, India. Jan 1998, pp. 836–846.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6" y="997384"/>
            <a:ext cx="7718570" cy="4968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75" y="1608070"/>
            <a:ext cx="4614073" cy="57386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49402" y="1903819"/>
            <a:ext cx="784489" cy="60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8405" y="2039374"/>
            <a:ext cx="255936" cy="9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56799" y="2579344"/>
            <a:ext cx="145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 to process the differences in intensity levels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194761" y="3004327"/>
            <a:ext cx="1180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Normalization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2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48" y="6160653"/>
            <a:ext cx="11187281" cy="5264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err="1"/>
              <a:t>Tomasi</a:t>
            </a:r>
            <a:r>
              <a:rPr lang="en-US" dirty="0"/>
              <a:t>, C., and R. </a:t>
            </a:r>
            <a:r>
              <a:rPr lang="en-US" dirty="0" err="1"/>
              <a:t>Manduchi</a:t>
            </a:r>
            <a:r>
              <a:rPr lang="en-US" dirty="0"/>
              <a:t>. "Bilateral Filtering for Gray and Color Images". Proceedings of the 1998 IEEE® International Conference on Computer Vision. Bombay, India. Jan 1998, pp. 836–846.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8" y="1471323"/>
            <a:ext cx="740092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0" y="3021505"/>
            <a:ext cx="5435889" cy="1367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5709" y="1736436"/>
            <a:ext cx="30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filter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4218" y="3461717"/>
            <a:ext cx="30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Bilateral filter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701" y="1436700"/>
            <a:ext cx="2505100" cy="9054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Training image(s)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707"/>
          <a:stretch/>
        </p:blipFill>
        <p:spPr>
          <a:xfrm>
            <a:off x="1727471" y="2342136"/>
            <a:ext cx="8553450" cy="311655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51646" y="1436700"/>
            <a:ext cx="2505100" cy="90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Key points &amp;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Descriptor vectors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33156" y="1436700"/>
            <a:ext cx="2505100" cy="90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image(s)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45" y="1320528"/>
            <a:ext cx="11458303" cy="32976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points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Descriptor Vectors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Image result for shocked face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21" y="683305"/>
            <a:ext cx="5429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4442033"/>
            <a:ext cx="11458303" cy="18335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Applications:</a:t>
            </a:r>
          </a:p>
          <a:p>
            <a:r>
              <a:rPr lang="en-US" dirty="0" smtClean="0"/>
              <a:t>Automatic recognition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3D reconstruction</a:t>
            </a:r>
          </a:p>
          <a:p>
            <a:r>
              <a:rPr lang="en-US" dirty="0" smtClean="0"/>
              <a:t>2D/3D change detection</a:t>
            </a:r>
            <a:endParaRPr lang="en-US" dirty="0"/>
          </a:p>
        </p:txBody>
      </p:sp>
      <p:sp>
        <p:nvSpPr>
          <p:cNvPr id="4" name="AutoShape 2" descr="Image result for shocked face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78" y="1766598"/>
            <a:ext cx="6667500" cy="21240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6645" y="1320528"/>
            <a:ext cx="11458303" cy="329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points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Descriptor Vectors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1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701" y="1436700"/>
            <a:ext cx="2505100" cy="9054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Training image(s)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707"/>
          <a:stretch/>
        </p:blipFill>
        <p:spPr>
          <a:xfrm>
            <a:off x="1727471" y="2342136"/>
            <a:ext cx="8553450" cy="311655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51646" y="1436700"/>
            <a:ext cx="2505100" cy="90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Key points &amp;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Descriptor vectors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33156" y="1436700"/>
            <a:ext cx="2505100" cy="90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image(s)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1" y="6086763"/>
            <a:ext cx="1021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Now, go to </a:t>
            </a:r>
            <a:r>
              <a:rPr lang="en-US" b="1" dirty="0" smtClean="0"/>
              <a:t>example2.m</a:t>
            </a:r>
            <a:r>
              <a:rPr lang="en-US" dirty="0" smtClean="0"/>
              <a:t> and we will come back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detecting multiple trucks (i.e. tumors in our case)?</a:t>
            </a:r>
            <a:endParaRPr lang="en-US" dirty="0"/>
          </a:p>
        </p:txBody>
      </p:sp>
      <p:pic>
        <p:nvPicPr>
          <p:cNvPr id="4" name="Picture 6" descr="Image result for shocked fac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40" y="2661758"/>
            <a:ext cx="2907872" cy="18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707"/>
          <a:stretch/>
        </p:blipFill>
        <p:spPr>
          <a:xfrm>
            <a:off x="339756" y="2553681"/>
            <a:ext cx="6093937" cy="2220402"/>
          </a:xfrm>
          <a:prstGeom prst="rect">
            <a:avLst/>
          </a:prstGeom>
        </p:spPr>
      </p:pic>
      <p:pic>
        <p:nvPicPr>
          <p:cNvPr id="1026" name="Picture 2" descr="Image result for toy tru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49" y="4487280"/>
            <a:ext cx="1857952" cy="13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y tru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2008">
            <a:off x="6554989" y="2742417"/>
            <a:ext cx="1985933" cy="198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y truck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4437">
            <a:off x="6189382" y="4516542"/>
            <a:ext cx="1744461" cy="13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oy truck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01" y="1696056"/>
            <a:ext cx="1089441" cy="108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5" y="1423595"/>
            <a:ext cx="4003759" cy="2361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" y="3928486"/>
            <a:ext cx="8848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45" y="1320528"/>
            <a:ext cx="7049391" cy="4923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Calibri"/>
              </a:rPr>
              <a:t> Doing hands-on practices for learning;</a:t>
            </a:r>
          </a:p>
          <a:p>
            <a:pPr lvl="1"/>
            <a:r>
              <a:rPr lang="en-US" dirty="0" smtClean="0">
                <a:cs typeface="Calibri"/>
              </a:rPr>
              <a:t>Reading and visualizing medical data</a:t>
            </a:r>
          </a:p>
          <a:p>
            <a:pPr lvl="1"/>
            <a:r>
              <a:rPr lang="en-US" dirty="0" smtClean="0">
                <a:cs typeface="Calibri"/>
              </a:rPr>
              <a:t>Some useful image processing methods</a:t>
            </a:r>
          </a:p>
          <a:p>
            <a:pPr lvl="1"/>
            <a:r>
              <a:rPr lang="en-US" dirty="0" smtClean="0">
                <a:cs typeface="Calibri"/>
              </a:rPr>
              <a:t>Some useful </a:t>
            </a:r>
            <a:r>
              <a:rPr lang="en-US" dirty="0" smtClean="0">
                <a:cs typeface="Calibri"/>
              </a:rPr>
              <a:t>computer vision methods</a:t>
            </a:r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Calibri"/>
              </a:rPr>
              <a:t> Determining the further learning needs which could be addressed in the next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5" y="1423595"/>
            <a:ext cx="4003759" cy="2361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" y="3928486"/>
            <a:ext cx="8848725" cy="2695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12953" y="2948771"/>
            <a:ext cx="3828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Dijkstra's</a:t>
            </a:r>
            <a:r>
              <a:rPr lang="en-US" dirty="0" smtClean="0"/>
              <a:t> algorithm solves the problem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25309" y="3318103"/>
            <a:ext cx="1708727" cy="169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098" name="Picture 2" descr="Image result for dijkstra's algorithm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94" y="1493982"/>
            <a:ext cx="101060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10877" y="6281284"/>
            <a:ext cx="198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Dijkstra's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E45E-6E9D-4F54-9306-3099FFE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4" y="1400029"/>
            <a:ext cx="8541327" cy="4153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364" y="5820983"/>
            <a:ext cx="11361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Sirmacek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Unsalan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"Urban Area and Building Detection Using SIFT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Keypoints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Graph Theory", IEEE Transactions on Geoscience and Remote Sensing, Vol.47 (4), pp. 1156-1167, April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(May 3rd)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processing (3D region growing, voxels, 3D graphs)?</a:t>
            </a:r>
          </a:p>
          <a:p>
            <a:r>
              <a:rPr lang="en-US" dirty="0" smtClean="0"/>
              <a:t>2D/3D features?</a:t>
            </a:r>
          </a:p>
          <a:p>
            <a:r>
              <a:rPr lang="en-US" dirty="0" smtClean="0"/>
              <a:t>Pattern recognition?</a:t>
            </a:r>
          </a:p>
          <a:p>
            <a:r>
              <a:rPr lang="en-US" dirty="0" smtClean="0"/>
              <a:t>Deep learning?</a:t>
            </a:r>
          </a:p>
          <a:p>
            <a:r>
              <a:rPr lang="en-US" dirty="0" smtClean="0"/>
              <a:t>Other 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734-5A86-4E8B-BE06-6B7BA1D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 </a:t>
            </a:r>
            <a:r>
              <a:rPr lang="en-US" dirty="0" smtClean="0">
                <a:cs typeface="Calibri Light"/>
              </a:rPr>
              <a:t>need: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2B31-C18D-4014-B6B8-B521851B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Matlab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2017b</a:t>
            </a:r>
          </a:p>
          <a:p>
            <a:r>
              <a:rPr lang="en-US" dirty="0" smtClean="0">
                <a:cs typeface="Calibri"/>
              </a:rPr>
              <a:t>Toolboxes</a:t>
            </a:r>
            <a:r>
              <a:rPr lang="en-US" dirty="0">
                <a:cs typeface="Calibri"/>
              </a:rPr>
              <a:t>: 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Image processing toolbox</a:t>
            </a:r>
          </a:p>
          <a:p>
            <a:pPr lvl="1"/>
            <a:r>
              <a:rPr lang="en-US" dirty="0" smtClean="0">
                <a:cs typeface="Calibri"/>
              </a:rPr>
              <a:t>Computer Vision Toolbox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Data/Slides </a:t>
            </a:r>
            <a:r>
              <a:rPr lang="en-US" dirty="0" smtClean="0">
                <a:cs typeface="Calibri"/>
              </a:rPr>
              <a:t>from: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 smtClean="0">
                <a:cs typeface="Calibri"/>
              </a:rPr>
              <a:t>	</a:t>
            </a:r>
            <a:r>
              <a:rPr lang="en-US" dirty="0" smtClean="0">
                <a:cs typeface="Calibri"/>
              </a:rPr>
              <a:t>??</a:t>
            </a:r>
          </a:p>
          <a:p>
            <a:r>
              <a:rPr lang="en-US" dirty="0" smtClean="0">
                <a:cs typeface="Calibri"/>
              </a:rPr>
              <a:t>Source code from: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  </a:t>
            </a:r>
            <a:r>
              <a:rPr lang="en-US" dirty="0">
                <a:cs typeface="Calibri"/>
                <a:hlinkClick r:id="rId2"/>
              </a:rPr>
              <a:t>https://</a:t>
            </a:r>
            <a:r>
              <a:rPr lang="en-US" dirty="0" smtClean="0">
                <a:cs typeface="Calibri"/>
                <a:hlinkClick r:id="rId2"/>
              </a:rPr>
              <a:t>github.com/bsirmacek</a:t>
            </a:r>
            <a:r>
              <a:rPr lang="en-US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734-5A86-4E8B-BE06-6B7BA1D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2B31-C18D-4014-B6B8-B521851B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311564"/>
            <a:ext cx="10882745" cy="48653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r>
              <a:rPr lang="en-US" b="1" dirty="0" smtClean="0">
                <a:cs typeface="Calibri"/>
              </a:rPr>
              <a:t>Exercise 1</a:t>
            </a:r>
            <a:r>
              <a:rPr lang="en-US" dirty="0" smtClean="0">
                <a:cs typeface="Calibri"/>
              </a:rPr>
              <a:t>	reading, visualizing data,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histogram analysis,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morphological operations,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segmentation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gradients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active regions</a:t>
            </a: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r>
              <a:rPr lang="en-US" b="1" dirty="0" smtClean="0">
                <a:cs typeface="Calibri"/>
              </a:rPr>
              <a:t>Exercise 2</a:t>
            </a:r>
            <a:r>
              <a:rPr lang="en-US" dirty="0" smtClean="0">
                <a:cs typeface="Calibri"/>
              </a:rPr>
              <a:t>	key points, descriptor vectors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object recognition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multiple object recognition</a:t>
            </a: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r>
              <a:rPr lang="en-US" dirty="0" smtClean="0"/>
              <a:t> </a:t>
            </a:r>
            <a:r>
              <a:rPr lang="en-US" b="1" dirty="0" smtClean="0">
                <a:cs typeface="Calibri"/>
              </a:rPr>
              <a:t>Discussion</a:t>
            </a:r>
            <a:r>
              <a:rPr lang="en-US" dirty="0" smtClean="0">
                <a:cs typeface="Calibri"/>
              </a:rPr>
              <a:t>	what to do next </a:t>
            </a:r>
            <a:endParaRPr lang="en-US" dirty="0" smtClean="0">
              <a:latin typeface="+mn-ea"/>
              <a:cs typeface="+mn-ea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38" y="1256146"/>
            <a:ext cx="2189018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6219" y="1541092"/>
            <a:ext cx="179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Processing</a:t>
            </a:r>
            <a:endParaRPr lang="en-US" sz="28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3500582" y="2018145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6655" y="2018145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1237" y="1833479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2039" y="1828860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38" y="1256146"/>
            <a:ext cx="2189018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6219" y="1541092"/>
            <a:ext cx="179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Processing</a:t>
            </a:r>
            <a:endParaRPr lang="en-US" sz="28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3500582" y="2018145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6655" y="2018145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1237" y="1833479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2039" y="1828860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7637" y="3542145"/>
            <a:ext cx="2189018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6218" y="3827091"/>
            <a:ext cx="179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Computer</a:t>
            </a:r>
          </a:p>
          <a:p>
            <a:pPr algn="ctr"/>
            <a:r>
              <a:rPr lang="en-US" sz="2800" dirty="0" smtClean="0"/>
              <a:t>Vision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500581" y="4304144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76654" y="4304144"/>
            <a:ext cx="14870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41236" y="41194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2038" y="4114859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709" y="1644073"/>
            <a:ext cx="10880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 </a:t>
            </a:r>
            <a:r>
              <a:rPr lang="en-US" dirty="0" err="1" smtClean="0"/>
              <a:t>NIfTI</a:t>
            </a:r>
            <a:r>
              <a:rPr lang="en-US" dirty="0" smtClean="0"/>
              <a:t> file format (*.</a:t>
            </a:r>
            <a:r>
              <a:rPr lang="en-US" dirty="0" err="1" smtClean="0"/>
              <a:t>nii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V </a:t>
            </a:r>
            <a:r>
              <a:rPr lang="en-US" dirty="0"/>
              <a:t>= </a:t>
            </a:r>
            <a:r>
              <a:rPr lang="en-US" b="1" dirty="0" err="1"/>
              <a:t>niftiread</a:t>
            </a:r>
            <a:r>
              <a:rPr lang="en-US" dirty="0"/>
              <a:t>(filename</a:t>
            </a:r>
            <a:r>
              <a:rPr lang="en-US" dirty="0" smtClean="0"/>
              <a:t>); % (A 3D volume)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 DICOM file format (*.</a:t>
            </a:r>
            <a:r>
              <a:rPr lang="en-US" dirty="0" err="1" smtClean="0"/>
              <a:t>dcm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X </a:t>
            </a:r>
            <a:r>
              <a:rPr lang="en-US" dirty="0"/>
              <a:t>= </a:t>
            </a:r>
            <a:r>
              <a:rPr lang="en-US" b="1" dirty="0" err="1"/>
              <a:t>dicomread</a:t>
            </a:r>
            <a:r>
              <a:rPr lang="en-US" dirty="0"/>
              <a:t>(filename</a:t>
            </a:r>
            <a:r>
              <a:rPr lang="en-US" dirty="0" smtClean="0"/>
              <a:t>); %(Layers of grayscale images)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see </a:t>
            </a:r>
            <a:r>
              <a:rPr lang="en-US" b="1" dirty="0" smtClean="0"/>
              <a:t>example1.m </a:t>
            </a:r>
            <a:r>
              <a:rPr lang="en-US" dirty="0" smtClean="0"/>
              <a:t>(Go to </a:t>
            </a:r>
            <a:r>
              <a:rPr lang="en-US" dirty="0" err="1" smtClean="0"/>
              <a:t>MatLab</a:t>
            </a:r>
            <a:r>
              <a:rPr lang="en-US" dirty="0" smtClean="0"/>
              <a:t>. We will come back to the presentation later</a:t>
            </a:r>
            <a:r>
              <a:rPr lang="en-US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Region </a:t>
            </a:r>
            <a:r>
              <a:rPr lang="en-US" dirty="0"/>
              <a:t>growing example: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youtu.be/IhpGmcI-Bwg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Reading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7"/>
          <a:stretch/>
        </p:blipFill>
        <p:spPr>
          <a:xfrm>
            <a:off x="376646" y="1570182"/>
            <a:ext cx="8751712" cy="4692073"/>
          </a:xfrm>
          <a:prstGeom prst="rect">
            <a:avLst/>
          </a:prstGeom>
        </p:spPr>
      </p:pic>
      <p:pic>
        <p:nvPicPr>
          <p:cNvPr id="1026" name="Picture 2" descr="Image result for shocked fa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6" y="3135809"/>
            <a:ext cx="2785574" cy="1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9520788" y="4907630"/>
            <a:ext cx="2227867" cy="111447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817179">
            <a:off x="10012216" y="5068181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an app for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1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46" y="1376218"/>
            <a:ext cx="8206459" cy="49228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92727" y="1884218"/>
            <a:ext cx="8442037" cy="92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99421" y="1727197"/>
            <a:ext cx="2715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can read only </a:t>
            </a:r>
            <a:r>
              <a:rPr lang="en-US" dirty="0" smtClean="0">
                <a:solidFill>
                  <a:schemeClr val="accent5"/>
                </a:solidFill>
              </a:rPr>
              <a:t>*.</a:t>
            </a:r>
            <a:r>
              <a:rPr lang="en-US" dirty="0" err="1" smtClean="0">
                <a:solidFill>
                  <a:schemeClr val="accent5"/>
                </a:solidFill>
              </a:rPr>
              <a:t>dcm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(DICOM) file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other formats such as </a:t>
            </a:r>
            <a:r>
              <a:rPr lang="en-US" dirty="0" smtClean="0">
                <a:solidFill>
                  <a:schemeClr val="accent5"/>
                </a:solidFill>
              </a:rPr>
              <a:t>*.</a:t>
            </a:r>
            <a:r>
              <a:rPr lang="en-US" dirty="0" err="1" smtClean="0">
                <a:solidFill>
                  <a:schemeClr val="accent5"/>
                </a:solidFill>
              </a:rPr>
              <a:t>nii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it is possible to read the data from command line, then call data from the </a:t>
            </a:r>
            <a:r>
              <a:rPr lang="en-US" dirty="0" smtClean="0">
                <a:solidFill>
                  <a:schemeClr val="accent5"/>
                </a:solidFill>
              </a:rPr>
              <a:t>workspace</a:t>
            </a:r>
            <a:r>
              <a:rPr lang="en-US" dirty="0" smtClean="0"/>
              <a:t>.</a:t>
            </a:r>
          </a:p>
        </p:txBody>
      </p:sp>
      <p:pic>
        <p:nvPicPr>
          <p:cNvPr id="4098" name="Picture 2" descr="Image result for pc happy face me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5390" y="4220249"/>
            <a:ext cx="2023551" cy="16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473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Computer Vision for Medical Imaging with MatLab   Practical Implementations For Beginners</vt:lpstr>
      <vt:lpstr>Goal:</vt:lpstr>
      <vt:lpstr>You need:</vt:lpstr>
      <vt:lpstr>Content:</vt:lpstr>
      <vt:lpstr>PowerPoint Presentation</vt:lpstr>
      <vt:lpstr>PowerPoint Presentation</vt:lpstr>
      <vt:lpstr>Exercise 1 Reading data</vt:lpstr>
      <vt:lpstr>Exercise 1 Reading data</vt:lpstr>
      <vt:lpstr>Exercise 1</vt:lpstr>
      <vt:lpstr>Exercise 1</vt:lpstr>
      <vt:lpstr>Exercise 1</vt:lpstr>
      <vt:lpstr>Exercise 1</vt:lpstr>
      <vt:lpstr>Exercise 1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Next session (May 3rd)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Sirmaçek, B. (EWI)</cp:lastModifiedBy>
  <cp:revision>57</cp:revision>
  <dcterms:modified xsi:type="dcterms:W3CDTF">2018-04-05T08:09:37Z</dcterms:modified>
</cp:coreProperties>
</file>